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88" r:id="rId4"/>
    <p:sldId id="287" r:id="rId5"/>
    <p:sldId id="283" r:id="rId6"/>
    <p:sldId id="259" r:id="rId7"/>
    <p:sldId id="285" r:id="rId8"/>
    <p:sldId id="284" r:id="rId9"/>
    <p:sldId id="266" r:id="rId10"/>
    <p:sldId id="279" r:id="rId11"/>
    <p:sldId id="277" r:id="rId12"/>
  </p:sldIdLst>
  <p:sldSz cx="12195175" cy="6859588"/>
  <p:notesSz cx="6797675" cy="9928225"/>
  <p:defaultTextStyle>
    <a:defPPr>
      <a:defRPr lang="ms-MY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CD"/>
    <a:srgbClr val="ED8B00"/>
    <a:srgbClr val="575757"/>
    <a:srgbClr val="CCECFF"/>
    <a:srgbClr val="81E0F3"/>
    <a:srgbClr val="FF6699"/>
    <a:srgbClr val="3B6369"/>
    <a:srgbClr val="FFCCCC"/>
    <a:srgbClr val="FADDEB"/>
    <a:srgbClr val="D5D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2" autoAdjust="0"/>
    <p:restoredTop sz="95462" autoAdjust="0"/>
  </p:normalViewPr>
  <p:slideViewPr>
    <p:cSldViewPr showGuides="1">
      <p:cViewPr>
        <p:scale>
          <a:sx n="75" d="100"/>
          <a:sy n="75" d="100"/>
        </p:scale>
        <p:origin x="-2346" y="-87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D2380-E258-4037-BFCA-402EA7EBC9DE}" type="datetimeFigureOut">
              <a:rPr lang="ms-MY" smtClean="0"/>
              <a:t>20/05/2015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9EF49-5B54-4C78-AD5B-7FF2C2B876DD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95602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rgbClr val="CCECFF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91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>
          <a:gsLst>
            <a:gs pos="100000">
              <a:srgbClr val="CCECFF"/>
            </a:gs>
            <a:gs pos="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35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57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ms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2"/>
            <a:ext cx="10975658" cy="452701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ms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37AEA-25B3-4408-B093-6DDA4600CD91}" type="datetimeFigureOut">
              <a:rPr lang="ms-MY" smtClean="0"/>
              <a:t>20/05/2015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9F6E-FF3A-42BE-A0D3-BF3E5ED04CA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0199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</p:sldLayoutIdLst>
  <p:txStyles>
    <p:titleStyle>
      <a:lvl1pPr algn="ctr" defTabSz="1219444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FreeSet" pitchFamily="2" charset="0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FreeSet" pitchFamily="2" charset="0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PT Sans" pitchFamily="34" charset="-52"/>
          <a:ea typeface="PT Sans" pitchFamily="34" charset="-52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PT Sans" pitchFamily="34" charset="-52"/>
          <a:ea typeface="PT Sans" pitchFamily="34" charset="-52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PT Sans" pitchFamily="34" charset="-52"/>
          <a:ea typeface="PT Sans" pitchFamily="34" charset="-52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PT Sans" pitchFamily="34" charset="-52"/>
          <a:ea typeface="PT Sans" pitchFamily="34" charset="-52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" action="ppaction://hlinkshowjump?jump=nextslide"/>
          </p:cNvPr>
          <p:cNvSpPr/>
          <p:nvPr/>
        </p:nvSpPr>
        <p:spPr>
          <a:xfrm>
            <a:off x="9337947" y="4602783"/>
            <a:ext cx="2857228" cy="699219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PT Sans" pitchFamily="34" charset="-52"/>
                <a:cs typeface="Arial" pitchFamily="34" charset="0"/>
              </a:rPr>
              <a:t>Москва 2015</a:t>
            </a:r>
            <a:endParaRPr lang="en-US" sz="2000" b="1" dirty="0">
              <a:solidFill>
                <a:schemeClr val="bg1"/>
              </a:solidFill>
              <a:ea typeface="PT Sans" pitchFamily="34" charset="-52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4602784"/>
            <a:ext cx="1219517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24979" y="2853730"/>
            <a:ext cx="11089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ea typeface="PT Sans" pitchFamily="34" charset="-52"/>
                <a:cs typeface="Arial" pitchFamily="34" charset="0"/>
              </a:rPr>
              <a:t>Роль МСП Банка в стандартизации кредитов малому и среднему 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PT Sans" pitchFamily="34" charset="-52"/>
                <a:cs typeface="Arial" pitchFamily="34" charset="0"/>
              </a:rPr>
              <a:t>бизнесу</a:t>
            </a:r>
            <a:endParaRPr lang="en-US" sz="4000" b="1" spc="-150" dirty="0">
              <a:solidFill>
                <a:schemeClr val="tx1">
                  <a:lumMod val="65000"/>
                  <a:lumOff val="35000"/>
                </a:schemeClr>
              </a:solidFill>
              <a:ea typeface="PT Sans" pitchFamily="34" charset="-52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" y="755568"/>
            <a:ext cx="4669140" cy="15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815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21023" y="3069754"/>
            <a:ext cx="3024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Документы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, подтверждающие соответствие требованиям 209-ФЗ, в том числе по видам деятельности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019" y="2493690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86CD"/>
                </a:solidFill>
                <a:latin typeface="PT Sans" pitchFamily="34" charset="-52"/>
                <a:ea typeface="PT Sans" pitchFamily="34" charset="-52"/>
              </a:rPr>
              <a:t>1</a:t>
            </a:r>
            <a:endParaRPr lang="en-US" sz="3600" b="1" dirty="0">
              <a:solidFill>
                <a:srgbClr val="0086CD"/>
              </a:solidFill>
              <a:latin typeface="PT Sans" pitchFamily="34" charset="-52"/>
              <a:ea typeface="PT Sans" pitchFamily="34" charset="-52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093032" y="2493690"/>
            <a:ext cx="3060339" cy="1317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93032" y="4523092"/>
            <a:ext cx="3060339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077807" y="3080030"/>
            <a:ext cx="3564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Целевое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использование кредита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itchFamily="34" charset="-52"/>
              <a:ea typeface="PT Sans" pitchFamily="34" charset="-52"/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(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в том числе невозможность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финансирования ряда целей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или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введение ограничения доли кредита на какие-то цели)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99903" y="2506868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86CD"/>
                </a:solidFill>
                <a:latin typeface="PT Sans" pitchFamily="34" charset="-52"/>
                <a:ea typeface="PT Sans" pitchFamily="34" charset="-52"/>
              </a:rPr>
              <a:t>2</a:t>
            </a:r>
            <a:endParaRPr lang="en-US" sz="3600" b="1" dirty="0">
              <a:solidFill>
                <a:srgbClr val="0086CD"/>
              </a:solidFill>
              <a:latin typeface="PT Sans" pitchFamily="34" charset="-52"/>
              <a:ea typeface="PT Sans" pitchFamily="34" charset="-52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8149816" y="2493690"/>
            <a:ext cx="3132347" cy="1317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149816" y="4523092"/>
            <a:ext cx="3132347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90" y="2277666"/>
            <a:ext cx="2843553" cy="246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64939" y="1353756"/>
            <a:ext cx="11686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Условия договора в рамках Программы МПС Банка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227400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4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4" grpId="0"/>
      <p:bldP spid="4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26" y="1557586"/>
            <a:ext cx="6843305" cy="4353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08955" y="2760231"/>
            <a:ext cx="4104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kern="3000" spc="30" dirty="0" smtClean="0">
                <a:solidFill>
                  <a:srgbClr val="0086CD"/>
                </a:solidFill>
                <a:latin typeface="PT Sans" pitchFamily="34" charset="-52"/>
                <a:ea typeface="PT Sans" pitchFamily="34" charset="-52"/>
              </a:rPr>
              <a:t>Анна Зверева  </a:t>
            </a:r>
          </a:p>
          <a:p>
            <a:r>
              <a:rPr lang="ru-RU" sz="2000" kern="3000" spc="30" dirty="0" smtClean="0">
                <a:solidFill>
                  <a:srgbClr val="575757"/>
                </a:solidFill>
                <a:latin typeface="PT Sans" pitchFamily="34" charset="-52"/>
                <a:ea typeface="PT Sans" pitchFamily="34" charset="-52"/>
              </a:rPr>
              <a:t>заместитель Председателя Правления – член Правления</a:t>
            </a:r>
            <a:endParaRPr lang="ru-RU" sz="2000" kern="3000" spc="30" dirty="0">
              <a:solidFill>
                <a:srgbClr val="575757"/>
              </a:solidFill>
              <a:latin typeface="PT Sans" pitchFamily="34" charset="-52"/>
              <a:ea typeface="PT Sans" pitchFamily="34" charset="-52"/>
            </a:endParaRPr>
          </a:p>
          <a:p>
            <a:endParaRPr lang="ru-RU" sz="2000" kern="3000" spc="30" dirty="0" smtClean="0">
              <a:solidFill>
                <a:srgbClr val="575757"/>
              </a:solidFill>
              <a:latin typeface="PT Sans" pitchFamily="34" charset="-52"/>
              <a:ea typeface="PT Sans" pitchFamily="34" charset="-52"/>
            </a:endParaRPr>
          </a:p>
          <a:p>
            <a:r>
              <a:rPr lang="ru-RU" sz="2000" b="1" kern="3000" spc="30" dirty="0">
                <a:solidFill>
                  <a:srgbClr val="0086CD"/>
                </a:solidFill>
                <a:latin typeface="PT Sans" pitchFamily="34" charset="-52"/>
                <a:ea typeface="PT Sans" pitchFamily="34" charset="-52"/>
              </a:rPr>
              <a:t>Адрес:</a:t>
            </a:r>
          </a:p>
          <a:p>
            <a:r>
              <a:rPr lang="ru-RU" sz="2000" kern="3000" spc="30" dirty="0">
                <a:solidFill>
                  <a:srgbClr val="575757"/>
                </a:solidFill>
                <a:latin typeface="PT Sans" pitchFamily="34" charset="-52"/>
                <a:ea typeface="PT Sans" pitchFamily="34" charset="-52"/>
              </a:rPr>
              <a:t>115035 Москва</a:t>
            </a:r>
          </a:p>
          <a:p>
            <a:r>
              <a:rPr lang="ru-RU" sz="2000" kern="3000" spc="30" dirty="0">
                <a:solidFill>
                  <a:srgbClr val="575757"/>
                </a:solidFill>
                <a:latin typeface="PT Sans" pitchFamily="34" charset="-52"/>
                <a:ea typeface="PT Sans" pitchFamily="34" charset="-52"/>
              </a:rPr>
              <a:t>Садовническая улица </a:t>
            </a:r>
            <a:r>
              <a:rPr lang="ru-RU" sz="2000" kern="3000" spc="30" dirty="0" smtClean="0">
                <a:solidFill>
                  <a:srgbClr val="575757"/>
                </a:solidFill>
                <a:latin typeface="PT Sans" pitchFamily="34" charset="-52"/>
                <a:ea typeface="PT Sans" pitchFamily="34" charset="-52"/>
              </a:rPr>
              <a:t>79</a:t>
            </a:r>
          </a:p>
          <a:p>
            <a:r>
              <a:rPr lang="ru-RU" sz="2000" b="1" kern="3000" spc="30" dirty="0">
                <a:solidFill>
                  <a:srgbClr val="0086CD"/>
                </a:solidFill>
                <a:latin typeface="PT Sans" pitchFamily="34" charset="-52"/>
                <a:ea typeface="PT Sans" pitchFamily="34" charset="-52"/>
              </a:rPr>
              <a:t>Телефон</a:t>
            </a:r>
            <a:r>
              <a:rPr lang="ru-RU" sz="2000" kern="3000" spc="30" dirty="0">
                <a:solidFill>
                  <a:srgbClr val="575757"/>
                </a:solidFill>
                <a:latin typeface="PT Sans" pitchFamily="34" charset="-52"/>
                <a:ea typeface="PT Sans" pitchFamily="34" charset="-52"/>
              </a:rPr>
              <a:t>:</a:t>
            </a:r>
          </a:p>
          <a:p>
            <a:r>
              <a:rPr lang="ru-RU" sz="2000" kern="3000" spc="30" dirty="0">
                <a:solidFill>
                  <a:srgbClr val="575757"/>
                </a:solidFill>
                <a:latin typeface="PT Sans" pitchFamily="34" charset="-52"/>
                <a:ea typeface="PT Sans" pitchFamily="34" charset="-52"/>
              </a:rPr>
              <a:t>+7(495) 783-79-98 доб. 0322</a:t>
            </a:r>
          </a:p>
          <a:p>
            <a:r>
              <a:rPr lang="ru-RU" sz="2000" b="1" kern="3000" spc="30" dirty="0" smtClean="0">
                <a:solidFill>
                  <a:srgbClr val="0086CD"/>
                </a:solidFill>
                <a:latin typeface="PT Sans" pitchFamily="34" charset="-52"/>
                <a:ea typeface="PT Sans" pitchFamily="34" charset="-52"/>
              </a:rPr>
              <a:t>Сайт</a:t>
            </a:r>
            <a:r>
              <a:rPr lang="ru-RU" sz="2000" b="1" kern="3000" spc="30" dirty="0">
                <a:solidFill>
                  <a:srgbClr val="0086CD"/>
                </a:solidFill>
                <a:latin typeface="PT Sans" pitchFamily="34" charset="-52"/>
                <a:ea typeface="PT Sans" pitchFamily="34" charset="-52"/>
              </a:rPr>
              <a:t>:</a:t>
            </a:r>
            <a:r>
              <a:rPr lang="ru-RU" sz="2000" kern="3000" spc="30" dirty="0">
                <a:solidFill>
                  <a:srgbClr val="575757"/>
                </a:solidFill>
                <a:latin typeface="PT Sans" pitchFamily="34" charset="-52"/>
                <a:ea typeface="PT Sans" pitchFamily="34" charset="-52"/>
              </a:rPr>
              <a:t> </a:t>
            </a:r>
            <a:r>
              <a:rPr lang="en-US" sz="2000" kern="3000" spc="30" dirty="0" smtClean="0">
                <a:solidFill>
                  <a:srgbClr val="575757"/>
                </a:solidFill>
                <a:latin typeface="PT Sans" pitchFamily="34" charset="-52"/>
                <a:ea typeface="PT Sans" pitchFamily="34" charset="-52"/>
              </a:rPr>
              <a:t>www.mspbank.ru</a:t>
            </a:r>
            <a:endParaRPr lang="ru-RU" sz="2000" kern="3000" spc="30" dirty="0">
              <a:solidFill>
                <a:srgbClr val="575757"/>
              </a:solidFill>
              <a:latin typeface="PT Sans" pitchFamily="34" charset="-52"/>
              <a:ea typeface="PT Sans" pitchFamily="34" charset="-52"/>
            </a:endParaRPr>
          </a:p>
          <a:p>
            <a:endParaRPr lang="ru-RU" sz="2000" b="1" kern="3000" spc="30" dirty="0" smtClean="0">
              <a:solidFill>
                <a:srgbClr val="575757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17" name="Oval 16"/>
          <p:cNvSpPr/>
          <p:nvPr/>
        </p:nvSpPr>
        <p:spPr>
          <a:xfrm rot="18000000">
            <a:off x="10984941" y="1292881"/>
            <a:ext cx="784333" cy="764201"/>
          </a:xfrm>
          <a:prstGeom prst="ellipse">
            <a:avLst/>
          </a:prstGeom>
          <a:solidFill>
            <a:srgbClr val="0086CD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335">
            <a:off x="11049557" y="1363974"/>
            <a:ext cx="655099" cy="6220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1" y="1376239"/>
            <a:ext cx="3427860" cy="11174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41203" y="612771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75757"/>
                </a:solidFill>
                <a:ea typeface="PT Sans" pitchFamily="34" charset="-52"/>
                <a:cs typeface="Arial" pitchFamily="34" charset="0"/>
              </a:rPr>
              <a:t>Контактная информация</a:t>
            </a:r>
            <a:endParaRPr lang="en-US" sz="4000" b="1" spc="-150" dirty="0">
              <a:solidFill>
                <a:srgbClr val="575757"/>
              </a:solidFill>
              <a:ea typeface="PT Sans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57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85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35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35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stCxn id="18" idx="4"/>
          </p:cNvCxnSpPr>
          <p:nvPr/>
        </p:nvCxnSpPr>
        <p:spPr>
          <a:xfrm>
            <a:off x="5076527" y="4437906"/>
            <a:ext cx="0" cy="653103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58910" y="5302002"/>
            <a:ext cx="1601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Лизинг</a:t>
            </a:r>
          </a:p>
          <a:p>
            <a:pPr algn="ctr"/>
            <a:r>
              <a:rPr lang="ru-RU" b="1" dirty="0" smtClean="0">
                <a:solidFill>
                  <a:srgbClr val="ED8B00"/>
                </a:solidFill>
                <a:ea typeface="PT Sans" pitchFamily="34" charset="-52"/>
              </a:rPr>
              <a:t>3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продукта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713211" y="2934848"/>
            <a:ext cx="0" cy="638962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66578" y="693490"/>
            <a:ext cx="5062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Продуктовая линейка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4018806"/>
            <a:ext cx="1219517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2307059" y="3599706"/>
            <a:ext cx="838200" cy="838200"/>
          </a:xfrm>
          <a:prstGeom prst="ellipse">
            <a:avLst/>
          </a:prstGeom>
          <a:solidFill>
            <a:srgbClr val="0086CD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</a:rPr>
              <a:t>1</a:t>
            </a:r>
            <a:endParaRPr lang="ru-RU" sz="3600" b="1" dirty="0">
              <a:solidFill>
                <a:schemeClr val="bg1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6987" y="1950725"/>
            <a:ext cx="4275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Банковское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кредитование</a:t>
            </a:r>
          </a:p>
          <a:p>
            <a:pPr algn="ctr"/>
            <a:r>
              <a:rPr lang="ru-RU" b="1" dirty="0" smtClean="0">
                <a:solidFill>
                  <a:srgbClr val="0086CD"/>
                </a:solidFill>
                <a:ea typeface="PT Sans" pitchFamily="34" charset="-52"/>
              </a:rPr>
              <a:t>7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 продуктов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826767" y="5335101"/>
            <a:ext cx="1601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Факторинг</a:t>
            </a:r>
          </a:p>
          <a:p>
            <a:pPr algn="ctr"/>
            <a:r>
              <a:rPr lang="ru-RU" b="1" dirty="0" smtClean="0">
                <a:solidFill>
                  <a:srgbClr val="ED8B00"/>
                </a:solidFill>
                <a:ea typeface="PT Sans" pitchFamily="34" charset="-52"/>
              </a:rPr>
              <a:t>2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продукта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9638927" y="4437906"/>
            <a:ext cx="0" cy="653103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6889675" y="3599706"/>
            <a:ext cx="838200" cy="838200"/>
          </a:xfrm>
          <a:prstGeom prst="ellipse">
            <a:avLst/>
          </a:prstGeom>
          <a:solidFill>
            <a:srgbClr val="0086CD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</a:rPr>
              <a:t>3</a:t>
            </a:r>
            <a:endParaRPr lang="ru-RU" sz="3600" b="1" dirty="0">
              <a:solidFill>
                <a:schemeClr val="bg1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91988" y="1950725"/>
            <a:ext cx="31886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Микрофинанирование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  <a:p>
            <a:pPr algn="ctr"/>
            <a:r>
              <a:rPr lang="ru-RU" b="1" dirty="0" smtClean="0">
                <a:solidFill>
                  <a:srgbClr val="0086CD"/>
                </a:solidFill>
                <a:ea typeface="PT Sans" pitchFamily="34" charset="-52"/>
              </a:rPr>
              <a:t>4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продукта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cxnSp>
        <p:nvCxnSpPr>
          <p:cNvPr id="53" name="Straight Connector 52"/>
          <p:cNvCxnSpPr>
            <a:stCxn id="50" idx="0"/>
          </p:cNvCxnSpPr>
          <p:nvPr/>
        </p:nvCxnSpPr>
        <p:spPr>
          <a:xfrm flipV="1">
            <a:off x="7308775" y="2892639"/>
            <a:ext cx="0" cy="707067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4657427" y="3599706"/>
            <a:ext cx="838200" cy="838200"/>
          </a:xfrm>
          <a:prstGeom prst="ellipse">
            <a:avLst/>
          </a:prstGeom>
          <a:solidFill>
            <a:srgbClr val="ED8B0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</a:rPr>
              <a:t>2</a:t>
            </a:r>
            <a:endParaRPr lang="ru-RU" sz="3600" b="1" dirty="0">
              <a:solidFill>
                <a:schemeClr val="bg1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9219827" y="3599706"/>
            <a:ext cx="838200" cy="838200"/>
          </a:xfrm>
          <a:prstGeom prst="ellipse">
            <a:avLst/>
          </a:prstGeom>
          <a:solidFill>
            <a:srgbClr val="ED8B0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</a:rPr>
              <a:t>4</a:t>
            </a:r>
            <a:endParaRPr lang="ru-RU" sz="3600" b="1" dirty="0">
              <a:solidFill>
                <a:schemeClr val="bg1"/>
              </a:solidFill>
              <a:latin typeface="PT Sans" pitchFamily="34" charset="-52"/>
              <a:ea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99532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50"/>
                            </p:stCondLst>
                            <p:childTnLst>
                              <p:par>
                                <p:cTn id="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3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26" grpId="0" animBg="1"/>
      <p:bldP spid="32" grpId="0"/>
      <p:bldP spid="48" grpId="0"/>
      <p:bldP spid="50" grpId="0" animBg="1"/>
      <p:bldP spid="52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5586" y="2542465"/>
            <a:ext cx="504056" cy="400110"/>
          </a:xfrm>
          <a:prstGeom prst="rect">
            <a:avLst/>
          </a:prstGeom>
          <a:solidFill>
            <a:srgbClr val="00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</a:rPr>
              <a:t>1</a:t>
            </a:r>
            <a:endParaRPr lang="en-US" sz="2000" b="1" dirty="0">
              <a:solidFill>
                <a:schemeClr val="bg1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8777" y="2198107"/>
            <a:ext cx="61290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Продукты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нацелены на удовлетворение потребностей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субъекта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МСП и формулируются как кредит для конечного заемщика, а не для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партнера.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17067" y="2779132"/>
            <a:ext cx="3048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6210" y="3506079"/>
            <a:ext cx="504056" cy="400110"/>
          </a:xfrm>
          <a:prstGeom prst="rect">
            <a:avLst/>
          </a:prstGeom>
          <a:solidFill>
            <a:srgbClr val="00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</a:rPr>
              <a:t>2</a:t>
            </a:r>
            <a:endParaRPr lang="en-US" sz="2000" b="1" dirty="0">
              <a:solidFill>
                <a:schemeClr val="bg1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8777" y="3297972"/>
            <a:ext cx="6129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Ключевые условия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продуктов унифицированы для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субъектов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МСП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не зависят от конкретного партнера.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17067" y="3677508"/>
            <a:ext cx="3048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5586" y="4267170"/>
            <a:ext cx="504056" cy="400110"/>
          </a:xfrm>
          <a:prstGeom prst="rect">
            <a:avLst/>
          </a:prstGeom>
          <a:solidFill>
            <a:srgbClr val="00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</a:rPr>
              <a:t>3</a:t>
            </a:r>
            <a:endParaRPr lang="en-US" sz="2000" b="1" dirty="0">
              <a:solidFill>
                <a:schemeClr val="bg1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7107" y="4070315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Н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абор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требований к потенциальному заемщику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– субъекту МСП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стандартный.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417067" y="4461719"/>
            <a:ext cx="3048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95586" y="5245105"/>
            <a:ext cx="504056" cy="400110"/>
          </a:xfrm>
          <a:prstGeom prst="rect">
            <a:avLst/>
          </a:prstGeom>
          <a:solidFill>
            <a:srgbClr val="00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</a:rPr>
              <a:t>4</a:t>
            </a:r>
            <a:endParaRPr lang="en-US" sz="2000" b="1" dirty="0">
              <a:solidFill>
                <a:schemeClr val="bg1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77107" y="4934411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Партнерами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применяется единообразная маркировка продукта под брендом «МСП Банк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»,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независимо от конкретного партнера.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417067" y="5445160"/>
            <a:ext cx="3048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8956" y="258823"/>
            <a:ext cx="11377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Стандартизация в продуктах и кредитно-обеспечительной документации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sp>
        <p:nvSpPr>
          <p:cNvPr id="34" name="Flowchart: Process 21"/>
          <p:cNvSpPr/>
          <p:nvPr/>
        </p:nvSpPr>
        <p:spPr>
          <a:xfrm>
            <a:off x="8041803" y="1826191"/>
            <a:ext cx="3456384" cy="4123883"/>
          </a:xfrm>
          <a:prstGeom prst="flowChartProcess">
            <a:avLst/>
          </a:prstGeom>
          <a:solidFill>
            <a:srgbClr val="ED8B0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ea typeface="PT Sans" pitchFamily="34" charset="-52"/>
              </a:rPr>
              <a:t>СТАНДАРТНЫЙ ПРОДУКТ </a:t>
            </a:r>
            <a:r>
              <a:rPr lang="ru-RU" sz="2000" dirty="0" smtClean="0">
                <a:ea typeface="PT Sans" pitchFamily="34" charset="-52"/>
              </a:rPr>
              <a:t>– </a:t>
            </a:r>
            <a:r>
              <a:rPr lang="ru-RU" sz="2000" b="1" dirty="0">
                <a:ea typeface="PT Sans" pitchFamily="34" charset="-52"/>
              </a:rPr>
              <a:t>это продукт, нацеленный на конечного заемщика – субъекта МСП, предоставляемый через партнеров на принципах единого позиционирования, единой кредитной документации, унификации ключевых условий и требований к получателям поддержки.</a:t>
            </a:r>
          </a:p>
        </p:txBody>
      </p:sp>
      <p:sp>
        <p:nvSpPr>
          <p:cNvPr id="35" name="Rectangle 4"/>
          <p:cNvSpPr/>
          <p:nvPr/>
        </p:nvSpPr>
        <p:spPr>
          <a:xfrm>
            <a:off x="696987" y="1682438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6CD"/>
                </a:solidFill>
                <a:ea typeface="PT Sans" pitchFamily="34" charset="-52"/>
              </a:rPr>
              <a:t>ПРИНЦИПЫ</a:t>
            </a:r>
          </a:p>
        </p:txBody>
      </p:sp>
    </p:spTree>
    <p:extLst>
      <p:ext uri="{BB962C8B-B14F-4D97-AF65-F5344CB8AC3E}">
        <p14:creationId xmlns:p14="http://schemas.microsoft.com/office/powerpoint/2010/main" val="2107765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 animBg="1"/>
      <p:bldP spid="10" grpId="0"/>
      <p:bldP spid="13" grpId="0" animBg="1"/>
      <p:bldP spid="15" grpId="0"/>
      <p:bldP spid="18" grpId="0" animBg="1"/>
      <p:bldP spid="20" grpId="0"/>
      <p:bldP spid="33" grpId="0"/>
      <p:bldP spid="34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9602" y="1589524"/>
            <a:ext cx="504056" cy="400110"/>
          </a:xfrm>
          <a:prstGeom prst="rect">
            <a:avLst/>
          </a:prstGeom>
          <a:solidFill>
            <a:srgbClr val="00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</a:rPr>
              <a:t>5</a:t>
            </a:r>
            <a:endParaRPr lang="en-US" sz="2000" b="1" dirty="0">
              <a:solidFill>
                <a:schemeClr val="bg1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3131" y="1629594"/>
            <a:ext cx="9888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Обособленное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позиционирование в продуктовой линейке партнера.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16323" y="1826191"/>
            <a:ext cx="3048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30226" y="2113539"/>
            <a:ext cx="504056" cy="400110"/>
          </a:xfrm>
          <a:prstGeom prst="rect">
            <a:avLst/>
          </a:prstGeom>
          <a:solidFill>
            <a:srgbClr val="00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</a:rPr>
              <a:t>6</a:t>
            </a:r>
            <a:endParaRPr lang="en-US" sz="2000" b="1" dirty="0">
              <a:solidFill>
                <a:schemeClr val="bg1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3131" y="2061642"/>
            <a:ext cx="9793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Первичным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источником информации по продукту должен быть МСП Банк, а не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партнер.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16323" y="2284968"/>
            <a:ext cx="3048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39602" y="2702739"/>
            <a:ext cx="504056" cy="400110"/>
          </a:xfrm>
          <a:prstGeom prst="rect">
            <a:avLst/>
          </a:prstGeom>
          <a:solidFill>
            <a:srgbClr val="00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</a:rPr>
              <a:t>7</a:t>
            </a:r>
            <a:endParaRPr lang="en-US" sz="2000" b="1" dirty="0">
              <a:solidFill>
                <a:schemeClr val="bg1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3131" y="2505884"/>
            <a:ext cx="10009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Размещение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информации на сайте партнера об условиях продукта МСП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Банка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с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сохранением его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названия.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616323" y="2897288"/>
            <a:ext cx="3048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39602" y="3288695"/>
            <a:ext cx="504056" cy="400110"/>
          </a:xfrm>
          <a:prstGeom prst="rect">
            <a:avLst/>
          </a:prstGeom>
          <a:solidFill>
            <a:srgbClr val="00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</a:rPr>
              <a:t>8</a:t>
            </a:r>
            <a:endParaRPr lang="en-US" sz="2000" b="1" dirty="0">
              <a:solidFill>
                <a:schemeClr val="bg1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93131" y="3285778"/>
            <a:ext cx="10009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Совместное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освещение в СМИ реализации программы поддержки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МСП.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94495" y="3488750"/>
            <a:ext cx="3048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7"/>
          <p:cNvSpPr/>
          <p:nvPr/>
        </p:nvSpPr>
        <p:spPr>
          <a:xfrm>
            <a:off x="939602" y="3797399"/>
            <a:ext cx="504056" cy="400110"/>
          </a:xfrm>
          <a:prstGeom prst="rect">
            <a:avLst/>
          </a:prstGeom>
          <a:solidFill>
            <a:srgbClr val="00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</a:rPr>
              <a:t>9</a:t>
            </a:r>
            <a:endParaRPr lang="en-US" sz="2000" b="1" dirty="0">
              <a:solidFill>
                <a:schemeClr val="bg1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19" name="Rectangle 19"/>
          <p:cNvSpPr/>
          <p:nvPr/>
        </p:nvSpPr>
        <p:spPr>
          <a:xfrm>
            <a:off x="1993131" y="3789834"/>
            <a:ext cx="10009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Обязательные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условия договоров между  партнером и субъектом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МСП.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cxnSp>
        <p:nvCxnSpPr>
          <p:cNvPr id="23" name="Straight Connector 20"/>
          <p:cNvCxnSpPr/>
          <p:nvPr/>
        </p:nvCxnSpPr>
        <p:spPr>
          <a:xfrm>
            <a:off x="1594495" y="3989889"/>
            <a:ext cx="3048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7"/>
          <p:cNvSpPr/>
          <p:nvPr/>
        </p:nvSpPr>
        <p:spPr>
          <a:xfrm>
            <a:off x="939602" y="4365898"/>
            <a:ext cx="504056" cy="400110"/>
          </a:xfrm>
          <a:prstGeom prst="rect">
            <a:avLst/>
          </a:prstGeom>
          <a:solidFill>
            <a:srgbClr val="00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</a:rPr>
              <a:t>10</a:t>
            </a:r>
            <a:endParaRPr lang="en-US" sz="2000" b="1" dirty="0">
              <a:solidFill>
                <a:schemeClr val="bg1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25" name="Rectangle 19"/>
          <p:cNvSpPr/>
          <p:nvPr/>
        </p:nvSpPr>
        <p:spPr>
          <a:xfrm>
            <a:off x="1993131" y="4370527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Информация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о финансировании за счет средств МСП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Банка.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cxnSp>
        <p:nvCxnSpPr>
          <p:cNvPr id="26" name="Straight Connector 20"/>
          <p:cNvCxnSpPr/>
          <p:nvPr/>
        </p:nvCxnSpPr>
        <p:spPr>
          <a:xfrm>
            <a:off x="1594495" y="4577125"/>
            <a:ext cx="3048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7"/>
          <p:cNvSpPr/>
          <p:nvPr/>
        </p:nvSpPr>
        <p:spPr>
          <a:xfrm>
            <a:off x="939602" y="4941962"/>
            <a:ext cx="504056" cy="400110"/>
          </a:xfrm>
          <a:prstGeom prst="rect">
            <a:avLst/>
          </a:prstGeom>
          <a:solidFill>
            <a:srgbClr val="00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</a:rPr>
              <a:t>11</a:t>
            </a:r>
            <a:endParaRPr lang="en-US" sz="2000" b="1" dirty="0">
              <a:solidFill>
                <a:schemeClr val="bg1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28" name="Rectangle 19"/>
          <p:cNvSpPr/>
          <p:nvPr/>
        </p:nvSpPr>
        <p:spPr>
          <a:xfrm>
            <a:off x="1993131" y="4946591"/>
            <a:ext cx="9888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Наличие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в тексте  определений «МСП Банк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»,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«Программа  поддержки МСП».</a:t>
            </a:r>
          </a:p>
        </p:txBody>
      </p:sp>
      <p:cxnSp>
        <p:nvCxnSpPr>
          <p:cNvPr id="29" name="Straight Connector 20"/>
          <p:cNvCxnSpPr/>
          <p:nvPr/>
        </p:nvCxnSpPr>
        <p:spPr>
          <a:xfrm>
            <a:off x="1594495" y="5142017"/>
            <a:ext cx="3048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7"/>
          <p:cNvSpPr/>
          <p:nvPr/>
        </p:nvSpPr>
        <p:spPr>
          <a:xfrm>
            <a:off x="939602" y="5605149"/>
            <a:ext cx="504056" cy="400110"/>
          </a:xfrm>
          <a:prstGeom prst="rect">
            <a:avLst/>
          </a:prstGeom>
          <a:solidFill>
            <a:srgbClr val="00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</a:rPr>
              <a:t>12</a:t>
            </a:r>
            <a:endParaRPr lang="en-US" sz="2000" b="1" dirty="0">
              <a:solidFill>
                <a:schemeClr val="bg1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31" name="Rectangle 19"/>
          <p:cNvSpPr/>
          <p:nvPr/>
        </p:nvSpPr>
        <p:spPr>
          <a:xfrm>
            <a:off x="1993131" y="5446018"/>
            <a:ext cx="9888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Условия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договора с описанием целей кредитования субъекта МСП  должны соответствовать условиям продукта МСП Банка.</a:t>
            </a:r>
          </a:p>
        </p:txBody>
      </p:sp>
      <p:cxnSp>
        <p:nvCxnSpPr>
          <p:cNvPr id="32" name="Straight Connector 20"/>
          <p:cNvCxnSpPr/>
          <p:nvPr/>
        </p:nvCxnSpPr>
        <p:spPr>
          <a:xfrm>
            <a:off x="1594495" y="5816376"/>
            <a:ext cx="3048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8956" y="261442"/>
            <a:ext cx="11377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Стандартизация в продуктах и кредитно-обеспечительной документации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8422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9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 animBg="1"/>
      <p:bldP spid="10" grpId="0"/>
      <p:bldP spid="13" grpId="0" animBg="1"/>
      <p:bldP spid="15" grpId="0"/>
      <p:bldP spid="18" grpId="0" animBg="1"/>
      <p:bldP spid="20" grpId="0"/>
      <p:bldP spid="17" grpId="0" animBg="1"/>
      <p:bldP spid="19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2931" y="2278821"/>
            <a:ext cx="23042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Недостаточная информированность субъектов МСП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о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продуктах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Банка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.</a:t>
            </a:r>
          </a:p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Недостаточная организация единообразного донесения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до субъектов МСП информации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о продуктах МСП Банка и механизмах их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получения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1203" y="2278821"/>
            <a:ext cx="3240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Недостаточная информированность МСП Банка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о том, насколько продукты удобны для использования субъектами МСП и насколько активно партнеры их продвигают. Отсутствие обратной связи у МСП Банка </a:t>
            </a:r>
            <a:r>
              <a:rPr lang="ru-RU" sz="180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с </a:t>
            </a:r>
            <a:r>
              <a:rPr lang="ru-RU" sz="180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субъектами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МСП для понимания текущей ситуации, создания новых актуальных продуктов и адаптации действующих, инициирования мероприятий по их продвижению. 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5580" y="2206813"/>
            <a:ext cx="36003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Сложность ориентирования в широкой продуктовой линейке для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субъектов МСП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. Крупные банки с хорошей репутацией придерживаются собственного принципа именования продуктов и не склонны к изменению названий продуктов (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репутационные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 издержки и затраты на маркетинг). В случае единого наименования для всех партнеров, возникает вопрос лояльности клиента, который может легко обнаружить данный продукт в других банках. 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08447" y="2205658"/>
            <a:ext cx="20497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Наличие существенных различий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в критериях отбора заемщиков, 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в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критериях отбора проектов и т.п. </a:t>
            </a:r>
          </a:p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Различие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критериев и условий вызывают необходимость создания другой нормативной базы.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526109" y="2206813"/>
            <a:ext cx="0" cy="4319325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81563" y="2206813"/>
            <a:ext cx="0" cy="4319325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664431" y="2206813"/>
            <a:ext cx="0" cy="4319325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87285" y="333450"/>
            <a:ext cx="8420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Ограничения  внедрения стандартов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sp>
        <p:nvSpPr>
          <p:cNvPr id="24" name="Flowchart: Process 21"/>
          <p:cNvSpPr/>
          <p:nvPr/>
        </p:nvSpPr>
        <p:spPr>
          <a:xfrm>
            <a:off x="552971" y="1053530"/>
            <a:ext cx="11089232" cy="936104"/>
          </a:xfrm>
          <a:prstGeom prst="flowChartProcess">
            <a:avLst/>
          </a:prstGeom>
          <a:solidFill>
            <a:srgbClr val="0086C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a typeface="PT Sans" pitchFamily="34" charset="-52"/>
              </a:rPr>
              <a:t>Проведенные исследования подтвердили объективные ограничения для немедленного изменения продуктовой линейки и кредитных договоров кредитных организаций </a:t>
            </a:r>
            <a:endParaRPr lang="en-US" sz="2000" dirty="0">
              <a:ea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18884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30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02247" y="3278718"/>
            <a:ext cx="32586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002247" y="4005858"/>
            <a:ext cx="325865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897787" y="837506"/>
            <a:ext cx="40436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575757"/>
                </a:solidFill>
                <a:ea typeface="PT Sans" pitchFamily="34" charset="-52"/>
              </a:rPr>
              <a:t>Стандартные</a:t>
            </a:r>
          </a:p>
          <a:p>
            <a:r>
              <a:rPr lang="ru-RU" sz="4000" b="1" dirty="0" smtClean="0">
                <a:solidFill>
                  <a:srgbClr val="575757"/>
                </a:solidFill>
                <a:ea typeface="PT Sans" pitchFamily="34" charset="-52"/>
              </a:rPr>
              <a:t>требования</a:t>
            </a:r>
          </a:p>
          <a:p>
            <a:r>
              <a:rPr lang="ru-RU" sz="4000" b="1" dirty="0" smtClean="0">
                <a:solidFill>
                  <a:srgbClr val="575757"/>
                </a:solidFill>
                <a:ea typeface="PT Sans" pitchFamily="34" charset="-52"/>
              </a:rPr>
              <a:t>к </a:t>
            </a:r>
            <a:r>
              <a:rPr lang="ru-RU" sz="4000" b="1" dirty="0">
                <a:solidFill>
                  <a:srgbClr val="575757"/>
                </a:solidFill>
                <a:ea typeface="PT Sans" pitchFamily="34" charset="-52"/>
              </a:rPr>
              <a:t>субъектам МСП</a:t>
            </a:r>
            <a:endParaRPr lang="en-US" sz="4000" b="1" kern="3000" spc="30" dirty="0" smtClean="0">
              <a:solidFill>
                <a:srgbClr val="575757"/>
              </a:solidFill>
              <a:ea typeface="PT Sans" pitchFamily="34" charset="-5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9218" y="4869954"/>
            <a:ext cx="18200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  <a:cs typeface="Arial" pitchFamily="34" charset="0"/>
              </a:rPr>
              <a:t>Субъект МСП: соответствие критериям 209-ФЗ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2372" y="4912365"/>
            <a:ext cx="276845" cy="281935"/>
          </a:xfrm>
          <a:prstGeom prst="ellipse">
            <a:avLst/>
          </a:prstGeom>
          <a:solidFill>
            <a:srgbClr val="ED8B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702023" y="4869954"/>
            <a:ext cx="2243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  <a:cs typeface="Arial" pitchFamily="34" charset="0"/>
              </a:rPr>
              <a:t>Вид деятельности по критериям МСП Банка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425179" y="4906268"/>
            <a:ext cx="288032" cy="288032"/>
          </a:xfrm>
          <a:prstGeom prst="ellipse">
            <a:avLst/>
          </a:prstGeom>
          <a:solidFill>
            <a:srgbClr val="ED8B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222304" y="4797946"/>
            <a:ext cx="21714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  <a:cs typeface="Arial" pitchFamily="34" charset="0"/>
              </a:rPr>
              <a:t>Размер выручки за 2014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  <a:cs typeface="Arial" pitchFamily="34" charset="0"/>
              </a:rPr>
              <a:t>год</a:t>
            </a:r>
          </a:p>
          <a:p>
            <a:pPr fontAlgn="base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  <a:cs typeface="Arial" pitchFamily="34" charset="0"/>
              </a:rPr>
              <a:t>до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  <a:cs typeface="Arial" pitchFamily="34" charset="0"/>
              </a:rPr>
              <a:t>1 млрд. рублей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945459" y="4869954"/>
            <a:ext cx="288032" cy="288032"/>
          </a:xfrm>
          <a:prstGeom prst="ellipse">
            <a:avLst/>
          </a:prstGeom>
          <a:solidFill>
            <a:srgbClr val="ED8B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9312">
            <a:off x="801009" y="1187739"/>
            <a:ext cx="1259250" cy="122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7268">
            <a:off x="1660533" y="2082752"/>
            <a:ext cx="1218322" cy="1221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8557">
            <a:off x="2602219" y="1175416"/>
            <a:ext cx="1205662" cy="1179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3416">
            <a:off x="3435883" y="2110775"/>
            <a:ext cx="1259279" cy="1199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2658">
            <a:off x="4371532" y="1145676"/>
            <a:ext cx="1126454" cy="1192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1967">
            <a:off x="5197150" y="2107286"/>
            <a:ext cx="1186632" cy="1120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9203">
            <a:off x="6141328" y="1213366"/>
            <a:ext cx="1098409" cy="1171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6583">
            <a:off x="6069089" y="2915108"/>
            <a:ext cx="1171048" cy="1197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9910">
            <a:off x="4293388" y="2954120"/>
            <a:ext cx="1220402" cy="113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5076">
            <a:off x="2558042" y="3028979"/>
            <a:ext cx="1176674" cy="113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8612">
            <a:off x="789862" y="3012726"/>
            <a:ext cx="1205623" cy="1170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ectangle 10"/>
          <p:cNvSpPr/>
          <p:nvPr/>
        </p:nvSpPr>
        <p:spPr>
          <a:xfrm>
            <a:off x="7969795" y="3357786"/>
            <a:ext cx="404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CD"/>
                </a:solidFill>
                <a:ea typeface="PT Sans" pitchFamily="34" charset="-52"/>
              </a:rPr>
              <a:t>209-ФЗ от 24.07.2007</a:t>
            </a:r>
            <a:endParaRPr lang="en-US" sz="2800" b="1" kern="3000" spc="30" dirty="0" smtClean="0">
              <a:solidFill>
                <a:srgbClr val="0086CD"/>
              </a:solidFill>
              <a:ea typeface="PT Sans" pitchFamily="34" charset="-52"/>
            </a:endParaRPr>
          </a:p>
        </p:txBody>
      </p:sp>
      <p:sp>
        <p:nvSpPr>
          <p:cNvPr id="25" name="Rectangle 36"/>
          <p:cNvSpPr/>
          <p:nvPr/>
        </p:nvSpPr>
        <p:spPr>
          <a:xfrm>
            <a:off x="7814592" y="4797946"/>
            <a:ext cx="19554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  <a:cs typeface="Arial" pitchFamily="34" charset="0"/>
              </a:rPr>
              <a:t>Численность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  <a:cs typeface="Arial" pitchFamily="34" charset="0"/>
              </a:rPr>
              <a:t>работников</a:t>
            </a:r>
          </a:p>
          <a:p>
            <a:pPr fontAlgn="base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  <a:cs typeface="Arial" pitchFamily="34" charset="0"/>
              </a:rPr>
              <a:t>до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  <a:cs typeface="Arial" pitchFamily="34" charset="0"/>
              </a:rPr>
              <a:t>250 человек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  <a:cs typeface="Arial" pitchFamily="34" charset="0"/>
            </a:endParaRPr>
          </a:p>
        </p:txBody>
      </p:sp>
      <p:sp>
        <p:nvSpPr>
          <p:cNvPr id="26" name="Oval 37"/>
          <p:cNvSpPr/>
          <p:nvPr/>
        </p:nvSpPr>
        <p:spPr>
          <a:xfrm>
            <a:off x="7537747" y="4869954"/>
            <a:ext cx="276845" cy="288032"/>
          </a:xfrm>
          <a:prstGeom prst="ellipse">
            <a:avLst/>
          </a:prstGeom>
          <a:solidFill>
            <a:srgbClr val="ED8B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6"/>
          <p:cNvSpPr/>
          <p:nvPr/>
        </p:nvSpPr>
        <p:spPr>
          <a:xfrm>
            <a:off x="10046840" y="4797946"/>
            <a:ext cx="21714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  <a:cs typeface="Arial" pitchFamily="34" charset="0"/>
              </a:rPr>
              <a:t>Структура собственности: доля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  <a:cs typeface="Arial" pitchFamily="34" charset="0"/>
              </a:rPr>
              <a:t>участия</a:t>
            </a:r>
          </a:p>
          <a:p>
            <a:pPr fontAlgn="base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  <a:cs typeface="Arial" pitchFamily="34" charset="0"/>
              </a:rPr>
              <a:t>не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  <a:cs typeface="Arial" pitchFamily="34" charset="0"/>
              </a:rPr>
              <a:t>МСП &lt; 25%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  <a:cs typeface="Arial" pitchFamily="34" charset="0"/>
            </a:endParaRPr>
          </a:p>
        </p:txBody>
      </p:sp>
      <p:sp>
        <p:nvSpPr>
          <p:cNvPr id="28" name="Oval 37"/>
          <p:cNvSpPr/>
          <p:nvPr/>
        </p:nvSpPr>
        <p:spPr>
          <a:xfrm>
            <a:off x="9769995" y="4869954"/>
            <a:ext cx="288032" cy="288032"/>
          </a:xfrm>
          <a:prstGeom prst="ellipse">
            <a:avLst/>
          </a:prstGeom>
          <a:solidFill>
            <a:srgbClr val="ED8B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758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31" grpId="0" animBg="1"/>
      <p:bldP spid="33" grpId="0"/>
      <p:bldP spid="34" grpId="0" animBg="1"/>
      <p:bldP spid="37" grpId="0"/>
      <p:bldP spid="38" grpId="0" animBg="1"/>
      <p:bldP spid="24" grpId="0"/>
      <p:bldP spid="25" grpId="0"/>
      <p:bldP spid="26" grpId="0" animBg="1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921123" y="518914"/>
            <a:ext cx="0" cy="3198912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937220" y="899914"/>
            <a:ext cx="127" cy="4697188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872411" y="899914"/>
            <a:ext cx="8804" cy="4386536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97787" y="333450"/>
            <a:ext cx="0" cy="495300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85019" y="3120602"/>
            <a:ext cx="9073008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01243" y="4941962"/>
            <a:ext cx="8208912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77107" y="1269554"/>
            <a:ext cx="6984776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153371" y="1974767"/>
            <a:ext cx="15303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Процентная ставка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02559" y="3883328"/>
            <a:ext cx="17512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Обеспечение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9036" y="5302002"/>
            <a:ext cx="1008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575757"/>
                </a:solidFill>
                <a:ea typeface="PT Sans" pitchFamily="34" charset="-52"/>
              </a:rPr>
              <a:t>Стандартные требования к кредитам</a:t>
            </a:r>
            <a:endParaRPr lang="en-US" sz="4000" b="1" dirty="0">
              <a:solidFill>
                <a:srgbClr val="575757"/>
              </a:solidFill>
              <a:ea typeface="PT Sans" pitchFamily="34" charset="-5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1650" y="1258666"/>
            <a:ext cx="1944089" cy="1851048"/>
          </a:xfrm>
          <a:prstGeom prst="rect">
            <a:avLst/>
          </a:prstGeom>
          <a:solidFill>
            <a:srgbClr val="0086CD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a typeface="PT Sans" pitchFamily="34" charset="-52"/>
              </a:rPr>
              <a:t>Сумма </a:t>
            </a:r>
            <a:endParaRPr lang="ru-RU" sz="2000" b="1" dirty="0" smtClean="0">
              <a:ea typeface="PT Sans" pitchFamily="34" charset="-52"/>
            </a:endParaRPr>
          </a:p>
          <a:p>
            <a:pPr algn="ctr"/>
            <a:r>
              <a:rPr lang="ru-RU" sz="2000" b="1" dirty="0" smtClean="0">
                <a:ea typeface="PT Sans" pitchFamily="34" charset="-52"/>
              </a:rPr>
              <a:t>и </a:t>
            </a:r>
            <a:r>
              <a:rPr lang="ru-RU" sz="2000" b="1" dirty="0">
                <a:ea typeface="PT Sans" pitchFamily="34" charset="-52"/>
              </a:rPr>
              <a:t>срок</a:t>
            </a:r>
            <a:endParaRPr lang="en-US" sz="2000" b="1" dirty="0">
              <a:ea typeface="PT Sans" pitchFamily="34" charset="-5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37220" y="3109714"/>
            <a:ext cx="1922494" cy="1832248"/>
          </a:xfrm>
          <a:prstGeom prst="rect">
            <a:avLst/>
          </a:prstGeom>
          <a:solidFill>
            <a:srgbClr val="ED8B0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a typeface="PT Sans" pitchFamily="34" charset="-52"/>
              </a:rPr>
              <a:t>Форма </a:t>
            </a:r>
            <a:r>
              <a:rPr lang="ru-RU" sz="2000" b="1" dirty="0">
                <a:ea typeface="PT Sans" pitchFamily="34" charset="-52"/>
              </a:rPr>
              <a:t>кредитования</a:t>
            </a:r>
            <a:endParaRPr lang="en-US" sz="2000" b="1" dirty="0">
              <a:ea typeface="PT Sans" pitchFamily="34" charset="-5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1839" y="1269554"/>
            <a:ext cx="1935312" cy="1840160"/>
          </a:xfrm>
          <a:prstGeom prst="rect">
            <a:avLst/>
          </a:prstGeom>
          <a:solidFill>
            <a:srgbClr val="0086CD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a typeface="PT Sans" pitchFamily="34" charset="-52"/>
              </a:rPr>
              <a:t>Цели кредитования</a:t>
            </a:r>
            <a:endParaRPr lang="en-US" sz="2000" b="1" dirty="0">
              <a:ea typeface="PT Sans" pitchFamily="34" charset="-5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20157" y="3109714"/>
            <a:ext cx="1944216" cy="1832248"/>
          </a:xfrm>
          <a:prstGeom prst="rect">
            <a:avLst/>
          </a:prstGeom>
          <a:solidFill>
            <a:srgbClr val="ED8B0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a typeface="PT Sans" pitchFamily="34" charset="-52"/>
              </a:rPr>
              <a:t>Порядок ведения кредитного досье </a:t>
            </a:r>
            <a:endParaRPr lang="en-US" sz="2000" b="1" dirty="0">
              <a:ea typeface="PT Sans" pitchFamily="34" charset="-52"/>
            </a:endParaRPr>
          </a:p>
        </p:txBody>
      </p:sp>
      <p:cxnSp>
        <p:nvCxnSpPr>
          <p:cNvPr id="31" name="Straight Connector 10"/>
          <p:cNvCxnSpPr/>
          <p:nvPr/>
        </p:nvCxnSpPr>
        <p:spPr>
          <a:xfrm>
            <a:off x="9842003" y="2102175"/>
            <a:ext cx="0" cy="3494927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6078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0" grpId="0"/>
      <p:bldP spid="23" grpId="0" animBg="1"/>
      <p:bldP spid="25" grpId="0" animBg="1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Process 21"/>
          <p:cNvSpPr/>
          <p:nvPr/>
        </p:nvSpPr>
        <p:spPr>
          <a:xfrm>
            <a:off x="1201043" y="2493689"/>
            <a:ext cx="9793088" cy="2664297"/>
          </a:xfrm>
          <a:prstGeom prst="flowChartProcess">
            <a:avLst/>
          </a:prstGeom>
          <a:solidFill>
            <a:srgbClr val="0086C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ea typeface="PT Sans" pitchFamily="34" charset="-52"/>
              </a:rPr>
              <a:t>Стандартный кредитный договор для </a:t>
            </a:r>
            <a:r>
              <a:rPr lang="ru-RU" sz="2800" dirty="0" smtClean="0">
                <a:ea typeface="PT Sans" pitchFamily="34" charset="-52"/>
              </a:rPr>
              <a:t>субъектов МСП </a:t>
            </a:r>
            <a:r>
              <a:rPr lang="ru-RU" sz="2800" dirty="0">
                <a:ea typeface="PT Sans" pitchFamily="34" charset="-52"/>
              </a:rPr>
              <a:t>необходим, но должен быть признан банковским сообществом, банковскими </a:t>
            </a:r>
            <a:r>
              <a:rPr lang="ru-RU" sz="2800" dirty="0" smtClean="0">
                <a:ea typeface="PT Sans" pitchFamily="34" charset="-52"/>
              </a:rPr>
              <a:t>ассоциациями</a:t>
            </a:r>
          </a:p>
          <a:p>
            <a:pPr algn="ctr"/>
            <a:r>
              <a:rPr lang="ru-RU" sz="2800" dirty="0" smtClean="0">
                <a:ea typeface="PT Sans" pitchFamily="34" charset="-52"/>
              </a:rPr>
              <a:t>и </a:t>
            </a:r>
            <a:r>
              <a:rPr lang="ru-RU" sz="2800" dirty="0">
                <a:ea typeface="PT Sans" pitchFamily="34" charset="-52"/>
              </a:rPr>
              <a:t>надзорным органом</a:t>
            </a:r>
            <a:endParaRPr lang="en-US" sz="2800" dirty="0">
              <a:ea typeface="PT Sans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8956" y="1170251"/>
            <a:ext cx="1137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Стандартный кредитный договор для МСП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grpSp>
        <p:nvGrpSpPr>
          <p:cNvPr id="29" name="Group 7"/>
          <p:cNvGrpSpPr/>
          <p:nvPr/>
        </p:nvGrpSpPr>
        <p:grpSpPr>
          <a:xfrm>
            <a:off x="841003" y="2036489"/>
            <a:ext cx="990600" cy="914400"/>
            <a:chOff x="7767936" y="914400"/>
            <a:chExt cx="990600" cy="914400"/>
          </a:xfrm>
        </p:grpSpPr>
        <p:sp>
          <p:nvSpPr>
            <p:cNvPr id="30" name="Oval 8"/>
            <p:cNvSpPr/>
            <p:nvPr/>
          </p:nvSpPr>
          <p:spPr>
            <a:xfrm>
              <a:off x="7818145" y="914400"/>
              <a:ext cx="914400" cy="914400"/>
            </a:xfrm>
            <a:prstGeom prst="ellipse">
              <a:avLst/>
            </a:prstGeom>
            <a:solidFill>
              <a:srgbClr val="ED8B00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pitchFamily="34" charset="-52"/>
                <a:ea typeface="PT Sans" pitchFamily="34" charset="-5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67936" y="997982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>
                      <a:lumMod val="95000"/>
                    </a:schemeClr>
                  </a:solidFill>
                  <a:ea typeface="PT Sans" pitchFamily="34" charset="-52"/>
                </a:rPr>
                <a:t>!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  <a:ea typeface="PT Sans" pitchFamily="3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199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377805"/>
            <a:ext cx="7279516" cy="6036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096183" y="981521"/>
            <a:ext cx="6107844" cy="4482307"/>
          </a:xfrm>
          <a:prstGeom prst="rect">
            <a:avLst/>
          </a:prstGeom>
          <a:solidFill>
            <a:schemeClr val="tx1">
              <a:lumMod val="95000"/>
              <a:lumOff val="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240199" y="1197545"/>
            <a:ext cx="6122590" cy="4554315"/>
          </a:xfrm>
          <a:prstGeom prst="rect">
            <a:avLst/>
          </a:prstGeom>
          <a:solidFill>
            <a:schemeClr val="tx1">
              <a:lumMod val="95000"/>
              <a:lumOff val="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88270" y="1629594"/>
            <a:ext cx="46805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a typeface="PT Sans" pitchFamily="34" charset="-52"/>
              </a:rPr>
              <a:t>Стандартный кредитный договор для МСП, представленный Ассоциацией «Россия»</a:t>
            </a:r>
            <a:endParaRPr lang="en-US" sz="3200" b="1" dirty="0">
              <a:solidFill>
                <a:schemeClr val="bg1"/>
              </a:solidFill>
              <a:ea typeface="PT Sans" pitchFamily="34" charset="-5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83268" y="1550385"/>
            <a:ext cx="4566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83268" y="3933850"/>
            <a:ext cx="45664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273051" y="973971"/>
            <a:ext cx="3323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Возмещение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потерь кредитора при досрочном возврате кредита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08955" y="1117987"/>
            <a:ext cx="785991" cy="792088"/>
            <a:chOff x="-469568" y="745516"/>
            <a:chExt cx="785991" cy="7920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3" name="Oval 52"/>
            <p:cNvSpPr/>
            <p:nvPr/>
          </p:nvSpPr>
          <p:spPr>
            <a:xfrm>
              <a:off x="-469568" y="745516"/>
              <a:ext cx="785991" cy="785991"/>
            </a:xfrm>
            <a:prstGeom prst="ellipse">
              <a:avLst/>
            </a:prstGeom>
            <a:solidFill>
              <a:srgbClr val="ED8B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ED8B00"/>
                </a:solidFill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311574" y="829718"/>
              <a:ext cx="470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PT Sans" pitchFamily="34" charset="-52"/>
                  <a:ea typeface="PT Sans" pitchFamily="34" charset="-52"/>
                </a:rPr>
                <a:t>1</a:t>
              </a:r>
              <a:endParaRPr lang="en-US" sz="4000" dirty="0">
                <a:solidFill>
                  <a:schemeClr val="bg1"/>
                </a:solidFill>
                <a:latin typeface="PT Sans" pitchFamily="34" charset="-52"/>
                <a:ea typeface="PT Sans" pitchFamily="34" charset="-52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273051" y="2421682"/>
            <a:ext cx="33233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Возможность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одностороннего изменения процентной ставки без ограничения размера изменения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08955" y="2834859"/>
            <a:ext cx="785991" cy="785991"/>
            <a:chOff x="-469568" y="745517"/>
            <a:chExt cx="785991" cy="7859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2" name="Oval 71"/>
            <p:cNvSpPr/>
            <p:nvPr/>
          </p:nvSpPr>
          <p:spPr>
            <a:xfrm>
              <a:off x="-469568" y="745517"/>
              <a:ext cx="785991" cy="785991"/>
            </a:xfrm>
            <a:prstGeom prst="ellipse">
              <a:avLst/>
            </a:prstGeom>
            <a:solidFill>
              <a:srgbClr val="ED8B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-311574" y="781761"/>
              <a:ext cx="470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PT Sans" pitchFamily="34" charset="-52"/>
                  <a:ea typeface="PT Sans" pitchFamily="34" charset="-52"/>
                </a:rPr>
                <a:t>2</a:t>
              </a:r>
              <a:endParaRPr lang="en-US" sz="4000" dirty="0">
                <a:solidFill>
                  <a:schemeClr val="bg1"/>
                </a:solidFill>
                <a:latin typeface="PT Sans" pitchFamily="34" charset="-52"/>
                <a:ea typeface="PT Sans" pitchFamily="34" charset="-52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345059" y="4365898"/>
            <a:ext cx="3096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Дополнительные комиссии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(за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PT Sans" pitchFamily="34" charset="-52"/>
              </a:rPr>
              <a:t>рассмотрение заявления, за поддержание лимита кредитной линии и пр.)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PT Sans" pitchFamily="34" charset="-52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08955" y="4821854"/>
            <a:ext cx="785991" cy="785991"/>
            <a:chOff x="-469568" y="745517"/>
            <a:chExt cx="785991" cy="7859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8" name="Oval 77"/>
            <p:cNvSpPr/>
            <p:nvPr/>
          </p:nvSpPr>
          <p:spPr>
            <a:xfrm>
              <a:off x="-469568" y="745517"/>
              <a:ext cx="785991" cy="785991"/>
            </a:xfrm>
            <a:prstGeom prst="ellipse">
              <a:avLst/>
            </a:prstGeom>
            <a:solidFill>
              <a:srgbClr val="ED8B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-311574" y="784569"/>
              <a:ext cx="470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PT Sans" pitchFamily="34" charset="-52"/>
                  <a:ea typeface="PT Sans" pitchFamily="34" charset="-52"/>
                </a:rPr>
                <a:t>3</a:t>
              </a:r>
              <a:endParaRPr lang="en-US" sz="4000" dirty="0">
                <a:solidFill>
                  <a:schemeClr val="bg1"/>
                </a:solidFill>
                <a:latin typeface="PT Sans" pitchFamily="34" charset="-52"/>
                <a:ea typeface="PT Sans" pitchFamily="34" charset="-52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225453" y="4248011"/>
            <a:ext cx="6135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PT Sans" pitchFamily="34" charset="-52"/>
              </a:rPr>
              <a:t>Необходима дополнительная проработка </a:t>
            </a:r>
            <a:endParaRPr lang="ru-RU" b="1" dirty="0" smtClean="0">
              <a:solidFill>
                <a:schemeClr val="bg1"/>
              </a:solidFill>
              <a:ea typeface="PT Sans" pitchFamily="34" charset="-52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a typeface="PT Sans" pitchFamily="34" charset="-52"/>
              </a:rPr>
              <a:t>с </a:t>
            </a:r>
            <a:r>
              <a:rPr lang="ru-RU" b="1" dirty="0">
                <a:solidFill>
                  <a:schemeClr val="bg1"/>
                </a:solidFill>
                <a:ea typeface="PT Sans" pitchFamily="34" charset="-52"/>
              </a:rPr>
              <a:t>точки зрения государственных программ поддержки МСП</a:t>
            </a:r>
          </a:p>
        </p:txBody>
      </p:sp>
    </p:spTree>
    <p:extLst>
      <p:ext uri="{BB962C8B-B14F-4D97-AF65-F5344CB8AC3E}">
        <p14:creationId xmlns:p14="http://schemas.microsoft.com/office/powerpoint/2010/main" val="3939336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5" grpId="0" animBg="1"/>
      <p:bldP spid="8" grpId="0"/>
      <p:bldP spid="51" grpId="0"/>
      <p:bldP spid="70" grpId="0"/>
      <p:bldP spid="76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23091</TotalTime>
  <Words>633</Words>
  <Application>Microsoft Office PowerPoint</Application>
  <PresentationFormat>Произвольный</PresentationFormat>
  <Paragraphs>104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golub@mspbank.ru</dc:creator>
  <cp:lastModifiedBy>Голубь Елена Дмитриевна</cp:lastModifiedBy>
  <cp:revision>2421</cp:revision>
  <cp:lastPrinted>2014-09-10T09:56:02Z</cp:lastPrinted>
  <dcterms:created xsi:type="dcterms:W3CDTF">2013-05-29T17:11:56Z</dcterms:created>
  <dcterms:modified xsi:type="dcterms:W3CDTF">2015-05-20T10:19:09Z</dcterms:modified>
</cp:coreProperties>
</file>