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Google Sans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  <p:embeddedFont>
      <p:font typeface="PT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regular.fntdata"/><Relationship Id="rId20" Type="http://schemas.openxmlformats.org/officeDocument/2006/relationships/slide" Target="slides/slide13.xml"/><Relationship Id="rId42" Type="http://schemas.openxmlformats.org/officeDocument/2006/relationships/font" Target="fonts/PTSans-italic.fntdata"/><Relationship Id="rId41" Type="http://schemas.openxmlformats.org/officeDocument/2006/relationships/font" Target="fonts/PTSans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PTSans-boldItalic.fntdata"/><Relationship Id="rId24" Type="http://schemas.openxmlformats.org/officeDocument/2006/relationships/font" Target="fonts/Robo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4.xml"/><Relationship Id="rId33" Type="http://schemas.openxmlformats.org/officeDocument/2006/relationships/font" Target="fonts/GoogleSans-bold.fntdata"/><Relationship Id="rId10" Type="http://schemas.openxmlformats.org/officeDocument/2006/relationships/slide" Target="slides/slide3.xml"/><Relationship Id="rId32" Type="http://schemas.openxmlformats.org/officeDocument/2006/relationships/font" Target="fonts/GoogleSans-regular.fntdata"/><Relationship Id="rId13" Type="http://schemas.openxmlformats.org/officeDocument/2006/relationships/slide" Target="slides/slide6.xml"/><Relationship Id="rId35" Type="http://schemas.openxmlformats.org/officeDocument/2006/relationships/font" Target="fonts/GoogleSans-boldItalic.fntdata"/><Relationship Id="rId12" Type="http://schemas.openxmlformats.org/officeDocument/2006/relationships/slide" Target="slides/slide5.xml"/><Relationship Id="rId34" Type="http://schemas.openxmlformats.org/officeDocument/2006/relationships/font" Target="fonts/GoogleSans-italic.fntdata"/><Relationship Id="rId15" Type="http://schemas.openxmlformats.org/officeDocument/2006/relationships/slide" Target="slides/slide8.xml"/><Relationship Id="rId37" Type="http://schemas.openxmlformats.org/officeDocument/2006/relationships/font" Target="fonts/RobotoLight-bold.fntdata"/><Relationship Id="rId14" Type="http://schemas.openxmlformats.org/officeDocument/2006/relationships/slide" Target="slides/slide7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0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9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eabe2007adcf9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eabe2007adcf9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eabe2007adcf95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eabe2007adcf95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eabe2007adcf95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1eabe2007adcf95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eabe2007adcf95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eabe2007adcf95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eabe2007adcf95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1eabe2007adcf95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https://www.sberbank.ru/ru/press_center/all/article?newsID=6305c152-f5ee-48d4-838f-7ae73a2a53fe&amp;blockID=1303&amp;regionID=63&amp;lang=ru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eabe2007adcf95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1eabe2007adcf95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http://www.sostav.ru/publication/sberbank-zapustil-chat-bota-sberkot-v-vkontakte-dlya-privlecheniya-molodezhi-29529.html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1eabe2007adcf95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1eabe2007adcf95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eabe2007adcf95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1eabe2007adcf95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eabe2007adcf9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eabe2007adcf9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eabe2007adcf95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eabe2007adcf95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eabe2007adcf95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eabe2007adcf95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eabe2007adcf95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eabe2007adcf95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eabe2007adcf95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eabe2007adcf95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eabe2007adcf95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1eabe2007adcf95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eabe2007adcf95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eabe2007adcf95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eabe2007adcf95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1eabe2007adcf95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https://www.citibank.com.sg/gcb/otherservices/citibot.htm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159950" y="144750"/>
            <a:ext cx="8823000" cy="48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8683475" y="4662473"/>
            <a:ext cx="215344" cy="21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159950" y="144750"/>
            <a:ext cx="8823000" cy="48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8683475" y="4662473"/>
            <a:ext cx="215400" cy="2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300"/>
              <a:buFont typeface="Google Sans"/>
              <a:buNone/>
              <a:defRPr i="0" sz="3300" u="none" cap="none" strike="noStrike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1">
  <p:cSld name="TITLE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/>
          <p:nvPr/>
        </p:nvSpPr>
        <p:spPr>
          <a:xfrm>
            <a:off x="159950" y="144750"/>
            <a:ext cx="8823000" cy="48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8683475" y="4662473"/>
            <a:ext cx="215400" cy="2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300"/>
              <a:buFont typeface="Google Sans"/>
              <a:buNone/>
              <a:defRPr i="0" sz="3300" u="none" cap="none" strike="noStrike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111" name="Google Shape;111;p27"/>
          <p:cNvCxnSpPr/>
          <p:nvPr/>
        </p:nvCxnSpPr>
        <p:spPr>
          <a:xfrm>
            <a:off x="159428" y="820423"/>
            <a:ext cx="8823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7"/>
          <p:cNvCxnSpPr/>
          <p:nvPr/>
        </p:nvCxnSpPr>
        <p:spPr>
          <a:xfrm rot="5400000">
            <a:off x="-1659057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7"/>
          <p:cNvCxnSpPr/>
          <p:nvPr/>
        </p:nvCxnSpPr>
        <p:spPr>
          <a:xfrm rot="5400000">
            <a:off x="5952187" y="2575101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7"/>
          <p:cNvCxnSpPr/>
          <p:nvPr/>
        </p:nvCxnSpPr>
        <p:spPr>
          <a:xfrm>
            <a:off x="156450" y="4327869"/>
            <a:ext cx="8823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7"/>
          <p:cNvCxnSpPr/>
          <p:nvPr/>
        </p:nvCxnSpPr>
        <p:spPr>
          <a:xfrm rot="5400000">
            <a:off x="2146565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27"/>
          <p:cNvCxnSpPr/>
          <p:nvPr/>
        </p:nvCxnSpPr>
        <p:spPr>
          <a:xfrm>
            <a:off x="159428" y="2574146"/>
            <a:ext cx="8823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7"/>
          <p:cNvCxnSpPr/>
          <p:nvPr/>
        </p:nvCxnSpPr>
        <p:spPr>
          <a:xfrm rot="5400000">
            <a:off x="243754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27"/>
          <p:cNvCxnSpPr/>
          <p:nvPr/>
        </p:nvCxnSpPr>
        <p:spPr>
          <a:xfrm rot="5400000">
            <a:off x="4049376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7"/>
          <p:cNvCxnSpPr/>
          <p:nvPr/>
        </p:nvCxnSpPr>
        <p:spPr>
          <a:xfrm>
            <a:off x="159428" y="1697284"/>
            <a:ext cx="8823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7"/>
          <p:cNvCxnSpPr/>
          <p:nvPr/>
        </p:nvCxnSpPr>
        <p:spPr>
          <a:xfrm>
            <a:off x="159428" y="3451007"/>
            <a:ext cx="8823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7"/>
          <p:cNvCxnSpPr/>
          <p:nvPr/>
        </p:nvCxnSpPr>
        <p:spPr>
          <a:xfrm rot="5400000">
            <a:off x="1195159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7"/>
          <p:cNvCxnSpPr/>
          <p:nvPr/>
        </p:nvCxnSpPr>
        <p:spPr>
          <a:xfrm rot="5400000">
            <a:off x="3097970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7"/>
          <p:cNvCxnSpPr/>
          <p:nvPr/>
        </p:nvCxnSpPr>
        <p:spPr>
          <a:xfrm rot="5400000">
            <a:off x="5000781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7"/>
          <p:cNvCxnSpPr/>
          <p:nvPr/>
        </p:nvCxnSpPr>
        <p:spPr>
          <a:xfrm rot="5400000">
            <a:off x="-707652" y="2570100"/>
            <a:ext cx="48507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" name="Google Shape;150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1" name="Google Shape;151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itle">
  <p:cSld name="TITLE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3">
  <p:cSld name="TITLE_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" name="Google Shape;16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y" showMasterSp="0">
  <p:cSld name="Blank grey">
    <p:bg>
      <p:bgPr>
        <a:solidFill>
          <a:srgbClr val="53535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0"/>
          <p:cNvPicPr preferRelativeResize="0"/>
          <p:nvPr/>
        </p:nvPicPr>
        <p:blipFill rotWithShape="1">
          <a:blip r:embed="rId2">
            <a:alphaModFix amt="56000"/>
          </a:blip>
          <a:srcRect b="68436" l="27907" r="57582" t="0"/>
          <a:stretch/>
        </p:blipFill>
        <p:spPr>
          <a:xfrm>
            <a:off x="8134975" y="4608025"/>
            <a:ext cx="926400" cy="4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/>
          <p:nvPr>
            <p:ph type="title"/>
          </p:nvPr>
        </p:nvSpPr>
        <p:spPr>
          <a:xfrm>
            <a:off x="307181" y="296370"/>
            <a:ext cx="8572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8890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indent="17780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indent="25400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indent="34290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indent="43180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indent="52070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indent="59690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indent="68580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" type="body"/>
          </p:nvPr>
        </p:nvSpPr>
        <p:spPr>
          <a:xfrm>
            <a:off x="307181" y="904875"/>
            <a:ext cx="8529600" cy="3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4">
  <p:cSld name="TITLE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8" name="Google Shape;178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9" name="Google Shape;17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5">
  <p:cSld name="TITLE_5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2" name="Google Shape;182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3" name="Google Shape;18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TITLE_3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Skye Slide">
  <p:cSld name="Blue Skye Sli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3B7EB"/>
              </a:gs>
              <a:gs pos="50000">
                <a:srgbClr val="B1D7F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Slide 1">
  <p:cSld name="Default Slide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/>
          <p:nvPr>
            <p:ph idx="1" type="body"/>
          </p:nvPr>
        </p:nvSpPr>
        <p:spPr>
          <a:xfrm>
            <a:off x="593387" y="147625"/>
            <a:ext cx="79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b="0" i="0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9" name="Google Shape;189;p47"/>
          <p:cNvCxnSpPr/>
          <p:nvPr/>
        </p:nvCxnSpPr>
        <p:spPr>
          <a:xfrm>
            <a:off x="4114775" y="677487"/>
            <a:ext cx="914400" cy="1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0" name="Google Shape;190;p47"/>
          <p:cNvSpPr/>
          <p:nvPr/>
        </p:nvSpPr>
        <p:spPr>
          <a:xfrm>
            <a:off x="8615374" y="245277"/>
            <a:ext cx="261900" cy="2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7"/>
          <p:cNvSpPr txBox="1"/>
          <p:nvPr/>
        </p:nvSpPr>
        <p:spPr>
          <a:xfrm>
            <a:off x="8632036" y="304802"/>
            <a:ext cx="2190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fld id="{00000000-1234-1234-1234-123412341234}" type="slidenum">
              <a:rPr b="0" i="0" lang="en" sz="8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Slide">
  <p:cSld name="Default Slide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"/>
          <p:cNvSpPr txBox="1"/>
          <p:nvPr>
            <p:ph idx="1" type="body"/>
          </p:nvPr>
        </p:nvSpPr>
        <p:spPr>
          <a:xfrm>
            <a:off x="593387" y="147625"/>
            <a:ext cx="79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b="0" i="0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8"/>
          <p:cNvCxnSpPr/>
          <p:nvPr/>
        </p:nvCxnSpPr>
        <p:spPr>
          <a:xfrm>
            <a:off x="4114775" y="677487"/>
            <a:ext cx="914400" cy="1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5" name="Google Shape;195;p48"/>
          <p:cNvSpPr/>
          <p:nvPr/>
        </p:nvSpPr>
        <p:spPr>
          <a:xfrm>
            <a:off x="8615374" y="245277"/>
            <a:ext cx="261900" cy="2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8"/>
          <p:cNvSpPr txBox="1"/>
          <p:nvPr/>
        </p:nvSpPr>
        <p:spPr>
          <a:xfrm>
            <a:off x="8632036" y="304802"/>
            <a:ext cx="2190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fld id="{00000000-1234-1234-1234-123412341234}" type="slidenum">
              <a:rPr b="0" i="0" lang="en" sz="8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ue Footer 1">
  <p:cSld name="Blank Blue Foot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/>
        </p:nvSpPr>
        <p:spPr>
          <a:xfrm>
            <a:off x="4698025" y="4790450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 Lorem ipsum dolor sit amet, consectetur adipiscing elit. Duis non erat sem</a:t>
            </a:r>
            <a:endParaRPr/>
          </a:p>
        </p:txBody>
      </p:sp>
      <p:sp>
        <p:nvSpPr>
          <p:cNvPr id="199" name="Google Shape;199;p49"/>
          <p:cNvSpPr txBox="1"/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Roboto"/>
              <a:buNone/>
              <a:defRPr b="0" i="0" sz="2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0" name="Google Shape;200;p4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Roboto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/>
          </a:p>
        </p:txBody>
      </p:sp>
      <p:grpSp>
        <p:nvGrpSpPr>
          <p:cNvPr id="201" name="Google Shape;201;p49"/>
          <p:cNvGrpSpPr/>
          <p:nvPr/>
        </p:nvGrpSpPr>
        <p:grpSpPr>
          <a:xfrm>
            <a:off x="-19032" y="4626757"/>
            <a:ext cx="9182149" cy="548400"/>
            <a:chOff x="-19032" y="4617750"/>
            <a:chExt cx="9182149" cy="548400"/>
          </a:xfrm>
        </p:grpSpPr>
        <p:sp>
          <p:nvSpPr>
            <p:cNvPr id="202" name="Google Shape;202;p49"/>
            <p:cNvSpPr/>
            <p:nvPr/>
          </p:nvSpPr>
          <p:spPr>
            <a:xfrm flipH="1">
              <a:off x="19117" y="4617750"/>
              <a:ext cx="9144000" cy="5484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68" y="0"/>
                  </a:lnTo>
                  <a:lnTo>
                    <a:pt x="120000" y="68165"/>
                  </a:lnTo>
                  <a:lnTo>
                    <a:pt x="119832" y="113092"/>
                  </a:lnTo>
                  <a:close/>
                </a:path>
              </a:pathLst>
            </a:custGeom>
            <a:solidFill>
              <a:srgbClr val="4069DD"/>
            </a:solidFill>
            <a:ln>
              <a:noFill/>
            </a:ln>
          </p:spPr>
        </p:sp>
        <p:sp>
          <p:nvSpPr>
            <p:cNvPr id="203" name="Google Shape;203;p49"/>
            <p:cNvSpPr/>
            <p:nvPr/>
          </p:nvSpPr>
          <p:spPr>
            <a:xfrm flipH="1">
              <a:off x="-19032" y="4677825"/>
              <a:ext cx="4769700" cy="474000"/>
            </a:xfrm>
            <a:custGeom>
              <a:rect b="b" l="l" r="r" t="t"/>
              <a:pathLst>
                <a:path extrusionOk="0" h="120000" w="120000">
                  <a:moveTo>
                    <a:pt x="0" y="117227"/>
                  </a:moveTo>
                  <a:lnTo>
                    <a:pt x="120000" y="0"/>
                  </a:lnTo>
                  <a:lnTo>
                    <a:pt x="119904" y="120000"/>
                  </a:lnTo>
                  <a:close/>
                </a:path>
              </a:pathLst>
            </a:custGeom>
            <a:solidFill>
              <a:srgbClr val="448AFF"/>
            </a:solidFill>
            <a:ln>
              <a:noFill/>
            </a:ln>
          </p:spPr>
        </p:sp>
      </p:grpSp>
      <p:pic>
        <p:nvPicPr>
          <p:cNvPr id="204" name="Google Shape;20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219" y="4841764"/>
            <a:ext cx="555300" cy="1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hyperlink" Target="https://www.sberbank.ru/ru/press_center/all/article?newsID=6305c152-f5ee-48d4-838f-7ae73a2a53fe&amp;blockID=1303&amp;regionID=63&amp;lang=r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www.sostav.ru/publication/sberbank-zapustil-chat-bota-sberkot-v-vkontakte-dlya-privlecheniya-molodezhi-29529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thefinancialbrand.com/69180/2018-top-banking-trends-predictions-outlook-digital-fintech-data-ai-cx-payments-tech/al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0"/>
          <p:cNvPicPr preferRelativeResize="0"/>
          <p:nvPr/>
        </p:nvPicPr>
        <p:blipFill rotWithShape="1">
          <a:blip r:embed="rId3">
            <a:alphaModFix/>
          </a:blip>
          <a:srcRect b="8814" l="0" r="0" t="8806"/>
          <a:stretch/>
        </p:blipFill>
        <p:spPr>
          <a:xfrm>
            <a:off x="157675" y="152400"/>
            <a:ext cx="8822998" cy="4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0"/>
          <p:cNvSpPr/>
          <p:nvPr/>
        </p:nvSpPr>
        <p:spPr>
          <a:xfrm>
            <a:off x="160500" y="3646800"/>
            <a:ext cx="8823000" cy="133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0"/>
          <p:cNvSpPr txBox="1"/>
          <p:nvPr/>
        </p:nvSpPr>
        <p:spPr>
          <a:xfrm>
            <a:off x="225835" y="4157475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4444"/>
                </a:solidFill>
                <a:latin typeface="Roboto Light"/>
                <a:ea typeface="Roboto Light"/>
                <a:cs typeface="Roboto Light"/>
                <a:sym typeface="Roboto Light"/>
              </a:rPr>
              <a:t>Трасформация</a:t>
            </a:r>
            <a:r>
              <a:rPr lang="en" sz="3000">
                <a:solidFill>
                  <a:srgbClr val="444444"/>
                </a:solidFill>
                <a:latin typeface="Roboto Light"/>
                <a:ea typeface="Roboto Light"/>
                <a:cs typeface="Roboto Light"/>
                <a:sym typeface="Roboto Light"/>
              </a:rPr>
              <a:t> финансовых институтов</a:t>
            </a:r>
            <a:endParaRPr sz="3000">
              <a:solidFill>
                <a:srgbClr val="44444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4444"/>
                </a:solidFill>
                <a:latin typeface="Roboto Light"/>
                <a:ea typeface="Roboto Light"/>
                <a:cs typeface="Roboto Light"/>
                <a:sym typeface="Roboto Light"/>
              </a:rPr>
              <a:t>USRBC/Google Ольга Суслова</a:t>
            </a:r>
            <a:endParaRPr sz="3000">
              <a:solidFill>
                <a:srgbClr val="44444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2" name="Google Shape;21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4025" y="253389"/>
            <a:ext cx="308095" cy="308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50"/>
          <p:cNvGrpSpPr/>
          <p:nvPr/>
        </p:nvGrpSpPr>
        <p:grpSpPr>
          <a:xfrm>
            <a:off x="4167150" y="3844774"/>
            <a:ext cx="758710" cy="118325"/>
            <a:chOff x="4167150" y="3844774"/>
            <a:chExt cx="758710" cy="118325"/>
          </a:xfrm>
        </p:grpSpPr>
        <p:sp>
          <p:nvSpPr>
            <p:cNvPr id="214" name="Google Shape;214;p50"/>
            <p:cNvSpPr/>
            <p:nvPr/>
          </p:nvSpPr>
          <p:spPr>
            <a:xfrm>
              <a:off x="4167150" y="3844774"/>
              <a:ext cx="117000" cy="117000"/>
            </a:xfrm>
            <a:prstGeom prst="ellipse">
              <a:avLst/>
            </a:prstGeom>
            <a:solidFill>
              <a:srgbClr val="448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0"/>
            <p:cNvSpPr/>
            <p:nvPr/>
          </p:nvSpPr>
          <p:spPr>
            <a:xfrm>
              <a:off x="4381054" y="3844774"/>
              <a:ext cx="117000" cy="117000"/>
            </a:xfrm>
            <a:prstGeom prst="ellipse">
              <a:avLst/>
            </a:pr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4594957" y="3844774"/>
              <a:ext cx="117000" cy="1170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4808860" y="3846098"/>
              <a:ext cx="117000" cy="117000"/>
            </a:xfrm>
            <a:prstGeom prst="ellipse">
              <a:avLst/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6071"/>
            <a:ext cx="8839200" cy="180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0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60"/>
          <p:cNvPicPr preferRelativeResize="0"/>
          <p:nvPr/>
        </p:nvPicPr>
        <p:blipFill rotWithShape="1">
          <a:blip r:embed="rId3">
            <a:alphaModFix/>
          </a:blip>
          <a:srcRect b="0" l="1352" r="1352" t="0"/>
          <a:stretch/>
        </p:blipFill>
        <p:spPr>
          <a:xfrm>
            <a:off x="165350" y="463522"/>
            <a:ext cx="8806676" cy="45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1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592" y="932796"/>
            <a:ext cx="5044500" cy="32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2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62"/>
          <p:cNvPicPr preferRelativeResize="0"/>
          <p:nvPr/>
        </p:nvPicPr>
        <p:blipFill rotWithShape="1">
          <a:blip r:embed="rId3">
            <a:alphaModFix/>
          </a:blip>
          <a:srcRect b="83674" l="0" r="0" t="279"/>
          <a:stretch/>
        </p:blipFill>
        <p:spPr>
          <a:xfrm>
            <a:off x="163125" y="146350"/>
            <a:ext cx="8821497" cy="8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2"/>
          <p:cNvPicPr preferRelativeResize="0"/>
          <p:nvPr/>
        </p:nvPicPr>
        <p:blipFill rotWithShape="1">
          <a:blip r:embed="rId4">
            <a:alphaModFix/>
          </a:blip>
          <a:srcRect b="41639" l="12276" r="32145" t="25887"/>
          <a:stretch/>
        </p:blipFill>
        <p:spPr>
          <a:xfrm>
            <a:off x="325050" y="966575"/>
            <a:ext cx="8653921" cy="289117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2"/>
          <p:cNvSpPr txBox="1"/>
          <p:nvPr/>
        </p:nvSpPr>
        <p:spPr>
          <a:xfrm>
            <a:off x="895327" y="4525792"/>
            <a:ext cx="311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Источник: </a:t>
            </a:r>
            <a:r>
              <a:rPr lang="en" sz="8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5"/>
              </a:rPr>
              <a:t>sberbank.ru</a:t>
            </a:r>
            <a:endParaRPr sz="8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3"/>
          <p:cNvPicPr preferRelativeResize="0"/>
          <p:nvPr/>
        </p:nvPicPr>
        <p:blipFill rotWithShape="1">
          <a:blip r:embed="rId3">
            <a:alphaModFix/>
          </a:blip>
          <a:srcRect b="82389" l="0" r="0" t="0"/>
          <a:stretch/>
        </p:blipFill>
        <p:spPr>
          <a:xfrm>
            <a:off x="152400" y="145854"/>
            <a:ext cx="8839196" cy="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3"/>
          <p:cNvPicPr preferRelativeResize="0"/>
          <p:nvPr/>
        </p:nvPicPr>
        <p:blipFill rotWithShape="1">
          <a:blip r:embed="rId3">
            <a:alphaModFix/>
          </a:blip>
          <a:srcRect b="1742" l="19854" r="26814" t="20101"/>
          <a:stretch/>
        </p:blipFill>
        <p:spPr>
          <a:xfrm>
            <a:off x="619475" y="664706"/>
            <a:ext cx="8156227" cy="3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3"/>
          <p:cNvSpPr txBox="1"/>
          <p:nvPr/>
        </p:nvSpPr>
        <p:spPr>
          <a:xfrm>
            <a:off x="895327" y="4525792"/>
            <a:ext cx="311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Источник:</a:t>
            </a:r>
            <a:r>
              <a:rPr lang="en" sz="8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4"/>
              </a:rPr>
              <a:t>sostav.ru</a:t>
            </a:r>
            <a:endParaRPr sz="8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523" y="1570822"/>
            <a:ext cx="5810875" cy="17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65"/>
          <p:cNvPicPr preferRelativeResize="0"/>
          <p:nvPr/>
        </p:nvPicPr>
        <p:blipFill rotWithShape="1">
          <a:blip r:embed="rId3">
            <a:alphaModFix/>
          </a:blip>
          <a:srcRect b="7505" l="7642" r="7633" t="10908"/>
          <a:stretch/>
        </p:blipFill>
        <p:spPr>
          <a:xfrm>
            <a:off x="150875" y="980025"/>
            <a:ext cx="8842246" cy="401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5"/>
          <p:cNvPicPr preferRelativeResize="0"/>
          <p:nvPr/>
        </p:nvPicPr>
        <p:blipFill rotWithShape="1">
          <a:blip r:embed="rId3">
            <a:alphaModFix/>
          </a:blip>
          <a:srcRect b="84821" l="306" r="24899" t="0"/>
          <a:stretch/>
        </p:blipFill>
        <p:spPr>
          <a:xfrm>
            <a:off x="150875" y="133000"/>
            <a:ext cx="8842246" cy="84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378" y="2473393"/>
            <a:ext cx="997295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25" y="253389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1"/>
          <p:cNvSpPr txBox="1"/>
          <p:nvPr/>
        </p:nvSpPr>
        <p:spPr>
          <a:xfrm>
            <a:off x="662025" y="116401"/>
            <a:ext cx="82101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топ 5 трендов B2C банков</a:t>
            </a:r>
            <a:endParaRPr sz="36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в мире в 2018 году</a:t>
            </a:r>
            <a:endParaRPr sz="36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24" name="Google Shape;224;p51"/>
          <p:cNvCxnSpPr/>
          <p:nvPr/>
        </p:nvCxnSpPr>
        <p:spPr>
          <a:xfrm>
            <a:off x="778425" y="2625574"/>
            <a:ext cx="5825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25" y="253389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2"/>
          <p:cNvSpPr txBox="1"/>
          <p:nvPr/>
        </p:nvSpPr>
        <p:spPr>
          <a:xfrm>
            <a:off x="662025" y="116400"/>
            <a:ext cx="36957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ТОП 5</a:t>
            </a:r>
            <a:r>
              <a:rPr lang="en" sz="18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 трендов B2C банков</a:t>
            </a:r>
            <a:endParaRPr sz="18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в мире в 2018 году</a:t>
            </a:r>
            <a:endParaRPr sz="18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1" name="Google Shape;231;p52"/>
          <p:cNvCxnSpPr/>
          <p:nvPr/>
        </p:nvCxnSpPr>
        <p:spPr>
          <a:xfrm>
            <a:off x="778425" y="854624"/>
            <a:ext cx="3786600" cy="0"/>
          </a:xfrm>
          <a:prstGeom prst="straightConnector1">
            <a:avLst/>
          </a:prstGeom>
          <a:noFill/>
          <a:ln cap="flat" cmpd="sng" w="9525">
            <a:solidFill>
              <a:srgbClr val="4B7A5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52"/>
          <p:cNvSpPr/>
          <p:nvPr/>
        </p:nvSpPr>
        <p:spPr>
          <a:xfrm>
            <a:off x="1732711" y="1547265"/>
            <a:ext cx="17433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2"/>
          <p:cNvSpPr txBox="1"/>
          <p:nvPr/>
        </p:nvSpPr>
        <p:spPr>
          <a:xfrm>
            <a:off x="1647236" y="1114388"/>
            <a:ext cx="363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устранение барьеров 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на пути клиента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4" name="Google Shape;234;p52"/>
          <p:cNvSpPr txBox="1"/>
          <p:nvPr/>
        </p:nvSpPr>
        <p:spPr>
          <a:xfrm>
            <a:off x="1043033" y="1172438"/>
            <a:ext cx="64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61%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5" name="Google Shape;235;p52"/>
          <p:cNvSpPr/>
          <p:nvPr/>
        </p:nvSpPr>
        <p:spPr>
          <a:xfrm>
            <a:off x="1732711" y="2185221"/>
            <a:ext cx="16641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2"/>
          <p:cNvSpPr txBox="1"/>
          <p:nvPr/>
        </p:nvSpPr>
        <p:spPr>
          <a:xfrm>
            <a:off x="1647236" y="1752283"/>
            <a:ext cx="363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использование Big Data 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и Machine Learning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7" name="Google Shape;237;p52"/>
          <p:cNvSpPr txBox="1"/>
          <p:nvPr/>
        </p:nvSpPr>
        <p:spPr>
          <a:xfrm>
            <a:off x="1043033" y="1810336"/>
            <a:ext cx="64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57%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8" name="Google Shape;238;p52"/>
          <p:cNvSpPr/>
          <p:nvPr/>
        </p:nvSpPr>
        <p:spPr>
          <a:xfrm>
            <a:off x="1732711" y="2823176"/>
            <a:ext cx="11694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2"/>
          <p:cNvSpPr txBox="1"/>
          <p:nvPr/>
        </p:nvSpPr>
        <p:spPr>
          <a:xfrm>
            <a:off x="1647236" y="2390239"/>
            <a:ext cx="363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улучшение существующей мультиканальности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0" name="Google Shape;240;p52"/>
          <p:cNvSpPr txBox="1"/>
          <p:nvPr/>
        </p:nvSpPr>
        <p:spPr>
          <a:xfrm>
            <a:off x="1043033" y="2448295"/>
            <a:ext cx="64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42%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1" name="Google Shape;241;p52"/>
          <p:cNvSpPr/>
          <p:nvPr/>
        </p:nvSpPr>
        <p:spPr>
          <a:xfrm>
            <a:off x="1732711" y="3461132"/>
            <a:ext cx="10239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2"/>
          <p:cNvSpPr txBox="1"/>
          <p:nvPr/>
        </p:nvSpPr>
        <p:spPr>
          <a:xfrm>
            <a:off x="1647236" y="3028194"/>
            <a:ext cx="363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открытые  APIs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3" name="Google Shape;243;p52"/>
          <p:cNvSpPr txBox="1"/>
          <p:nvPr/>
        </p:nvSpPr>
        <p:spPr>
          <a:xfrm>
            <a:off x="1043033" y="3086254"/>
            <a:ext cx="64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35%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4" name="Google Shape;244;p52"/>
          <p:cNvSpPr/>
          <p:nvPr/>
        </p:nvSpPr>
        <p:spPr>
          <a:xfrm>
            <a:off x="1732711" y="4099088"/>
            <a:ext cx="8784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2"/>
          <p:cNvSpPr txBox="1"/>
          <p:nvPr/>
        </p:nvSpPr>
        <p:spPr>
          <a:xfrm>
            <a:off x="1647236" y="3666150"/>
            <a:ext cx="363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сотрудничество с 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финтех компаниями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6" name="Google Shape;246;p52"/>
          <p:cNvSpPr txBox="1"/>
          <p:nvPr/>
        </p:nvSpPr>
        <p:spPr>
          <a:xfrm>
            <a:off x="1043033" y="3724212"/>
            <a:ext cx="648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27%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7" name="Google Shape;247;p52"/>
          <p:cNvSpPr txBox="1"/>
          <p:nvPr/>
        </p:nvSpPr>
        <p:spPr>
          <a:xfrm>
            <a:off x="775578" y="4400025"/>
            <a:ext cx="52377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Источник: </a:t>
            </a:r>
            <a:r>
              <a:rPr lang="en" sz="8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4"/>
              </a:rPr>
              <a:t>Top 10 Retail Banking Trends and Predictions for 2018,</a:t>
            </a:r>
            <a:r>
              <a:rPr lang="en" sz="8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  The Financial Brand, 2018 </a:t>
            </a:r>
            <a:endParaRPr sz="8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25" y="253389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3"/>
          <p:cNvSpPr txBox="1"/>
          <p:nvPr/>
        </p:nvSpPr>
        <p:spPr>
          <a:xfrm>
            <a:off x="3323175" y="1121850"/>
            <a:ext cx="50430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топ 3 стратегических приоритета в 2018 году</a:t>
            </a:r>
            <a:endParaRPr sz="30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4" name="Google Shape;254;p53"/>
          <p:cNvCxnSpPr/>
          <p:nvPr/>
        </p:nvCxnSpPr>
        <p:spPr>
          <a:xfrm>
            <a:off x="2540475" y="2625574"/>
            <a:ext cx="5825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25" y="253389"/>
            <a:ext cx="308175" cy="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4"/>
          <p:cNvSpPr txBox="1"/>
          <p:nvPr/>
        </p:nvSpPr>
        <p:spPr>
          <a:xfrm>
            <a:off x="4670600" y="116400"/>
            <a:ext cx="36957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ТОП 3</a:t>
            </a:r>
            <a:r>
              <a:rPr lang="en" sz="1800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 стратегических приоритета в 2018 году</a:t>
            </a:r>
            <a:endParaRPr sz="1800"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1" name="Google Shape;261;p54"/>
          <p:cNvSpPr/>
          <p:nvPr/>
        </p:nvSpPr>
        <p:spPr>
          <a:xfrm>
            <a:off x="5000775" y="1762333"/>
            <a:ext cx="23352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4"/>
          <p:cNvSpPr txBox="1"/>
          <p:nvPr/>
        </p:nvSpPr>
        <p:spPr>
          <a:xfrm>
            <a:off x="4572000" y="1329483"/>
            <a:ext cx="2851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улучшение 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олнайн опыта клиента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3" name="Google Shape;263;p54"/>
          <p:cNvSpPr txBox="1"/>
          <p:nvPr/>
        </p:nvSpPr>
        <p:spPr>
          <a:xfrm>
            <a:off x="7367362" y="1379067"/>
            <a:ext cx="14853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72%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4" name="Google Shape;264;p54"/>
          <p:cNvSpPr/>
          <p:nvPr/>
        </p:nvSpPr>
        <p:spPr>
          <a:xfrm>
            <a:off x="5850700" y="2809758"/>
            <a:ext cx="14853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4"/>
          <p:cNvSpPr txBox="1"/>
          <p:nvPr/>
        </p:nvSpPr>
        <p:spPr>
          <a:xfrm>
            <a:off x="4572000" y="2376741"/>
            <a:ext cx="2851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улучшение аналитических возможностей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6" name="Google Shape;266;p54"/>
          <p:cNvSpPr txBox="1"/>
          <p:nvPr/>
        </p:nvSpPr>
        <p:spPr>
          <a:xfrm>
            <a:off x="7367362" y="2426318"/>
            <a:ext cx="14853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51%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7" name="Google Shape;267;p54"/>
          <p:cNvSpPr/>
          <p:nvPr/>
        </p:nvSpPr>
        <p:spPr>
          <a:xfrm>
            <a:off x="6383025" y="3856983"/>
            <a:ext cx="951300" cy="41700"/>
          </a:xfrm>
          <a:prstGeom prst="roundRect">
            <a:avLst>
              <a:gd fmla="val 50000" name="adj"/>
            </a:avLst>
          </a:prstGeom>
          <a:solidFill>
            <a:srgbClr val="4B7A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4"/>
          <p:cNvSpPr txBox="1"/>
          <p:nvPr/>
        </p:nvSpPr>
        <p:spPr>
          <a:xfrm>
            <a:off x="4572000" y="3424058"/>
            <a:ext cx="2851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уменьшение 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7A53"/>
                </a:solidFill>
                <a:latin typeface="Google Sans"/>
                <a:ea typeface="Google Sans"/>
                <a:cs typeface="Google Sans"/>
                <a:sym typeface="Google Sans"/>
              </a:rPr>
              <a:t>операционных расходов</a:t>
            </a:r>
            <a:endParaRPr>
              <a:solidFill>
                <a:srgbClr val="4B7A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9" name="Google Shape;269;p54"/>
          <p:cNvSpPr txBox="1"/>
          <p:nvPr/>
        </p:nvSpPr>
        <p:spPr>
          <a:xfrm>
            <a:off x="7367362" y="3473629"/>
            <a:ext cx="14853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31%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0" name="Google Shape;270;p54"/>
          <p:cNvCxnSpPr/>
          <p:nvPr/>
        </p:nvCxnSpPr>
        <p:spPr>
          <a:xfrm>
            <a:off x="4567250" y="851594"/>
            <a:ext cx="3786600" cy="0"/>
          </a:xfrm>
          <a:prstGeom prst="straightConnector1">
            <a:avLst/>
          </a:prstGeom>
          <a:noFill/>
          <a:ln cap="flat" cmpd="sng" w="9525">
            <a:solidFill>
              <a:srgbClr val="4B7A5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961504"/>
            <a:ext cx="458152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/>
          <p:nvPr>
            <p:ph type="title"/>
          </p:nvPr>
        </p:nvSpPr>
        <p:spPr>
          <a:xfrm>
            <a:off x="4619625" y="1135359"/>
            <a:ext cx="3800400" cy="27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50225"/>
            <a:ext cx="3524250" cy="48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7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829" y="2033186"/>
            <a:ext cx="1670350" cy="10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/>
          <p:nvPr>
            <p:ph type="title"/>
          </p:nvPr>
        </p:nvSpPr>
        <p:spPr>
          <a:xfrm>
            <a:off x="628650" y="344804"/>
            <a:ext cx="78867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475" y="260825"/>
            <a:ext cx="2277899" cy="46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