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313" r:id="rId5"/>
    <p:sldId id="316" r:id="rId6"/>
    <p:sldId id="317" r:id="rId7"/>
    <p:sldId id="319" r:id="rId8"/>
    <p:sldId id="320" r:id="rId9"/>
    <p:sldId id="321" r:id="rId10"/>
    <p:sldId id="324" r:id="rId11"/>
    <p:sldId id="326" r:id="rId12"/>
    <p:sldId id="325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5282"/>
    <a:srgbClr val="EAEAEA"/>
    <a:srgbClr val="00415D"/>
    <a:srgbClr val="A5A828"/>
    <a:srgbClr val="4C3A74"/>
    <a:srgbClr val="000000"/>
    <a:srgbClr val="F8F8F8"/>
    <a:srgbClr val="B99E66"/>
    <a:srgbClr val="00628C"/>
    <a:srgbClr val="00B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7662D-7430-41B8-AB59-8F764D80CDB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867BD-5B27-4210-9E03-331AFAEBFA6D}">
      <dgm:prSet phldrT="[Текст]" custT="1"/>
      <dgm:spPr>
        <a:solidFill>
          <a:srgbClr val="AB5282"/>
        </a:solidFill>
      </dgm:spPr>
      <dgm:t>
        <a:bodyPr/>
        <a:lstStyle/>
        <a:p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Появление новых, инновационных, ранее не существовавших видов финансовых услуг</a:t>
          </a:r>
        </a:p>
      </dgm:t>
    </dgm:pt>
    <dgm:pt modelId="{AAAF8C81-39D5-4DEA-8E97-2F6BE436A988}" type="parTrans" cxnId="{0493B243-3FD4-4A82-8CEA-293EAAE2181F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C7420-24ED-48E5-87AB-8D4330D4E242}" type="sibTrans" cxnId="{0493B243-3FD4-4A82-8CEA-293EAAE2181F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053C-49EC-44A8-883B-910451CE3BC0}">
      <dgm:prSet phldrT="[Текст]" custT="1"/>
      <dgm:spPr>
        <a:solidFill>
          <a:srgbClr val="4C3A74"/>
        </a:solidFill>
      </dgm:spPr>
      <dgm:t>
        <a:bodyPr/>
        <a:lstStyle/>
        <a:p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Расширение географического распространения как новых, так и привычных финансовых услуг за счёт развития дистанционных каналов, биометрической удаленной идентификации и др.</a:t>
          </a:r>
        </a:p>
      </dgm:t>
    </dgm:pt>
    <dgm:pt modelId="{3AF4568E-AE8B-4C77-B0C0-A497369A4A2A}" type="parTrans" cxnId="{11CA6AEA-7950-4D3D-BBC2-6E73B7A8B68A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5D12B-F527-4E2F-93D9-BF2B8425BC59}" type="sibTrans" cxnId="{11CA6AEA-7950-4D3D-BBC2-6E73B7A8B68A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2A2DD-D660-45E4-9122-DB319E6F48FD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прозрачности денежных потоков для гражданина и государства</a:t>
          </a:r>
        </a:p>
      </dgm:t>
    </dgm:pt>
    <dgm:pt modelId="{CA379941-CDB9-46DF-A16F-B28C4B139B70}" type="parTrans" cxnId="{CF660447-E52C-4D69-82A7-E609477CB411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DC320-372D-4936-A19B-A15A2730AC8F}" type="sibTrans" cxnId="{CF660447-E52C-4D69-82A7-E609477CB411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6BA8F-E7A6-4456-A62B-9536CD45963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Снижение стоимости финансовых продуктов и услуг для всех участников</a:t>
          </a:r>
        </a:p>
      </dgm:t>
    </dgm:pt>
    <dgm:pt modelId="{E2048B8F-79B3-48A1-B97A-1A3DDB3B6E46}" type="parTrans" cxnId="{D2939A1E-41D3-4752-AE9F-442A39E7CE79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15CF9B-10A2-403C-8410-C4E6CFFD454F}" type="sibTrans" cxnId="{D2939A1E-41D3-4752-AE9F-442A39E7CE79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680AB-B941-4FAA-B1F0-569BA693676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Снижение затрат финансовых посредников на обслуживание потребителей</a:t>
          </a:r>
          <a:r>
            <a:rPr lang="en-US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&gt;&gt;&gt; </a:t>
          </a:r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снижение цены обслуживания</a:t>
          </a:r>
          <a:endParaRPr lang="ru-RU" sz="1600" b="0" dirty="0" smtClean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9AC41-8012-45A5-BC2B-1B501021A942}" type="parTrans" cxnId="{DB19566C-8496-49D3-A605-E85D339E6646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9732E-0412-4705-8BCF-0BF2D22F644C}" type="sibTrans" cxnId="{DB19566C-8496-49D3-A605-E85D339E6646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27B4B-DAD5-4392-8D7E-35BECEB18968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новых услуг, повышающих финансовую доступность для людей с инвалидностью,</a:t>
          </a:r>
          <a:b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пожилых людей и иных маломобильных групп населения</a:t>
          </a:r>
        </a:p>
      </dgm:t>
    </dgm:pt>
    <dgm:pt modelId="{E7C70DC3-0B4F-4BA1-8D23-1DC6F8BCEF2F}" type="parTrans" cxnId="{4899856A-79FD-49C0-93E2-D8E028AAC7F3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67D12-5E05-4F78-AF3B-53E460A5ED37}" type="sibTrans" cxnId="{4899856A-79FD-49C0-93E2-D8E028AAC7F3}">
      <dgm:prSet/>
      <dgm:spPr/>
      <dgm:t>
        <a:bodyPr/>
        <a:lstStyle/>
        <a:p>
          <a:endParaRPr lang="ru-RU" sz="1600" b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C2AAA-5CD5-4FD7-BAD9-CC5608AC3D1E}">
      <dgm:prSet custT="1"/>
      <dgm:spPr>
        <a:solidFill>
          <a:schemeClr val="accent5"/>
        </a:solidFill>
      </dgm:spPr>
      <dgm:t>
        <a:bodyPr/>
        <a:lstStyle/>
        <a:p>
          <a:r>
            <a:rPr lang="ru-RU" sz="1600" b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Расширение возможности информирования, консультирования и поддержки потребителей</a:t>
          </a:r>
        </a:p>
      </dgm:t>
    </dgm:pt>
    <dgm:pt modelId="{ECC98F1B-9543-4D6D-8BA6-CB09E45DB4C6}" type="parTrans" cxnId="{60E170F1-2D8B-4764-B362-C6BDC011784A}">
      <dgm:prSet/>
      <dgm:spPr/>
      <dgm:t>
        <a:bodyPr/>
        <a:lstStyle/>
        <a:p>
          <a:endParaRPr lang="ru-RU" sz="1600" b="0"/>
        </a:p>
      </dgm:t>
    </dgm:pt>
    <dgm:pt modelId="{59A51568-2434-47EE-B689-554CAD60A575}" type="sibTrans" cxnId="{60E170F1-2D8B-4764-B362-C6BDC011784A}">
      <dgm:prSet/>
      <dgm:spPr/>
      <dgm:t>
        <a:bodyPr/>
        <a:lstStyle/>
        <a:p>
          <a:endParaRPr lang="ru-RU" sz="1600" b="0"/>
        </a:p>
      </dgm:t>
    </dgm:pt>
    <dgm:pt modelId="{504C4E22-A0B1-4486-837E-2C82517C11AD}" type="pres">
      <dgm:prSet presAssocID="{BD17662D-7430-41B8-AB59-8F764D80CD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F486B3-7BF3-4FE1-8438-E8E6B85D118A}" type="pres">
      <dgm:prSet presAssocID="{BD17662D-7430-41B8-AB59-8F764D80CDB1}" presName="Name1" presStyleCnt="0"/>
      <dgm:spPr/>
      <dgm:t>
        <a:bodyPr/>
        <a:lstStyle/>
        <a:p>
          <a:endParaRPr lang="ru-RU"/>
        </a:p>
      </dgm:t>
    </dgm:pt>
    <dgm:pt modelId="{DE530C25-1122-447C-AF0B-B4BF5FE64344}" type="pres">
      <dgm:prSet presAssocID="{BD17662D-7430-41B8-AB59-8F764D80CDB1}" presName="cycle" presStyleCnt="0"/>
      <dgm:spPr/>
      <dgm:t>
        <a:bodyPr/>
        <a:lstStyle/>
        <a:p>
          <a:endParaRPr lang="ru-RU"/>
        </a:p>
      </dgm:t>
    </dgm:pt>
    <dgm:pt modelId="{9663CD00-7B51-4C8D-8A04-F5F81EBC335E}" type="pres">
      <dgm:prSet presAssocID="{BD17662D-7430-41B8-AB59-8F764D80CDB1}" presName="srcNode" presStyleLbl="node1" presStyleIdx="0" presStyleCnt="7"/>
      <dgm:spPr/>
      <dgm:t>
        <a:bodyPr/>
        <a:lstStyle/>
        <a:p>
          <a:endParaRPr lang="ru-RU"/>
        </a:p>
      </dgm:t>
    </dgm:pt>
    <dgm:pt modelId="{479541B6-5243-43E6-8FDF-59548CD2430E}" type="pres">
      <dgm:prSet presAssocID="{BD17662D-7430-41B8-AB59-8F764D80CDB1}" presName="conn" presStyleLbl="parChTrans1D2" presStyleIdx="0" presStyleCnt="1" custLinFactNeighborX="-678" custLinFactNeighborY="1027"/>
      <dgm:spPr/>
      <dgm:t>
        <a:bodyPr/>
        <a:lstStyle/>
        <a:p>
          <a:endParaRPr lang="ru-RU"/>
        </a:p>
      </dgm:t>
    </dgm:pt>
    <dgm:pt modelId="{86C47297-6291-450E-B18B-DD0039374FB2}" type="pres">
      <dgm:prSet presAssocID="{BD17662D-7430-41B8-AB59-8F764D80CDB1}" presName="extraNode" presStyleLbl="node1" presStyleIdx="0" presStyleCnt="7"/>
      <dgm:spPr/>
      <dgm:t>
        <a:bodyPr/>
        <a:lstStyle/>
        <a:p>
          <a:endParaRPr lang="ru-RU"/>
        </a:p>
      </dgm:t>
    </dgm:pt>
    <dgm:pt modelId="{7AEEF684-BEF7-4E71-8E13-51F7749158AB}" type="pres">
      <dgm:prSet presAssocID="{BD17662D-7430-41B8-AB59-8F764D80CDB1}" presName="dstNode" presStyleLbl="node1" presStyleIdx="0" presStyleCnt="7"/>
      <dgm:spPr/>
      <dgm:t>
        <a:bodyPr/>
        <a:lstStyle/>
        <a:p>
          <a:endParaRPr lang="ru-RU"/>
        </a:p>
      </dgm:t>
    </dgm:pt>
    <dgm:pt modelId="{5EE51217-FAD4-47CF-853F-82038BF5318C}" type="pres">
      <dgm:prSet presAssocID="{693867BD-5B27-4210-9E03-331AFAEBFA6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587CB-BB20-4D60-9AE3-0F58907EED75}" type="pres">
      <dgm:prSet presAssocID="{693867BD-5B27-4210-9E03-331AFAEBFA6D}" presName="accent_1" presStyleCnt="0"/>
      <dgm:spPr/>
      <dgm:t>
        <a:bodyPr/>
        <a:lstStyle/>
        <a:p>
          <a:endParaRPr lang="ru-RU"/>
        </a:p>
      </dgm:t>
    </dgm:pt>
    <dgm:pt modelId="{7A2CF864-A48C-43B6-9DC7-2B819222C7CE}" type="pres">
      <dgm:prSet presAssocID="{693867BD-5B27-4210-9E03-331AFAEBFA6D}" presName="accentRepeatNode" presStyleLbl="solidFgAcc1" presStyleIdx="0" presStyleCnt="7"/>
      <dgm:spPr>
        <a:ln>
          <a:solidFill>
            <a:srgbClr val="AB5282"/>
          </a:solidFill>
        </a:ln>
      </dgm:spPr>
      <dgm:t>
        <a:bodyPr/>
        <a:lstStyle/>
        <a:p>
          <a:endParaRPr lang="ru-RU"/>
        </a:p>
      </dgm:t>
    </dgm:pt>
    <dgm:pt modelId="{E9B7CF60-748D-4FA0-8D5B-9912F6CB9A93}" type="pres">
      <dgm:prSet presAssocID="{C9B1053C-49EC-44A8-883B-910451CE3BC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EB9D4-715B-45D0-8349-476D87680ABD}" type="pres">
      <dgm:prSet presAssocID="{C9B1053C-49EC-44A8-883B-910451CE3BC0}" presName="accent_2" presStyleCnt="0"/>
      <dgm:spPr/>
      <dgm:t>
        <a:bodyPr/>
        <a:lstStyle/>
        <a:p>
          <a:endParaRPr lang="ru-RU"/>
        </a:p>
      </dgm:t>
    </dgm:pt>
    <dgm:pt modelId="{2540CEAD-3EA6-4F13-8993-FF2DBF11B2D5}" type="pres">
      <dgm:prSet presAssocID="{C9B1053C-49EC-44A8-883B-910451CE3BC0}" presName="accentRepeatNode" presStyleLbl="solidFgAcc1" presStyleIdx="1" presStyleCnt="7"/>
      <dgm:spPr>
        <a:ln>
          <a:solidFill>
            <a:srgbClr val="4C3A74"/>
          </a:solidFill>
        </a:ln>
      </dgm:spPr>
      <dgm:t>
        <a:bodyPr/>
        <a:lstStyle/>
        <a:p>
          <a:endParaRPr lang="ru-RU"/>
        </a:p>
      </dgm:t>
    </dgm:pt>
    <dgm:pt modelId="{BC0EB216-14C9-43AD-8281-B9A7ECFF209A}" type="pres">
      <dgm:prSet presAssocID="{D982A2DD-D660-45E4-9122-DB319E6F48F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8C8CE-92FE-4CCF-8138-5954B642DFE2}" type="pres">
      <dgm:prSet presAssocID="{D982A2DD-D660-45E4-9122-DB319E6F48FD}" presName="accent_3" presStyleCnt="0"/>
      <dgm:spPr/>
      <dgm:t>
        <a:bodyPr/>
        <a:lstStyle/>
        <a:p>
          <a:endParaRPr lang="ru-RU"/>
        </a:p>
      </dgm:t>
    </dgm:pt>
    <dgm:pt modelId="{FEACA91D-B1EA-481C-8ABE-EFACACA1BF98}" type="pres">
      <dgm:prSet presAssocID="{D982A2DD-D660-45E4-9122-DB319E6F48FD}" presName="accentRepeatNode" presStyleLbl="solidFgAcc1" presStyleIdx="2" presStyleCnt="7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7B9C87E-5E33-4EE4-BAE5-14E39C818B44}" type="pres">
      <dgm:prSet presAssocID="{2FC6BA8F-E7A6-4456-A62B-9536CD45963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383D5-188A-4A2C-883E-A6A784EE7405}" type="pres">
      <dgm:prSet presAssocID="{2FC6BA8F-E7A6-4456-A62B-9536CD45963B}" presName="accent_4" presStyleCnt="0"/>
      <dgm:spPr/>
    </dgm:pt>
    <dgm:pt modelId="{0BEE904E-6889-4C13-9733-E1043D47D9D1}" type="pres">
      <dgm:prSet presAssocID="{2FC6BA8F-E7A6-4456-A62B-9536CD45963B}" presName="accentRepeatNode" presStyleLbl="solidFgAcc1" presStyleIdx="3" presStyleCnt="7" custLinFactNeighborX="-110" custLinFactNeighborY="4872"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E0AF006-722A-4434-9473-23B6DA2D9527}" type="pres">
      <dgm:prSet presAssocID="{C20680AB-B941-4FAA-B1F0-569BA693676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A1846-8948-4506-B9F5-52FE7826A000}" type="pres">
      <dgm:prSet presAssocID="{C20680AB-B941-4FAA-B1F0-569BA6936764}" presName="accent_5" presStyleCnt="0"/>
      <dgm:spPr/>
    </dgm:pt>
    <dgm:pt modelId="{0CF695D5-E0B6-4C45-AAF7-1C178E9E2DE7}" type="pres">
      <dgm:prSet presAssocID="{C20680AB-B941-4FAA-B1F0-569BA6936764}" presName="accentRepeatNode" presStyleLbl="solidFgAcc1" presStyleIdx="4" presStyleCnt="7"/>
      <dgm:spPr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FBED71A2-DD83-41D0-917A-D51437707DDD}" type="pres">
      <dgm:prSet presAssocID="{08E27B4B-DAD5-4392-8D7E-35BECEB1896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11E33-BFB1-4D95-9306-D349CFD3232B}" type="pres">
      <dgm:prSet presAssocID="{08E27B4B-DAD5-4392-8D7E-35BECEB18968}" presName="accent_6" presStyleCnt="0"/>
      <dgm:spPr/>
    </dgm:pt>
    <dgm:pt modelId="{8C2B1778-9EF1-47E2-91E7-4A77C733EAEF}" type="pres">
      <dgm:prSet presAssocID="{08E27B4B-DAD5-4392-8D7E-35BECEB18968}" presName="accentRepeatNode" presStyleLbl="solidFgAcc1" presStyleIdx="5" presStyleCnt="7"/>
      <dgm:spPr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F43DF5D8-AAD4-497F-B972-23551ED8A2F1}" type="pres">
      <dgm:prSet presAssocID="{4E1C2AAA-5CD5-4FD7-BAD9-CC5608AC3D1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C8B-E787-4E8B-84B7-4AF0202E1D4B}" type="pres">
      <dgm:prSet presAssocID="{4E1C2AAA-5CD5-4FD7-BAD9-CC5608AC3D1E}" presName="accent_7" presStyleCnt="0"/>
      <dgm:spPr/>
    </dgm:pt>
    <dgm:pt modelId="{C93F89D2-1136-442E-83BE-885D78B39764}" type="pres">
      <dgm:prSet presAssocID="{4E1C2AAA-5CD5-4FD7-BAD9-CC5608AC3D1E}" presName="accentRepeatNode" presStyleLbl="solidFgAcc1" presStyleIdx="6" presStyleCnt="7"/>
      <dgm:spPr>
        <a:ln>
          <a:solidFill>
            <a:schemeClr val="accent5"/>
          </a:solidFill>
        </a:ln>
      </dgm:spPr>
      <dgm:t>
        <a:bodyPr/>
        <a:lstStyle/>
        <a:p>
          <a:endParaRPr lang="ru-RU"/>
        </a:p>
      </dgm:t>
    </dgm:pt>
  </dgm:ptLst>
  <dgm:cxnLst>
    <dgm:cxn modelId="{28CB1DE7-8BEB-4852-A18B-1C01842DFD10}" type="presOf" srcId="{4E1C2AAA-5CD5-4FD7-BAD9-CC5608AC3D1E}" destId="{F43DF5D8-AAD4-497F-B972-23551ED8A2F1}" srcOrd="0" destOrd="0" presId="urn:microsoft.com/office/officeart/2008/layout/VerticalCurvedList"/>
    <dgm:cxn modelId="{12FF8B66-C8FD-41CA-9251-0BB31E028831}" type="presOf" srcId="{BD17662D-7430-41B8-AB59-8F764D80CDB1}" destId="{504C4E22-A0B1-4486-837E-2C82517C11AD}" srcOrd="0" destOrd="0" presId="urn:microsoft.com/office/officeart/2008/layout/VerticalCurvedList"/>
    <dgm:cxn modelId="{60E170F1-2D8B-4764-B362-C6BDC011784A}" srcId="{BD17662D-7430-41B8-AB59-8F764D80CDB1}" destId="{4E1C2AAA-5CD5-4FD7-BAD9-CC5608AC3D1E}" srcOrd="6" destOrd="0" parTransId="{ECC98F1B-9543-4D6D-8BA6-CB09E45DB4C6}" sibTransId="{59A51568-2434-47EE-B689-554CAD60A575}"/>
    <dgm:cxn modelId="{527C5E91-C35B-4AF2-98BF-F53A44F13C77}" type="presOf" srcId="{693867BD-5B27-4210-9E03-331AFAEBFA6D}" destId="{5EE51217-FAD4-47CF-853F-82038BF5318C}" srcOrd="0" destOrd="0" presId="urn:microsoft.com/office/officeart/2008/layout/VerticalCurvedList"/>
    <dgm:cxn modelId="{0493B243-3FD4-4A82-8CEA-293EAAE2181F}" srcId="{BD17662D-7430-41B8-AB59-8F764D80CDB1}" destId="{693867BD-5B27-4210-9E03-331AFAEBFA6D}" srcOrd="0" destOrd="0" parTransId="{AAAF8C81-39D5-4DEA-8E97-2F6BE436A988}" sibTransId="{452C7420-24ED-48E5-87AB-8D4330D4E242}"/>
    <dgm:cxn modelId="{0E7BC4CF-BB71-46A5-8548-6D1E7FDFAC3F}" type="presOf" srcId="{C20680AB-B941-4FAA-B1F0-569BA6936764}" destId="{1E0AF006-722A-4434-9473-23B6DA2D9527}" srcOrd="0" destOrd="0" presId="urn:microsoft.com/office/officeart/2008/layout/VerticalCurvedList"/>
    <dgm:cxn modelId="{4899856A-79FD-49C0-93E2-D8E028AAC7F3}" srcId="{BD17662D-7430-41B8-AB59-8F764D80CDB1}" destId="{08E27B4B-DAD5-4392-8D7E-35BECEB18968}" srcOrd="5" destOrd="0" parTransId="{E7C70DC3-0B4F-4BA1-8D23-1DC6F8BCEF2F}" sibTransId="{AC167D12-5E05-4F78-AF3B-53E460A5ED37}"/>
    <dgm:cxn modelId="{D2939A1E-41D3-4752-AE9F-442A39E7CE79}" srcId="{BD17662D-7430-41B8-AB59-8F764D80CDB1}" destId="{2FC6BA8F-E7A6-4456-A62B-9536CD45963B}" srcOrd="3" destOrd="0" parTransId="{E2048B8F-79B3-48A1-B97A-1A3DDB3B6E46}" sibTransId="{FB15CF9B-10A2-403C-8410-C4E6CFFD454F}"/>
    <dgm:cxn modelId="{DB19566C-8496-49D3-A605-E85D339E6646}" srcId="{BD17662D-7430-41B8-AB59-8F764D80CDB1}" destId="{C20680AB-B941-4FAA-B1F0-569BA6936764}" srcOrd="4" destOrd="0" parTransId="{7109AC41-8012-45A5-BC2B-1B501021A942}" sibTransId="{4FA9732E-0412-4705-8BCF-0BF2D22F644C}"/>
    <dgm:cxn modelId="{4FA9B0AB-D73C-4A29-841C-AA0C22094848}" type="presOf" srcId="{08E27B4B-DAD5-4392-8D7E-35BECEB18968}" destId="{FBED71A2-DD83-41D0-917A-D51437707DDD}" srcOrd="0" destOrd="0" presId="urn:microsoft.com/office/officeart/2008/layout/VerticalCurvedList"/>
    <dgm:cxn modelId="{C98ABBF7-43E9-4C16-A456-E6733A686FB0}" type="presOf" srcId="{D982A2DD-D660-45E4-9122-DB319E6F48FD}" destId="{BC0EB216-14C9-43AD-8281-B9A7ECFF209A}" srcOrd="0" destOrd="0" presId="urn:microsoft.com/office/officeart/2008/layout/VerticalCurvedList"/>
    <dgm:cxn modelId="{61BEB8DA-E71C-4770-8457-FA41DA9D5F0E}" type="presOf" srcId="{C9B1053C-49EC-44A8-883B-910451CE3BC0}" destId="{E9B7CF60-748D-4FA0-8D5B-9912F6CB9A93}" srcOrd="0" destOrd="0" presId="urn:microsoft.com/office/officeart/2008/layout/VerticalCurvedList"/>
    <dgm:cxn modelId="{CF660447-E52C-4D69-82A7-E609477CB411}" srcId="{BD17662D-7430-41B8-AB59-8F764D80CDB1}" destId="{D982A2DD-D660-45E4-9122-DB319E6F48FD}" srcOrd="2" destOrd="0" parTransId="{CA379941-CDB9-46DF-A16F-B28C4B139B70}" sibTransId="{6BEDC320-372D-4936-A19B-A15A2730AC8F}"/>
    <dgm:cxn modelId="{996152DE-06A7-4CF4-9541-7E435A7C2BC9}" type="presOf" srcId="{2FC6BA8F-E7A6-4456-A62B-9536CD45963B}" destId="{B7B9C87E-5E33-4EE4-BAE5-14E39C818B44}" srcOrd="0" destOrd="0" presId="urn:microsoft.com/office/officeart/2008/layout/VerticalCurvedList"/>
    <dgm:cxn modelId="{11CA6AEA-7950-4D3D-BBC2-6E73B7A8B68A}" srcId="{BD17662D-7430-41B8-AB59-8F764D80CDB1}" destId="{C9B1053C-49EC-44A8-883B-910451CE3BC0}" srcOrd="1" destOrd="0" parTransId="{3AF4568E-AE8B-4C77-B0C0-A497369A4A2A}" sibTransId="{0C55D12B-F527-4E2F-93D9-BF2B8425BC59}"/>
    <dgm:cxn modelId="{BEBB80A7-3BA2-40F9-A2DA-ABE1598E2737}" type="presOf" srcId="{452C7420-24ED-48E5-87AB-8D4330D4E242}" destId="{479541B6-5243-43E6-8FDF-59548CD2430E}" srcOrd="0" destOrd="0" presId="urn:microsoft.com/office/officeart/2008/layout/VerticalCurvedList"/>
    <dgm:cxn modelId="{5C7BA8D2-C768-4FA1-8ED6-44F277D5922F}" type="presParOf" srcId="{504C4E22-A0B1-4486-837E-2C82517C11AD}" destId="{0FF486B3-7BF3-4FE1-8438-E8E6B85D118A}" srcOrd="0" destOrd="0" presId="urn:microsoft.com/office/officeart/2008/layout/VerticalCurvedList"/>
    <dgm:cxn modelId="{766FBEB4-F210-4EDB-BB3B-B0134D816FF2}" type="presParOf" srcId="{0FF486B3-7BF3-4FE1-8438-E8E6B85D118A}" destId="{DE530C25-1122-447C-AF0B-B4BF5FE64344}" srcOrd="0" destOrd="0" presId="urn:microsoft.com/office/officeart/2008/layout/VerticalCurvedList"/>
    <dgm:cxn modelId="{79629F77-70A3-406D-9EF6-495A03954DEA}" type="presParOf" srcId="{DE530C25-1122-447C-AF0B-B4BF5FE64344}" destId="{9663CD00-7B51-4C8D-8A04-F5F81EBC335E}" srcOrd="0" destOrd="0" presId="urn:microsoft.com/office/officeart/2008/layout/VerticalCurvedList"/>
    <dgm:cxn modelId="{B6F08DAB-4C2C-4310-A58B-FC7031F1F980}" type="presParOf" srcId="{DE530C25-1122-447C-AF0B-B4BF5FE64344}" destId="{479541B6-5243-43E6-8FDF-59548CD2430E}" srcOrd="1" destOrd="0" presId="urn:microsoft.com/office/officeart/2008/layout/VerticalCurvedList"/>
    <dgm:cxn modelId="{11D39E12-FFCF-417B-B985-348EAAC53747}" type="presParOf" srcId="{DE530C25-1122-447C-AF0B-B4BF5FE64344}" destId="{86C47297-6291-450E-B18B-DD0039374FB2}" srcOrd="2" destOrd="0" presId="urn:microsoft.com/office/officeart/2008/layout/VerticalCurvedList"/>
    <dgm:cxn modelId="{E9996D51-822B-4E1F-A282-6175ACDF59B1}" type="presParOf" srcId="{DE530C25-1122-447C-AF0B-B4BF5FE64344}" destId="{7AEEF684-BEF7-4E71-8E13-51F7749158AB}" srcOrd="3" destOrd="0" presId="urn:microsoft.com/office/officeart/2008/layout/VerticalCurvedList"/>
    <dgm:cxn modelId="{4D8443D7-89BB-4E10-B848-0865723F0D12}" type="presParOf" srcId="{0FF486B3-7BF3-4FE1-8438-E8E6B85D118A}" destId="{5EE51217-FAD4-47CF-853F-82038BF5318C}" srcOrd="1" destOrd="0" presId="urn:microsoft.com/office/officeart/2008/layout/VerticalCurvedList"/>
    <dgm:cxn modelId="{2DE2D6D5-B54B-4A53-814F-CBEFB7769C49}" type="presParOf" srcId="{0FF486B3-7BF3-4FE1-8438-E8E6B85D118A}" destId="{870587CB-BB20-4D60-9AE3-0F58907EED75}" srcOrd="2" destOrd="0" presId="urn:microsoft.com/office/officeart/2008/layout/VerticalCurvedList"/>
    <dgm:cxn modelId="{A182D624-F38C-430F-A29D-44C0EEB57CBC}" type="presParOf" srcId="{870587CB-BB20-4D60-9AE3-0F58907EED75}" destId="{7A2CF864-A48C-43B6-9DC7-2B819222C7CE}" srcOrd="0" destOrd="0" presId="urn:microsoft.com/office/officeart/2008/layout/VerticalCurvedList"/>
    <dgm:cxn modelId="{5DA98D72-F73D-4753-99AF-13A6257C1070}" type="presParOf" srcId="{0FF486B3-7BF3-4FE1-8438-E8E6B85D118A}" destId="{E9B7CF60-748D-4FA0-8D5B-9912F6CB9A93}" srcOrd="3" destOrd="0" presId="urn:microsoft.com/office/officeart/2008/layout/VerticalCurvedList"/>
    <dgm:cxn modelId="{FB16E226-C189-46E9-A4ED-21223D9FCEFA}" type="presParOf" srcId="{0FF486B3-7BF3-4FE1-8438-E8E6B85D118A}" destId="{6A1EB9D4-715B-45D0-8349-476D87680ABD}" srcOrd="4" destOrd="0" presId="urn:microsoft.com/office/officeart/2008/layout/VerticalCurvedList"/>
    <dgm:cxn modelId="{F2F2E091-4C63-4D41-83E8-1B7404865127}" type="presParOf" srcId="{6A1EB9D4-715B-45D0-8349-476D87680ABD}" destId="{2540CEAD-3EA6-4F13-8993-FF2DBF11B2D5}" srcOrd="0" destOrd="0" presId="urn:microsoft.com/office/officeart/2008/layout/VerticalCurvedList"/>
    <dgm:cxn modelId="{A783CAA2-D9FD-47DE-9FAD-9C59FE913DE9}" type="presParOf" srcId="{0FF486B3-7BF3-4FE1-8438-E8E6B85D118A}" destId="{BC0EB216-14C9-43AD-8281-B9A7ECFF209A}" srcOrd="5" destOrd="0" presId="urn:microsoft.com/office/officeart/2008/layout/VerticalCurvedList"/>
    <dgm:cxn modelId="{8FF1EF5A-FE77-4A70-850C-F1FA69BE206A}" type="presParOf" srcId="{0FF486B3-7BF3-4FE1-8438-E8E6B85D118A}" destId="{B5F8C8CE-92FE-4CCF-8138-5954B642DFE2}" srcOrd="6" destOrd="0" presId="urn:microsoft.com/office/officeart/2008/layout/VerticalCurvedList"/>
    <dgm:cxn modelId="{5BADE8BB-4C82-4D82-8EB3-FD01DB1D2C19}" type="presParOf" srcId="{B5F8C8CE-92FE-4CCF-8138-5954B642DFE2}" destId="{FEACA91D-B1EA-481C-8ABE-EFACACA1BF98}" srcOrd="0" destOrd="0" presId="urn:microsoft.com/office/officeart/2008/layout/VerticalCurvedList"/>
    <dgm:cxn modelId="{14585789-BDC0-4E55-9E27-59D6AF2C5B99}" type="presParOf" srcId="{0FF486B3-7BF3-4FE1-8438-E8E6B85D118A}" destId="{B7B9C87E-5E33-4EE4-BAE5-14E39C818B44}" srcOrd="7" destOrd="0" presId="urn:microsoft.com/office/officeart/2008/layout/VerticalCurvedList"/>
    <dgm:cxn modelId="{98168BAA-0115-4741-B800-F419F47D7342}" type="presParOf" srcId="{0FF486B3-7BF3-4FE1-8438-E8E6B85D118A}" destId="{349383D5-188A-4A2C-883E-A6A784EE7405}" srcOrd="8" destOrd="0" presId="urn:microsoft.com/office/officeart/2008/layout/VerticalCurvedList"/>
    <dgm:cxn modelId="{7FB533F2-FB69-49AC-9250-20BEAA446AF0}" type="presParOf" srcId="{349383D5-188A-4A2C-883E-A6A784EE7405}" destId="{0BEE904E-6889-4C13-9733-E1043D47D9D1}" srcOrd="0" destOrd="0" presId="urn:microsoft.com/office/officeart/2008/layout/VerticalCurvedList"/>
    <dgm:cxn modelId="{2B2B1DF2-ED2C-4A29-A0DF-273CBB0CBE61}" type="presParOf" srcId="{0FF486B3-7BF3-4FE1-8438-E8E6B85D118A}" destId="{1E0AF006-722A-4434-9473-23B6DA2D9527}" srcOrd="9" destOrd="0" presId="urn:microsoft.com/office/officeart/2008/layout/VerticalCurvedList"/>
    <dgm:cxn modelId="{BE142682-EBF6-4607-842E-78B077AB18F0}" type="presParOf" srcId="{0FF486B3-7BF3-4FE1-8438-E8E6B85D118A}" destId="{DB3A1846-8948-4506-B9F5-52FE7826A000}" srcOrd="10" destOrd="0" presId="urn:microsoft.com/office/officeart/2008/layout/VerticalCurvedList"/>
    <dgm:cxn modelId="{26D14A67-00C2-4300-B27A-DC3BDCD6E115}" type="presParOf" srcId="{DB3A1846-8948-4506-B9F5-52FE7826A000}" destId="{0CF695D5-E0B6-4C45-AAF7-1C178E9E2DE7}" srcOrd="0" destOrd="0" presId="urn:microsoft.com/office/officeart/2008/layout/VerticalCurvedList"/>
    <dgm:cxn modelId="{B33DCA30-CDFA-48AA-A4A3-5F92DF140A7E}" type="presParOf" srcId="{0FF486B3-7BF3-4FE1-8438-E8E6B85D118A}" destId="{FBED71A2-DD83-41D0-917A-D51437707DDD}" srcOrd="11" destOrd="0" presId="urn:microsoft.com/office/officeart/2008/layout/VerticalCurvedList"/>
    <dgm:cxn modelId="{D89FB13A-B058-4197-950D-43AC020ED6BA}" type="presParOf" srcId="{0FF486B3-7BF3-4FE1-8438-E8E6B85D118A}" destId="{B8311E33-BFB1-4D95-9306-D349CFD3232B}" srcOrd="12" destOrd="0" presId="urn:microsoft.com/office/officeart/2008/layout/VerticalCurvedList"/>
    <dgm:cxn modelId="{EE3B6372-7B62-49F3-91BD-1CB67CA1CA58}" type="presParOf" srcId="{B8311E33-BFB1-4D95-9306-D349CFD3232B}" destId="{8C2B1778-9EF1-47E2-91E7-4A77C733EAEF}" srcOrd="0" destOrd="0" presId="urn:microsoft.com/office/officeart/2008/layout/VerticalCurvedList"/>
    <dgm:cxn modelId="{83718697-CA06-44A5-9C48-AD79278C4940}" type="presParOf" srcId="{0FF486B3-7BF3-4FE1-8438-E8E6B85D118A}" destId="{F43DF5D8-AAD4-497F-B972-23551ED8A2F1}" srcOrd="13" destOrd="0" presId="urn:microsoft.com/office/officeart/2008/layout/VerticalCurvedList"/>
    <dgm:cxn modelId="{A4F4C62D-76B3-408B-8DB9-D0D431F4F645}" type="presParOf" srcId="{0FF486B3-7BF3-4FE1-8438-E8E6B85D118A}" destId="{A1C4CC8B-E787-4E8B-84B7-4AF0202E1D4B}" srcOrd="14" destOrd="0" presId="urn:microsoft.com/office/officeart/2008/layout/VerticalCurvedList"/>
    <dgm:cxn modelId="{B65BF063-D86F-44E6-BCA6-1FF6090E20F0}" type="presParOf" srcId="{A1C4CC8B-E787-4E8B-84B7-4AF0202E1D4B}" destId="{C93F89D2-1136-442E-83BE-885D78B3976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541B6-5243-43E6-8FDF-59548CD2430E}">
      <dsp:nvSpPr>
        <dsp:cNvPr id="0" name=""/>
        <dsp:cNvSpPr/>
      </dsp:nvSpPr>
      <dsp:spPr>
        <a:xfrm>
          <a:off x="-6661569" y="-938012"/>
          <a:ext cx="7934966" cy="7934966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51217-FAD4-47CF-853F-82038BF5318C}">
      <dsp:nvSpPr>
        <dsp:cNvPr id="0" name=""/>
        <dsp:cNvSpPr/>
      </dsp:nvSpPr>
      <dsp:spPr>
        <a:xfrm>
          <a:off x="413601" y="268030"/>
          <a:ext cx="10879401" cy="535824"/>
        </a:xfrm>
        <a:prstGeom prst="rect">
          <a:avLst/>
        </a:prstGeom>
        <a:solidFill>
          <a:srgbClr val="AB52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Появление новых, инновационных, ранее не существовавших видов финансовых услуг</a:t>
          </a:r>
        </a:p>
      </dsp:txBody>
      <dsp:txXfrm>
        <a:off x="413601" y="268030"/>
        <a:ext cx="10879401" cy="535824"/>
      </dsp:txXfrm>
    </dsp:sp>
    <dsp:sp modelId="{7A2CF864-A48C-43B6-9DC7-2B819222C7CE}">
      <dsp:nvSpPr>
        <dsp:cNvPr id="0" name=""/>
        <dsp:cNvSpPr/>
      </dsp:nvSpPr>
      <dsp:spPr>
        <a:xfrm>
          <a:off x="78711" y="201052"/>
          <a:ext cx="669780" cy="669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B52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7CF60-748D-4FA0-8D5B-9912F6CB9A93}">
      <dsp:nvSpPr>
        <dsp:cNvPr id="0" name=""/>
        <dsp:cNvSpPr/>
      </dsp:nvSpPr>
      <dsp:spPr>
        <a:xfrm>
          <a:off x="898838" y="1072238"/>
          <a:ext cx="10394164" cy="535824"/>
        </a:xfrm>
        <a:prstGeom prst="rect">
          <a:avLst/>
        </a:prstGeom>
        <a:solidFill>
          <a:srgbClr val="4C3A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Расширение географического распространения как новых, так и привычных финансовых услуг за счёт развития дистанционных каналов, биометрической удаленной идентификации и др.</a:t>
          </a:r>
        </a:p>
      </dsp:txBody>
      <dsp:txXfrm>
        <a:off x="898838" y="1072238"/>
        <a:ext cx="10394164" cy="535824"/>
      </dsp:txXfrm>
    </dsp:sp>
    <dsp:sp modelId="{2540CEAD-3EA6-4F13-8993-FF2DBF11B2D5}">
      <dsp:nvSpPr>
        <dsp:cNvPr id="0" name=""/>
        <dsp:cNvSpPr/>
      </dsp:nvSpPr>
      <dsp:spPr>
        <a:xfrm>
          <a:off x="563948" y="1005260"/>
          <a:ext cx="669780" cy="669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C3A7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EB216-14C9-43AD-8281-B9A7ECFF209A}">
      <dsp:nvSpPr>
        <dsp:cNvPr id="0" name=""/>
        <dsp:cNvSpPr/>
      </dsp:nvSpPr>
      <dsp:spPr>
        <a:xfrm>
          <a:off x="1164746" y="1875857"/>
          <a:ext cx="10128256" cy="53582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прозрачности денежных потоков для гражданина и государства</a:t>
          </a:r>
        </a:p>
      </dsp:txBody>
      <dsp:txXfrm>
        <a:off x="1164746" y="1875857"/>
        <a:ext cx="10128256" cy="535824"/>
      </dsp:txXfrm>
    </dsp:sp>
    <dsp:sp modelId="{FEACA91D-B1EA-481C-8ABE-EFACACA1BF98}">
      <dsp:nvSpPr>
        <dsp:cNvPr id="0" name=""/>
        <dsp:cNvSpPr/>
      </dsp:nvSpPr>
      <dsp:spPr>
        <a:xfrm>
          <a:off x="829855" y="1808879"/>
          <a:ext cx="669780" cy="669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9C87E-5E33-4EE4-BAE5-14E39C818B44}">
      <dsp:nvSpPr>
        <dsp:cNvPr id="0" name=""/>
        <dsp:cNvSpPr/>
      </dsp:nvSpPr>
      <dsp:spPr>
        <a:xfrm>
          <a:off x="1249648" y="2680066"/>
          <a:ext cx="10043354" cy="5358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Снижение стоимости финансовых продуктов и услуг для всех участников</a:t>
          </a:r>
        </a:p>
      </dsp:txBody>
      <dsp:txXfrm>
        <a:off x="1249648" y="2680066"/>
        <a:ext cx="10043354" cy="535824"/>
      </dsp:txXfrm>
    </dsp:sp>
    <dsp:sp modelId="{0BEE904E-6889-4C13-9733-E1043D47D9D1}">
      <dsp:nvSpPr>
        <dsp:cNvPr id="0" name=""/>
        <dsp:cNvSpPr/>
      </dsp:nvSpPr>
      <dsp:spPr>
        <a:xfrm>
          <a:off x="914020" y="2645719"/>
          <a:ext cx="669780" cy="669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AF006-722A-4434-9473-23B6DA2D9527}">
      <dsp:nvSpPr>
        <dsp:cNvPr id="0" name=""/>
        <dsp:cNvSpPr/>
      </dsp:nvSpPr>
      <dsp:spPr>
        <a:xfrm>
          <a:off x="1164746" y="3484274"/>
          <a:ext cx="10128256" cy="535824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Снижение затрат финансовых посредников на обслуживание потребителей</a:t>
          </a:r>
          <a:r>
            <a:rPr lang="en-US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 &gt;&gt;&gt; </a:t>
          </a: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снижение цены обслуживания</a:t>
          </a:r>
          <a:endParaRPr lang="ru-RU" sz="1600" b="0" kern="1200" dirty="0" smtClean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4746" y="3484274"/>
        <a:ext cx="10128256" cy="535824"/>
      </dsp:txXfrm>
    </dsp:sp>
    <dsp:sp modelId="{0CF695D5-E0B6-4C45-AAF7-1C178E9E2DE7}">
      <dsp:nvSpPr>
        <dsp:cNvPr id="0" name=""/>
        <dsp:cNvSpPr/>
      </dsp:nvSpPr>
      <dsp:spPr>
        <a:xfrm>
          <a:off x="829855" y="3417296"/>
          <a:ext cx="669780" cy="669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D71A2-DD83-41D0-917A-D51437707DDD}">
      <dsp:nvSpPr>
        <dsp:cNvPr id="0" name=""/>
        <dsp:cNvSpPr/>
      </dsp:nvSpPr>
      <dsp:spPr>
        <a:xfrm>
          <a:off x="898838" y="4287893"/>
          <a:ext cx="10394164" cy="5358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Создание новых услуг, повышающих финансовую доступность для людей с инвалидностью,</a:t>
          </a:r>
          <a:b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пожилых людей и иных маломобильных групп населения</a:t>
          </a:r>
        </a:p>
      </dsp:txBody>
      <dsp:txXfrm>
        <a:off x="898838" y="4287893"/>
        <a:ext cx="10394164" cy="535824"/>
      </dsp:txXfrm>
    </dsp:sp>
    <dsp:sp modelId="{8C2B1778-9EF1-47E2-91E7-4A77C733EAEF}">
      <dsp:nvSpPr>
        <dsp:cNvPr id="0" name=""/>
        <dsp:cNvSpPr/>
      </dsp:nvSpPr>
      <dsp:spPr>
        <a:xfrm>
          <a:off x="563948" y="4220915"/>
          <a:ext cx="669780" cy="669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DF5D8-AAD4-497F-B972-23551ED8A2F1}">
      <dsp:nvSpPr>
        <dsp:cNvPr id="0" name=""/>
        <dsp:cNvSpPr/>
      </dsp:nvSpPr>
      <dsp:spPr>
        <a:xfrm>
          <a:off x="413601" y="5092102"/>
          <a:ext cx="10879401" cy="5358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Расширение возможности информирования, консультирования и поддержки потребителей</a:t>
          </a:r>
        </a:p>
      </dsp:txBody>
      <dsp:txXfrm>
        <a:off x="413601" y="5092102"/>
        <a:ext cx="10879401" cy="535824"/>
      </dsp:txXfrm>
    </dsp:sp>
    <dsp:sp modelId="{C93F89D2-1136-442E-83BE-885D78B39764}">
      <dsp:nvSpPr>
        <dsp:cNvPr id="0" name=""/>
        <dsp:cNvSpPr/>
      </dsp:nvSpPr>
      <dsp:spPr>
        <a:xfrm>
          <a:off x="78711" y="5025124"/>
          <a:ext cx="669780" cy="669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4123D-68FE-4D0A-97C0-00AA3E8A05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2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F7A5B-F437-D04E-BAB6-477E4AD83C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5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2" r="32229" b="15502"/>
          <a:stretch/>
        </p:blipFill>
        <p:spPr>
          <a:xfrm>
            <a:off x="6095999" y="0"/>
            <a:ext cx="6110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08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0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900" cap="all" baseline="0">
                <a:solidFill>
                  <a:srgbClr val="AB5253"/>
                </a:solidFill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60" y="344618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99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Колонтитул раздела или подраздела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defTabSz="457200"/>
            <a:fld id="{6113E31D-E2AB-40D1-8B51-AFA5AFEF393A}" type="slidenum">
              <a:rPr lang="ru-RU" smtClean="0"/>
              <a:pPr defTabSz="45720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21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  <p:sldLayoutId id="2147483678" r:id="rId29"/>
    <p:sldLayoutId id="2147483679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41867" y="3619499"/>
            <a:ext cx="5363277" cy="2671234"/>
          </a:xfrm>
        </p:spPr>
        <p:txBody>
          <a:bodyPr/>
          <a:lstStyle/>
          <a:p>
            <a:r>
              <a:rPr lang="ru-RU" sz="2000" dirty="0" smtClean="0"/>
              <a:t>Влияние Инноваций на развитие финансовой ДОСТУПНОСТИ и защиту прав потребителей</a:t>
            </a:r>
            <a:endParaRPr lang="ru-RU" sz="2000" dirty="0"/>
          </a:p>
          <a:p>
            <a:endParaRPr lang="ru-RU" sz="1800" cap="none" spc="0" dirty="0" smtClean="0"/>
          </a:p>
          <a:p>
            <a:r>
              <a:rPr lang="ru-RU" sz="1800" cap="none" spc="0" dirty="0" smtClean="0"/>
              <a:t>Михаил </a:t>
            </a:r>
            <a:r>
              <a:rPr lang="ru-RU" sz="1800" cap="none" spc="0" dirty="0"/>
              <a:t>Мамута,</a:t>
            </a:r>
          </a:p>
          <a:p>
            <a:pPr>
              <a:spcBef>
                <a:spcPts val="600"/>
              </a:spcBef>
            </a:pPr>
            <a:r>
              <a:rPr lang="ru-RU" sz="1600" cap="none" spc="0" dirty="0"/>
              <a:t>руководитель Службы по защите прав </a:t>
            </a:r>
            <a:r>
              <a:rPr lang="ru-RU" sz="1600" cap="none" spc="0" dirty="0" smtClean="0"/>
              <a:t>потребителей</a:t>
            </a:r>
            <a:br>
              <a:rPr lang="ru-RU" sz="1600" cap="none" spc="0" dirty="0" smtClean="0"/>
            </a:br>
            <a:r>
              <a:rPr lang="ru-RU" sz="1600" cap="none" spc="0" dirty="0" smtClean="0"/>
              <a:t>и </a:t>
            </a:r>
            <a:r>
              <a:rPr lang="ru-RU" sz="1600" cap="none" spc="0" dirty="0"/>
              <a:t>обеспечению доступности финансовых </a:t>
            </a:r>
            <a:r>
              <a:rPr lang="ru-RU" sz="1600" cap="none" spc="0" dirty="0" smtClean="0"/>
              <a:t>услуг,</a:t>
            </a:r>
            <a:br>
              <a:rPr lang="ru-RU" sz="1600" cap="none" spc="0" dirty="0" smtClean="0"/>
            </a:br>
            <a:r>
              <a:rPr lang="ru-RU" sz="1600" cap="none" spc="0" dirty="0" smtClean="0"/>
              <a:t>член </a:t>
            </a:r>
            <a:r>
              <a:rPr lang="ru-RU" sz="1600" cap="none" spc="0" dirty="0"/>
              <a:t>Совета </a:t>
            </a:r>
            <a:r>
              <a:rPr lang="ru-RU" sz="1600" cap="none" spc="0" dirty="0" smtClean="0"/>
              <a:t>директоров Банка России</a:t>
            </a:r>
            <a:endParaRPr lang="ru-RU" sz="1600" cap="none" spc="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15939" y="6357966"/>
            <a:ext cx="4062411" cy="276197"/>
          </a:xfrm>
        </p:spPr>
        <p:txBody>
          <a:bodyPr/>
          <a:lstStyle/>
          <a:p>
            <a:r>
              <a:rPr lang="ru-RU" sz="1600" dirty="0" smtClean="0"/>
              <a:t>Апрель 2019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601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05A7E1B-0BCB-445D-BFC0-4933D048E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0772" y="4178299"/>
            <a:ext cx="8959993" cy="2303463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Служба по защите прав </a:t>
            </a:r>
            <a:r>
              <a:rPr lang="ru-RU" sz="1600" dirty="0" smtClean="0">
                <a:solidFill>
                  <a:schemeClr val="bg1"/>
                </a:solidFill>
              </a:rPr>
              <a:t>потребителей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и обеспечению доступности финансовых услуг</a:t>
            </a:r>
            <a:endParaRPr lang="ru-RU" sz="16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Контактный центр: 8 800 300-30-00, +7 499 300-30-00</a:t>
            </a:r>
          </a:p>
          <a:p>
            <a:r>
              <a:rPr lang="ru-RU" dirty="0">
                <a:solidFill>
                  <a:schemeClr val="bg1"/>
                </a:solidFill>
              </a:rPr>
              <a:t>Пункт приёма корреспонденции: Москва, Сандуновский пер., д.3, стр.1</a:t>
            </a:r>
          </a:p>
          <a:p>
            <a:r>
              <a:rPr lang="ru-RU" dirty="0">
                <a:solidFill>
                  <a:schemeClr val="bg1"/>
                </a:solidFill>
              </a:rPr>
              <a:t>Факс: +7 495 621-64-65, +7 495 621-62-88 (проверка прохождения факса + 7 495 771-48-30)</a:t>
            </a:r>
          </a:p>
          <a:p>
            <a:r>
              <a:rPr lang="ru-RU" dirty="0">
                <a:solidFill>
                  <a:schemeClr val="bg1"/>
                </a:solidFill>
              </a:rPr>
              <a:t>Почтовый адрес: 107016, Москва, ул. Неглинная, д.12</a:t>
            </a:r>
          </a:p>
          <a:p>
            <a:r>
              <a:rPr lang="ru-RU" dirty="0">
                <a:solidFill>
                  <a:schemeClr val="bg1"/>
                </a:solidFill>
              </a:rPr>
              <a:t>Сайт: www.cbr.ru </a:t>
            </a:r>
          </a:p>
          <a:p>
            <a:r>
              <a:rPr lang="ru-RU" dirty="0">
                <a:solidFill>
                  <a:schemeClr val="bg1"/>
                </a:solidFill>
              </a:rPr>
              <a:t>Электронная почта: </a:t>
            </a:r>
            <a:r>
              <a:rPr lang="ru-RU" dirty="0" smtClean="0">
                <a:solidFill>
                  <a:schemeClr val="bg1"/>
                </a:solidFill>
              </a:rPr>
              <a:t>fps@cbr.ru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9"/>
          <p:cNvSpPr/>
          <p:nvPr/>
        </p:nvSpPr>
        <p:spPr>
          <a:xfrm>
            <a:off x="6975549" y="1125174"/>
            <a:ext cx="4734649" cy="284760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AB5282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7590197" y="1164751"/>
            <a:ext cx="41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7053" eaLnBrk="0" hangingPunct="0">
              <a:spcAft>
                <a:spcPts val="267"/>
              </a:spcAft>
              <a:defRPr/>
            </a:pPr>
            <a:r>
              <a:rPr lang="ru-RU" sz="1600" b="1" i="1" kern="0" dirty="0" smtClean="0">
                <a:solidFill>
                  <a:srgbClr val="AB5282"/>
                </a:solidFill>
                <a:cs typeface="Arial" charset="0"/>
              </a:rPr>
              <a:t>Стратегия </a:t>
            </a:r>
            <a:r>
              <a:rPr lang="ru-RU" sz="1600" b="1" i="1" kern="0" dirty="0">
                <a:solidFill>
                  <a:srgbClr val="AB5282"/>
                </a:solidFill>
                <a:cs typeface="Arial" charset="0"/>
              </a:rPr>
              <a:t>повышения финансовой грамотности в Российской Федерации </a:t>
            </a:r>
            <a:r>
              <a:rPr lang="ru-RU" sz="1600" b="1" i="1" kern="0" dirty="0" smtClean="0">
                <a:solidFill>
                  <a:srgbClr val="AB5282"/>
                </a:solidFill>
                <a:cs typeface="Arial" charset="0"/>
              </a:rPr>
              <a:t/>
            </a:r>
            <a:br>
              <a:rPr lang="ru-RU" sz="1600" b="1" i="1" kern="0" dirty="0" smtClean="0">
                <a:solidFill>
                  <a:srgbClr val="AB5282"/>
                </a:solidFill>
                <a:cs typeface="Arial" charset="0"/>
              </a:rPr>
            </a:br>
            <a:r>
              <a:rPr lang="ru-RU" sz="1600" b="1" i="1" kern="0" dirty="0" smtClean="0">
                <a:solidFill>
                  <a:srgbClr val="AB5282"/>
                </a:solidFill>
                <a:cs typeface="Arial" charset="0"/>
              </a:rPr>
              <a:t>на 2017–2023 </a:t>
            </a:r>
            <a:r>
              <a:rPr lang="ru-RU" sz="1600" b="1" i="1" kern="0" dirty="0">
                <a:solidFill>
                  <a:srgbClr val="AB5282"/>
                </a:solidFill>
                <a:cs typeface="Arial" charset="0"/>
              </a:rPr>
              <a:t>годы</a:t>
            </a:r>
          </a:p>
        </p:txBody>
      </p:sp>
      <p:sp>
        <p:nvSpPr>
          <p:cNvPr id="30" name="Freeform 31"/>
          <p:cNvSpPr/>
          <p:nvPr/>
        </p:nvSpPr>
        <p:spPr>
          <a:xfrm flipH="1">
            <a:off x="307056" y="1108946"/>
            <a:ext cx="4140423" cy="284760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4578716" y="4909020"/>
            <a:ext cx="69243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7053" eaLnBrk="0" hangingPunct="0">
              <a:spcAft>
                <a:spcPts val="267"/>
              </a:spcAft>
              <a:defRPr/>
            </a:pPr>
            <a:r>
              <a:rPr lang="ru-RU" sz="1600" b="1" i="1" kern="0" dirty="0" smtClean="0">
                <a:solidFill>
                  <a:schemeClr val="accent1"/>
                </a:solidFill>
                <a:cs typeface="Arial" charset="0"/>
              </a:rPr>
              <a:t>Стратегия государственной политики Российской </a:t>
            </a:r>
            <a:r>
              <a:rPr lang="ru-RU" sz="1600" b="1" i="1" kern="0" dirty="0">
                <a:solidFill>
                  <a:schemeClr val="accent1"/>
                </a:solidFill>
                <a:cs typeface="Arial" charset="0"/>
              </a:rPr>
              <a:t>Ф</a:t>
            </a:r>
            <a:r>
              <a:rPr lang="ru-RU" sz="1600" b="1" i="1" kern="0" dirty="0" smtClean="0">
                <a:solidFill>
                  <a:schemeClr val="accent1"/>
                </a:solidFill>
                <a:cs typeface="Arial" charset="0"/>
              </a:rPr>
              <a:t>едерации </a:t>
            </a:r>
            <a:br>
              <a:rPr lang="ru-RU" sz="1600" b="1" i="1" kern="0" dirty="0" smtClean="0">
                <a:solidFill>
                  <a:schemeClr val="accent1"/>
                </a:solidFill>
                <a:cs typeface="Arial" charset="0"/>
              </a:rPr>
            </a:br>
            <a:r>
              <a:rPr lang="ru-RU" sz="1600" b="1" i="1" kern="0" dirty="0" smtClean="0">
                <a:solidFill>
                  <a:schemeClr val="accent1"/>
                </a:solidFill>
                <a:cs typeface="Arial" charset="0"/>
              </a:rPr>
              <a:t>в области защиты прав потребителей на период до 2030 года</a:t>
            </a:r>
            <a:endParaRPr lang="ru-RU" sz="1600" b="1" i="1" kern="0" dirty="0">
              <a:solidFill>
                <a:schemeClr val="accent1"/>
              </a:solidFill>
              <a:cs typeface="Arial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809815" y="1052340"/>
            <a:ext cx="3896007" cy="3715345"/>
            <a:chOff x="2902730" y="1609073"/>
            <a:chExt cx="3232972" cy="2972738"/>
          </a:xfrm>
        </p:grpSpPr>
        <p:grpSp>
          <p:nvGrpSpPr>
            <p:cNvPr id="49" name="Group 183"/>
            <p:cNvGrpSpPr/>
            <p:nvPr/>
          </p:nvGrpSpPr>
          <p:grpSpPr>
            <a:xfrm>
              <a:off x="2902730" y="1609073"/>
              <a:ext cx="3232972" cy="2972738"/>
              <a:chOff x="2664170" y="2080357"/>
              <a:chExt cx="4758605" cy="4758610"/>
            </a:xfrm>
          </p:grpSpPr>
          <p:grpSp>
            <p:nvGrpSpPr>
              <p:cNvPr id="53" name="Group 39"/>
              <p:cNvGrpSpPr/>
              <p:nvPr/>
            </p:nvGrpSpPr>
            <p:grpSpPr>
              <a:xfrm>
                <a:off x="2664170" y="2080357"/>
                <a:ext cx="4758605" cy="4758610"/>
                <a:chOff x="2184014" y="1600200"/>
                <a:chExt cx="5718902" cy="5718902"/>
              </a:xfrm>
            </p:grpSpPr>
            <p:sp>
              <p:nvSpPr>
                <p:cNvPr id="57" name="Freeform 19"/>
                <p:cNvSpPr>
                  <a:spLocks/>
                </p:cNvSpPr>
                <p:nvPr/>
              </p:nvSpPr>
              <p:spPr bwMode="gray">
                <a:xfrm>
                  <a:off x="2706981" y="5027816"/>
                  <a:ext cx="4445221" cy="2291286"/>
                </a:xfrm>
                <a:custGeom>
                  <a:avLst/>
                  <a:gdLst>
                    <a:gd name="T0" fmla="*/ 111 w 315"/>
                    <a:gd name="T1" fmla="*/ 27 h 159"/>
                    <a:gd name="T2" fmla="*/ 82 w 315"/>
                    <a:gd name="T3" fmla="*/ 0 h 159"/>
                    <a:gd name="T4" fmla="*/ 0 w 315"/>
                    <a:gd name="T5" fmla="*/ 47 h 159"/>
                    <a:gd name="T6" fmla="*/ 64 w 315"/>
                    <a:gd name="T7" fmla="*/ 109 h 159"/>
                    <a:gd name="T8" fmla="*/ 315 w 315"/>
                    <a:gd name="T9" fmla="*/ 47 h 159"/>
                    <a:gd name="T10" fmla="*/ 232 w 315"/>
                    <a:gd name="T11" fmla="*/ 0 h 159"/>
                    <a:gd name="T12" fmla="*/ 111 w 315"/>
                    <a:gd name="T13" fmla="*/ 27 h 1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5"/>
                    <a:gd name="T22" fmla="*/ 0 h 159"/>
                    <a:gd name="T23" fmla="*/ 315 w 315"/>
                    <a:gd name="T24" fmla="*/ 159 h 1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5" h="159">
                      <a:moveTo>
                        <a:pt x="111" y="27"/>
                      </a:moveTo>
                      <a:cubicBezTo>
                        <a:pt x="99" y="20"/>
                        <a:pt x="89" y="11"/>
                        <a:pt x="82" y="0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15" y="72"/>
                        <a:pt x="37" y="93"/>
                        <a:pt x="64" y="109"/>
                      </a:cubicBezTo>
                      <a:cubicBezTo>
                        <a:pt x="151" y="159"/>
                        <a:pt x="262" y="131"/>
                        <a:pt x="315" y="47"/>
                      </a:cubicBezTo>
                      <a:cubicBezTo>
                        <a:pt x="232" y="0"/>
                        <a:pt x="232" y="0"/>
                        <a:pt x="232" y="0"/>
                      </a:cubicBezTo>
                      <a:cubicBezTo>
                        <a:pt x="206" y="39"/>
                        <a:pt x="153" y="51"/>
                        <a:pt x="111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20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" name="Freeform 20"/>
                <p:cNvSpPr>
                  <a:spLocks/>
                </p:cNvSpPr>
                <p:nvPr/>
              </p:nvSpPr>
              <p:spPr bwMode="gray">
                <a:xfrm>
                  <a:off x="5026592" y="1600200"/>
                  <a:ext cx="2876324" cy="3930580"/>
                </a:xfrm>
                <a:custGeom>
                  <a:avLst/>
                  <a:gdLst>
                    <a:gd name="T0" fmla="*/ 76 w 204"/>
                    <a:gd name="T1" fmla="*/ 225 h 273"/>
                    <a:gd name="T2" fmla="*/ 158 w 204"/>
                    <a:gd name="T3" fmla="*/ 273 h 273"/>
                    <a:gd name="T4" fmla="*/ 86 w 204"/>
                    <a:gd name="T5" fmla="*/ 25 h 273"/>
                    <a:gd name="T6" fmla="*/ 0 w 204"/>
                    <a:gd name="T7" fmla="*/ 0 h 273"/>
                    <a:gd name="T8" fmla="*/ 0 w 204"/>
                    <a:gd name="T9" fmla="*/ 95 h 273"/>
                    <a:gd name="T10" fmla="*/ 39 w 204"/>
                    <a:gd name="T11" fmla="*/ 107 h 273"/>
                    <a:gd name="T12" fmla="*/ 76 w 204"/>
                    <a:gd name="T13" fmla="*/ 225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4"/>
                    <a:gd name="T22" fmla="*/ 0 h 273"/>
                    <a:gd name="T23" fmla="*/ 204 w 204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4" h="273">
                      <a:moveTo>
                        <a:pt x="76" y="225"/>
                      </a:moveTo>
                      <a:cubicBezTo>
                        <a:pt x="158" y="273"/>
                        <a:pt x="158" y="273"/>
                        <a:pt x="158" y="273"/>
                      </a:cubicBezTo>
                      <a:cubicBezTo>
                        <a:pt x="204" y="185"/>
                        <a:pt x="173" y="75"/>
                        <a:pt x="86" y="25"/>
                      </a:cubicBezTo>
                      <a:cubicBezTo>
                        <a:pt x="59" y="9"/>
                        <a:pt x="30" y="1"/>
                        <a:pt x="0" y="0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13" y="96"/>
                        <a:pt x="26" y="100"/>
                        <a:pt x="39" y="107"/>
                      </a:cubicBezTo>
                      <a:cubicBezTo>
                        <a:pt x="80" y="131"/>
                        <a:pt x="96" y="183"/>
                        <a:pt x="76" y="225"/>
                      </a:cubicBezTo>
                      <a:close/>
                    </a:path>
                  </a:pathLst>
                </a:custGeom>
                <a:solidFill>
                  <a:srgbClr val="AB5282"/>
                </a:solidFill>
                <a:ln w="3175" cap="flat" cmpd="sng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6000" tIns="36000" rIns="36000" bIns="36000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20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" name="Freeform 21"/>
                <p:cNvSpPr>
                  <a:spLocks/>
                </p:cNvSpPr>
                <p:nvPr/>
              </p:nvSpPr>
              <p:spPr bwMode="gray">
                <a:xfrm>
                  <a:off x="2184014" y="1600200"/>
                  <a:ext cx="2640139" cy="3930580"/>
                </a:xfrm>
                <a:custGeom>
                  <a:avLst/>
                  <a:gdLst>
                    <a:gd name="T0" fmla="*/ 115 w 187"/>
                    <a:gd name="T1" fmla="*/ 141 h 273"/>
                    <a:gd name="T2" fmla="*/ 187 w 187"/>
                    <a:gd name="T3" fmla="*/ 95 h 273"/>
                    <a:gd name="T4" fmla="*/ 187 w 187"/>
                    <a:gd name="T5" fmla="*/ 0 h 273"/>
                    <a:gd name="T6" fmla="*/ 33 w 187"/>
                    <a:gd name="T7" fmla="*/ 93 h 273"/>
                    <a:gd name="T8" fmla="*/ 29 w 187"/>
                    <a:gd name="T9" fmla="*/ 273 h 273"/>
                    <a:gd name="T10" fmla="*/ 111 w 187"/>
                    <a:gd name="T11" fmla="*/ 225 h 273"/>
                    <a:gd name="T12" fmla="*/ 115 w 187"/>
                    <a:gd name="T13" fmla="*/ 141 h 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7"/>
                    <a:gd name="T22" fmla="*/ 0 h 273"/>
                    <a:gd name="T23" fmla="*/ 187 w 187"/>
                    <a:gd name="T24" fmla="*/ 273 h 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7" h="273">
                      <a:moveTo>
                        <a:pt x="115" y="141"/>
                      </a:moveTo>
                      <a:cubicBezTo>
                        <a:pt x="131" y="114"/>
                        <a:pt x="158" y="98"/>
                        <a:pt x="187" y="95"/>
                      </a:cubicBezTo>
                      <a:cubicBezTo>
                        <a:pt x="187" y="0"/>
                        <a:pt x="187" y="0"/>
                        <a:pt x="187" y="0"/>
                      </a:cubicBezTo>
                      <a:cubicBezTo>
                        <a:pt x="125" y="3"/>
                        <a:pt x="66" y="36"/>
                        <a:pt x="33" y="93"/>
                      </a:cubicBezTo>
                      <a:cubicBezTo>
                        <a:pt x="0" y="150"/>
                        <a:pt x="1" y="218"/>
                        <a:pt x="29" y="273"/>
                      </a:cubicBezTo>
                      <a:cubicBezTo>
                        <a:pt x="111" y="225"/>
                        <a:pt x="111" y="225"/>
                        <a:pt x="111" y="225"/>
                      </a:cubicBezTo>
                      <a:cubicBezTo>
                        <a:pt x="99" y="199"/>
                        <a:pt x="99" y="168"/>
                        <a:pt x="115" y="14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36000" tIns="36000" rIns="36000" bIns="36000"/>
                <a:lstStyle>
                  <a:defPPr>
                    <a:defRPr lang="en-US"/>
                  </a:defPPr>
                  <a:lvl1pPr marL="0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9412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18824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28237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37649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47061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056473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565886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075298" algn="l" defTabSz="1018824" rtl="0" eaLnBrk="1" latinLnBrk="0" hangingPunct="1"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GB" sz="120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54" name="Rectangle 189"/>
              <p:cNvSpPr/>
              <p:nvPr/>
            </p:nvSpPr>
            <p:spPr bwMode="ltGray">
              <a:xfrm>
                <a:off x="4860986" y="2667006"/>
                <a:ext cx="168446" cy="262684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 err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Rectangle 190"/>
              <p:cNvSpPr/>
              <p:nvPr/>
            </p:nvSpPr>
            <p:spPr bwMode="ltGray">
              <a:xfrm rot="7174344">
                <a:off x="6237920" y="4989190"/>
                <a:ext cx="175860" cy="262684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 err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Rectangle 191"/>
              <p:cNvSpPr/>
              <p:nvPr/>
            </p:nvSpPr>
            <p:spPr bwMode="ltGray">
              <a:xfrm rot="14425656" flipH="1">
                <a:off x="3507248" y="4972414"/>
                <a:ext cx="175860" cy="262684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>
                <a:defPPr>
                  <a:defRPr lang="en-US"/>
                </a:defPPr>
                <a:lvl1pPr marL="0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412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824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237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649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7061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473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5886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298" algn="l" defTabSz="1018824" rtl="0" eaLnBrk="1" latinLnBrk="0" hangingPunct="1"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200" err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0" name="Rectangle 39"/>
            <p:cNvSpPr/>
            <p:nvPr/>
          </p:nvSpPr>
          <p:spPr>
            <a:xfrm rot="18154413">
              <a:off x="3088593" y="1931433"/>
              <a:ext cx="2143949" cy="18002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spcFirstLastPara="1" wrap="none" numCol="1">
              <a:prstTxWarp prst="textArchUp">
                <a:avLst>
                  <a:gd name="adj" fmla="val 10233406"/>
                </a:avLst>
              </a:prstTxWarp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67053" eaLnBrk="0" hangingPunct="0">
                <a:spcAft>
                  <a:spcPts val="267"/>
                </a:spcAf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cs typeface="Arial" charset="0"/>
                </a:rPr>
                <a:t>Финансовая доступность</a:t>
              </a:r>
              <a:endParaRPr lang="en-GB" sz="1800" b="1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" name="Rectangle 39"/>
            <p:cNvSpPr/>
            <p:nvPr/>
          </p:nvSpPr>
          <p:spPr>
            <a:xfrm rot="3639136">
              <a:off x="3697366" y="1940885"/>
              <a:ext cx="2082832" cy="1800200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spcFirstLastPara="1" wrap="none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67053" eaLnBrk="0" hangingPunct="0">
                <a:spcAft>
                  <a:spcPts val="267"/>
                </a:spcAf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cs typeface="Arial" charset="0"/>
                </a:rPr>
                <a:t>Финансовая грамотность</a:t>
              </a:r>
              <a:endParaRPr lang="en-GB" sz="1800" b="1" kern="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2" name="Rectangle 41"/>
            <p:cNvSpPr/>
            <p:nvPr/>
          </p:nvSpPr>
          <p:spPr>
            <a:xfrm>
              <a:off x="3289486" y="2479806"/>
              <a:ext cx="2290978" cy="1800200"/>
            </a:xfrm>
            <a:prstGeom prst="rect">
              <a:avLst/>
            </a:prstGeom>
          </p:spPr>
          <p:txBody>
            <a:bodyPr spcFirstLastPara="1" wrap="none" numCol="1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9412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8824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28237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37649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47061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56473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565886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075298" algn="l" defTabSz="1018824" rtl="0" eaLnBrk="1" latinLnBrk="0" hangingPunct="1"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67053" eaLnBrk="0" hangingPunct="0">
                <a:spcAft>
                  <a:spcPts val="267"/>
                </a:spcAft>
                <a:defRPr/>
              </a:pPr>
              <a:r>
                <a:rPr lang="ru-RU" sz="1800" b="1" kern="0" dirty="0" smtClean="0">
                  <a:solidFill>
                    <a:srgbClr val="FFFFFF"/>
                  </a:solidFill>
                  <a:cs typeface="Arial" charset="0"/>
                </a:rPr>
                <a:t>Защита прав потребителей</a:t>
              </a:r>
              <a:endParaRPr lang="en-GB" sz="1800" b="1" kern="0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4578716" y="5467853"/>
            <a:ext cx="729883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7053" eaLnBrk="0" hangingPunct="0">
              <a:spcAft>
                <a:spcPts val="267"/>
              </a:spcAft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Обеспечение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соблюдения прав граждан на доступ к безопасным товарам и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услугам</a:t>
            </a:r>
            <a:endParaRPr lang="ru-RU" sz="1400" kern="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defTabSz="1067053" eaLnBrk="0" hangingPunct="0">
              <a:spcAft>
                <a:spcPts val="267"/>
              </a:spcAft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Защита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интересов потребителей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 обеспечение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им равного доступа к товарам и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услугам с фокусом на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социально уязвимые группы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населения</a:t>
            </a:r>
            <a:endParaRPr lang="ru-RU" sz="1400" kern="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defTabSz="1067053" eaLnBrk="0" hangingPunct="0">
              <a:spcAft>
                <a:spcPts val="267"/>
              </a:spcAft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Повышение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уровня и качества жизни населения Российской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Федерации</a:t>
            </a:r>
            <a:endParaRPr lang="ru-RU" sz="1400" kern="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62" name="Freeform 35"/>
          <p:cNvSpPr/>
          <p:nvPr/>
        </p:nvSpPr>
        <p:spPr>
          <a:xfrm flipV="1">
            <a:off x="4275889" y="3916581"/>
            <a:ext cx="7434308" cy="961120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900">
              <a:solidFill>
                <a:srgbClr val="6F70B6"/>
              </a:solidFill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3677" y="1853791"/>
            <a:ext cx="4608273" cy="2962624"/>
          </a:xfrm>
          <a:prstGeom prst="rect">
            <a:avLst/>
          </a:prstGeom>
        </p:spPr>
        <p:txBody>
          <a:bodyPr wrap="square" lIns="122191" tIns="61096" rIns="122191" bIns="61096">
            <a:spAutoFit/>
          </a:bodyPr>
          <a:lstStyle/>
          <a:p>
            <a:pPr defTabSz="1067053" eaLnBrk="0" hangingPunct="0">
              <a:spcAft>
                <a:spcPts val="267"/>
              </a:spcAft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Создание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основ для формирования финансово грамотного поведения населения как необходимого условия повышения уровня и качества жизни граждан в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том числе за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счет использования финансовых продуктов и услуг надлежащего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качества</a:t>
            </a:r>
            <a:endParaRPr lang="ru-RU" sz="1400" kern="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defTabSz="1067053" eaLnBrk="0" hangingPunct="0">
              <a:spcAft>
                <a:spcPts val="267"/>
              </a:spcAft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Целевые группы</a:t>
            </a:r>
            <a:r>
              <a:rPr lang="en-US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: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обучающиеся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образовательных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организаций,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профессиональных образовательных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организаций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 образовательных организаций высшего образования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,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граждане с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низким и средним уровнем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доходов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,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</a:t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граждане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пенсионного и </a:t>
            </a:r>
            <a:r>
              <a:rPr lang="ru-RU" sz="1400" kern="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предпенсионного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 возраста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лица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 инвалидностью</a:t>
            </a:r>
            <a:endParaRPr lang="ru-RU" sz="1400" kern="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369372" y="1131174"/>
            <a:ext cx="3707890" cy="41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7053" eaLnBrk="0" hangingPunct="0">
              <a:spcAft>
                <a:spcPts val="267"/>
              </a:spcAft>
              <a:defRPr/>
            </a:pPr>
            <a:r>
              <a:rPr lang="ru-RU" sz="1600" b="1" i="1" kern="0" dirty="0" smtClean="0">
                <a:solidFill>
                  <a:schemeClr val="accent5"/>
                </a:solidFill>
                <a:cs typeface="Arial" charset="0"/>
              </a:rPr>
              <a:t>Стратегия повышения </a:t>
            </a:r>
            <a:br>
              <a:rPr lang="ru-RU" sz="1600" b="1" i="1" kern="0" dirty="0" smtClean="0">
                <a:solidFill>
                  <a:schemeClr val="accent5"/>
                </a:solidFill>
                <a:cs typeface="Arial" charset="0"/>
              </a:rPr>
            </a:br>
            <a:r>
              <a:rPr lang="ru-RU" sz="1600" b="1" i="1" kern="0" dirty="0" smtClean="0">
                <a:solidFill>
                  <a:schemeClr val="accent5"/>
                </a:solidFill>
                <a:cs typeface="Arial" charset="0"/>
              </a:rPr>
              <a:t>финансовой доступности </a:t>
            </a:r>
            <a:br>
              <a:rPr lang="ru-RU" sz="1600" b="1" i="1" kern="0" dirty="0" smtClean="0">
                <a:solidFill>
                  <a:schemeClr val="accent5"/>
                </a:solidFill>
                <a:cs typeface="Arial" charset="0"/>
              </a:rPr>
            </a:br>
            <a:r>
              <a:rPr lang="ru-RU" sz="1600" b="1" i="1" kern="0" dirty="0" smtClean="0">
                <a:solidFill>
                  <a:schemeClr val="accent5"/>
                </a:solidFill>
                <a:cs typeface="Arial" charset="0"/>
              </a:rPr>
              <a:t>в Российской Федерации </a:t>
            </a:r>
            <a:br>
              <a:rPr lang="ru-RU" sz="1600" b="1" i="1" kern="0" dirty="0" smtClean="0">
                <a:solidFill>
                  <a:schemeClr val="accent5"/>
                </a:solidFill>
                <a:cs typeface="Arial" charset="0"/>
              </a:rPr>
            </a:br>
            <a:r>
              <a:rPr lang="ru-RU" sz="1600" b="1" i="1" kern="0" dirty="0" smtClean="0">
                <a:solidFill>
                  <a:schemeClr val="accent5"/>
                </a:solidFill>
                <a:cs typeface="Arial" charset="0"/>
              </a:rPr>
              <a:t>на период 2018–2020 годов</a:t>
            </a:r>
            <a:endParaRPr lang="en-GB" sz="1600" b="1" i="1" kern="0" dirty="0">
              <a:solidFill>
                <a:schemeClr val="accent5"/>
              </a:solidFill>
              <a:cs typeface="Arial" charset="0"/>
            </a:endParaRPr>
          </a:p>
          <a:p>
            <a:pPr defTabSz="1067053" eaLnBrk="0" hangingPunct="0">
              <a:spcAft>
                <a:spcPts val="267"/>
              </a:spcAft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Повышение уровня доступности</a:t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 качества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финансовых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услуг</a:t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для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потребителей финансовых услуг </a:t>
            </a:r>
            <a:endParaRPr lang="ru-RU" sz="1400" kern="0" dirty="0" smtClean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179388" indent="-179388" defTabSz="1067053" eaLnBrk="0" hangingPunct="0">
              <a:spcAft>
                <a:spcPts val="267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на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отдаленных, малонаселенных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/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или труднодоступных территориях,</a:t>
            </a:r>
          </a:p>
          <a:p>
            <a:pPr marL="179388" indent="-179388" defTabSz="1067053" eaLnBrk="0" hangingPunct="0">
              <a:spcAft>
                <a:spcPts val="267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субъектов МСП</a:t>
            </a:r>
          </a:p>
          <a:p>
            <a:pPr marL="179388" indent="-179388" defTabSz="1067053" eaLnBrk="0" hangingPunct="0">
              <a:spcAft>
                <a:spcPts val="267"/>
              </a:spcAft>
              <a:buClr>
                <a:schemeClr val="accent5"/>
              </a:buClr>
              <a:buFont typeface="Arial" pitchFamily="34" charset="0"/>
              <a:buChar char="•"/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 групп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населения с ограниченным доступом к финансовым услугам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/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(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лиц с низким уровнем дохода, людей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/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инвалидностью, пожилых и других маломобильных групп населения);</a:t>
            </a:r>
          </a:p>
          <a:p>
            <a:pPr defTabSz="1067053" eaLnBrk="0" hangingPunct="0">
              <a:spcAft>
                <a:spcPts val="267"/>
              </a:spcAft>
              <a:defRPr/>
            </a:pP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Повышение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скорости и качества доступа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/>
            </a:r>
            <a:b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</a:b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к </a:t>
            </a:r>
            <a:r>
              <a:rPr lang="ru-RU" sz="1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финансовым услугам для населения, имеющего доступ к сети </a:t>
            </a:r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Интернет</a:t>
            </a:r>
            <a:endParaRPr lang="ru-RU" sz="1400" kern="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sp>
        <p:nvSpPr>
          <p:cNvPr id="28" name="Заголовок 1"/>
          <p:cNvSpPr txBox="1">
            <a:spLocks noEditPoints="1"/>
          </p:cNvSpPr>
          <p:nvPr/>
        </p:nvSpPr>
        <p:spPr>
          <a:xfrm>
            <a:off x="1853513" y="311050"/>
            <a:ext cx="9856683" cy="539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spc="-20" dirty="0"/>
              <a:t>Стратегическая </a:t>
            </a:r>
            <a:r>
              <a:rPr lang="ru-RU" b="0" spc="-20" dirty="0" smtClean="0"/>
              <a:t>цель:</a:t>
            </a:r>
            <a:r>
              <a:rPr lang="en-US" b="0" spc="-20" dirty="0" smtClean="0"/>
              <a:t> </a:t>
            </a:r>
            <a:r>
              <a:rPr lang="ru-RU" b="0" spc="-20" dirty="0" smtClean="0"/>
              <a:t>рост </a:t>
            </a:r>
            <a:r>
              <a:rPr lang="ru-RU" b="0" spc="-20" dirty="0"/>
              <a:t>финансовой доступности, повышение финансовой </a:t>
            </a:r>
            <a:r>
              <a:rPr lang="ru-RU" b="0" spc="-20" dirty="0" smtClean="0"/>
              <a:t>грамотности</a:t>
            </a:r>
            <a:br>
              <a:rPr lang="ru-RU" b="0" spc="-20" dirty="0" smtClean="0"/>
            </a:br>
            <a:r>
              <a:rPr lang="ru-RU" b="0" spc="-20" dirty="0" smtClean="0"/>
              <a:t>и </a:t>
            </a:r>
            <a:r>
              <a:rPr lang="ru-RU" b="0" spc="-20" dirty="0"/>
              <a:t>обеспечение защиты прав потребителей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 vert="horz" lIns="0" tIns="0" rIns="0" bIns="0" rtlCol="0" anchor="ctr"/>
          <a:lstStyle/>
          <a:p>
            <a:fld id="{2EC4EB27-9ADE-42C2-9A98-47F5822B2EE7}" type="slidenum">
              <a:rPr lang="ru-RU" sz="1600">
                <a:solidFill>
                  <a:schemeClr val="tx2"/>
                </a:solidFill>
              </a:rPr>
              <a:pPr/>
              <a:t>2</a:t>
            </a:fld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391011" y="3231402"/>
            <a:ext cx="3567165" cy="178569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финансовым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</a:t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отдалённых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малонаселённых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труднодоступных районах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15381" y="3231402"/>
            <a:ext cx="2123772" cy="178569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дополнительных возможностей  финансирования субъектов МСП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390932" y="3231402"/>
            <a:ext cx="4219254" cy="178569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доступности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незащищенных групп населения, ограниченных в доступе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(пенсионеры, инвалиды, маломобильные группы населения)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57438" y="5885315"/>
            <a:ext cx="7634231" cy="8412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скорости и качества доступа к финансовым услугам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76770" y="1103183"/>
            <a:ext cx="10201820" cy="126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0804" y="1392925"/>
            <a:ext cx="5269021" cy="17720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доступности и качества финансовых услуг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и субъектов МСП</a:t>
            </a:r>
          </a:p>
        </p:txBody>
      </p:sp>
      <p:cxnSp>
        <p:nvCxnSpPr>
          <p:cNvPr id="28" name="Прямая со стрелкой 2"/>
          <p:cNvCxnSpPr>
            <a:stCxn id="25" idx="2"/>
            <a:endCxn id="20" idx="0"/>
          </p:cNvCxnSpPr>
          <p:nvPr/>
        </p:nvCxnSpPr>
        <p:spPr>
          <a:xfrm rot="5400000">
            <a:off x="4242028" y="1295749"/>
            <a:ext cx="868219" cy="3003086"/>
          </a:xfrm>
          <a:prstGeom prst="curvedConnector3">
            <a:avLst>
              <a:gd name="adj1" fmla="val 50000"/>
            </a:avLst>
          </a:prstGeom>
          <a:ln w="76200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5" idx="2"/>
            <a:endCxn id="22" idx="0"/>
          </p:cNvCxnSpPr>
          <p:nvPr/>
        </p:nvCxnSpPr>
        <p:spPr>
          <a:xfrm flipH="1">
            <a:off x="6177267" y="2363183"/>
            <a:ext cx="413" cy="868219"/>
          </a:xfrm>
          <a:prstGeom prst="straightConnector1">
            <a:avLst/>
          </a:prstGeom>
          <a:ln w="76200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"/>
          <p:cNvCxnSpPr>
            <a:stCxn id="25" idx="2"/>
            <a:endCxn id="23" idx="0"/>
          </p:cNvCxnSpPr>
          <p:nvPr/>
        </p:nvCxnSpPr>
        <p:spPr>
          <a:xfrm rot="16200000" flipH="1">
            <a:off x="7405010" y="1135852"/>
            <a:ext cx="868219" cy="3322879"/>
          </a:xfrm>
          <a:prstGeom prst="curvedConnector3">
            <a:avLst/>
          </a:prstGeom>
          <a:ln w="76200" cap="rnd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2"/>
          <p:cNvCxnSpPr>
            <a:stCxn id="23" idx="2"/>
            <a:endCxn id="24" idx="0"/>
          </p:cNvCxnSpPr>
          <p:nvPr/>
        </p:nvCxnSpPr>
        <p:spPr>
          <a:xfrm rot="5400000">
            <a:off x="7403448" y="3788203"/>
            <a:ext cx="868219" cy="3326005"/>
          </a:xfrm>
          <a:prstGeom prst="curvedConnector3">
            <a:avLst/>
          </a:prstGeom>
          <a:ln w="76200" cap="rnd">
            <a:solidFill>
              <a:srgbClr val="00BCE7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2"/>
          <p:cNvCxnSpPr>
            <a:stCxn id="20" idx="2"/>
            <a:endCxn id="24" idx="0"/>
          </p:cNvCxnSpPr>
          <p:nvPr/>
        </p:nvCxnSpPr>
        <p:spPr>
          <a:xfrm rot="16200000" flipH="1">
            <a:off x="4240465" y="3951225"/>
            <a:ext cx="868219" cy="2999960"/>
          </a:xfrm>
          <a:prstGeom prst="curvedConnector3">
            <a:avLst/>
          </a:prstGeom>
          <a:ln w="76200" cap="rnd">
            <a:solidFill>
              <a:srgbClr val="00BCE7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2"/>
          <p:cNvCxnSpPr>
            <a:stCxn id="22" idx="2"/>
            <a:endCxn id="24" idx="0"/>
          </p:cNvCxnSpPr>
          <p:nvPr/>
        </p:nvCxnSpPr>
        <p:spPr>
          <a:xfrm rot="5400000">
            <a:off x="5741802" y="5449849"/>
            <a:ext cx="868219" cy="2713"/>
          </a:xfrm>
          <a:prstGeom prst="curvedConnector3">
            <a:avLst/>
          </a:prstGeom>
          <a:ln w="76200" cap="rnd">
            <a:solidFill>
              <a:srgbClr val="00BCE7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/>
          <a:p>
            <a:fld id="{10AA99AE-6A35-4C1E-8082-A4A87B5CA521}" type="slidenum">
              <a:rPr lang="ru-RU"/>
              <a:pPr/>
              <a:t>3</a:t>
            </a:fld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965855" y="295671"/>
            <a:ext cx="9159346" cy="606994"/>
          </a:xfrm>
        </p:spPr>
        <p:txBody>
          <a:bodyPr vert="horz" lIns="0" tIns="0" rIns="0" bIns="0" rtlCol="0" anchor="ctr"/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Стратегия Банка России по повышению финансовой доступности в России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на период 2018–2020 гг. Цели и задачи</a:t>
            </a:r>
            <a:endParaRPr lang="ru-RU" sz="18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07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854" y="295671"/>
            <a:ext cx="9294813" cy="606994"/>
          </a:xfrm>
        </p:spPr>
        <p:txBody>
          <a:bodyPr vert="horz" lIns="0" tIns="0" rIns="0" bIns="0" rtlCol="0" anchor="ctr"/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ea typeface="+mn-ea"/>
              </a:rPr>
              <a:t>Роль </a:t>
            </a:r>
            <a:r>
              <a:rPr lang="ru-RU" sz="1800" dirty="0" err="1">
                <a:solidFill>
                  <a:schemeClr val="tx2">
                    <a:lumMod val="50000"/>
                  </a:schemeClr>
                </a:solidFill>
                <a:ea typeface="+mn-ea"/>
              </a:rPr>
              <a:t>мегарегулятора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ea typeface="+mn-ea"/>
              </a:rPr>
              <a:t> на новых «цифровых»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рынках</a:t>
            </a:r>
            <a:endParaRPr lang="ru-RU" sz="18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grpSp>
        <p:nvGrpSpPr>
          <p:cNvPr id="43" name="Group 252"/>
          <p:cNvGrpSpPr/>
          <p:nvPr/>
        </p:nvGrpSpPr>
        <p:grpSpPr>
          <a:xfrm>
            <a:off x="325128" y="1236227"/>
            <a:ext cx="3693199" cy="5185855"/>
            <a:chOff x="4559411" y="2196457"/>
            <a:chExt cx="3178175" cy="4491556"/>
          </a:xfrm>
        </p:grpSpPr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559411" y="2196457"/>
              <a:ext cx="3178175" cy="819150"/>
            </a:xfrm>
            <a:custGeom>
              <a:avLst/>
              <a:gdLst>
                <a:gd name="T0" fmla="*/ 1716 w 2002"/>
                <a:gd name="T1" fmla="*/ 1 h 516"/>
                <a:gd name="T2" fmla="*/ 1641 w 2002"/>
                <a:gd name="T3" fmla="*/ 22 h 516"/>
                <a:gd name="T4" fmla="*/ 1558 w 2002"/>
                <a:gd name="T5" fmla="*/ 80 h 516"/>
                <a:gd name="T6" fmla="*/ 1498 w 2002"/>
                <a:gd name="T7" fmla="*/ 33 h 516"/>
                <a:gd name="T8" fmla="*/ 1413 w 2002"/>
                <a:gd name="T9" fmla="*/ 3 h 516"/>
                <a:gd name="T10" fmla="*/ 1372 w 2002"/>
                <a:gd name="T11" fmla="*/ 0 h 516"/>
                <a:gd name="T12" fmla="*/ 1320 w 2002"/>
                <a:gd name="T13" fmla="*/ 6 h 516"/>
                <a:gd name="T14" fmla="*/ 1225 w 2002"/>
                <a:gd name="T15" fmla="*/ 47 h 516"/>
                <a:gd name="T16" fmla="*/ 1168 w 2002"/>
                <a:gd name="T17" fmla="*/ 61 h 516"/>
                <a:gd name="T18" fmla="*/ 1079 w 2002"/>
                <a:gd name="T19" fmla="*/ 13 h 516"/>
                <a:gd name="T20" fmla="*/ 1015 w 2002"/>
                <a:gd name="T21" fmla="*/ 1 h 516"/>
                <a:gd name="T22" fmla="*/ 974 w 2002"/>
                <a:gd name="T23" fmla="*/ 1 h 516"/>
                <a:gd name="T24" fmla="*/ 897 w 2002"/>
                <a:gd name="T25" fmla="*/ 22 h 516"/>
                <a:gd name="T26" fmla="*/ 814 w 2002"/>
                <a:gd name="T27" fmla="*/ 80 h 516"/>
                <a:gd name="T28" fmla="*/ 755 w 2002"/>
                <a:gd name="T29" fmla="*/ 33 h 516"/>
                <a:gd name="T30" fmla="*/ 669 w 2002"/>
                <a:gd name="T31" fmla="*/ 3 h 516"/>
                <a:gd name="T32" fmla="*/ 629 w 2002"/>
                <a:gd name="T33" fmla="*/ 0 h 516"/>
                <a:gd name="T34" fmla="*/ 576 w 2002"/>
                <a:gd name="T35" fmla="*/ 6 h 516"/>
                <a:gd name="T36" fmla="*/ 482 w 2002"/>
                <a:gd name="T37" fmla="*/ 47 h 516"/>
                <a:gd name="T38" fmla="*/ 425 w 2002"/>
                <a:gd name="T39" fmla="*/ 61 h 516"/>
                <a:gd name="T40" fmla="*/ 337 w 2002"/>
                <a:gd name="T41" fmla="*/ 13 h 516"/>
                <a:gd name="T42" fmla="*/ 271 w 2002"/>
                <a:gd name="T43" fmla="*/ 1 h 516"/>
                <a:gd name="T44" fmla="*/ 206 w 2002"/>
                <a:gd name="T45" fmla="*/ 6 h 516"/>
                <a:gd name="T46" fmla="*/ 114 w 2002"/>
                <a:gd name="T47" fmla="*/ 44 h 516"/>
                <a:gd name="T48" fmla="*/ 43 w 2002"/>
                <a:gd name="T49" fmla="*/ 114 h 516"/>
                <a:gd name="T50" fmla="*/ 5 w 2002"/>
                <a:gd name="T51" fmla="*/ 206 h 516"/>
                <a:gd name="T52" fmla="*/ 1 w 2002"/>
                <a:gd name="T53" fmla="*/ 284 h 516"/>
                <a:gd name="T54" fmla="*/ 31 w 2002"/>
                <a:gd name="T55" fmla="*/ 381 h 516"/>
                <a:gd name="T56" fmla="*/ 93 w 2002"/>
                <a:gd name="T57" fmla="*/ 457 h 516"/>
                <a:gd name="T58" fmla="*/ 181 w 2002"/>
                <a:gd name="T59" fmla="*/ 505 h 516"/>
                <a:gd name="T60" fmla="*/ 258 w 2002"/>
                <a:gd name="T61" fmla="*/ 516 h 516"/>
                <a:gd name="T62" fmla="*/ 311 w 2002"/>
                <a:gd name="T63" fmla="*/ 510 h 516"/>
                <a:gd name="T64" fmla="*/ 405 w 2002"/>
                <a:gd name="T65" fmla="*/ 469 h 516"/>
                <a:gd name="T66" fmla="*/ 462 w 2002"/>
                <a:gd name="T67" fmla="*/ 455 h 516"/>
                <a:gd name="T68" fmla="*/ 551 w 2002"/>
                <a:gd name="T69" fmla="*/ 503 h 516"/>
                <a:gd name="T70" fmla="*/ 615 w 2002"/>
                <a:gd name="T71" fmla="*/ 516 h 516"/>
                <a:gd name="T72" fmla="*/ 656 w 2002"/>
                <a:gd name="T73" fmla="*/ 515 h 516"/>
                <a:gd name="T74" fmla="*/ 731 w 2002"/>
                <a:gd name="T75" fmla="*/ 494 h 516"/>
                <a:gd name="T76" fmla="*/ 814 w 2002"/>
                <a:gd name="T77" fmla="*/ 436 h 516"/>
                <a:gd name="T78" fmla="*/ 875 w 2002"/>
                <a:gd name="T79" fmla="*/ 483 h 516"/>
                <a:gd name="T80" fmla="*/ 960 w 2002"/>
                <a:gd name="T81" fmla="*/ 513 h 516"/>
                <a:gd name="T82" fmla="*/ 1001 w 2002"/>
                <a:gd name="T83" fmla="*/ 516 h 516"/>
                <a:gd name="T84" fmla="*/ 1053 w 2002"/>
                <a:gd name="T85" fmla="*/ 510 h 516"/>
                <a:gd name="T86" fmla="*/ 1148 w 2002"/>
                <a:gd name="T87" fmla="*/ 469 h 516"/>
                <a:gd name="T88" fmla="*/ 1205 w 2002"/>
                <a:gd name="T89" fmla="*/ 455 h 516"/>
                <a:gd name="T90" fmla="*/ 1293 w 2002"/>
                <a:gd name="T91" fmla="*/ 503 h 516"/>
                <a:gd name="T92" fmla="*/ 1358 w 2002"/>
                <a:gd name="T93" fmla="*/ 516 h 516"/>
                <a:gd name="T94" fmla="*/ 1399 w 2002"/>
                <a:gd name="T95" fmla="*/ 515 h 516"/>
                <a:gd name="T96" fmla="*/ 1475 w 2002"/>
                <a:gd name="T97" fmla="*/ 494 h 516"/>
                <a:gd name="T98" fmla="*/ 1558 w 2002"/>
                <a:gd name="T99" fmla="*/ 436 h 516"/>
                <a:gd name="T100" fmla="*/ 1618 w 2002"/>
                <a:gd name="T101" fmla="*/ 483 h 516"/>
                <a:gd name="T102" fmla="*/ 1704 w 2002"/>
                <a:gd name="T103" fmla="*/ 513 h 516"/>
                <a:gd name="T104" fmla="*/ 1744 w 2002"/>
                <a:gd name="T105" fmla="*/ 516 h 516"/>
                <a:gd name="T106" fmla="*/ 1844 w 2002"/>
                <a:gd name="T107" fmla="*/ 496 h 516"/>
                <a:gd name="T108" fmla="*/ 1926 w 2002"/>
                <a:gd name="T109" fmla="*/ 440 h 516"/>
                <a:gd name="T110" fmla="*/ 1982 w 2002"/>
                <a:gd name="T111" fmla="*/ 358 h 516"/>
                <a:gd name="T112" fmla="*/ 2002 w 2002"/>
                <a:gd name="T113" fmla="*/ 258 h 516"/>
                <a:gd name="T114" fmla="*/ 1989 w 2002"/>
                <a:gd name="T115" fmla="*/ 182 h 516"/>
                <a:gd name="T116" fmla="*/ 1943 w 2002"/>
                <a:gd name="T117" fmla="*/ 94 h 516"/>
                <a:gd name="T118" fmla="*/ 1867 w 2002"/>
                <a:gd name="T119" fmla="*/ 32 h 516"/>
                <a:gd name="T120" fmla="*/ 1770 w 2002"/>
                <a:gd name="T121" fmla="*/ 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2" h="516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4559411" y="3114558"/>
              <a:ext cx="3178175" cy="819150"/>
            </a:xfrm>
            <a:custGeom>
              <a:avLst/>
              <a:gdLst>
                <a:gd name="T0" fmla="*/ 1716 w 2002"/>
                <a:gd name="T1" fmla="*/ 1 h 516"/>
                <a:gd name="T2" fmla="*/ 1641 w 2002"/>
                <a:gd name="T3" fmla="*/ 22 h 516"/>
                <a:gd name="T4" fmla="*/ 1558 w 2002"/>
                <a:gd name="T5" fmla="*/ 80 h 516"/>
                <a:gd name="T6" fmla="*/ 1498 w 2002"/>
                <a:gd name="T7" fmla="*/ 33 h 516"/>
                <a:gd name="T8" fmla="*/ 1413 w 2002"/>
                <a:gd name="T9" fmla="*/ 3 h 516"/>
                <a:gd name="T10" fmla="*/ 1372 w 2002"/>
                <a:gd name="T11" fmla="*/ 0 h 516"/>
                <a:gd name="T12" fmla="*/ 1320 w 2002"/>
                <a:gd name="T13" fmla="*/ 6 h 516"/>
                <a:gd name="T14" fmla="*/ 1225 w 2002"/>
                <a:gd name="T15" fmla="*/ 47 h 516"/>
                <a:gd name="T16" fmla="*/ 1168 w 2002"/>
                <a:gd name="T17" fmla="*/ 61 h 516"/>
                <a:gd name="T18" fmla="*/ 1079 w 2002"/>
                <a:gd name="T19" fmla="*/ 13 h 516"/>
                <a:gd name="T20" fmla="*/ 1015 w 2002"/>
                <a:gd name="T21" fmla="*/ 1 h 516"/>
                <a:gd name="T22" fmla="*/ 974 w 2002"/>
                <a:gd name="T23" fmla="*/ 1 h 516"/>
                <a:gd name="T24" fmla="*/ 897 w 2002"/>
                <a:gd name="T25" fmla="*/ 22 h 516"/>
                <a:gd name="T26" fmla="*/ 814 w 2002"/>
                <a:gd name="T27" fmla="*/ 80 h 516"/>
                <a:gd name="T28" fmla="*/ 755 w 2002"/>
                <a:gd name="T29" fmla="*/ 33 h 516"/>
                <a:gd name="T30" fmla="*/ 669 w 2002"/>
                <a:gd name="T31" fmla="*/ 3 h 516"/>
                <a:gd name="T32" fmla="*/ 629 w 2002"/>
                <a:gd name="T33" fmla="*/ 0 h 516"/>
                <a:gd name="T34" fmla="*/ 576 w 2002"/>
                <a:gd name="T35" fmla="*/ 6 h 516"/>
                <a:gd name="T36" fmla="*/ 482 w 2002"/>
                <a:gd name="T37" fmla="*/ 47 h 516"/>
                <a:gd name="T38" fmla="*/ 425 w 2002"/>
                <a:gd name="T39" fmla="*/ 61 h 516"/>
                <a:gd name="T40" fmla="*/ 337 w 2002"/>
                <a:gd name="T41" fmla="*/ 13 h 516"/>
                <a:gd name="T42" fmla="*/ 271 w 2002"/>
                <a:gd name="T43" fmla="*/ 1 h 516"/>
                <a:gd name="T44" fmla="*/ 206 w 2002"/>
                <a:gd name="T45" fmla="*/ 6 h 516"/>
                <a:gd name="T46" fmla="*/ 114 w 2002"/>
                <a:gd name="T47" fmla="*/ 44 h 516"/>
                <a:gd name="T48" fmla="*/ 43 w 2002"/>
                <a:gd name="T49" fmla="*/ 114 h 516"/>
                <a:gd name="T50" fmla="*/ 5 w 2002"/>
                <a:gd name="T51" fmla="*/ 206 h 516"/>
                <a:gd name="T52" fmla="*/ 1 w 2002"/>
                <a:gd name="T53" fmla="*/ 284 h 516"/>
                <a:gd name="T54" fmla="*/ 31 w 2002"/>
                <a:gd name="T55" fmla="*/ 381 h 516"/>
                <a:gd name="T56" fmla="*/ 93 w 2002"/>
                <a:gd name="T57" fmla="*/ 457 h 516"/>
                <a:gd name="T58" fmla="*/ 181 w 2002"/>
                <a:gd name="T59" fmla="*/ 505 h 516"/>
                <a:gd name="T60" fmla="*/ 258 w 2002"/>
                <a:gd name="T61" fmla="*/ 516 h 516"/>
                <a:gd name="T62" fmla="*/ 311 w 2002"/>
                <a:gd name="T63" fmla="*/ 510 h 516"/>
                <a:gd name="T64" fmla="*/ 405 w 2002"/>
                <a:gd name="T65" fmla="*/ 469 h 516"/>
                <a:gd name="T66" fmla="*/ 462 w 2002"/>
                <a:gd name="T67" fmla="*/ 455 h 516"/>
                <a:gd name="T68" fmla="*/ 551 w 2002"/>
                <a:gd name="T69" fmla="*/ 503 h 516"/>
                <a:gd name="T70" fmla="*/ 615 w 2002"/>
                <a:gd name="T71" fmla="*/ 516 h 516"/>
                <a:gd name="T72" fmla="*/ 656 w 2002"/>
                <a:gd name="T73" fmla="*/ 515 h 516"/>
                <a:gd name="T74" fmla="*/ 731 w 2002"/>
                <a:gd name="T75" fmla="*/ 494 h 516"/>
                <a:gd name="T76" fmla="*/ 814 w 2002"/>
                <a:gd name="T77" fmla="*/ 436 h 516"/>
                <a:gd name="T78" fmla="*/ 875 w 2002"/>
                <a:gd name="T79" fmla="*/ 483 h 516"/>
                <a:gd name="T80" fmla="*/ 960 w 2002"/>
                <a:gd name="T81" fmla="*/ 513 h 516"/>
                <a:gd name="T82" fmla="*/ 1001 w 2002"/>
                <a:gd name="T83" fmla="*/ 516 h 516"/>
                <a:gd name="T84" fmla="*/ 1053 w 2002"/>
                <a:gd name="T85" fmla="*/ 510 h 516"/>
                <a:gd name="T86" fmla="*/ 1148 w 2002"/>
                <a:gd name="T87" fmla="*/ 469 h 516"/>
                <a:gd name="T88" fmla="*/ 1205 w 2002"/>
                <a:gd name="T89" fmla="*/ 455 h 516"/>
                <a:gd name="T90" fmla="*/ 1293 w 2002"/>
                <a:gd name="T91" fmla="*/ 503 h 516"/>
                <a:gd name="T92" fmla="*/ 1358 w 2002"/>
                <a:gd name="T93" fmla="*/ 516 h 516"/>
                <a:gd name="T94" fmla="*/ 1399 w 2002"/>
                <a:gd name="T95" fmla="*/ 515 h 516"/>
                <a:gd name="T96" fmla="*/ 1475 w 2002"/>
                <a:gd name="T97" fmla="*/ 494 h 516"/>
                <a:gd name="T98" fmla="*/ 1558 w 2002"/>
                <a:gd name="T99" fmla="*/ 436 h 516"/>
                <a:gd name="T100" fmla="*/ 1618 w 2002"/>
                <a:gd name="T101" fmla="*/ 483 h 516"/>
                <a:gd name="T102" fmla="*/ 1704 w 2002"/>
                <a:gd name="T103" fmla="*/ 513 h 516"/>
                <a:gd name="T104" fmla="*/ 1744 w 2002"/>
                <a:gd name="T105" fmla="*/ 516 h 516"/>
                <a:gd name="T106" fmla="*/ 1844 w 2002"/>
                <a:gd name="T107" fmla="*/ 496 h 516"/>
                <a:gd name="T108" fmla="*/ 1926 w 2002"/>
                <a:gd name="T109" fmla="*/ 440 h 516"/>
                <a:gd name="T110" fmla="*/ 1982 w 2002"/>
                <a:gd name="T111" fmla="*/ 358 h 516"/>
                <a:gd name="T112" fmla="*/ 2002 w 2002"/>
                <a:gd name="T113" fmla="*/ 258 h 516"/>
                <a:gd name="T114" fmla="*/ 1989 w 2002"/>
                <a:gd name="T115" fmla="*/ 182 h 516"/>
                <a:gd name="T116" fmla="*/ 1943 w 2002"/>
                <a:gd name="T117" fmla="*/ 94 h 516"/>
                <a:gd name="T118" fmla="*/ 1867 w 2002"/>
                <a:gd name="T119" fmla="*/ 32 h 516"/>
                <a:gd name="T120" fmla="*/ 1770 w 2002"/>
                <a:gd name="T121" fmla="*/ 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2" h="516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4559411" y="4032659"/>
              <a:ext cx="3178175" cy="819150"/>
            </a:xfrm>
            <a:custGeom>
              <a:avLst/>
              <a:gdLst>
                <a:gd name="T0" fmla="*/ 1716 w 2002"/>
                <a:gd name="T1" fmla="*/ 1 h 516"/>
                <a:gd name="T2" fmla="*/ 1641 w 2002"/>
                <a:gd name="T3" fmla="*/ 22 h 516"/>
                <a:gd name="T4" fmla="*/ 1558 w 2002"/>
                <a:gd name="T5" fmla="*/ 80 h 516"/>
                <a:gd name="T6" fmla="*/ 1498 w 2002"/>
                <a:gd name="T7" fmla="*/ 33 h 516"/>
                <a:gd name="T8" fmla="*/ 1413 w 2002"/>
                <a:gd name="T9" fmla="*/ 3 h 516"/>
                <a:gd name="T10" fmla="*/ 1372 w 2002"/>
                <a:gd name="T11" fmla="*/ 0 h 516"/>
                <a:gd name="T12" fmla="*/ 1320 w 2002"/>
                <a:gd name="T13" fmla="*/ 6 h 516"/>
                <a:gd name="T14" fmla="*/ 1225 w 2002"/>
                <a:gd name="T15" fmla="*/ 47 h 516"/>
                <a:gd name="T16" fmla="*/ 1168 w 2002"/>
                <a:gd name="T17" fmla="*/ 61 h 516"/>
                <a:gd name="T18" fmla="*/ 1079 w 2002"/>
                <a:gd name="T19" fmla="*/ 13 h 516"/>
                <a:gd name="T20" fmla="*/ 1015 w 2002"/>
                <a:gd name="T21" fmla="*/ 1 h 516"/>
                <a:gd name="T22" fmla="*/ 974 w 2002"/>
                <a:gd name="T23" fmla="*/ 1 h 516"/>
                <a:gd name="T24" fmla="*/ 897 w 2002"/>
                <a:gd name="T25" fmla="*/ 22 h 516"/>
                <a:gd name="T26" fmla="*/ 814 w 2002"/>
                <a:gd name="T27" fmla="*/ 80 h 516"/>
                <a:gd name="T28" fmla="*/ 755 w 2002"/>
                <a:gd name="T29" fmla="*/ 33 h 516"/>
                <a:gd name="T30" fmla="*/ 669 w 2002"/>
                <a:gd name="T31" fmla="*/ 3 h 516"/>
                <a:gd name="T32" fmla="*/ 629 w 2002"/>
                <a:gd name="T33" fmla="*/ 0 h 516"/>
                <a:gd name="T34" fmla="*/ 576 w 2002"/>
                <a:gd name="T35" fmla="*/ 6 h 516"/>
                <a:gd name="T36" fmla="*/ 482 w 2002"/>
                <a:gd name="T37" fmla="*/ 47 h 516"/>
                <a:gd name="T38" fmla="*/ 425 w 2002"/>
                <a:gd name="T39" fmla="*/ 61 h 516"/>
                <a:gd name="T40" fmla="*/ 337 w 2002"/>
                <a:gd name="T41" fmla="*/ 13 h 516"/>
                <a:gd name="T42" fmla="*/ 271 w 2002"/>
                <a:gd name="T43" fmla="*/ 1 h 516"/>
                <a:gd name="T44" fmla="*/ 206 w 2002"/>
                <a:gd name="T45" fmla="*/ 6 h 516"/>
                <a:gd name="T46" fmla="*/ 114 w 2002"/>
                <a:gd name="T47" fmla="*/ 44 h 516"/>
                <a:gd name="T48" fmla="*/ 43 w 2002"/>
                <a:gd name="T49" fmla="*/ 114 h 516"/>
                <a:gd name="T50" fmla="*/ 5 w 2002"/>
                <a:gd name="T51" fmla="*/ 206 h 516"/>
                <a:gd name="T52" fmla="*/ 1 w 2002"/>
                <a:gd name="T53" fmla="*/ 284 h 516"/>
                <a:gd name="T54" fmla="*/ 31 w 2002"/>
                <a:gd name="T55" fmla="*/ 381 h 516"/>
                <a:gd name="T56" fmla="*/ 93 w 2002"/>
                <a:gd name="T57" fmla="*/ 457 h 516"/>
                <a:gd name="T58" fmla="*/ 181 w 2002"/>
                <a:gd name="T59" fmla="*/ 505 h 516"/>
                <a:gd name="T60" fmla="*/ 258 w 2002"/>
                <a:gd name="T61" fmla="*/ 516 h 516"/>
                <a:gd name="T62" fmla="*/ 311 w 2002"/>
                <a:gd name="T63" fmla="*/ 510 h 516"/>
                <a:gd name="T64" fmla="*/ 405 w 2002"/>
                <a:gd name="T65" fmla="*/ 469 h 516"/>
                <a:gd name="T66" fmla="*/ 462 w 2002"/>
                <a:gd name="T67" fmla="*/ 455 h 516"/>
                <a:gd name="T68" fmla="*/ 551 w 2002"/>
                <a:gd name="T69" fmla="*/ 503 h 516"/>
                <a:gd name="T70" fmla="*/ 615 w 2002"/>
                <a:gd name="T71" fmla="*/ 516 h 516"/>
                <a:gd name="T72" fmla="*/ 656 w 2002"/>
                <a:gd name="T73" fmla="*/ 515 h 516"/>
                <a:gd name="T74" fmla="*/ 731 w 2002"/>
                <a:gd name="T75" fmla="*/ 494 h 516"/>
                <a:gd name="T76" fmla="*/ 814 w 2002"/>
                <a:gd name="T77" fmla="*/ 436 h 516"/>
                <a:gd name="T78" fmla="*/ 875 w 2002"/>
                <a:gd name="T79" fmla="*/ 483 h 516"/>
                <a:gd name="T80" fmla="*/ 960 w 2002"/>
                <a:gd name="T81" fmla="*/ 513 h 516"/>
                <a:gd name="T82" fmla="*/ 1001 w 2002"/>
                <a:gd name="T83" fmla="*/ 516 h 516"/>
                <a:gd name="T84" fmla="*/ 1053 w 2002"/>
                <a:gd name="T85" fmla="*/ 510 h 516"/>
                <a:gd name="T86" fmla="*/ 1148 w 2002"/>
                <a:gd name="T87" fmla="*/ 469 h 516"/>
                <a:gd name="T88" fmla="*/ 1205 w 2002"/>
                <a:gd name="T89" fmla="*/ 455 h 516"/>
                <a:gd name="T90" fmla="*/ 1293 w 2002"/>
                <a:gd name="T91" fmla="*/ 503 h 516"/>
                <a:gd name="T92" fmla="*/ 1358 w 2002"/>
                <a:gd name="T93" fmla="*/ 516 h 516"/>
                <a:gd name="T94" fmla="*/ 1399 w 2002"/>
                <a:gd name="T95" fmla="*/ 515 h 516"/>
                <a:gd name="T96" fmla="*/ 1475 w 2002"/>
                <a:gd name="T97" fmla="*/ 494 h 516"/>
                <a:gd name="T98" fmla="*/ 1558 w 2002"/>
                <a:gd name="T99" fmla="*/ 436 h 516"/>
                <a:gd name="T100" fmla="*/ 1618 w 2002"/>
                <a:gd name="T101" fmla="*/ 483 h 516"/>
                <a:gd name="T102" fmla="*/ 1704 w 2002"/>
                <a:gd name="T103" fmla="*/ 513 h 516"/>
                <a:gd name="T104" fmla="*/ 1744 w 2002"/>
                <a:gd name="T105" fmla="*/ 516 h 516"/>
                <a:gd name="T106" fmla="*/ 1844 w 2002"/>
                <a:gd name="T107" fmla="*/ 496 h 516"/>
                <a:gd name="T108" fmla="*/ 1926 w 2002"/>
                <a:gd name="T109" fmla="*/ 440 h 516"/>
                <a:gd name="T110" fmla="*/ 1982 w 2002"/>
                <a:gd name="T111" fmla="*/ 358 h 516"/>
                <a:gd name="T112" fmla="*/ 2002 w 2002"/>
                <a:gd name="T113" fmla="*/ 258 h 516"/>
                <a:gd name="T114" fmla="*/ 1989 w 2002"/>
                <a:gd name="T115" fmla="*/ 182 h 516"/>
                <a:gd name="T116" fmla="*/ 1943 w 2002"/>
                <a:gd name="T117" fmla="*/ 94 h 516"/>
                <a:gd name="T118" fmla="*/ 1867 w 2002"/>
                <a:gd name="T119" fmla="*/ 32 h 516"/>
                <a:gd name="T120" fmla="*/ 1770 w 2002"/>
                <a:gd name="T121" fmla="*/ 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2" h="516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4559411" y="4950760"/>
              <a:ext cx="3178175" cy="819150"/>
            </a:xfrm>
            <a:custGeom>
              <a:avLst/>
              <a:gdLst>
                <a:gd name="T0" fmla="*/ 1716 w 2002"/>
                <a:gd name="T1" fmla="*/ 1 h 516"/>
                <a:gd name="T2" fmla="*/ 1641 w 2002"/>
                <a:gd name="T3" fmla="*/ 22 h 516"/>
                <a:gd name="T4" fmla="*/ 1558 w 2002"/>
                <a:gd name="T5" fmla="*/ 80 h 516"/>
                <a:gd name="T6" fmla="*/ 1498 w 2002"/>
                <a:gd name="T7" fmla="*/ 33 h 516"/>
                <a:gd name="T8" fmla="*/ 1413 w 2002"/>
                <a:gd name="T9" fmla="*/ 3 h 516"/>
                <a:gd name="T10" fmla="*/ 1372 w 2002"/>
                <a:gd name="T11" fmla="*/ 0 h 516"/>
                <a:gd name="T12" fmla="*/ 1320 w 2002"/>
                <a:gd name="T13" fmla="*/ 6 h 516"/>
                <a:gd name="T14" fmla="*/ 1225 w 2002"/>
                <a:gd name="T15" fmla="*/ 47 h 516"/>
                <a:gd name="T16" fmla="*/ 1168 w 2002"/>
                <a:gd name="T17" fmla="*/ 61 h 516"/>
                <a:gd name="T18" fmla="*/ 1079 w 2002"/>
                <a:gd name="T19" fmla="*/ 13 h 516"/>
                <a:gd name="T20" fmla="*/ 1015 w 2002"/>
                <a:gd name="T21" fmla="*/ 1 h 516"/>
                <a:gd name="T22" fmla="*/ 974 w 2002"/>
                <a:gd name="T23" fmla="*/ 1 h 516"/>
                <a:gd name="T24" fmla="*/ 897 w 2002"/>
                <a:gd name="T25" fmla="*/ 22 h 516"/>
                <a:gd name="T26" fmla="*/ 814 w 2002"/>
                <a:gd name="T27" fmla="*/ 80 h 516"/>
                <a:gd name="T28" fmla="*/ 755 w 2002"/>
                <a:gd name="T29" fmla="*/ 33 h 516"/>
                <a:gd name="T30" fmla="*/ 669 w 2002"/>
                <a:gd name="T31" fmla="*/ 3 h 516"/>
                <a:gd name="T32" fmla="*/ 629 w 2002"/>
                <a:gd name="T33" fmla="*/ 0 h 516"/>
                <a:gd name="T34" fmla="*/ 576 w 2002"/>
                <a:gd name="T35" fmla="*/ 6 h 516"/>
                <a:gd name="T36" fmla="*/ 482 w 2002"/>
                <a:gd name="T37" fmla="*/ 47 h 516"/>
                <a:gd name="T38" fmla="*/ 425 w 2002"/>
                <a:gd name="T39" fmla="*/ 61 h 516"/>
                <a:gd name="T40" fmla="*/ 337 w 2002"/>
                <a:gd name="T41" fmla="*/ 13 h 516"/>
                <a:gd name="T42" fmla="*/ 271 w 2002"/>
                <a:gd name="T43" fmla="*/ 1 h 516"/>
                <a:gd name="T44" fmla="*/ 206 w 2002"/>
                <a:gd name="T45" fmla="*/ 6 h 516"/>
                <a:gd name="T46" fmla="*/ 114 w 2002"/>
                <a:gd name="T47" fmla="*/ 44 h 516"/>
                <a:gd name="T48" fmla="*/ 43 w 2002"/>
                <a:gd name="T49" fmla="*/ 114 h 516"/>
                <a:gd name="T50" fmla="*/ 5 w 2002"/>
                <a:gd name="T51" fmla="*/ 206 h 516"/>
                <a:gd name="T52" fmla="*/ 1 w 2002"/>
                <a:gd name="T53" fmla="*/ 284 h 516"/>
                <a:gd name="T54" fmla="*/ 31 w 2002"/>
                <a:gd name="T55" fmla="*/ 381 h 516"/>
                <a:gd name="T56" fmla="*/ 93 w 2002"/>
                <a:gd name="T57" fmla="*/ 457 h 516"/>
                <a:gd name="T58" fmla="*/ 181 w 2002"/>
                <a:gd name="T59" fmla="*/ 505 h 516"/>
                <a:gd name="T60" fmla="*/ 258 w 2002"/>
                <a:gd name="T61" fmla="*/ 516 h 516"/>
                <a:gd name="T62" fmla="*/ 311 w 2002"/>
                <a:gd name="T63" fmla="*/ 510 h 516"/>
                <a:gd name="T64" fmla="*/ 405 w 2002"/>
                <a:gd name="T65" fmla="*/ 469 h 516"/>
                <a:gd name="T66" fmla="*/ 462 w 2002"/>
                <a:gd name="T67" fmla="*/ 455 h 516"/>
                <a:gd name="T68" fmla="*/ 551 w 2002"/>
                <a:gd name="T69" fmla="*/ 503 h 516"/>
                <a:gd name="T70" fmla="*/ 615 w 2002"/>
                <a:gd name="T71" fmla="*/ 516 h 516"/>
                <a:gd name="T72" fmla="*/ 656 w 2002"/>
                <a:gd name="T73" fmla="*/ 515 h 516"/>
                <a:gd name="T74" fmla="*/ 731 w 2002"/>
                <a:gd name="T75" fmla="*/ 494 h 516"/>
                <a:gd name="T76" fmla="*/ 814 w 2002"/>
                <a:gd name="T77" fmla="*/ 436 h 516"/>
                <a:gd name="T78" fmla="*/ 875 w 2002"/>
                <a:gd name="T79" fmla="*/ 483 h 516"/>
                <a:gd name="T80" fmla="*/ 960 w 2002"/>
                <a:gd name="T81" fmla="*/ 513 h 516"/>
                <a:gd name="T82" fmla="*/ 1001 w 2002"/>
                <a:gd name="T83" fmla="*/ 516 h 516"/>
                <a:gd name="T84" fmla="*/ 1053 w 2002"/>
                <a:gd name="T85" fmla="*/ 510 h 516"/>
                <a:gd name="T86" fmla="*/ 1148 w 2002"/>
                <a:gd name="T87" fmla="*/ 469 h 516"/>
                <a:gd name="T88" fmla="*/ 1205 w 2002"/>
                <a:gd name="T89" fmla="*/ 455 h 516"/>
                <a:gd name="T90" fmla="*/ 1293 w 2002"/>
                <a:gd name="T91" fmla="*/ 503 h 516"/>
                <a:gd name="T92" fmla="*/ 1358 w 2002"/>
                <a:gd name="T93" fmla="*/ 516 h 516"/>
                <a:gd name="T94" fmla="*/ 1399 w 2002"/>
                <a:gd name="T95" fmla="*/ 515 h 516"/>
                <a:gd name="T96" fmla="*/ 1475 w 2002"/>
                <a:gd name="T97" fmla="*/ 494 h 516"/>
                <a:gd name="T98" fmla="*/ 1558 w 2002"/>
                <a:gd name="T99" fmla="*/ 436 h 516"/>
                <a:gd name="T100" fmla="*/ 1618 w 2002"/>
                <a:gd name="T101" fmla="*/ 483 h 516"/>
                <a:gd name="T102" fmla="*/ 1704 w 2002"/>
                <a:gd name="T103" fmla="*/ 513 h 516"/>
                <a:gd name="T104" fmla="*/ 1744 w 2002"/>
                <a:gd name="T105" fmla="*/ 516 h 516"/>
                <a:gd name="T106" fmla="*/ 1844 w 2002"/>
                <a:gd name="T107" fmla="*/ 496 h 516"/>
                <a:gd name="T108" fmla="*/ 1926 w 2002"/>
                <a:gd name="T109" fmla="*/ 440 h 516"/>
                <a:gd name="T110" fmla="*/ 1982 w 2002"/>
                <a:gd name="T111" fmla="*/ 358 h 516"/>
                <a:gd name="T112" fmla="*/ 2002 w 2002"/>
                <a:gd name="T113" fmla="*/ 258 h 516"/>
                <a:gd name="T114" fmla="*/ 1989 w 2002"/>
                <a:gd name="T115" fmla="*/ 182 h 516"/>
                <a:gd name="T116" fmla="*/ 1943 w 2002"/>
                <a:gd name="T117" fmla="*/ 94 h 516"/>
                <a:gd name="T118" fmla="*/ 1867 w 2002"/>
                <a:gd name="T119" fmla="*/ 32 h 516"/>
                <a:gd name="T120" fmla="*/ 1770 w 2002"/>
                <a:gd name="T121" fmla="*/ 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2" h="516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4559411" y="5868863"/>
              <a:ext cx="3178175" cy="819150"/>
            </a:xfrm>
            <a:custGeom>
              <a:avLst/>
              <a:gdLst>
                <a:gd name="T0" fmla="*/ 1716 w 2002"/>
                <a:gd name="T1" fmla="*/ 1 h 516"/>
                <a:gd name="T2" fmla="*/ 1641 w 2002"/>
                <a:gd name="T3" fmla="*/ 22 h 516"/>
                <a:gd name="T4" fmla="*/ 1558 w 2002"/>
                <a:gd name="T5" fmla="*/ 80 h 516"/>
                <a:gd name="T6" fmla="*/ 1498 w 2002"/>
                <a:gd name="T7" fmla="*/ 33 h 516"/>
                <a:gd name="T8" fmla="*/ 1413 w 2002"/>
                <a:gd name="T9" fmla="*/ 3 h 516"/>
                <a:gd name="T10" fmla="*/ 1372 w 2002"/>
                <a:gd name="T11" fmla="*/ 0 h 516"/>
                <a:gd name="T12" fmla="*/ 1320 w 2002"/>
                <a:gd name="T13" fmla="*/ 6 h 516"/>
                <a:gd name="T14" fmla="*/ 1225 w 2002"/>
                <a:gd name="T15" fmla="*/ 47 h 516"/>
                <a:gd name="T16" fmla="*/ 1168 w 2002"/>
                <a:gd name="T17" fmla="*/ 61 h 516"/>
                <a:gd name="T18" fmla="*/ 1079 w 2002"/>
                <a:gd name="T19" fmla="*/ 13 h 516"/>
                <a:gd name="T20" fmla="*/ 1015 w 2002"/>
                <a:gd name="T21" fmla="*/ 1 h 516"/>
                <a:gd name="T22" fmla="*/ 974 w 2002"/>
                <a:gd name="T23" fmla="*/ 1 h 516"/>
                <a:gd name="T24" fmla="*/ 897 w 2002"/>
                <a:gd name="T25" fmla="*/ 22 h 516"/>
                <a:gd name="T26" fmla="*/ 814 w 2002"/>
                <a:gd name="T27" fmla="*/ 80 h 516"/>
                <a:gd name="T28" fmla="*/ 755 w 2002"/>
                <a:gd name="T29" fmla="*/ 33 h 516"/>
                <a:gd name="T30" fmla="*/ 669 w 2002"/>
                <a:gd name="T31" fmla="*/ 3 h 516"/>
                <a:gd name="T32" fmla="*/ 629 w 2002"/>
                <a:gd name="T33" fmla="*/ 0 h 516"/>
                <a:gd name="T34" fmla="*/ 576 w 2002"/>
                <a:gd name="T35" fmla="*/ 6 h 516"/>
                <a:gd name="T36" fmla="*/ 482 w 2002"/>
                <a:gd name="T37" fmla="*/ 47 h 516"/>
                <a:gd name="T38" fmla="*/ 425 w 2002"/>
                <a:gd name="T39" fmla="*/ 61 h 516"/>
                <a:gd name="T40" fmla="*/ 337 w 2002"/>
                <a:gd name="T41" fmla="*/ 13 h 516"/>
                <a:gd name="T42" fmla="*/ 271 w 2002"/>
                <a:gd name="T43" fmla="*/ 1 h 516"/>
                <a:gd name="T44" fmla="*/ 206 w 2002"/>
                <a:gd name="T45" fmla="*/ 6 h 516"/>
                <a:gd name="T46" fmla="*/ 114 w 2002"/>
                <a:gd name="T47" fmla="*/ 44 h 516"/>
                <a:gd name="T48" fmla="*/ 43 w 2002"/>
                <a:gd name="T49" fmla="*/ 114 h 516"/>
                <a:gd name="T50" fmla="*/ 5 w 2002"/>
                <a:gd name="T51" fmla="*/ 206 h 516"/>
                <a:gd name="T52" fmla="*/ 1 w 2002"/>
                <a:gd name="T53" fmla="*/ 284 h 516"/>
                <a:gd name="T54" fmla="*/ 31 w 2002"/>
                <a:gd name="T55" fmla="*/ 381 h 516"/>
                <a:gd name="T56" fmla="*/ 93 w 2002"/>
                <a:gd name="T57" fmla="*/ 457 h 516"/>
                <a:gd name="T58" fmla="*/ 181 w 2002"/>
                <a:gd name="T59" fmla="*/ 505 h 516"/>
                <a:gd name="T60" fmla="*/ 258 w 2002"/>
                <a:gd name="T61" fmla="*/ 516 h 516"/>
                <a:gd name="T62" fmla="*/ 311 w 2002"/>
                <a:gd name="T63" fmla="*/ 510 h 516"/>
                <a:gd name="T64" fmla="*/ 405 w 2002"/>
                <a:gd name="T65" fmla="*/ 469 h 516"/>
                <a:gd name="T66" fmla="*/ 462 w 2002"/>
                <a:gd name="T67" fmla="*/ 455 h 516"/>
                <a:gd name="T68" fmla="*/ 551 w 2002"/>
                <a:gd name="T69" fmla="*/ 503 h 516"/>
                <a:gd name="T70" fmla="*/ 615 w 2002"/>
                <a:gd name="T71" fmla="*/ 516 h 516"/>
                <a:gd name="T72" fmla="*/ 656 w 2002"/>
                <a:gd name="T73" fmla="*/ 515 h 516"/>
                <a:gd name="T74" fmla="*/ 731 w 2002"/>
                <a:gd name="T75" fmla="*/ 494 h 516"/>
                <a:gd name="T76" fmla="*/ 814 w 2002"/>
                <a:gd name="T77" fmla="*/ 436 h 516"/>
                <a:gd name="T78" fmla="*/ 875 w 2002"/>
                <a:gd name="T79" fmla="*/ 483 h 516"/>
                <a:gd name="T80" fmla="*/ 960 w 2002"/>
                <a:gd name="T81" fmla="*/ 513 h 516"/>
                <a:gd name="T82" fmla="*/ 1001 w 2002"/>
                <a:gd name="T83" fmla="*/ 516 h 516"/>
                <a:gd name="T84" fmla="*/ 1053 w 2002"/>
                <a:gd name="T85" fmla="*/ 510 h 516"/>
                <a:gd name="T86" fmla="*/ 1148 w 2002"/>
                <a:gd name="T87" fmla="*/ 469 h 516"/>
                <a:gd name="T88" fmla="*/ 1205 w 2002"/>
                <a:gd name="T89" fmla="*/ 455 h 516"/>
                <a:gd name="T90" fmla="*/ 1293 w 2002"/>
                <a:gd name="T91" fmla="*/ 503 h 516"/>
                <a:gd name="T92" fmla="*/ 1358 w 2002"/>
                <a:gd name="T93" fmla="*/ 516 h 516"/>
                <a:gd name="T94" fmla="*/ 1399 w 2002"/>
                <a:gd name="T95" fmla="*/ 515 h 516"/>
                <a:gd name="T96" fmla="*/ 1475 w 2002"/>
                <a:gd name="T97" fmla="*/ 494 h 516"/>
                <a:gd name="T98" fmla="*/ 1558 w 2002"/>
                <a:gd name="T99" fmla="*/ 436 h 516"/>
                <a:gd name="T100" fmla="*/ 1618 w 2002"/>
                <a:gd name="T101" fmla="*/ 483 h 516"/>
                <a:gd name="T102" fmla="*/ 1704 w 2002"/>
                <a:gd name="T103" fmla="*/ 513 h 516"/>
                <a:gd name="T104" fmla="*/ 1744 w 2002"/>
                <a:gd name="T105" fmla="*/ 516 h 516"/>
                <a:gd name="T106" fmla="*/ 1844 w 2002"/>
                <a:gd name="T107" fmla="*/ 496 h 516"/>
                <a:gd name="T108" fmla="*/ 1926 w 2002"/>
                <a:gd name="T109" fmla="*/ 440 h 516"/>
                <a:gd name="T110" fmla="*/ 1982 w 2002"/>
                <a:gd name="T111" fmla="*/ 358 h 516"/>
                <a:gd name="T112" fmla="*/ 2002 w 2002"/>
                <a:gd name="T113" fmla="*/ 258 h 516"/>
                <a:gd name="T114" fmla="*/ 1989 w 2002"/>
                <a:gd name="T115" fmla="*/ 182 h 516"/>
                <a:gd name="T116" fmla="*/ 1943 w 2002"/>
                <a:gd name="T117" fmla="*/ 94 h 516"/>
                <a:gd name="T118" fmla="*/ 1867 w 2002"/>
                <a:gd name="T119" fmla="*/ 32 h 516"/>
                <a:gd name="T120" fmla="*/ 1770 w 2002"/>
                <a:gd name="T121" fmla="*/ 1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2" h="516">
                  <a:moveTo>
                    <a:pt x="1744" y="0"/>
                  </a:moveTo>
                  <a:lnTo>
                    <a:pt x="1744" y="0"/>
                  </a:lnTo>
                  <a:lnTo>
                    <a:pt x="1730" y="1"/>
                  </a:lnTo>
                  <a:lnTo>
                    <a:pt x="1716" y="1"/>
                  </a:lnTo>
                  <a:lnTo>
                    <a:pt x="1704" y="3"/>
                  </a:lnTo>
                  <a:lnTo>
                    <a:pt x="1690" y="6"/>
                  </a:lnTo>
                  <a:lnTo>
                    <a:pt x="1665" y="13"/>
                  </a:lnTo>
                  <a:lnTo>
                    <a:pt x="1641" y="22"/>
                  </a:lnTo>
                  <a:lnTo>
                    <a:pt x="1618" y="33"/>
                  </a:lnTo>
                  <a:lnTo>
                    <a:pt x="1596" y="47"/>
                  </a:lnTo>
                  <a:lnTo>
                    <a:pt x="1577" y="61"/>
                  </a:lnTo>
                  <a:lnTo>
                    <a:pt x="1558" y="80"/>
                  </a:lnTo>
                  <a:lnTo>
                    <a:pt x="1558" y="80"/>
                  </a:lnTo>
                  <a:lnTo>
                    <a:pt x="1539" y="61"/>
                  </a:lnTo>
                  <a:lnTo>
                    <a:pt x="1520" y="47"/>
                  </a:lnTo>
                  <a:lnTo>
                    <a:pt x="1498" y="33"/>
                  </a:lnTo>
                  <a:lnTo>
                    <a:pt x="1475" y="22"/>
                  </a:lnTo>
                  <a:lnTo>
                    <a:pt x="1450" y="13"/>
                  </a:lnTo>
                  <a:lnTo>
                    <a:pt x="1425" y="6"/>
                  </a:lnTo>
                  <a:lnTo>
                    <a:pt x="1413" y="3"/>
                  </a:lnTo>
                  <a:lnTo>
                    <a:pt x="1399" y="1"/>
                  </a:lnTo>
                  <a:lnTo>
                    <a:pt x="1385" y="1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358" y="1"/>
                  </a:lnTo>
                  <a:lnTo>
                    <a:pt x="1346" y="1"/>
                  </a:lnTo>
                  <a:lnTo>
                    <a:pt x="1332" y="3"/>
                  </a:lnTo>
                  <a:lnTo>
                    <a:pt x="1320" y="6"/>
                  </a:lnTo>
                  <a:lnTo>
                    <a:pt x="1293" y="13"/>
                  </a:lnTo>
                  <a:lnTo>
                    <a:pt x="1269" y="22"/>
                  </a:lnTo>
                  <a:lnTo>
                    <a:pt x="1247" y="33"/>
                  </a:lnTo>
                  <a:lnTo>
                    <a:pt x="1225" y="47"/>
                  </a:lnTo>
                  <a:lnTo>
                    <a:pt x="1205" y="61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68" y="61"/>
                  </a:lnTo>
                  <a:lnTo>
                    <a:pt x="1148" y="47"/>
                  </a:lnTo>
                  <a:lnTo>
                    <a:pt x="1126" y="33"/>
                  </a:lnTo>
                  <a:lnTo>
                    <a:pt x="1103" y="22"/>
                  </a:lnTo>
                  <a:lnTo>
                    <a:pt x="1079" y="13"/>
                  </a:lnTo>
                  <a:lnTo>
                    <a:pt x="1053" y="6"/>
                  </a:lnTo>
                  <a:lnTo>
                    <a:pt x="1041" y="3"/>
                  </a:lnTo>
                  <a:lnTo>
                    <a:pt x="1027" y="1"/>
                  </a:lnTo>
                  <a:lnTo>
                    <a:pt x="1015" y="1"/>
                  </a:lnTo>
                  <a:lnTo>
                    <a:pt x="1001" y="0"/>
                  </a:lnTo>
                  <a:lnTo>
                    <a:pt x="1001" y="0"/>
                  </a:lnTo>
                  <a:lnTo>
                    <a:pt x="987" y="1"/>
                  </a:lnTo>
                  <a:lnTo>
                    <a:pt x="974" y="1"/>
                  </a:lnTo>
                  <a:lnTo>
                    <a:pt x="960" y="3"/>
                  </a:lnTo>
                  <a:lnTo>
                    <a:pt x="948" y="6"/>
                  </a:lnTo>
                  <a:lnTo>
                    <a:pt x="923" y="13"/>
                  </a:lnTo>
                  <a:lnTo>
                    <a:pt x="897" y="22"/>
                  </a:lnTo>
                  <a:lnTo>
                    <a:pt x="875" y="33"/>
                  </a:lnTo>
                  <a:lnTo>
                    <a:pt x="853" y="47"/>
                  </a:lnTo>
                  <a:lnTo>
                    <a:pt x="834" y="61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796" y="61"/>
                  </a:lnTo>
                  <a:lnTo>
                    <a:pt x="777" y="47"/>
                  </a:lnTo>
                  <a:lnTo>
                    <a:pt x="755" y="33"/>
                  </a:lnTo>
                  <a:lnTo>
                    <a:pt x="731" y="22"/>
                  </a:lnTo>
                  <a:lnTo>
                    <a:pt x="708" y="13"/>
                  </a:lnTo>
                  <a:lnTo>
                    <a:pt x="683" y="6"/>
                  </a:lnTo>
                  <a:lnTo>
                    <a:pt x="669" y="3"/>
                  </a:lnTo>
                  <a:lnTo>
                    <a:pt x="656" y="1"/>
                  </a:lnTo>
                  <a:lnTo>
                    <a:pt x="643" y="1"/>
                  </a:lnTo>
                  <a:lnTo>
                    <a:pt x="629" y="0"/>
                  </a:lnTo>
                  <a:lnTo>
                    <a:pt x="629" y="0"/>
                  </a:lnTo>
                  <a:lnTo>
                    <a:pt x="615" y="1"/>
                  </a:lnTo>
                  <a:lnTo>
                    <a:pt x="602" y="1"/>
                  </a:lnTo>
                  <a:lnTo>
                    <a:pt x="589" y="3"/>
                  </a:lnTo>
                  <a:lnTo>
                    <a:pt x="576" y="6"/>
                  </a:lnTo>
                  <a:lnTo>
                    <a:pt x="551" y="13"/>
                  </a:lnTo>
                  <a:lnTo>
                    <a:pt x="527" y="22"/>
                  </a:lnTo>
                  <a:lnTo>
                    <a:pt x="504" y="33"/>
                  </a:lnTo>
                  <a:lnTo>
                    <a:pt x="482" y="47"/>
                  </a:lnTo>
                  <a:lnTo>
                    <a:pt x="462" y="61"/>
                  </a:lnTo>
                  <a:lnTo>
                    <a:pt x="444" y="80"/>
                  </a:lnTo>
                  <a:lnTo>
                    <a:pt x="444" y="80"/>
                  </a:lnTo>
                  <a:lnTo>
                    <a:pt x="425" y="61"/>
                  </a:lnTo>
                  <a:lnTo>
                    <a:pt x="405" y="47"/>
                  </a:lnTo>
                  <a:lnTo>
                    <a:pt x="383" y="33"/>
                  </a:lnTo>
                  <a:lnTo>
                    <a:pt x="361" y="22"/>
                  </a:lnTo>
                  <a:lnTo>
                    <a:pt x="337" y="13"/>
                  </a:lnTo>
                  <a:lnTo>
                    <a:pt x="311" y="6"/>
                  </a:lnTo>
                  <a:lnTo>
                    <a:pt x="298" y="3"/>
                  </a:lnTo>
                  <a:lnTo>
                    <a:pt x="284" y="1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31" y="1"/>
                  </a:lnTo>
                  <a:lnTo>
                    <a:pt x="206" y="6"/>
                  </a:lnTo>
                  <a:lnTo>
                    <a:pt x="181" y="11"/>
                  </a:lnTo>
                  <a:lnTo>
                    <a:pt x="157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3" y="59"/>
                  </a:lnTo>
                  <a:lnTo>
                    <a:pt x="75" y="76"/>
                  </a:lnTo>
                  <a:lnTo>
                    <a:pt x="59" y="94"/>
                  </a:lnTo>
                  <a:lnTo>
                    <a:pt x="43" y="114"/>
                  </a:lnTo>
                  <a:lnTo>
                    <a:pt x="31" y="135"/>
                  </a:lnTo>
                  <a:lnTo>
                    <a:pt x="20" y="158"/>
                  </a:lnTo>
                  <a:lnTo>
                    <a:pt x="11" y="182"/>
                  </a:lnTo>
                  <a:lnTo>
                    <a:pt x="5" y="206"/>
                  </a:lnTo>
                  <a:lnTo>
                    <a:pt x="1" y="232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84"/>
                  </a:lnTo>
                  <a:lnTo>
                    <a:pt x="5" y="310"/>
                  </a:lnTo>
                  <a:lnTo>
                    <a:pt x="11" y="334"/>
                  </a:lnTo>
                  <a:lnTo>
                    <a:pt x="20" y="358"/>
                  </a:lnTo>
                  <a:lnTo>
                    <a:pt x="31" y="381"/>
                  </a:lnTo>
                  <a:lnTo>
                    <a:pt x="43" y="402"/>
                  </a:lnTo>
                  <a:lnTo>
                    <a:pt x="59" y="422"/>
                  </a:lnTo>
                  <a:lnTo>
                    <a:pt x="75" y="440"/>
                  </a:lnTo>
                  <a:lnTo>
                    <a:pt x="93" y="457"/>
                  </a:lnTo>
                  <a:lnTo>
                    <a:pt x="114" y="472"/>
                  </a:lnTo>
                  <a:lnTo>
                    <a:pt x="134" y="484"/>
                  </a:lnTo>
                  <a:lnTo>
                    <a:pt x="157" y="496"/>
                  </a:lnTo>
                  <a:lnTo>
                    <a:pt x="181" y="505"/>
                  </a:lnTo>
                  <a:lnTo>
                    <a:pt x="206" y="510"/>
                  </a:lnTo>
                  <a:lnTo>
                    <a:pt x="231" y="515"/>
                  </a:lnTo>
                  <a:lnTo>
                    <a:pt x="258" y="516"/>
                  </a:lnTo>
                  <a:lnTo>
                    <a:pt x="258" y="516"/>
                  </a:lnTo>
                  <a:lnTo>
                    <a:pt x="271" y="516"/>
                  </a:lnTo>
                  <a:lnTo>
                    <a:pt x="284" y="515"/>
                  </a:lnTo>
                  <a:lnTo>
                    <a:pt x="298" y="513"/>
                  </a:lnTo>
                  <a:lnTo>
                    <a:pt x="311" y="510"/>
                  </a:lnTo>
                  <a:lnTo>
                    <a:pt x="337" y="503"/>
                  </a:lnTo>
                  <a:lnTo>
                    <a:pt x="361" y="494"/>
                  </a:lnTo>
                  <a:lnTo>
                    <a:pt x="383" y="483"/>
                  </a:lnTo>
                  <a:lnTo>
                    <a:pt x="405" y="469"/>
                  </a:lnTo>
                  <a:lnTo>
                    <a:pt x="425" y="455"/>
                  </a:lnTo>
                  <a:lnTo>
                    <a:pt x="444" y="436"/>
                  </a:lnTo>
                  <a:lnTo>
                    <a:pt x="444" y="436"/>
                  </a:lnTo>
                  <a:lnTo>
                    <a:pt x="462" y="455"/>
                  </a:lnTo>
                  <a:lnTo>
                    <a:pt x="482" y="469"/>
                  </a:lnTo>
                  <a:lnTo>
                    <a:pt x="504" y="483"/>
                  </a:lnTo>
                  <a:lnTo>
                    <a:pt x="527" y="494"/>
                  </a:lnTo>
                  <a:lnTo>
                    <a:pt x="551" y="503"/>
                  </a:lnTo>
                  <a:lnTo>
                    <a:pt x="576" y="510"/>
                  </a:lnTo>
                  <a:lnTo>
                    <a:pt x="589" y="513"/>
                  </a:lnTo>
                  <a:lnTo>
                    <a:pt x="602" y="515"/>
                  </a:lnTo>
                  <a:lnTo>
                    <a:pt x="615" y="516"/>
                  </a:lnTo>
                  <a:lnTo>
                    <a:pt x="629" y="516"/>
                  </a:lnTo>
                  <a:lnTo>
                    <a:pt x="629" y="516"/>
                  </a:lnTo>
                  <a:lnTo>
                    <a:pt x="643" y="516"/>
                  </a:lnTo>
                  <a:lnTo>
                    <a:pt x="656" y="515"/>
                  </a:lnTo>
                  <a:lnTo>
                    <a:pt x="669" y="513"/>
                  </a:lnTo>
                  <a:lnTo>
                    <a:pt x="683" y="510"/>
                  </a:lnTo>
                  <a:lnTo>
                    <a:pt x="708" y="503"/>
                  </a:lnTo>
                  <a:lnTo>
                    <a:pt x="731" y="494"/>
                  </a:lnTo>
                  <a:lnTo>
                    <a:pt x="755" y="483"/>
                  </a:lnTo>
                  <a:lnTo>
                    <a:pt x="777" y="469"/>
                  </a:lnTo>
                  <a:lnTo>
                    <a:pt x="796" y="455"/>
                  </a:lnTo>
                  <a:lnTo>
                    <a:pt x="814" y="436"/>
                  </a:lnTo>
                  <a:lnTo>
                    <a:pt x="814" y="436"/>
                  </a:lnTo>
                  <a:lnTo>
                    <a:pt x="834" y="455"/>
                  </a:lnTo>
                  <a:lnTo>
                    <a:pt x="853" y="469"/>
                  </a:lnTo>
                  <a:lnTo>
                    <a:pt x="875" y="483"/>
                  </a:lnTo>
                  <a:lnTo>
                    <a:pt x="897" y="494"/>
                  </a:lnTo>
                  <a:lnTo>
                    <a:pt x="923" y="503"/>
                  </a:lnTo>
                  <a:lnTo>
                    <a:pt x="948" y="510"/>
                  </a:lnTo>
                  <a:lnTo>
                    <a:pt x="960" y="513"/>
                  </a:lnTo>
                  <a:lnTo>
                    <a:pt x="974" y="515"/>
                  </a:lnTo>
                  <a:lnTo>
                    <a:pt x="987" y="516"/>
                  </a:lnTo>
                  <a:lnTo>
                    <a:pt x="1001" y="516"/>
                  </a:lnTo>
                  <a:lnTo>
                    <a:pt x="1001" y="516"/>
                  </a:lnTo>
                  <a:lnTo>
                    <a:pt x="1015" y="516"/>
                  </a:lnTo>
                  <a:lnTo>
                    <a:pt x="1027" y="515"/>
                  </a:lnTo>
                  <a:lnTo>
                    <a:pt x="1041" y="513"/>
                  </a:lnTo>
                  <a:lnTo>
                    <a:pt x="1053" y="510"/>
                  </a:lnTo>
                  <a:lnTo>
                    <a:pt x="1079" y="503"/>
                  </a:lnTo>
                  <a:lnTo>
                    <a:pt x="1103" y="494"/>
                  </a:lnTo>
                  <a:lnTo>
                    <a:pt x="1126" y="483"/>
                  </a:lnTo>
                  <a:lnTo>
                    <a:pt x="1148" y="469"/>
                  </a:lnTo>
                  <a:lnTo>
                    <a:pt x="1168" y="455"/>
                  </a:lnTo>
                  <a:lnTo>
                    <a:pt x="1186" y="436"/>
                  </a:lnTo>
                  <a:lnTo>
                    <a:pt x="1186" y="436"/>
                  </a:lnTo>
                  <a:lnTo>
                    <a:pt x="1205" y="455"/>
                  </a:lnTo>
                  <a:lnTo>
                    <a:pt x="1225" y="469"/>
                  </a:lnTo>
                  <a:lnTo>
                    <a:pt x="1247" y="483"/>
                  </a:lnTo>
                  <a:lnTo>
                    <a:pt x="1269" y="494"/>
                  </a:lnTo>
                  <a:lnTo>
                    <a:pt x="1293" y="503"/>
                  </a:lnTo>
                  <a:lnTo>
                    <a:pt x="1320" y="510"/>
                  </a:lnTo>
                  <a:lnTo>
                    <a:pt x="1332" y="513"/>
                  </a:lnTo>
                  <a:lnTo>
                    <a:pt x="1346" y="515"/>
                  </a:lnTo>
                  <a:lnTo>
                    <a:pt x="1358" y="516"/>
                  </a:lnTo>
                  <a:lnTo>
                    <a:pt x="1372" y="516"/>
                  </a:lnTo>
                  <a:lnTo>
                    <a:pt x="1372" y="516"/>
                  </a:lnTo>
                  <a:lnTo>
                    <a:pt x="1385" y="516"/>
                  </a:lnTo>
                  <a:lnTo>
                    <a:pt x="1399" y="515"/>
                  </a:lnTo>
                  <a:lnTo>
                    <a:pt x="1413" y="513"/>
                  </a:lnTo>
                  <a:lnTo>
                    <a:pt x="1425" y="510"/>
                  </a:lnTo>
                  <a:lnTo>
                    <a:pt x="1450" y="503"/>
                  </a:lnTo>
                  <a:lnTo>
                    <a:pt x="1475" y="494"/>
                  </a:lnTo>
                  <a:lnTo>
                    <a:pt x="1498" y="483"/>
                  </a:lnTo>
                  <a:lnTo>
                    <a:pt x="1520" y="469"/>
                  </a:lnTo>
                  <a:lnTo>
                    <a:pt x="1539" y="455"/>
                  </a:lnTo>
                  <a:lnTo>
                    <a:pt x="1558" y="436"/>
                  </a:lnTo>
                  <a:lnTo>
                    <a:pt x="1558" y="436"/>
                  </a:lnTo>
                  <a:lnTo>
                    <a:pt x="1577" y="455"/>
                  </a:lnTo>
                  <a:lnTo>
                    <a:pt x="1596" y="469"/>
                  </a:lnTo>
                  <a:lnTo>
                    <a:pt x="1618" y="483"/>
                  </a:lnTo>
                  <a:lnTo>
                    <a:pt x="1641" y="494"/>
                  </a:lnTo>
                  <a:lnTo>
                    <a:pt x="1665" y="503"/>
                  </a:lnTo>
                  <a:lnTo>
                    <a:pt x="1690" y="510"/>
                  </a:lnTo>
                  <a:lnTo>
                    <a:pt x="1704" y="513"/>
                  </a:lnTo>
                  <a:lnTo>
                    <a:pt x="1716" y="515"/>
                  </a:lnTo>
                  <a:lnTo>
                    <a:pt x="1730" y="516"/>
                  </a:lnTo>
                  <a:lnTo>
                    <a:pt x="1744" y="516"/>
                  </a:lnTo>
                  <a:lnTo>
                    <a:pt x="1744" y="516"/>
                  </a:lnTo>
                  <a:lnTo>
                    <a:pt x="1770" y="515"/>
                  </a:lnTo>
                  <a:lnTo>
                    <a:pt x="1796" y="510"/>
                  </a:lnTo>
                  <a:lnTo>
                    <a:pt x="1820" y="505"/>
                  </a:lnTo>
                  <a:lnTo>
                    <a:pt x="1844" y="496"/>
                  </a:lnTo>
                  <a:lnTo>
                    <a:pt x="1867" y="484"/>
                  </a:lnTo>
                  <a:lnTo>
                    <a:pt x="1888" y="472"/>
                  </a:lnTo>
                  <a:lnTo>
                    <a:pt x="1908" y="457"/>
                  </a:lnTo>
                  <a:lnTo>
                    <a:pt x="1926" y="440"/>
                  </a:lnTo>
                  <a:lnTo>
                    <a:pt x="1943" y="422"/>
                  </a:lnTo>
                  <a:lnTo>
                    <a:pt x="1958" y="402"/>
                  </a:lnTo>
                  <a:lnTo>
                    <a:pt x="1970" y="381"/>
                  </a:lnTo>
                  <a:lnTo>
                    <a:pt x="1982" y="358"/>
                  </a:lnTo>
                  <a:lnTo>
                    <a:pt x="1989" y="334"/>
                  </a:lnTo>
                  <a:lnTo>
                    <a:pt x="1996" y="310"/>
                  </a:lnTo>
                  <a:lnTo>
                    <a:pt x="2001" y="284"/>
                  </a:lnTo>
                  <a:lnTo>
                    <a:pt x="2002" y="258"/>
                  </a:lnTo>
                  <a:lnTo>
                    <a:pt x="2002" y="258"/>
                  </a:lnTo>
                  <a:lnTo>
                    <a:pt x="2001" y="232"/>
                  </a:lnTo>
                  <a:lnTo>
                    <a:pt x="1996" y="206"/>
                  </a:lnTo>
                  <a:lnTo>
                    <a:pt x="1989" y="182"/>
                  </a:lnTo>
                  <a:lnTo>
                    <a:pt x="1982" y="158"/>
                  </a:lnTo>
                  <a:lnTo>
                    <a:pt x="1970" y="135"/>
                  </a:lnTo>
                  <a:lnTo>
                    <a:pt x="1958" y="114"/>
                  </a:lnTo>
                  <a:lnTo>
                    <a:pt x="1943" y="94"/>
                  </a:lnTo>
                  <a:lnTo>
                    <a:pt x="1926" y="76"/>
                  </a:lnTo>
                  <a:lnTo>
                    <a:pt x="1908" y="59"/>
                  </a:lnTo>
                  <a:lnTo>
                    <a:pt x="1888" y="44"/>
                  </a:lnTo>
                  <a:lnTo>
                    <a:pt x="1867" y="32"/>
                  </a:lnTo>
                  <a:lnTo>
                    <a:pt x="1844" y="20"/>
                  </a:lnTo>
                  <a:lnTo>
                    <a:pt x="1820" y="11"/>
                  </a:lnTo>
                  <a:lnTo>
                    <a:pt x="1796" y="6"/>
                  </a:lnTo>
                  <a:lnTo>
                    <a:pt x="1770" y="1"/>
                  </a:lnTo>
                  <a:lnTo>
                    <a:pt x="1744" y="0"/>
                  </a:lnTo>
                  <a:lnTo>
                    <a:pt x="1744" y="0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Oval 227"/>
            <p:cNvSpPr/>
            <p:nvPr/>
          </p:nvSpPr>
          <p:spPr bwMode="ltGray">
            <a:xfrm>
              <a:off x="4615377" y="2261600"/>
              <a:ext cx="688864" cy="688864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0" name="Oval 228"/>
            <p:cNvSpPr/>
            <p:nvPr/>
          </p:nvSpPr>
          <p:spPr bwMode="ltGray">
            <a:xfrm>
              <a:off x="5215504" y="2261600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1" name="Oval 229"/>
            <p:cNvSpPr/>
            <p:nvPr/>
          </p:nvSpPr>
          <p:spPr bwMode="ltGray">
            <a:xfrm>
              <a:off x="5807610" y="2261600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2" name="Oval 230"/>
            <p:cNvSpPr/>
            <p:nvPr/>
          </p:nvSpPr>
          <p:spPr bwMode="ltGray">
            <a:xfrm>
              <a:off x="6391838" y="2261600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3" name="Oval 231"/>
            <p:cNvSpPr/>
            <p:nvPr/>
          </p:nvSpPr>
          <p:spPr bwMode="ltGray">
            <a:xfrm>
              <a:off x="6983620" y="2261600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4" name="Oval 232"/>
            <p:cNvSpPr/>
            <p:nvPr/>
          </p:nvSpPr>
          <p:spPr bwMode="ltGray">
            <a:xfrm>
              <a:off x="4615377" y="3179701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5" name="Oval 233"/>
            <p:cNvSpPr/>
            <p:nvPr/>
          </p:nvSpPr>
          <p:spPr bwMode="ltGray">
            <a:xfrm>
              <a:off x="5215504" y="3179701"/>
              <a:ext cx="688864" cy="688864"/>
            </a:xfrm>
            <a:prstGeom prst="ellipse">
              <a:avLst/>
            </a:prstGeom>
            <a:solidFill>
              <a:srgbClr val="AB5282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6" name="Oval 234"/>
            <p:cNvSpPr/>
            <p:nvPr/>
          </p:nvSpPr>
          <p:spPr bwMode="ltGray">
            <a:xfrm>
              <a:off x="5807610" y="3179701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7" name="Oval 235"/>
            <p:cNvSpPr/>
            <p:nvPr/>
          </p:nvSpPr>
          <p:spPr bwMode="ltGray">
            <a:xfrm>
              <a:off x="6391838" y="3179701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8" name="Oval 236"/>
            <p:cNvSpPr/>
            <p:nvPr/>
          </p:nvSpPr>
          <p:spPr bwMode="ltGray">
            <a:xfrm>
              <a:off x="6983620" y="3179701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59" name="Oval 237"/>
            <p:cNvSpPr/>
            <p:nvPr/>
          </p:nvSpPr>
          <p:spPr bwMode="ltGray">
            <a:xfrm>
              <a:off x="4615377" y="4097802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0" name="Oval 238"/>
            <p:cNvSpPr/>
            <p:nvPr/>
          </p:nvSpPr>
          <p:spPr bwMode="ltGray">
            <a:xfrm>
              <a:off x="5215504" y="4097802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1" name="Oval 239"/>
            <p:cNvSpPr/>
            <p:nvPr/>
          </p:nvSpPr>
          <p:spPr bwMode="ltGray">
            <a:xfrm>
              <a:off x="5807610" y="4097802"/>
              <a:ext cx="688864" cy="688864"/>
            </a:xfrm>
            <a:prstGeom prst="ellipse">
              <a:avLst/>
            </a:prstGeom>
            <a:solidFill>
              <a:srgbClr val="4C3A74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2" name="Oval 240"/>
            <p:cNvSpPr/>
            <p:nvPr/>
          </p:nvSpPr>
          <p:spPr bwMode="ltGray">
            <a:xfrm>
              <a:off x="6391838" y="4097802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3" name="Oval 241"/>
            <p:cNvSpPr/>
            <p:nvPr/>
          </p:nvSpPr>
          <p:spPr bwMode="ltGray">
            <a:xfrm>
              <a:off x="6983620" y="4097802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4" name="Oval 242"/>
            <p:cNvSpPr/>
            <p:nvPr/>
          </p:nvSpPr>
          <p:spPr bwMode="ltGray">
            <a:xfrm>
              <a:off x="4615377" y="5015903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5" name="Oval 243"/>
            <p:cNvSpPr/>
            <p:nvPr/>
          </p:nvSpPr>
          <p:spPr bwMode="ltGray">
            <a:xfrm>
              <a:off x="5215504" y="5015903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6" name="Oval 244"/>
            <p:cNvSpPr/>
            <p:nvPr/>
          </p:nvSpPr>
          <p:spPr bwMode="ltGray">
            <a:xfrm>
              <a:off x="5807610" y="5015903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7" name="Oval 245"/>
            <p:cNvSpPr/>
            <p:nvPr/>
          </p:nvSpPr>
          <p:spPr bwMode="ltGray">
            <a:xfrm>
              <a:off x="6391838" y="5015903"/>
              <a:ext cx="688864" cy="688864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8" name="Oval 246"/>
            <p:cNvSpPr/>
            <p:nvPr/>
          </p:nvSpPr>
          <p:spPr bwMode="ltGray">
            <a:xfrm>
              <a:off x="6983620" y="5015903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9" name="Oval 247"/>
            <p:cNvSpPr/>
            <p:nvPr/>
          </p:nvSpPr>
          <p:spPr bwMode="ltGray">
            <a:xfrm>
              <a:off x="4615377" y="5934006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70" name="Oval 248"/>
            <p:cNvSpPr/>
            <p:nvPr/>
          </p:nvSpPr>
          <p:spPr bwMode="ltGray">
            <a:xfrm>
              <a:off x="5215504" y="5934006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36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1" name="Oval 249"/>
            <p:cNvSpPr/>
            <p:nvPr/>
          </p:nvSpPr>
          <p:spPr bwMode="ltGray">
            <a:xfrm>
              <a:off x="5807610" y="5934006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2" name="Oval 250"/>
            <p:cNvSpPr/>
            <p:nvPr/>
          </p:nvSpPr>
          <p:spPr bwMode="ltGray">
            <a:xfrm>
              <a:off x="6391838" y="5934006"/>
              <a:ext cx="688864" cy="688864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73" name="Oval 251"/>
            <p:cNvSpPr/>
            <p:nvPr/>
          </p:nvSpPr>
          <p:spPr bwMode="ltGray">
            <a:xfrm>
              <a:off x="6983620" y="5934006"/>
              <a:ext cx="688864" cy="688864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</a:ln>
            <a:effectLst/>
          </p:spPr>
          <p:txBody>
            <a:bodyPr wrap="none" lIns="0" tIns="0" rIns="0" bIns="72000" rtlCol="0" anchor="ctr" anchorCtr="1"/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4108482" y="3383022"/>
            <a:ext cx="7758715" cy="901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и законных интересов инвесторов и лиц, привлекающих инвестиции, обеспечение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инвесторов доступности механизмов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 своих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прав. Принцип: «ссылка на сайт помощи — там же, где и доступ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инструменту»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116950" y="1070911"/>
            <a:ext cx="7758716" cy="1219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доступности, особенно на отдаленных территориях через внедрение современных цифровых, коммуникационных и финансовых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116949" y="4595792"/>
            <a:ext cx="7758715" cy="586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населения в части цифровых услуг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широком смысле), обучение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потребителя ответственному подходу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инвестированию и выбору финансовых услуг в цифровой среде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16948" y="5362060"/>
            <a:ext cx="7758716" cy="1219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выявление принципиально новых видов финансовых посредников, оценка преимуществ и рисков для потребителя, мониторинг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необходимости, осуществление регулирующего воздействия в интересах потребителя,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дестимулирование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недобросовестных практик взаимодействия поставщиков цифровых финансовых услуг с их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получателями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16949" y="2484818"/>
            <a:ext cx="7758715" cy="5810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Своевременный и эффективный надзор за деятельностью финансовых посредников на рынке цифровых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услуг, в том числе автоматическое выявление негативных явлений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для внедрения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машинного обучения)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/>
          <a:p>
            <a:fld id="{10AA99AE-6A35-4C1E-8082-A4A87B5CA521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43906163"/>
              </p:ext>
            </p:extLst>
          </p:nvPr>
        </p:nvGraphicFramePr>
        <p:xfrm>
          <a:off x="444562" y="870604"/>
          <a:ext cx="11371714" cy="589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/>
          <a:p>
            <a:fld id="{10AA99AE-6A35-4C1E-8082-A4A87B5CA521}" type="slidenum">
              <a:rPr lang="ru-RU"/>
              <a:pPr/>
              <a:t>5</a:t>
            </a:fld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65854" y="295671"/>
            <a:ext cx="8338079" cy="606994"/>
          </a:xfrm>
        </p:spPr>
        <p:txBody>
          <a:bodyPr vert="horz" lIns="0" tIns="0" rIns="0" bIns="0" rtlCol="0" anchor="ctr"/>
          <a:lstStyle/>
          <a:p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Финтех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 — драйвер расширения доступа к финансовым услугам</a:t>
            </a:r>
            <a:endParaRPr lang="ru-RU" sz="18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69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evron 77"/>
          <p:cNvSpPr/>
          <p:nvPr/>
        </p:nvSpPr>
        <p:spPr bwMode="ltGray">
          <a:xfrm>
            <a:off x="4473533" y="4581127"/>
            <a:ext cx="2732310" cy="853779"/>
          </a:xfrm>
          <a:prstGeom prst="chevron">
            <a:avLst>
              <a:gd name="adj" fmla="val 31595"/>
            </a:avLst>
          </a:prstGeom>
          <a:solidFill>
            <a:srgbClr val="4C3A74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Pentagon 76"/>
          <p:cNvSpPr/>
          <p:nvPr/>
        </p:nvSpPr>
        <p:spPr bwMode="ltGray">
          <a:xfrm>
            <a:off x="455458" y="4578793"/>
            <a:ext cx="4241033" cy="856114"/>
          </a:xfrm>
          <a:prstGeom prst="homePlate">
            <a:avLst>
              <a:gd name="adj" fmla="val 31469"/>
            </a:avLst>
          </a:prstGeom>
          <a:solidFill>
            <a:srgbClr val="AB5282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Chevron 78"/>
          <p:cNvSpPr/>
          <p:nvPr/>
        </p:nvSpPr>
        <p:spPr bwMode="ltGray">
          <a:xfrm>
            <a:off x="6999891" y="4578793"/>
            <a:ext cx="1976004" cy="856114"/>
          </a:xfrm>
          <a:prstGeom prst="chevron">
            <a:avLst>
              <a:gd name="adj" fmla="val 31595"/>
            </a:avLst>
          </a:pr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Chevron 79"/>
          <p:cNvSpPr/>
          <p:nvPr/>
        </p:nvSpPr>
        <p:spPr bwMode="ltGray">
          <a:xfrm>
            <a:off x="8767799" y="4578793"/>
            <a:ext cx="1379373" cy="865894"/>
          </a:xfrm>
          <a:prstGeom prst="chevron">
            <a:avLst>
              <a:gd name="adj" fmla="val 31595"/>
            </a:avLst>
          </a:pr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Chevron 80"/>
          <p:cNvSpPr/>
          <p:nvPr/>
        </p:nvSpPr>
        <p:spPr bwMode="ltGray">
          <a:xfrm>
            <a:off x="9932017" y="4578793"/>
            <a:ext cx="1983064" cy="869329"/>
          </a:xfrm>
          <a:prstGeom prst="chevron">
            <a:avLst>
              <a:gd name="adj" fmla="val 31595"/>
            </a:avLst>
          </a:prstGeom>
          <a:solidFill>
            <a:schemeClr val="accent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Text Box 6"/>
          <p:cNvSpPr txBox="1">
            <a:spLocks noChangeAspect="1" noChangeArrowheads="1"/>
          </p:cNvSpPr>
          <p:nvPr/>
        </p:nvSpPr>
        <p:spPr bwMode="gray">
          <a:xfrm>
            <a:off x="565101" y="4669671"/>
            <a:ext cx="4131390" cy="67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72000" bIns="90000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ru-RU" sz="1600" b="1" i="1" dirty="0">
                <a:solidFill>
                  <a:srgbClr val="FFFFFF"/>
                </a:solidFill>
                <a:cs typeface="Arial" charset="0"/>
              </a:rPr>
              <a:t>Семантический и сущностный анализ жалоб </a:t>
            </a:r>
            <a:r>
              <a:rPr lang="ru-RU" sz="1600" b="1" i="1" dirty="0" smtClean="0">
                <a:solidFill>
                  <a:srgbClr val="FFFFFF"/>
                </a:solidFill>
                <a:cs typeface="Arial" charset="0"/>
              </a:rPr>
              <a:t>и </a:t>
            </a:r>
            <a:r>
              <a:rPr lang="ru-RU" sz="1600" b="1" i="1" dirty="0">
                <a:solidFill>
                  <a:srgbClr val="FFFFFF"/>
                </a:solidFill>
                <a:cs typeface="Arial" charset="0"/>
              </a:rPr>
              <a:t>обращений</a:t>
            </a:r>
            <a:endParaRPr lang="de-DE" sz="16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" name="Text Box 11"/>
          <p:cNvSpPr txBox="1">
            <a:spLocks noChangeAspect="1" noChangeArrowheads="1"/>
          </p:cNvSpPr>
          <p:nvPr/>
        </p:nvSpPr>
        <p:spPr bwMode="gray">
          <a:xfrm>
            <a:off x="4590047" y="4668207"/>
            <a:ext cx="2509352" cy="67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72000" bIns="9000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600" b="1" i="1" dirty="0">
                <a:solidFill>
                  <a:srgbClr val="FFFFFF"/>
                </a:solidFill>
                <a:cs typeface="Arial" charset="0"/>
              </a:rPr>
              <a:t>Мобильное приложение </a:t>
            </a:r>
            <a:endParaRPr lang="de-DE" sz="16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gray">
          <a:xfrm flipV="1">
            <a:off x="4488610" y="3232460"/>
            <a:ext cx="0" cy="1258887"/>
          </a:xfrm>
          <a:prstGeom prst="line">
            <a:avLst/>
          </a:prstGeom>
          <a:noFill/>
          <a:ln w="3175">
            <a:solidFill>
              <a:srgbClr val="4C3A74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gray">
          <a:xfrm>
            <a:off x="4552110" y="3232460"/>
            <a:ext cx="234326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01688"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Всегда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под рукой,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чат-бот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, ответ на любой вопрос, база знаний, история обращений клиента,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оценка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работы, анализ голоса, выявление эмоций</a:t>
            </a: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gray">
          <a:xfrm>
            <a:off x="6994496" y="5510334"/>
            <a:ext cx="1786555" cy="75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defTabSz="801688">
              <a:spcBef>
                <a:spcPct val="20000"/>
              </a:spcBef>
            </a:pPr>
            <a:r>
              <a:rPr lang="ru-RU" sz="1400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сходные данные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для поведенческого </a:t>
            </a: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надзора, выявление новых видов посредников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gray">
          <a:xfrm>
            <a:off x="8852409" y="3445076"/>
            <a:ext cx="1260856" cy="6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defTabSz="801688"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Тайный </a:t>
            </a:r>
            <a:br>
              <a:rPr lang="ru-RU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покупатель, помощник, советник, защитник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gray">
          <a:xfrm flipV="1">
            <a:off x="454249" y="5513308"/>
            <a:ext cx="2" cy="896619"/>
          </a:xfrm>
          <a:prstGeom prst="line">
            <a:avLst/>
          </a:prstGeom>
          <a:noFill/>
          <a:ln w="3175">
            <a:solidFill>
              <a:srgbClr val="AB5282"/>
            </a:solidFill>
            <a:round/>
            <a:headEnd/>
            <a:tailEnd/>
          </a:ln>
        </p:spPr>
        <p:txBody>
          <a:bodyPr lIns="72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gray">
          <a:xfrm>
            <a:off x="454250" y="5526523"/>
            <a:ext cx="4059138" cy="76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ru-RU" sz="1400" dirty="0" smtClean="0"/>
              <a:t>Быстрый </a:t>
            </a:r>
            <a:r>
              <a:rPr lang="ru-RU" sz="1400" dirty="0"/>
              <a:t>ответ по существу, анализ ситуации, выявление трендов и адаптивные </a:t>
            </a:r>
            <a:r>
              <a:rPr lang="ru-RU" sz="1400" dirty="0" smtClean="0"/>
              <a:t>триггеры </a:t>
            </a:r>
            <a:br>
              <a:rPr lang="ru-RU" sz="1400" dirty="0" smtClean="0"/>
            </a:br>
            <a:r>
              <a:rPr lang="ru-RU" sz="1400" dirty="0" smtClean="0"/>
              <a:t>для </a:t>
            </a:r>
            <a:r>
              <a:rPr lang="ru-RU" sz="1400" dirty="0"/>
              <a:t>оперативного реагирования, рекомендации по изменению нормативной </a:t>
            </a:r>
            <a:r>
              <a:rPr lang="ru-RU" sz="1400" dirty="0" smtClean="0"/>
              <a:t>базы. Сокращение трудозатрат на обслуживание потребителей</a:t>
            </a:r>
            <a:endParaRPr lang="ru-RU" sz="1400" dirty="0"/>
          </a:p>
        </p:txBody>
      </p:sp>
      <p:sp>
        <p:nvSpPr>
          <p:cNvPr id="48" name="Text Box 37"/>
          <p:cNvSpPr txBox="1">
            <a:spLocks noChangeArrowheads="1"/>
          </p:cNvSpPr>
          <p:nvPr/>
        </p:nvSpPr>
        <p:spPr bwMode="gray">
          <a:xfrm>
            <a:off x="9932014" y="5516176"/>
            <a:ext cx="2041845" cy="75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defTabSz="801688"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Шаг на пути </a:t>
            </a:r>
            <a:br>
              <a:rPr lang="ru-RU" sz="1400" dirty="0" smtClean="0">
                <a:solidFill>
                  <a:srgbClr val="000000"/>
                </a:solidFill>
                <a:cs typeface="Arial" charset="0"/>
              </a:rPr>
            </a:b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к </a:t>
            </a:r>
            <a:r>
              <a:rPr lang="ru-RU" sz="1400" dirty="0">
                <a:solidFill>
                  <a:srgbClr val="000000"/>
                </a:solidFill>
                <a:cs typeface="Arial" charset="0"/>
              </a:rPr>
              <a:t>«автоматическому финансовому управляющему»</a:t>
            </a:r>
            <a:endParaRPr lang="de-DE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Text Box 11"/>
          <p:cNvSpPr txBox="1">
            <a:spLocks noChangeAspect="1" noChangeArrowheads="1"/>
          </p:cNvSpPr>
          <p:nvPr/>
        </p:nvSpPr>
        <p:spPr bwMode="gray">
          <a:xfrm>
            <a:off x="7103160" y="4565133"/>
            <a:ext cx="1772146" cy="9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90000" rIns="72000" bIns="9000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ru-RU" sz="1600" b="1" i="1" dirty="0">
                <a:solidFill>
                  <a:srgbClr val="FFFFFF"/>
                </a:solidFill>
                <a:cs typeface="Arial" charset="0"/>
              </a:rPr>
              <a:t>BIG </a:t>
            </a:r>
            <a:r>
              <a:rPr lang="ru-RU" sz="1600" b="1" i="1" dirty="0" err="1">
                <a:solidFill>
                  <a:srgbClr val="FFFFFF"/>
                </a:solidFill>
                <a:cs typeface="Arial" charset="0"/>
              </a:rPr>
              <a:t>Data</a:t>
            </a:r>
            <a:r>
              <a:rPr lang="ru-RU" sz="1600" b="1" i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600" b="1" i="1" dirty="0" smtClean="0">
                <a:solidFill>
                  <a:srgbClr val="FFFFFF"/>
                </a:solidFill>
                <a:cs typeface="Arial" charset="0"/>
              </a:rPr>
              <a:t>+ социальные сети</a:t>
            </a:r>
            <a:endParaRPr lang="ru-RU" sz="16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" name="Text Box 11"/>
          <p:cNvSpPr txBox="1">
            <a:spLocks noChangeAspect="1" noChangeArrowheads="1"/>
          </p:cNvSpPr>
          <p:nvPr/>
        </p:nvSpPr>
        <p:spPr bwMode="gray">
          <a:xfrm>
            <a:off x="9068579" y="4808248"/>
            <a:ext cx="1312863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ru-RU" sz="1600" b="1" i="1" dirty="0" smtClean="0">
                <a:solidFill>
                  <a:srgbClr val="FFFFFF"/>
                </a:solidFill>
                <a:cs typeface="Arial" charset="0"/>
              </a:rPr>
              <a:t>Робот</a:t>
            </a:r>
            <a:endParaRPr lang="ru-RU" sz="16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2" name="Text Box 11"/>
          <p:cNvSpPr txBox="1">
            <a:spLocks noChangeAspect="1" noChangeArrowheads="1"/>
          </p:cNvSpPr>
          <p:nvPr/>
        </p:nvSpPr>
        <p:spPr bwMode="gray">
          <a:xfrm>
            <a:off x="10537851" y="4808247"/>
            <a:ext cx="1312863" cy="42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90000" rIns="72000" bIns="90000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ru-RU" sz="1600" b="1" i="1" dirty="0" smtClean="0">
                <a:solidFill>
                  <a:srgbClr val="FFFFFF"/>
                </a:solidFill>
                <a:cs typeface="Arial" charset="0"/>
              </a:rPr>
              <a:t>PSD2</a:t>
            </a:r>
            <a:endParaRPr lang="ru-RU" sz="1600" b="1" i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" name="Line 35"/>
          <p:cNvSpPr>
            <a:spLocks noChangeShapeType="1"/>
          </p:cNvSpPr>
          <p:nvPr/>
        </p:nvSpPr>
        <p:spPr bwMode="gray">
          <a:xfrm flipV="1">
            <a:off x="6994494" y="5521986"/>
            <a:ext cx="2" cy="89661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 lIns="72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35"/>
          <p:cNvSpPr>
            <a:spLocks noChangeShapeType="1"/>
          </p:cNvSpPr>
          <p:nvPr/>
        </p:nvSpPr>
        <p:spPr bwMode="gray">
          <a:xfrm flipV="1">
            <a:off x="9932014" y="5521985"/>
            <a:ext cx="2" cy="896619"/>
          </a:xfrm>
          <a:prstGeom prst="line">
            <a:avLst/>
          </a:prstGeom>
          <a:noFill/>
          <a:ln w="3175">
            <a:solidFill>
              <a:schemeClr val="accent6"/>
            </a:solidFill>
            <a:round/>
            <a:headEnd/>
            <a:tailEnd/>
          </a:ln>
        </p:spPr>
        <p:txBody>
          <a:bodyPr lIns="720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Двойная стрелка влево/вправо 55"/>
          <p:cNvSpPr/>
          <p:nvPr/>
        </p:nvSpPr>
        <p:spPr>
          <a:xfrm>
            <a:off x="3638762" y="1830983"/>
            <a:ext cx="1229711" cy="542302"/>
          </a:xfrm>
          <a:prstGeom prst="leftRight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войная стрелка влево/вправо 56"/>
          <p:cNvSpPr/>
          <p:nvPr/>
        </p:nvSpPr>
        <p:spPr>
          <a:xfrm>
            <a:off x="7510655" y="1862727"/>
            <a:ext cx="1229711" cy="542302"/>
          </a:xfrm>
          <a:prstGeom prst="leftRight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8" y="810343"/>
            <a:ext cx="3918661" cy="241650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56" y="945381"/>
            <a:ext cx="2428214" cy="22814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2"/>
          <a:stretch/>
        </p:blipFill>
        <p:spPr>
          <a:xfrm>
            <a:off x="4441267" y="643448"/>
            <a:ext cx="3182498" cy="2537679"/>
          </a:xfrm>
          <a:prstGeom prst="rect">
            <a:avLst/>
          </a:prstGeom>
        </p:spPr>
      </p:pic>
      <p:sp>
        <p:nvSpPr>
          <p:cNvPr id="63" name="Text Box 32"/>
          <p:cNvSpPr txBox="1">
            <a:spLocks noChangeArrowheads="1"/>
          </p:cNvSpPr>
          <p:nvPr/>
        </p:nvSpPr>
        <p:spPr bwMode="gray">
          <a:xfrm>
            <a:off x="6362909" y="2373791"/>
            <a:ext cx="1260856" cy="6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defTabSz="801688">
              <a:spcBef>
                <a:spcPct val="20000"/>
              </a:spcBef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ЕКЦ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gray">
          <a:xfrm>
            <a:off x="5772092" y="2222167"/>
            <a:ext cx="1260856" cy="6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pPr defTabSz="801688">
              <a:spcBef>
                <a:spcPct val="20000"/>
              </a:spcBef>
            </a:pPr>
            <a:r>
              <a:rPr lang="en-US" sz="1400" b="1" dirty="0" smtClean="0">
                <a:solidFill>
                  <a:schemeClr val="accent1"/>
                </a:solidFill>
                <a:cs typeface="Arial" charset="0"/>
              </a:rPr>
              <a:t>AI</a:t>
            </a:r>
            <a:endParaRPr lang="ru-RU" sz="1400" b="1" dirty="0" smtClean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gray">
          <a:xfrm flipH="1" flipV="1">
            <a:off x="8764443" y="3426941"/>
            <a:ext cx="16608" cy="112367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ctr"/>
          <a:lstStyle/>
          <a:p>
            <a:fld id="{6113E31D-E2AB-40D1-8B51-AFA5AFEF393A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5854" y="295671"/>
            <a:ext cx="7102725" cy="606994"/>
          </a:xfrm>
        </p:spPr>
        <p:txBody>
          <a:bodyPr vert="horz" lIns="0" tIns="0" rIns="0" bIns="0" rtlCol="0" anchor="ctr"/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Коммуникация с потребителем.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Must have.</a:t>
            </a:r>
            <a:endParaRPr lang="ru-RU" sz="18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32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607" y="294167"/>
            <a:ext cx="7804680" cy="606994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Задачи надзора 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регулирования в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ea typeface="+mn-ea"/>
              </a:rPr>
              <a:t>цифровой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среде</a:t>
            </a:r>
            <a:endParaRPr lang="ru-RU" sz="18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0226" y="2152175"/>
            <a:ext cx="1872668" cy="4777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Поведенческий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183341" y="1871285"/>
            <a:ext cx="1790" cy="25692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183341" y="1873565"/>
            <a:ext cx="9441245" cy="164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0633305" y="1858166"/>
            <a:ext cx="2443" cy="28232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365109" y="1873591"/>
            <a:ext cx="1790" cy="2397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183340" y="1022500"/>
            <a:ext cx="9449965" cy="73747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6787" y="1227454"/>
            <a:ext cx="5269021" cy="17720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76864" y="1130280"/>
            <a:ext cx="9284043" cy="555086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346546" y="1871533"/>
            <a:ext cx="1790" cy="2397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7412263" y="1871533"/>
            <a:ext cx="1790" cy="2397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>
            <a:off x="2428141" y="2152175"/>
            <a:ext cx="1872668" cy="4777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Превентивный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28775" y="2153772"/>
            <a:ext cx="1872668" cy="4777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21196" y="2154132"/>
            <a:ext cx="1872668" cy="4777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Проактивный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355105" y="2147634"/>
            <a:ext cx="3511082" cy="47770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Необременительный для рынка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26"/>
          <p:cNvGrpSpPr/>
          <p:nvPr/>
        </p:nvGrpSpPr>
        <p:grpSpPr>
          <a:xfrm>
            <a:off x="3504110" y="3797644"/>
            <a:ext cx="4931370" cy="2780619"/>
            <a:chOff x="522164" y="2199902"/>
            <a:chExt cx="4676775" cy="3181350"/>
          </a:xfrm>
        </p:grpSpPr>
        <p:sp>
          <p:nvSpPr>
            <p:cNvPr id="79" name="Freeform 94"/>
            <p:cNvSpPr>
              <a:spLocks/>
            </p:cNvSpPr>
            <p:nvPr/>
          </p:nvSpPr>
          <p:spPr bwMode="auto">
            <a:xfrm>
              <a:off x="2971677" y="3598490"/>
              <a:ext cx="2227262" cy="1782762"/>
            </a:xfrm>
            <a:custGeom>
              <a:avLst/>
              <a:gdLst/>
              <a:ahLst/>
              <a:cxnLst>
                <a:cxn ang="0">
                  <a:pos x="1402" y="1122"/>
                </a:cxn>
                <a:cxn ang="0">
                  <a:pos x="1402" y="162"/>
                </a:cxn>
                <a:cxn ang="0">
                  <a:pos x="795" y="162"/>
                </a:cxn>
                <a:cxn ang="0">
                  <a:pos x="700" y="0"/>
                </a:cxn>
                <a:cxn ang="0">
                  <a:pos x="614" y="162"/>
                </a:cxn>
                <a:cxn ang="0">
                  <a:pos x="0" y="162"/>
                </a:cxn>
                <a:cxn ang="0">
                  <a:pos x="0" y="1122"/>
                </a:cxn>
                <a:cxn ang="0">
                  <a:pos x="1402" y="1122"/>
                </a:cxn>
              </a:cxnLst>
              <a:rect l="0" t="0" r="r" b="b"/>
              <a:pathLst>
                <a:path w="1403" h="1123">
                  <a:moveTo>
                    <a:pt x="1402" y="1122"/>
                  </a:moveTo>
                  <a:lnTo>
                    <a:pt x="1402" y="162"/>
                  </a:lnTo>
                  <a:lnTo>
                    <a:pt x="795" y="162"/>
                  </a:lnTo>
                  <a:lnTo>
                    <a:pt x="700" y="0"/>
                  </a:lnTo>
                  <a:lnTo>
                    <a:pt x="614" y="162"/>
                  </a:lnTo>
                  <a:lnTo>
                    <a:pt x="0" y="162"/>
                  </a:lnTo>
                  <a:lnTo>
                    <a:pt x="0" y="1122"/>
                  </a:lnTo>
                  <a:lnTo>
                    <a:pt x="1402" y="1122"/>
                  </a:lnTo>
                </a:path>
              </a:pathLst>
            </a:custGeom>
            <a:solidFill>
              <a:srgbClr val="AB5282"/>
            </a:solidFill>
            <a:ln w="28575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0" name="Freeform 101"/>
            <p:cNvSpPr>
              <a:spLocks/>
            </p:cNvSpPr>
            <p:nvPr/>
          </p:nvSpPr>
          <p:spPr bwMode="auto">
            <a:xfrm>
              <a:off x="522164" y="3868365"/>
              <a:ext cx="2551113" cy="1512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52"/>
                </a:cxn>
                <a:cxn ang="0">
                  <a:pos x="1401" y="952"/>
                </a:cxn>
                <a:cxn ang="0">
                  <a:pos x="1401" y="556"/>
                </a:cxn>
                <a:cxn ang="0">
                  <a:pos x="1606" y="472"/>
                </a:cxn>
                <a:cxn ang="0">
                  <a:pos x="1401" y="395"/>
                </a:cxn>
                <a:cxn ang="0">
                  <a:pos x="1401" y="0"/>
                </a:cxn>
                <a:cxn ang="0">
                  <a:pos x="0" y="0"/>
                </a:cxn>
              </a:cxnLst>
              <a:rect l="0" t="0" r="r" b="b"/>
              <a:pathLst>
                <a:path w="1607" h="953">
                  <a:moveTo>
                    <a:pt x="0" y="0"/>
                  </a:moveTo>
                  <a:lnTo>
                    <a:pt x="0" y="952"/>
                  </a:lnTo>
                  <a:lnTo>
                    <a:pt x="1401" y="952"/>
                  </a:lnTo>
                  <a:lnTo>
                    <a:pt x="1401" y="556"/>
                  </a:lnTo>
                  <a:lnTo>
                    <a:pt x="1606" y="472"/>
                  </a:lnTo>
                  <a:lnTo>
                    <a:pt x="1401" y="395"/>
                  </a:lnTo>
                  <a:lnTo>
                    <a:pt x="1401" y="0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 w="28575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1" name="Freeform 102"/>
            <p:cNvSpPr>
              <a:spLocks/>
            </p:cNvSpPr>
            <p:nvPr/>
          </p:nvSpPr>
          <p:spPr bwMode="auto">
            <a:xfrm>
              <a:off x="522164" y="2199902"/>
              <a:ext cx="2225675" cy="1781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58"/>
                </a:cxn>
                <a:cxn ang="0">
                  <a:pos x="606" y="958"/>
                </a:cxn>
                <a:cxn ang="0">
                  <a:pos x="700" y="1121"/>
                </a:cxn>
                <a:cxn ang="0">
                  <a:pos x="786" y="958"/>
                </a:cxn>
                <a:cxn ang="0">
                  <a:pos x="1401" y="958"/>
                </a:cxn>
                <a:cxn ang="0">
                  <a:pos x="1401" y="0"/>
                </a:cxn>
                <a:cxn ang="0">
                  <a:pos x="0" y="0"/>
                </a:cxn>
              </a:cxnLst>
              <a:rect l="0" t="0" r="r" b="b"/>
              <a:pathLst>
                <a:path w="1402" h="1122">
                  <a:moveTo>
                    <a:pt x="0" y="0"/>
                  </a:moveTo>
                  <a:lnTo>
                    <a:pt x="0" y="958"/>
                  </a:lnTo>
                  <a:lnTo>
                    <a:pt x="606" y="958"/>
                  </a:lnTo>
                  <a:lnTo>
                    <a:pt x="700" y="1121"/>
                  </a:lnTo>
                  <a:lnTo>
                    <a:pt x="786" y="958"/>
                  </a:lnTo>
                  <a:lnTo>
                    <a:pt x="1401" y="958"/>
                  </a:lnTo>
                  <a:lnTo>
                    <a:pt x="1401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" name="Freeform 109"/>
            <p:cNvSpPr>
              <a:spLocks/>
            </p:cNvSpPr>
            <p:nvPr/>
          </p:nvSpPr>
          <p:spPr bwMode="auto">
            <a:xfrm>
              <a:off x="2646239" y="2199902"/>
              <a:ext cx="2552700" cy="1514475"/>
            </a:xfrm>
            <a:custGeom>
              <a:avLst/>
              <a:gdLst/>
              <a:ahLst/>
              <a:cxnLst>
                <a:cxn ang="0">
                  <a:pos x="1607" y="0"/>
                </a:cxn>
                <a:cxn ang="0">
                  <a:pos x="1607" y="951"/>
                </a:cxn>
                <a:cxn ang="0">
                  <a:pos x="946" y="953"/>
                </a:cxn>
                <a:cxn ang="0">
                  <a:pos x="905" y="873"/>
                </a:cxn>
                <a:cxn ang="0">
                  <a:pos x="867" y="953"/>
                </a:cxn>
                <a:cxn ang="0">
                  <a:pos x="204" y="951"/>
                </a:cxn>
                <a:cxn ang="0">
                  <a:pos x="204" y="556"/>
                </a:cxn>
                <a:cxn ang="0">
                  <a:pos x="0" y="472"/>
                </a:cxn>
                <a:cxn ang="0">
                  <a:pos x="204" y="394"/>
                </a:cxn>
                <a:cxn ang="0">
                  <a:pos x="204" y="0"/>
                </a:cxn>
                <a:cxn ang="0">
                  <a:pos x="1607" y="0"/>
                </a:cxn>
              </a:cxnLst>
              <a:rect l="0" t="0" r="r" b="b"/>
              <a:pathLst>
                <a:path w="1608" h="954">
                  <a:moveTo>
                    <a:pt x="1607" y="0"/>
                  </a:moveTo>
                  <a:lnTo>
                    <a:pt x="1607" y="951"/>
                  </a:lnTo>
                  <a:lnTo>
                    <a:pt x="946" y="953"/>
                  </a:lnTo>
                  <a:lnTo>
                    <a:pt x="905" y="873"/>
                  </a:lnTo>
                  <a:lnTo>
                    <a:pt x="867" y="953"/>
                  </a:lnTo>
                  <a:lnTo>
                    <a:pt x="204" y="951"/>
                  </a:lnTo>
                  <a:lnTo>
                    <a:pt x="204" y="556"/>
                  </a:lnTo>
                  <a:lnTo>
                    <a:pt x="0" y="472"/>
                  </a:lnTo>
                  <a:lnTo>
                    <a:pt x="204" y="394"/>
                  </a:lnTo>
                  <a:lnTo>
                    <a:pt x="204" y="0"/>
                  </a:lnTo>
                  <a:lnTo>
                    <a:pt x="1607" y="0"/>
                  </a:lnTo>
                </a:path>
              </a:pathLst>
            </a:custGeom>
            <a:solidFill>
              <a:srgbClr val="4C3A74"/>
            </a:solidFill>
            <a:ln w="28575" cap="rnd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3" name="Rectangle 110"/>
            <p:cNvSpPr>
              <a:spLocks noChangeArrowheads="1"/>
            </p:cNvSpPr>
            <p:nvPr/>
          </p:nvSpPr>
          <p:spPr bwMode="auto">
            <a:xfrm>
              <a:off x="568444" y="2400179"/>
              <a:ext cx="2089150" cy="105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6038" rIns="90488" bIns="46038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 algn="ctr" defTabSz="885825">
                <a:defRPr/>
              </a:pPr>
              <a:r>
                <a:rPr lang="ru-RU" sz="1800" dirty="0" smtClean="0">
                  <a:solidFill>
                    <a:srgbClr val="FFFFFF"/>
                  </a:solidFill>
                  <a:latin typeface="+mj-lt"/>
                </a:rPr>
                <a:t>Основанное</a:t>
              </a:r>
              <a:r>
                <a:rPr lang="en-US" sz="1800" dirty="0" smtClean="0">
                  <a:solidFill>
                    <a:srgbClr val="FFFFFF"/>
                  </a:solidFill>
                  <a:latin typeface="+mj-lt"/>
                </a:rPr>
                <a:t/>
              </a:r>
              <a:br>
                <a:rPr lang="en-US" sz="1800" dirty="0" smtClean="0">
                  <a:solidFill>
                    <a:srgbClr val="FFFFFF"/>
                  </a:solidFill>
                  <a:latin typeface="+mj-lt"/>
                </a:rPr>
              </a:br>
              <a:r>
                <a:rPr lang="ru-RU" sz="1800" dirty="0" smtClean="0">
                  <a:solidFill>
                    <a:srgbClr val="FFFFFF"/>
                  </a:solidFill>
                  <a:latin typeface="+mj-lt"/>
                </a:rPr>
                <a:t>на </a:t>
              </a:r>
              <a:r>
                <a:rPr lang="ru-RU" sz="1800" dirty="0">
                  <a:solidFill>
                    <a:srgbClr val="FFFFFF"/>
                  </a:solidFill>
                  <a:latin typeface="+mj-lt"/>
                </a:rPr>
                <a:t>понятных рынку </a:t>
              </a:r>
              <a:r>
                <a:rPr lang="ru-RU" sz="1800" dirty="0" smtClean="0">
                  <a:solidFill>
                    <a:srgbClr val="FFFFFF"/>
                  </a:solidFill>
                  <a:latin typeface="+mj-lt"/>
                </a:rPr>
                <a:t>принципах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 </a:t>
              </a: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4" name="Rectangle 111"/>
            <p:cNvSpPr>
              <a:spLocks noChangeArrowheads="1"/>
            </p:cNvSpPr>
            <p:nvPr/>
          </p:nvSpPr>
          <p:spPr bwMode="auto">
            <a:xfrm>
              <a:off x="3073277" y="2558638"/>
              <a:ext cx="2052638" cy="74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6038" rIns="90488" bIns="46038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 algn="ctr" defTabSz="885825">
                <a:defRPr/>
              </a:pPr>
              <a:r>
                <a:rPr lang="ru-RU" sz="1800" dirty="0">
                  <a:solidFill>
                    <a:srgbClr val="FFFFFF"/>
                  </a:solidFill>
                  <a:latin typeface="+mj-lt"/>
                </a:rPr>
                <a:t>Стимулирующее развитие рынка</a:t>
              </a:r>
            </a:p>
          </p:txBody>
        </p:sp>
        <p:sp>
          <p:nvSpPr>
            <p:cNvPr id="85" name="Rectangle 112"/>
            <p:cNvSpPr>
              <a:spLocks noChangeArrowheads="1"/>
            </p:cNvSpPr>
            <p:nvPr/>
          </p:nvSpPr>
          <p:spPr bwMode="auto">
            <a:xfrm>
              <a:off x="553120" y="4254703"/>
              <a:ext cx="2163763" cy="74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6038" rIns="90488" bIns="46038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885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Пропорциональное рискам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" name="Rectangle 113"/>
            <p:cNvSpPr>
              <a:spLocks noChangeArrowheads="1"/>
            </p:cNvSpPr>
            <p:nvPr/>
          </p:nvSpPr>
          <p:spPr bwMode="auto">
            <a:xfrm>
              <a:off x="3073277" y="4366191"/>
              <a:ext cx="2003425" cy="42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6038" rIns="90488" bIns="46038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885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Эффективное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90" name="Скругленный прямоугольник 89"/>
          <p:cNvSpPr/>
          <p:nvPr/>
        </p:nvSpPr>
        <p:spPr>
          <a:xfrm>
            <a:off x="1183340" y="2895943"/>
            <a:ext cx="9441246" cy="7374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36785" y="3100897"/>
            <a:ext cx="5269021" cy="17720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251267" y="2993538"/>
            <a:ext cx="9297859" cy="55508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1985775" y="377858"/>
            <a:ext cx="7542213" cy="433426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ea typeface="+mn-ea"/>
              </a:rPr>
              <a:t>Цифровые финансовые услуги для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ea typeface="+mn-ea"/>
              </a:rPr>
              <a:t>потребителя</a:t>
            </a:r>
            <a:endParaRPr lang="ru-RU" sz="18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grpSp>
        <p:nvGrpSpPr>
          <p:cNvPr id="25" name="Group 19"/>
          <p:cNvGrpSpPr/>
          <p:nvPr/>
        </p:nvGrpSpPr>
        <p:grpSpPr>
          <a:xfrm>
            <a:off x="889588" y="974224"/>
            <a:ext cx="11302412" cy="5682949"/>
            <a:chOff x="-1140337" y="2140518"/>
            <a:chExt cx="8968476" cy="4638739"/>
          </a:xfrm>
        </p:grpSpPr>
        <p:grpSp>
          <p:nvGrpSpPr>
            <p:cNvPr id="26" name="Group 12"/>
            <p:cNvGrpSpPr/>
            <p:nvPr/>
          </p:nvGrpSpPr>
          <p:grpSpPr>
            <a:xfrm>
              <a:off x="-239476" y="2140518"/>
              <a:ext cx="5033610" cy="4638739"/>
              <a:chOff x="-438538" y="2140518"/>
              <a:chExt cx="5033610" cy="4638739"/>
            </a:xfrm>
          </p:grpSpPr>
          <p:sp>
            <p:nvSpPr>
              <p:cNvPr id="31" name="Rectangle 11"/>
              <p:cNvSpPr/>
              <p:nvPr/>
            </p:nvSpPr>
            <p:spPr bwMode="ltGray">
              <a:xfrm>
                <a:off x="994672" y="2700511"/>
                <a:ext cx="3600400" cy="3600400"/>
              </a:xfrm>
              <a:prstGeom prst="rect">
                <a:avLst/>
              </a:prstGeom>
              <a:solidFill>
                <a:srgbClr val="EAE8E2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Right Arrow 2"/>
              <p:cNvSpPr/>
              <p:nvPr/>
            </p:nvSpPr>
            <p:spPr bwMode="ltGray">
              <a:xfrm>
                <a:off x="-438538" y="3042015"/>
                <a:ext cx="3228975" cy="2917392"/>
              </a:xfrm>
              <a:custGeom>
                <a:avLst/>
                <a:gdLst>
                  <a:gd name="connsiteX0" fmla="*/ 0 w 2678576"/>
                  <a:gd name="connsiteY0" fmla="*/ 407771 h 3574118"/>
                  <a:gd name="connsiteX1" fmla="*/ 832823 w 2678576"/>
                  <a:gd name="connsiteY1" fmla="*/ 407771 h 3574118"/>
                  <a:gd name="connsiteX2" fmla="*/ 832823 w 2678576"/>
                  <a:gd name="connsiteY2" fmla="*/ 0 h 3574118"/>
                  <a:gd name="connsiteX3" fmla="*/ 2678576 w 2678576"/>
                  <a:gd name="connsiteY3" fmla="*/ 1787059 h 3574118"/>
                  <a:gd name="connsiteX4" fmla="*/ 832823 w 2678576"/>
                  <a:gd name="connsiteY4" fmla="*/ 3574118 h 3574118"/>
                  <a:gd name="connsiteX5" fmla="*/ 832823 w 2678576"/>
                  <a:gd name="connsiteY5" fmla="*/ 3166347 h 3574118"/>
                  <a:gd name="connsiteX6" fmla="*/ 0 w 2678576"/>
                  <a:gd name="connsiteY6" fmla="*/ 3166347 h 3574118"/>
                  <a:gd name="connsiteX7" fmla="*/ 0 w 2678576"/>
                  <a:gd name="connsiteY7" fmla="*/ 407771 h 3574118"/>
                  <a:gd name="connsiteX0" fmla="*/ 0 w 3861917"/>
                  <a:gd name="connsiteY0" fmla="*/ 398806 h 3574118"/>
                  <a:gd name="connsiteX1" fmla="*/ 2016164 w 3861917"/>
                  <a:gd name="connsiteY1" fmla="*/ 407771 h 3574118"/>
                  <a:gd name="connsiteX2" fmla="*/ 2016164 w 3861917"/>
                  <a:gd name="connsiteY2" fmla="*/ 0 h 3574118"/>
                  <a:gd name="connsiteX3" fmla="*/ 3861917 w 3861917"/>
                  <a:gd name="connsiteY3" fmla="*/ 1787059 h 3574118"/>
                  <a:gd name="connsiteX4" fmla="*/ 2016164 w 3861917"/>
                  <a:gd name="connsiteY4" fmla="*/ 3574118 h 3574118"/>
                  <a:gd name="connsiteX5" fmla="*/ 2016164 w 3861917"/>
                  <a:gd name="connsiteY5" fmla="*/ 3166347 h 3574118"/>
                  <a:gd name="connsiteX6" fmla="*/ 1183341 w 3861917"/>
                  <a:gd name="connsiteY6" fmla="*/ 3166347 h 3574118"/>
                  <a:gd name="connsiteX7" fmla="*/ 0 w 3861917"/>
                  <a:gd name="connsiteY7" fmla="*/ 398806 h 3574118"/>
                  <a:gd name="connsiteX0" fmla="*/ 17929 w 3879846"/>
                  <a:gd name="connsiteY0" fmla="*/ 398806 h 3574118"/>
                  <a:gd name="connsiteX1" fmla="*/ 2034093 w 3879846"/>
                  <a:gd name="connsiteY1" fmla="*/ 407771 h 3574118"/>
                  <a:gd name="connsiteX2" fmla="*/ 2034093 w 3879846"/>
                  <a:gd name="connsiteY2" fmla="*/ 0 h 3574118"/>
                  <a:gd name="connsiteX3" fmla="*/ 3879846 w 3879846"/>
                  <a:gd name="connsiteY3" fmla="*/ 1787059 h 3574118"/>
                  <a:gd name="connsiteX4" fmla="*/ 2034093 w 3879846"/>
                  <a:gd name="connsiteY4" fmla="*/ 3574118 h 3574118"/>
                  <a:gd name="connsiteX5" fmla="*/ 2034093 w 3879846"/>
                  <a:gd name="connsiteY5" fmla="*/ 3166347 h 3574118"/>
                  <a:gd name="connsiteX6" fmla="*/ 0 w 3879846"/>
                  <a:gd name="connsiteY6" fmla="*/ 3166347 h 3574118"/>
                  <a:gd name="connsiteX7" fmla="*/ 17929 w 3879846"/>
                  <a:gd name="connsiteY7" fmla="*/ 398806 h 357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79846" h="3574118">
                    <a:moveTo>
                      <a:pt x="17929" y="398806"/>
                    </a:moveTo>
                    <a:lnTo>
                      <a:pt x="2034093" y="407771"/>
                    </a:lnTo>
                    <a:lnTo>
                      <a:pt x="2034093" y="0"/>
                    </a:lnTo>
                    <a:lnTo>
                      <a:pt x="3879846" y="1787059"/>
                    </a:lnTo>
                    <a:lnTo>
                      <a:pt x="2034093" y="3574118"/>
                    </a:lnTo>
                    <a:lnTo>
                      <a:pt x="2034093" y="3166347"/>
                    </a:lnTo>
                    <a:lnTo>
                      <a:pt x="0" y="3166347"/>
                    </a:lnTo>
                    <a:lnTo>
                      <a:pt x="17929" y="398806"/>
                    </a:lnTo>
                    <a:close/>
                  </a:path>
                </a:pathLst>
              </a:custGeom>
              <a:solidFill>
                <a:schemeClr val="accent5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 bwMode="ltGray">
              <a:xfrm rot="5400000">
                <a:off x="1606346" y="1863811"/>
                <a:ext cx="2363977" cy="2917392"/>
              </a:xfrm>
              <a:prstGeom prst="rightArrow">
                <a:avLst>
                  <a:gd name="adj1" fmla="val 79956"/>
                  <a:gd name="adj2" fmla="val 59465"/>
                </a:avLst>
              </a:prstGeom>
              <a:solidFill>
                <a:schemeClr val="accent1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5" name="Right Arrow 34"/>
              <p:cNvSpPr/>
              <p:nvPr/>
            </p:nvSpPr>
            <p:spPr bwMode="ltGray">
              <a:xfrm rot="16200000">
                <a:off x="1645380" y="4177606"/>
                <a:ext cx="2285910" cy="2917392"/>
              </a:xfrm>
              <a:prstGeom prst="rightArrow">
                <a:avLst>
                  <a:gd name="adj1" fmla="val 81065"/>
                  <a:gd name="adj2" fmla="val 61584"/>
                </a:avLst>
              </a:prstGeom>
              <a:solidFill>
                <a:srgbClr val="AB5282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1882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6" name="Rectangle 12"/>
              <p:cNvSpPr txBox="1">
                <a:spLocks noChangeArrowheads="1"/>
              </p:cNvSpPr>
              <p:nvPr/>
            </p:nvSpPr>
            <p:spPr>
              <a:xfrm>
                <a:off x="-202028" y="3596827"/>
                <a:ext cx="2095312" cy="102290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>
                <a:noAutofit/>
              </a:bodyPr>
              <a:lstStyle>
                <a:defPPr>
                  <a:defRPr lang="ru-RU"/>
                </a:defPPr>
                <a:lvl1pPr lvl="0" algn="ctr">
                  <a:spcAft>
                    <a:spcPts val="600"/>
                  </a:spcAft>
                  <a:buClr>
                    <a:srgbClr val="000000"/>
                  </a:buClr>
                  <a:defRPr sz="1400" kern="0">
                    <a:solidFill>
                      <a:srgbClr val="FFFFFF"/>
                    </a:solidFill>
                    <a:cs typeface="Arial" pitchFamily="34" charset="0"/>
                  </a:defRPr>
                </a:lvl1pPr>
              </a:lstStyle>
              <a:p>
                <a:r>
                  <a:rPr lang="ru-RU" sz="1600" dirty="0"/>
                  <a:t>Уровень </a:t>
                </a:r>
                <a:r>
                  <a:rPr lang="ru-RU" sz="1600" dirty="0" smtClean="0"/>
                  <a:t/>
                </a:r>
                <a:br>
                  <a:rPr lang="ru-RU" sz="1600" dirty="0" smtClean="0"/>
                </a:br>
                <a:r>
                  <a:rPr lang="ru-RU" sz="1600" dirty="0" smtClean="0"/>
                  <a:t>финансовой </a:t>
                </a:r>
                <a:r>
                  <a:rPr lang="ru-RU" sz="1600" dirty="0"/>
                  <a:t>грамотности позволяет потребителю </a:t>
                </a:r>
                <a:r>
                  <a:rPr lang="ru-RU" sz="1600" dirty="0" smtClean="0"/>
                  <a:t/>
                </a:r>
                <a:br>
                  <a:rPr lang="ru-RU" sz="1600" dirty="0" smtClean="0"/>
                </a:br>
                <a:r>
                  <a:rPr lang="ru-RU" sz="1600" dirty="0" smtClean="0"/>
                  <a:t>хорошо </a:t>
                </a:r>
                <a:r>
                  <a:rPr lang="ru-RU" sz="1600" dirty="0"/>
                  <a:t>осознавать преимущества </a:t>
                </a:r>
                <a:r>
                  <a:rPr lang="ru-RU" sz="1600" dirty="0" smtClean="0"/>
                  <a:t/>
                </a:r>
                <a:br>
                  <a:rPr lang="ru-RU" sz="1600" dirty="0" smtClean="0"/>
                </a:br>
                <a:r>
                  <a:rPr lang="ru-RU" sz="1600" dirty="0" smtClean="0"/>
                  <a:t>и </a:t>
                </a:r>
                <a:r>
                  <a:rPr lang="ru-RU" sz="1600" dirty="0"/>
                  <a:t>риски выбранной услуги, оценивать надежность поставщика и </a:t>
                </a:r>
                <a:r>
                  <a:rPr lang="ru-RU" sz="1600" dirty="0" smtClean="0"/>
                  <a:t>посредников</a:t>
                </a:r>
                <a:endParaRPr lang="ru-RU" sz="1600" dirty="0"/>
              </a:p>
            </p:txBody>
          </p:sp>
          <p:sp>
            <p:nvSpPr>
              <p:cNvPr id="37" name="Rectangle 12"/>
              <p:cNvSpPr txBox="1">
                <a:spLocks noChangeArrowheads="1"/>
              </p:cNvSpPr>
              <p:nvPr/>
            </p:nvSpPr>
            <p:spPr>
              <a:xfrm>
                <a:off x="1713030" y="5538994"/>
                <a:ext cx="2154814" cy="1103421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>
                <a:noAutofit/>
              </a:bodyPr>
              <a:lstStyle>
                <a:defPPr>
                  <a:defRPr lang="ru-RU"/>
                </a:defPPr>
                <a:lvl1pPr lvl="0" algn="ctr">
                  <a:spcAft>
                    <a:spcPts val="600"/>
                  </a:spcAft>
                  <a:buClr>
                    <a:srgbClr val="000000"/>
                  </a:buClr>
                  <a:defRPr sz="1400" kern="0">
                    <a:solidFill>
                      <a:srgbClr val="FFFFFF"/>
                    </a:solidFill>
                    <a:cs typeface="Arial" pitchFamily="34" charset="0"/>
                  </a:defRPr>
                </a:lvl1pPr>
              </a:lstStyle>
              <a:p>
                <a:r>
                  <a:rPr lang="ru-RU" sz="1600" dirty="0"/>
                  <a:t>Сформирована потребность </a:t>
                </a:r>
                <a:r>
                  <a:rPr lang="ru-RU" sz="1600" dirty="0" smtClean="0"/>
                  <a:t/>
                </a:r>
                <a:br>
                  <a:rPr lang="ru-RU" sz="1600" dirty="0" smtClean="0"/>
                </a:br>
                <a:r>
                  <a:rPr lang="ru-RU" sz="1600" dirty="0" smtClean="0"/>
                  <a:t>в </a:t>
                </a:r>
                <a:r>
                  <a:rPr lang="ru-RU" sz="1600" dirty="0"/>
                  <a:t>получении новых цифровых финансовых услуг. Потребитель выбирает услуги, необходимые именно </a:t>
                </a:r>
                <a:r>
                  <a:rPr lang="ru-RU" sz="1600" dirty="0" smtClean="0"/>
                  <a:t>ему</a:t>
                </a:r>
                <a:endParaRPr lang="ru-RU" sz="1600" dirty="0"/>
              </a:p>
            </p:txBody>
          </p:sp>
          <p:sp>
            <p:nvSpPr>
              <p:cNvPr id="38" name="Rectangle 12"/>
              <p:cNvSpPr txBox="1">
                <a:spLocks noChangeArrowheads="1"/>
              </p:cNvSpPr>
              <p:nvPr/>
            </p:nvSpPr>
            <p:spPr>
              <a:xfrm>
                <a:off x="1526559" y="2257153"/>
                <a:ext cx="2499002" cy="113677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lIns="0" tIns="0" rIns="0" bIns="0">
                <a:noAutofit/>
              </a:bodyPr>
              <a:lstStyle/>
              <a:p>
                <a:pPr lvl="0" algn="ctr">
                  <a:spcAft>
                    <a:spcPts val="600"/>
                  </a:spcAft>
                  <a:buClr>
                    <a:srgbClr val="000000"/>
                  </a:buClr>
                  <a:defRPr/>
                </a:pPr>
                <a:r>
                  <a:rPr lang="ru-RU" sz="1600" kern="0" dirty="0">
                    <a:solidFill>
                      <a:srgbClr val="FFFFFF"/>
                    </a:solidFill>
                    <a:cs typeface="Arial" pitchFamily="34" charset="0"/>
                  </a:rPr>
                  <a:t>Потребитель достаточно информирован и финансово образован для получения цифровых финансовых услуг. </a:t>
                </a:r>
                <a:r>
                  <a:rPr lang="ru-RU" sz="1600" kern="0" dirty="0" smtClean="0">
                    <a:solidFill>
                      <a:srgbClr val="FFFFFF"/>
                    </a:solidFill>
                    <a:cs typeface="Arial" pitchFamily="34" charset="0"/>
                  </a:rPr>
                  <a:t/>
                </a:r>
                <a:br>
                  <a:rPr lang="ru-RU" sz="1600" kern="0" dirty="0" smtClean="0">
                    <a:solidFill>
                      <a:srgbClr val="FFFFFF"/>
                    </a:solidFill>
                    <a:cs typeface="Arial" pitchFamily="34" charset="0"/>
                  </a:rPr>
                </a:br>
                <a:r>
                  <a:rPr lang="ru-RU" sz="1600" kern="0" dirty="0" smtClean="0">
                    <a:solidFill>
                      <a:srgbClr val="FFFFFF"/>
                    </a:solidFill>
                    <a:cs typeface="Arial" pitchFamily="34" charset="0"/>
                  </a:rPr>
                  <a:t>Он </a:t>
                </a:r>
                <a:r>
                  <a:rPr lang="ru-RU" sz="1600" kern="0" dirty="0">
                    <a:solidFill>
                      <a:srgbClr val="FFFFFF"/>
                    </a:solidFill>
                    <a:cs typeface="Arial" pitchFamily="34" charset="0"/>
                  </a:rPr>
                  <a:t>ориентируется в рыночных предложениях и делает осознанный </a:t>
                </a:r>
                <a:r>
                  <a:rPr lang="ru-RU" sz="1600" kern="0" dirty="0" smtClean="0">
                    <a:solidFill>
                      <a:srgbClr val="FFFFFF"/>
                    </a:solidFill>
                    <a:cs typeface="Arial" pitchFamily="34" charset="0"/>
                  </a:rPr>
                  <a:t>выбор</a:t>
                </a:r>
                <a:endParaRPr lang="ru-RU" sz="1600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-1140337" y="2222796"/>
              <a:ext cx="2294972" cy="210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Выбраны</a:t>
              </a:r>
              <a:r>
                <a:rPr kumimoji="0" lang="ru-RU" sz="2000" b="1" i="1" u="none" strike="noStrike" kern="0" cap="none" spc="0" normalizeH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 осознанно</a:t>
              </a:r>
              <a:endParaRPr kumimoji="0" lang="en-GB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5418" y="2865867"/>
              <a:ext cx="2002721" cy="210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10188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b="1" i="1" kern="0" dirty="0">
                  <a:solidFill>
                    <a:srgbClr val="4C3A74"/>
                  </a:solidFill>
                </a:rPr>
                <a:t>Безопасны</a:t>
              </a:r>
              <a:endParaRPr lang="en-GB" sz="2000" b="1" i="1" kern="0" dirty="0">
                <a:solidFill>
                  <a:srgbClr val="4C3A74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1059543" y="5791790"/>
              <a:ext cx="1793272" cy="216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R="0" lvl="0" indent="0" algn="ctr" defTabSz="1018824" fontAlgn="auto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 kumimoji="0" sz="1600" b="1" u="none" strike="noStrike" kern="0" cap="none" spc="0" normalizeH="0" baseline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</a:defRPr>
              </a:lvl1pPr>
            </a:lstStyle>
            <a:p>
              <a:pPr algn="l"/>
              <a:r>
                <a:rPr lang="ru-RU" sz="2000" i="1" dirty="0">
                  <a:solidFill>
                    <a:schemeClr val="accent5"/>
                  </a:solidFill>
                </a:rPr>
                <a:t>Понятны</a:t>
              </a:r>
              <a:endParaRPr lang="en-GB" sz="2000" i="1" dirty="0">
                <a:solidFill>
                  <a:schemeClr val="accent5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23499" y="6205013"/>
              <a:ext cx="2230997" cy="216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R="0" lvl="0" indent="0" algn="ctr" defTabSz="1018824" fontAlgn="auto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 kumimoji="0" sz="1600" b="1" u="none" strike="noStrike" kern="0" cap="none" spc="0" normalizeH="0" baseline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</a:defRPr>
              </a:lvl1pPr>
            </a:lstStyle>
            <a:p>
              <a:r>
                <a:rPr lang="ru-RU" sz="2000" i="1" dirty="0">
                  <a:solidFill>
                    <a:srgbClr val="AB5282"/>
                  </a:solidFill>
                </a:rPr>
                <a:t>Востребованы</a:t>
              </a:r>
              <a:endParaRPr lang="en-GB" sz="2000" i="1" dirty="0">
                <a:solidFill>
                  <a:srgbClr val="AB5282"/>
                </a:solidFill>
              </a:endParaRPr>
            </a:p>
          </p:txBody>
        </p:sp>
      </p:grpSp>
      <p:sp>
        <p:nvSpPr>
          <p:cNvPr id="44" name="Right Arrow 2"/>
          <p:cNvSpPr/>
          <p:nvPr/>
        </p:nvSpPr>
        <p:spPr bwMode="ltGray">
          <a:xfrm rot="10800000">
            <a:off x="6092377" y="2078655"/>
            <a:ext cx="4017298" cy="3574118"/>
          </a:xfrm>
          <a:custGeom>
            <a:avLst/>
            <a:gdLst>
              <a:gd name="connsiteX0" fmla="*/ 0 w 2678576"/>
              <a:gd name="connsiteY0" fmla="*/ 407771 h 3574118"/>
              <a:gd name="connsiteX1" fmla="*/ 832823 w 2678576"/>
              <a:gd name="connsiteY1" fmla="*/ 407771 h 3574118"/>
              <a:gd name="connsiteX2" fmla="*/ 832823 w 2678576"/>
              <a:gd name="connsiteY2" fmla="*/ 0 h 3574118"/>
              <a:gd name="connsiteX3" fmla="*/ 2678576 w 2678576"/>
              <a:gd name="connsiteY3" fmla="*/ 1787059 h 3574118"/>
              <a:gd name="connsiteX4" fmla="*/ 832823 w 2678576"/>
              <a:gd name="connsiteY4" fmla="*/ 3574118 h 3574118"/>
              <a:gd name="connsiteX5" fmla="*/ 832823 w 2678576"/>
              <a:gd name="connsiteY5" fmla="*/ 3166347 h 3574118"/>
              <a:gd name="connsiteX6" fmla="*/ 0 w 2678576"/>
              <a:gd name="connsiteY6" fmla="*/ 3166347 h 3574118"/>
              <a:gd name="connsiteX7" fmla="*/ 0 w 2678576"/>
              <a:gd name="connsiteY7" fmla="*/ 407771 h 3574118"/>
              <a:gd name="connsiteX0" fmla="*/ 0 w 3861917"/>
              <a:gd name="connsiteY0" fmla="*/ 398806 h 3574118"/>
              <a:gd name="connsiteX1" fmla="*/ 2016164 w 3861917"/>
              <a:gd name="connsiteY1" fmla="*/ 407771 h 3574118"/>
              <a:gd name="connsiteX2" fmla="*/ 2016164 w 3861917"/>
              <a:gd name="connsiteY2" fmla="*/ 0 h 3574118"/>
              <a:gd name="connsiteX3" fmla="*/ 3861917 w 3861917"/>
              <a:gd name="connsiteY3" fmla="*/ 1787059 h 3574118"/>
              <a:gd name="connsiteX4" fmla="*/ 2016164 w 3861917"/>
              <a:gd name="connsiteY4" fmla="*/ 3574118 h 3574118"/>
              <a:gd name="connsiteX5" fmla="*/ 2016164 w 3861917"/>
              <a:gd name="connsiteY5" fmla="*/ 3166347 h 3574118"/>
              <a:gd name="connsiteX6" fmla="*/ 1183341 w 3861917"/>
              <a:gd name="connsiteY6" fmla="*/ 3166347 h 3574118"/>
              <a:gd name="connsiteX7" fmla="*/ 0 w 3861917"/>
              <a:gd name="connsiteY7" fmla="*/ 398806 h 3574118"/>
              <a:gd name="connsiteX0" fmla="*/ 17929 w 3879846"/>
              <a:gd name="connsiteY0" fmla="*/ 398806 h 3574118"/>
              <a:gd name="connsiteX1" fmla="*/ 2034093 w 3879846"/>
              <a:gd name="connsiteY1" fmla="*/ 407771 h 3574118"/>
              <a:gd name="connsiteX2" fmla="*/ 2034093 w 3879846"/>
              <a:gd name="connsiteY2" fmla="*/ 0 h 3574118"/>
              <a:gd name="connsiteX3" fmla="*/ 3879846 w 3879846"/>
              <a:gd name="connsiteY3" fmla="*/ 1787059 h 3574118"/>
              <a:gd name="connsiteX4" fmla="*/ 2034093 w 3879846"/>
              <a:gd name="connsiteY4" fmla="*/ 3574118 h 3574118"/>
              <a:gd name="connsiteX5" fmla="*/ 2034093 w 3879846"/>
              <a:gd name="connsiteY5" fmla="*/ 3166347 h 3574118"/>
              <a:gd name="connsiteX6" fmla="*/ 0 w 3879846"/>
              <a:gd name="connsiteY6" fmla="*/ 3166347 h 3574118"/>
              <a:gd name="connsiteX7" fmla="*/ 17929 w 3879846"/>
              <a:gd name="connsiteY7" fmla="*/ 398806 h 357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9846" h="3574118">
                <a:moveTo>
                  <a:pt x="17929" y="398806"/>
                </a:moveTo>
                <a:lnTo>
                  <a:pt x="2034093" y="407771"/>
                </a:lnTo>
                <a:lnTo>
                  <a:pt x="2034093" y="0"/>
                </a:lnTo>
                <a:lnTo>
                  <a:pt x="3879846" y="1787059"/>
                </a:lnTo>
                <a:lnTo>
                  <a:pt x="2034093" y="3574118"/>
                </a:lnTo>
                <a:lnTo>
                  <a:pt x="2034093" y="3166347"/>
                </a:lnTo>
                <a:lnTo>
                  <a:pt x="0" y="3166347"/>
                </a:lnTo>
                <a:lnTo>
                  <a:pt x="17929" y="398806"/>
                </a:lnTo>
                <a:close/>
              </a:path>
            </a:pathLst>
          </a:custGeom>
          <a:solidFill>
            <a:srgbClr val="4C3A74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Rectangle 12"/>
          <p:cNvSpPr txBox="1">
            <a:spLocks noChangeArrowheads="1"/>
          </p:cNvSpPr>
          <p:nvPr/>
        </p:nvSpPr>
        <p:spPr>
          <a:xfrm>
            <a:off x="6937900" y="2657686"/>
            <a:ext cx="3244060" cy="259917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>
            <a:noAutofit/>
          </a:bodyPr>
          <a:lstStyle>
            <a:defPPr>
              <a:defRPr lang="ru-RU"/>
            </a:defPPr>
            <a:lvl1pPr lvl="0" algn="ctr">
              <a:spcAft>
                <a:spcPts val="600"/>
              </a:spcAft>
              <a:buClr>
                <a:srgbClr val="000000"/>
              </a:buClr>
              <a:defRPr sz="1400" kern="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r>
              <a:rPr lang="ru-RU" sz="1600" spc="-20" dirty="0"/>
              <a:t>Потребитель в полной мере </a:t>
            </a:r>
            <a:r>
              <a:rPr lang="ru-RU" sz="1600" spc="-20" dirty="0" smtClean="0"/>
              <a:t>проинформирован</a:t>
            </a:r>
            <a:br>
              <a:rPr lang="ru-RU" sz="1600" spc="-20" dirty="0" smtClean="0"/>
            </a:br>
            <a:r>
              <a:rPr lang="ru-RU" sz="1600" spc="-20" dirty="0" smtClean="0"/>
              <a:t>об </a:t>
            </a:r>
            <a:r>
              <a:rPr lang="ru-RU" sz="1600" spc="-20" dirty="0"/>
              <a:t>особенностях приобретаемых финансовых </a:t>
            </a:r>
            <a:r>
              <a:rPr lang="ru-RU" sz="1600" spc="-20" dirty="0" smtClean="0"/>
              <a:t>продуктов</a:t>
            </a:r>
            <a:br>
              <a:rPr lang="ru-RU" sz="1600" spc="-20" dirty="0" smtClean="0"/>
            </a:br>
            <a:r>
              <a:rPr lang="ru-RU" sz="1600" spc="-20" dirty="0" smtClean="0"/>
              <a:t>и </a:t>
            </a:r>
            <a:r>
              <a:rPr lang="ru-RU" sz="1600" spc="-20" dirty="0"/>
              <a:t>рисках с ними </a:t>
            </a:r>
            <a:r>
              <a:rPr lang="ru-RU" sz="1600" spc="-20" dirty="0" smtClean="0"/>
              <a:t>связанных,</a:t>
            </a:r>
            <a:br>
              <a:rPr lang="ru-RU" sz="1600" spc="-20" dirty="0" smtClean="0"/>
            </a:br>
            <a:r>
              <a:rPr lang="ru-RU" sz="1600" spc="-20" dirty="0" smtClean="0"/>
              <a:t>знает </a:t>
            </a:r>
            <a:r>
              <a:rPr lang="ru-RU" sz="1600" spc="-20" dirty="0"/>
              <a:t>куда </a:t>
            </a:r>
            <a:r>
              <a:rPr lang="ru-RU" sz="1600" spc="-20" dirty="0" smtClean="0"/>
              <a:t>обратиться в </a:t>
            </a:r>
            <a:r>
              <a:rPr lang="ru-RU" sz="1600" spc="-20" dirty="0"/>
              <a:t>случае </a:t>
            </a:r>
            <a:r>
              <a:rPr lang="ru-RU" sz="1600" spc="-20" dirty="0" smtClean="0"/>
              <a:t>проблем. Создана </a:t>
            </a:r>
            <a:r>
              <a:rPr lang="ru-RU" sz="1600" spc="-20" dirty="0"/>
              <a:t>эффективная система информирования и защиты законных интересов </a:t>
            </a:r>
            <a:r>
              <a:rPr lang="ru-RU" sz="1600" spc="-20" dirty="0" smtClean="0"/>
              <a:t>потребителя</a:t>
            </a:r>
            <a:endParaRPr lang="ru-RU" sz="1600" spc="-20" dirty="0"/>
          </a:p>
        </p:txBody>
      </p:sp>
      <p:sp>
        <p:nvSpPr>
          <p:cNvPr id="48" name="Freeform 31"/>
          <p:cNvSpPr/>
          <p:nvPr/>
        </p:nvSpPr>
        <p:spPr>
          <a:xfrm flipH="1">
            <a:off x="889588" y="1439288"/>
            <a:ext cx="3824759" cy="367140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50" name="Freeform 31"/>
          <p:cNvSpPr/>
          <p:nvPr/>
        </p:nvSpPr>
        <p:spPr>
          <a:xfrm>
            <a:off x="8559815" y="2190157"/>
            <a:ext cx="3112232" cy="367140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4C3A74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52" name="Freeform 31"/>
          <p:cNvSpPr/>
          <p:nvPr/>
        </p:nvSpPr>
        <p:spPr>
          <a:xfrm flipH="1" flipV="1">
            <a:off x="889587" y="5107253"/>
            <a:ext cx="2621177" cy="699321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54" name="Freeform 31"/>
          <p:cNvSpPr/>
          <p:nvPr/>
        </p:nvSpPr>
        <p:spPr>
          <a:xfrm flipV="1">
            <a:off x="7514885" y="5931949"/>
            <a:ext cx="4184056" cy="381983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AB5282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78022" y="2791375"/>
            <a:ext cx="2078133" cy="2004540"/>
          </a:xfrm>
          <a:prstGeom prst="ellipse">
            <a:avLst/>
          </a:prstGeom>
          <a:solidFill>
            <a:srgbClr val="EAEAE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" b="96809" l="433" r="98918">
                        <a14:foregroundMark x1="36364" y1="28936" x2="36364" y2="28936"/>
                        <a14:foregroundMark x1="69264" y1="28511" x2="69264" y2="28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58" y="2820237"/>
            <a:ext cx="1919904" cy="195060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52D7E71-1C79-AC46-A1FA-BB159BA9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30" y="321615"/>
            <a:ext cx="9160764" cy="489646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  <a:ea typeface="+mn-ea"/>
              </a:rPr>
              <a:t>Цели, задачи и принципы поведенческого надзора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61836" y="1836630"/>
            <a:ext cx="940414" cy="2583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Цели</a:t>
            </a: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8688" y="4608441"/>
            <a:ext cx="1126569" cy="2583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Задачи</a:t>
            </a: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Rectangle 39"/>
          <p:cNvSpPr/>
          <p:nvPr/>
        </p:nvSpPr>
        <p:spPr bwMode="ltGray">
          <a:xfrm>
            <a:off x="1415788" y="1089619"/>
            <a:ext cx="5463575" cy="536480"/>
          </a:xfrm>
          <a:prstGeom prst="rect">
            <a:avLst/>
          </a:prstGeom>
          <a:noFill/>
          <a:ln w="28575" cap="flat" cmpd="sng" algn="ctr">
            <a:solidFill>
              <a:srgbClr val="AB528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Rectangle 44"/>
          <p:cNvSpPr/>
          <p:nvPr/>
        </p:nvSpPr>
        <p:spPr bwMode="ltGray">
          <a:xfrm>
            <a:off x="1410269" y="1687926"/>
            <a:ext cx="5469163" cy="53648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4C3A7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Rectangle 49"/>
          <p:cNvSpPr/>
          <p:nvPr/>
        </p:nvSpPr>
        <p:spPr bwMode="ltGray">
          <a:xfrm>
            <a:off x="1415788" y="2283668"/>
            <a:ext cx="5463576" cy="53648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415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Rectangle 57"/>
          <p:cNvSpPr/>
          <p:nvPr/>
        </p:nvSpPr>
        <p:spPr bwMode="ltGray">
          <a:xfrm>
            <a:off x="1415788" y="2917684"/>
            <a:ext cx="5463576" cy="53648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9382" y="1253631"/>
            <a:ext cx="5046685" cy="285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dirty="0">
                <a:solidFill>
                  <a:srgbClr val="AB5282"/>
                </a:solidFill>
              </a:rPr>
              <a:t>Защита прав и законных </a:t>
            </a:r>
            <a:r>
              <a:rPr lang="ru-RU" sz="1600" kern="0" dirty="0" smtClean="0">
                <a:solidFill>
                  <a:srgbClr val="AB5282"/>
                </a:solidFill>
              </a:rPr>
              <a:t>интересов</a:t>
            </a:r>
            <a:r>
              <a:rPr lang="en-US" sz="1600" kern="0" dirty="0" smtClean="0">
                <a:solidFill>
                  <a:srgbClr val="AB5282"/>
                </a:solidFill>
              </a:rPr>
              <a:t> </a:t>
            </a:r>
            <a:r>
              <a:rPr lang="ru-RU" sz="1600" kern="0" dirty="0" smtClean="0">
                <a:solidFill>
                  <a:srgbClr val="AB5282"/>
                </a:solidFill>
              </a:rPr>
              <a:t>потребителей</a:t>
            </a:r>
            <a:endParaRPr lang="ru-RU" sz="1600" kern="0" dirty="0">
              <a:solidFill>
                <a:srgbClr val="AB528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9382" y="1844203"/>
            <a:ext cx="5282057" cy="285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dirty="0">
                <a:solidFill>
                  <a:srgbClr val="4C3A74"/>
                </a:solidFill>
              </a:rPr>
              <a:t>Повышение </a:t>
            </a:r>
            <a:r>
              <a:rPr lang="ru-RU" sz="1600" kern="0" dirty="0" smtClean="0">
                <a:solidFill>
                  <a:srgbClr val="4C3A74"/>
                </a:solidFill>
              </a:rPr>
              <a:t>доступности</a:t>
            </a:r>
            <a:r>
              <a:rPr lang="en-US" sz="1600" kern="0" dirty="0" smtClean="0">
                <a:solidFill>
                  <a:srgbClr val="4C3A74"/>
                </a:solidFill>
              </a:rPr>
              <a:t> </a:t>
            </a:r>
            <a:r>
              <a:rPr lang="ru-RU" sz="1600" kern="0" dirty="0" smtClean="0">
                <a:solidFill>
                  <a:srgbClr val="4C3A74"/>
                </a:solidFill>
              </a:rPr>
              <a:t>и </a:t>
            </a:r>
            <a:r>
              <a:rPr lang="ru-RU" sz="1600" kern="0" dirty="0">
                <a:solidFill>
                  <a:srgbClr val="4C3A74"/>
                </a:solidFill>
              </a:rPr>
              <a:t>качества финансовых услуг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29382" y="2315954"/>
            <a:ext cx="4718505" cy="32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dirty="0">
                <a:solidFill>
                  <a:srgbClr val="00415D"/>
                </a:solidFill>
              </a:rPr>
              <a:t>Повышение доверия потребителей </a:t>
            </a:r>
            <a:r>
              <a:rPr lang="ru-RU" sz="1600" kern="0" dirty="0" smtClean="0">
                <a:solidFill>
                  <a:srgbClr val="00415D"/>
                </a:solidFill>
              </a:rPr>
              <a:t>к </a:t>
            </a:r>
            <a:r>
              <a:rPr lang="ru-RU" sz="1600" kern="0" dirty="0">
                <a:solidFill>
                  <a:srgbClr val="00415D"/>
                </a:solidFill>
              </a:rPr>
              <a:t>участникам </a:t>
            </a:r>
            <a:r>
              <a:rPr lang="ru-RU" sz="1600" kern="0" dirty="0" smtClean="0">
                <a:solidFill>
                  <a:srgbClr val="00415D"/>
                </a:solidFill>
              </a:rPr>
              <a:t/>
            </a:r>
            <a:br>
              <a:rPr lang="ru-RU" sz="1600" kern="0" dirty="0" smtClean="0">
                <a:solidFill>
                  <a:srgbClr val="00415D"/>
                </a:solidFill>
              </a:rPr>
            </a:br>
            <a:r>
              <a:rPr lang="ru-RU" sz="1600" kern="0" dirty="0" smtClean="0">
                <a:solidFill>
                  <a:srgbClr val="00415D"/>
                </a:solidFill>
              </a:rPr>
              <a:t>и </a:t>
            </a:r>
            <a:r>
              <a:rPr lang="ru-RU" sz="1600" kern="0" dirty="0">
                <a:solidFill>
                  <a:srgbClr val="00415D"/>
                </a:solidFill>
              </a:rPr>
              <a:t>инструментам финансового рынка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9382" y="2931181"/>
            <a:ext cx="5218332" cy="2859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dirty="0">
                <a:solidFill>
                  <a:schemeClr val="accent1"/>
                </a:solidFill>
              </a:rPr>
              <a:t>Минимизация рисков нарушения прав потребителей, эффективное управление рисками</a:t>
            </a:r>
          </a:p>
        </p:txBody>
      </p:sp>
      <p:sp>
        <p:nvSpPr>
          <p:cNvPr id="106" name="Rectangle 39"/>
          <p:cNvSpPr/>
          <p:nvPr/>
        </p:nvSpPr>
        <p:spPr bwMode="ltGray">
          <a:xfrm>
            <a:off x="1421689" y="3873298"/>
            <a:ext cx="5457601" cy="52934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8" name="Rectangle 44"/>
          <p:cNvSpPr/>
          <p:nvPr/>
        </p:nvSpPr>
        <p:spPr bwMode="ltGray">
          <a:xfrm>
            <a:off x="1415789" y="4480458"/>
            <a:ext cx="5463575" cy="52934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9" name="Rectangle 49"/>
          <p:cNvSpPr/>
          <p:nvPr/>
        </p:nvSpPr>
        <p:spPr bwMode="ltGray">
          <a:xfrm>
            <a:off x="1415790" y="5076129"/>
            <a:ext cx="5463574" cy="52934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0" name="Rectangle 57"/>
          <p:cNvSpPr/>
          <p:nvPr/>
        </p:nvSpPr>
        <p:spPr bwMode="ltGray">
          <a:xfrm>
            <a:off x="1415787" y="5689470"/>
            <a:ext cx="5463577" cy="52934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29382" y="4014730"/>
            <a:ext cx="4394669" cy="282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dirty="0">
                <a:solidFill>
                  <a:schemeClr val="accent1"/>
                </a:solidFill>
              </a:rPr>
              <a:t>Управление потребительскими </a:t>
            </a:r>
            <a:r>
              <a:rPr lang="ru-RU" sz="1600" kern="0" dirty="0" smtClean="0">
                <a:solidFill>
                  <a:schemeClr val="accent1"/>
                </a:solidFill>
              </a:rPr>
              <a:t>рисками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529382" y="4498167"/>
            <a:ext cx="5108473" cy="282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dirty="0">
                <a:solidFill>
                  <a:schemeClr val="accent2"/>
                </a:solidFill>
              </a:rPr>
              <a:t>Улучшение качества </a:t>
            </a:r>
            <a:r>
              <a:rPr lang="ru-RU" sz="1600" kern="0" dirty="0" smtClean="0">
                <a:solidFill>
                  <a:schemeClr val="accent2"/>
                </a:solidFill>
              </a:rPr>
              <a:t>поведенческих</a:t>
            </a:r>
            <a:r>
              <a:rPr lang="en-US" sz="1600" kern="0" dirty="0" smtClean="0">
                <a:solidFill>
                  <a:schemeClr val="accent2"/>
                </a:solidFill>
              </a:rPr>
              <a:t> </a:t>
            </a:r>
            <a:r>
              <a:rPr lang="ru-RU" sz="1600" kern="0" dirty="0" smtClean="0">
                <a:solidFill>
                  <a:schemeClr val="accent2"/>
                </a:solidFill>
              </a:rPr>
              <a:t>моделей</a:t>
            </a:r>
            <a:r>
              <a:rPr lang="en-US" sz="1600" kern="0" dirty="0" smtClean="0">
                <a:solidFill>
                  <a:schemeClr val="accent2"/>
                </a:solidFill>
              </a:rPr>
              <a:t> </a:t>
            </a:r>
            <a:r>
              <a:rPr lang="ru-RU" sz="1600" kern="0" dirty="0" smtClean="0">
                <a:solidFill>
                  <a:schemeClr val="accent2"/>
                </a:solidFill>
              </a:rPr>
              <a:t>поднадзорных</a:t>
            </a:r>
            <a:r>
              <a:rPr lang="en-US" sz="1600" kern="0" dirty="0" smtClean="0">
                <a:solidFill>
                  <a:schemeClr val="accent2"/>
                </a:solidFill>
              </a:rPr>
              <a:t> </a:t>
            </a:r>
            <a:r>
              <a:rPr lang="ru-RU" sz="1600" kern="0" dirty="0" smtClean="0">
                <a:solidFill>
                  <a:schemeClr val="accent2"/>
                </a:solidFill>
              </a:rPr>
              <a:t>организаций</a:t>
            </a:r>
            <a:endParaRPr lang="ru-RU" sz="1600" kern="0" dirty="0">
              <a:solidFill>
                <a:schemeClr val="accent2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29382" y="5103750"/>
            <a:ext cx="5570370" cy="282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spc="-20" dirty="0">
                <a:solidFill>
                  <a:schemeClr val="accent6"/>
                </a:solidFill>
              </a:rPr>
              <a:t>Снижение числа нарушений, формирование </a:t>
            </a:r>
            <a:r>
              <a:rPr lang="ru-RU" sz="1600" kern="0" spc="-20" dirty="0" smtClean="0">
                <a:solidFill>
                  <a:schemeClr val="accent6"/>
                </a:solidFill>
              </a:rPr>
              <a:t/>
            </a:r>
            <a:br>
              <a:rPr lang="ru-RU" sz="1600" kern="0" spc="-20" dirty="0" smtClean="0">
                <a:solidFill>
                  <a:schemeClr val="accent6"/>
                </a:solidFill>
              </a:rPr>
            </a:br>
            <a:r>
              <a:rPr lang="ru-RU" sz="1600" kern="0" spc="-20" dirty="0" smtClean="0">
                <a:solidFill>
                  <a:schemeClr val="accent6"/>
                </a:solidFill>
              </a:rPr>
              <a:t>финансовой </a:t>
            </a:r>
            <a:r>
              <a:rPr lang="ru-RU" sz="1600" kern="0" spc="-20" dirty="0">
                <a:solidFill>
                  <a:schemeClr val="accent6"/>
                </a:solidFill>
              </a:rPr>
              <a:t>среды, основанной на этических принципах 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529382" y="5719426"/>
            <a:ext cx="5189378" cy="282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defTabSz="1018824">
              <a:spcAft>
                <a:spcPts val="900"/>
              </a:spcAft>
            </a:pPr>
            <a:r>
              <a:rPr lang="ru-RU" sz="1600" kern="0" dirty="0">
                <a:solidFill>
                  <a:schemeClr val="accent5"/>
                </a:solidFill>
              </a:rPr>
              <a:t>Предотвращение использования поднадзорными организациями и их агентами неприемлемых практик</a:t>
            </a:r>
          </a:p>
        </p:txBody>
      </p:sp>
      <p:sp>
        <p:nvSpPr>
          <p:cNvPr id="115" name="Freeform 31"/>
          <p:cNvSpPr/>
          <p:nvPr/>
        </p:nvSpPr>
        <p:spPr>
          <a:xfrm rot="10800000" flipH="1" flipV="1">
            <a:off x="561646" y="1349742"/>
            <a:ext cx="854141" cy="436604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AB5282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16" name="Freeform 31"/>
          <p:cNvSpPr/>
          <p:nvPr/>
        </p:nvSpPr>
        <p:spPr>
          <a:xfrm flipV="1">
            <a:off x="535408" y="2295367"/>
            <a:ext cx="874861" cy="959185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17" name="Freeform 31"/>
          <p:cNvSpPr/>
          <p:nvPr/>
        </p:nvSpPr>
        <p:spPr>
          <a:xfrm flipV="1">
            <a:off x="642129" y="2215039"/>
            <a:ext cx="768140" cy="394038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00415D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18" name="Freeform 31"/>
          <p:cNvSpPr/>
          <p:nvPr/>
        </p:nvSpPr>
        <p:spPr>
          <a:xfrm>
            <a:off x="680759" y="1759568"/>
            <a:ext cx="729510" cy="195452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rgbClr val="4C3A74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19" name="Freeform 31"/>
          <p:cNvSpPr/>
          <p:nvPr/>
        </p:nvSpPr>
        <p:spPr>
          <a:xfrm rot="10800000" flipH="1" flipV="1">
            <a:off x="473059" y="4010353"/>
            <a:ext cx="946435" cy="579280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20" name="Freeform 31"/>
          <p:cNvSpPr/>
          <p:nvPr/>
        </p:nvSpPr>
        <p:spPr>
          <a:xfrm flipV="1">
            <a:off x="446821" y="5008221"/>
            <a:ext cx="972673" cy="1004158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5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21" name="Freeform 31"/>
          <p:cNvSpPr/>
          <p:nvPr/>
        </p:nvSpPr>
        <p:spPr>
          <a:xfrm flipV="1">
            <a:off x="553542" y="5008220"/>
            <a:ext cx="865952" cy="313711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6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22" name="Freeform 31"/>
          <p:cNvSpPr/>
          <p:nvPr/>
        </p:nvSpPr>
        <p:spPr>
          <a:xfrm>
            <a:off x="592170" y="4524445"/>
            <a:ext cx="827323" cy="116236"/>
          </a:xfrm>
          <a:custGeom>
            <a:avLst/>
            <a:gdLst>
              <a:gd name="connsiteX0" fmla="*/ 0 w 733245"/>
              <a:gd name="connsiteY0" fmla="*/ 198407 h 198407"/>
              <a:gd name="connsiteX1" fmla="*/ 198407 w 733245"/>
              <a:gd name="connsiteY1" fmla="*/ 0 h 198407"/>
              <a:gd name="connsiteX2" fmla="*/ 733245 w 733245"/>
              <a:gd name="connsiteY2" fmla="*/ 0 h 198407"/>
              <a:gd name="connsiteX0" fmla="*/ 0 w 733245"/>
              <a:gd name="connsiteY0" fmla="*/ 198407 h 198407"/>
              <a:gd name="connsiteX1" fmla="*/ 37531 w 733245"/>
              <a:gd name="connsiteY1" fmla="*/ 0 h 198407"/>
              <a:gd name="connsiteX2" fmla="*/ 733245 w 733245"/>
              <a:gd name="connsiteY2" fmla="*/ 0 h 19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245" h="198407">
                <a:moveTo>
                  <a:pt x="0" y="198407"/>
                </a:moveTo>
                <a:lnTo>
                  <a:pt x="37531" y="0"/>
                </a:lnTo>
                <a:lnTo>
                  <a:pt x="733245" y="0"/>
                </a:ln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ysDot"/>
          </a:ln>
          <a:effectLst/>
        </p:spPr>
        <p:txBody>
          <a:bodyPr lIns="122191" tIns="61096" rIns="122191" bIns="61096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61455">
              <a:defRPr/>
            </a:pPr>
            <a:endParaRPr lang="en-GB" sz="1900">
              <a:solidFill>
                <a:srgbClr val="9F4041"/>
              </a:solidFill>
              <a:latin typeface="Georgia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792887" y="1000495"/>
            <a:ext cx="2207910" cy="2583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0188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Принципы</a:t>
            </a: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452220" y="1307745"/>
            <a:ext cx="4677696" cy="5608999"/>
            <a:chOff x="7405380" y="1459776"/>
            <a:chExt cx="4677696" cy="5608999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7901498" y="1459776"/>
              <a:ext cx="3310313" cy="5608999"/>
              <a:chOff x="4282952" y="1279097"/>
              <a:chExt cx="2270483" cy="3782949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4282952" y="1279097"/>
                <a:ext cx="2270483" cy="3782949"/>
                <a:chOff x="4282952" y="1279097"/>
                <a:chExt cx="2270483" cy="3782949"/>
              </a:xfrm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4661916" y="1279097"/>
                  <a:ext cx="1891519" cy="2158876"/>
                  <a:chOff x="5026855" y="790941"/>
                  <a:chExt cx="2361912" cy="2841633"/>
                </a:xfrm>
              </p:grpSpPr>
              <p:sp>
                <p:nvSpPr>
                  <p:cNvPr id="144" name="Circular Arrow 107"/>
                  <p:cNvSpPr/>
                  <p:nvPr/>
                </p:nvSpPr>
                <p:spPr>
                  <a:xfrm>
                    <a:off x="5575132" y="790941"/>
                    <a:ext cx="1813635" cy="1770421"/>
                  </a:xfrm>
                  <a:prstGeom prst="circularArrow">
                    <a:avLst>
                      <a:gd name="adj1" fmla="val 10980"/>
                      <a:gd name="adj2" fmla="val 1142322"/>
                      <a:gd name="adj3" fmla="val 4500000"/>
                      <a:gd name="adj4" fmla="val 10800000"/>
                      <a:gd name="adj5" fmla="val 12500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AB5282"/>
                    </a:solidFill>
                  </a:ln>
                  <a:effectLst/>
                </p:spPr>
              </p:sp>
              <p:sp>
                <p:nvSpPr>
                  <p:cNvPr id="147" name="Shape 146"/>
                  <p:cNvSpPr/>
                  <p:nvPr/>
                </p:nvSpPr>
                <p:spPr>
                  <a:xfrm>
                    <a:off x="5026855" y="1913651"/>
                    <a:ext cx="1758916" cy="1718923"/>
                  </a:xfrm>
                  <a:prstGeom prst="leftCircularArrow">
                    <a:avLst>
                      <a:gd name="adj1" fmla="val 10980"/>
                      <a:gd name="adj2" fmla="val 1142322"/>
                      <a:gd name="adj3" fmla="val 6300000"/>
                      <a:gd name="adj4" fmla="val 18900000"/>
                      <a:gd name="adj5" fmla="val 12500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4C3A74"/>
                    </a:solidFill>
                  </a:ln>
                  <a:effectLst/>
                </p:spPr>
              </p:sp>
            </p:grpSp>
            <p:sp>
              <p:nvSpPr>
                <p:cNvPr id="131" name="Block Arc 113"/>
                <p:cNvSpPr/>
                <p:nvPr/>
              </p:nvSpPr>
              <p:spPr>
                <a:xfrm rot="1280030" flipV="1">
                  <a:off x="4282952" y="3643539"/>
                  <a:ext cx="1387304" cy="1418507"/>
                </a:xfrm>
                <a:prstGeom prst="circularArrow">
                  <a:avLst>
                    <a:gd name="adj1" fmla="val 12600"/>
                    <a:gd name="adj2" fmla="val 1142319"/>
                    <a:gd name="adj3" fmla="val 20761501"/>
                    <a:gd name="adj4" fmla="val 4661629"/>
                    <a:gd name="adj5" fmla="val 12500"/>
                  </a:avLst>
                </a:prstGeom>
                <a:solidFill>
                  <a:schemeClr val="bg1"/>
                </a:solidFill>
                <a:ln w="28575">
                  <a:solidFill>
                    <a:schemeClr val="accent2"/>
                  </a:solidFill>
                </a:ln>
                <a:effectLst/>
              </p:spPr>
            </p:sp>
          </p:grpSp>
          <p:sp>
            <p:nvSpPr>
              <p:cNvPr id="127" name="Circular Arrow 107"/>
              <p:cNvSpPr/>
              <p:nvPr/>
            </p:nvSpPr>
            <p:spPr>
              <a:xfrm rot="2658909">
                <a:off x="5077837" y="2873973"/>
                <a:ext cx="1467488" cy="1405468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  <a:effectLst/>
            </p:spPr>
          </p:sp>
        </p:grpSp>
        <p:sp>
          <p:nvSpPr>
            <p:cNvPr id="157" name="TextBox 156"/>
            <p:cNvSpPr txBox="1"/>
            <p:nvPr/>
          </p:nvSpPr>
          <p:spPr>
            <a:xfrm>
              <a:off x="8824663" y="2467985"/>
              <a:ext cx="2259949" cy="265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R="0" lvl="0" indent="0" algn="ctr" defTabSz="1018824" fontAlgn="auto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 kumimoji="0" sz="1600" b="1" u="none" strike="noStrike" kern="0" cap="none" spc="0" normalizeH="0" baseline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</a:defRPr>
              </a:lvl1pPr>
            </a:lstStyle>
            <a:p>
              <a:pPr algn="l"/>
              <a:r>
                <a:rPr lang="ru-RU" sz="1800" b="0" dirty="0" smtClean="0">
                  <a:solidFill>
                    <a:srgbClr val="AB5282"/>
                  </a:solidFill>
                </a:rPr>
                <a:t>Инновационный</a:t>
              </a:r>
              <a:endParaRPr lang="en-GB" sz="1800" b="0" dirty="0">
                <a:solidFill>
                  <a:srgbClr val="AB5282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932419" y="3524983"/>
              <a:ext cx="3150657" cy="265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R="0" lvl="0" indent="0" algn="ctr" defTabSz="1018824" fontAlgn="auto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 kumimoji="0" sz="1600" b="1" u="none" strike="noStrike" kern="0" cap="none" spc="0" normalizeH="0" baseline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</a:defRPr>
              </a:lvl1pPr>
            </a:lstStyle>
            <a:p>
              <a:pPr algn="l"/>
              <a:r>
                <a:rPr lang="ru-RU" sz="1800" b="0" dirty="0" smtClean="0">
                  <a:solidFill>
                    <a:srgbClr val="4C3A74"/>
                  </a:solidFill>
                </a:rPr>
                <a:t>Риск-ориентированный</a:t>
              </a:r>
              <a:endParaRPr lang="en-GB" sz="1800" b="0" dirty="0">
                <a:solidFill>
                  <a:srgbClr val="4C3A74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405380" y="4651466"/>
              <a:ext cx="3377627" cy="265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R="0" lvl="0" indent="0" algn="ctr" defTabSz="1018824" fontAlgn="auto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 kumimoji="0" sz="1600" b="1" u="none" strike="noStrike" kern="0" cap="none" spc="0" normalizeH="0" baseline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</a:defRPr>
              </a:lvl1pPr>
            </a:lstStyle>
            <a:p>
              <a:pPr algn="l"/>
              <a:r>
                <a:rPr lang="ru-RU" sz="1800" b="0" dirty="0" err="1" smtClean="0">
                  <a:solidFill>
                    <a:schemeClr val="accent1">
                      <a:lumMod val="50000"/>
                    </a:schemeClr>
                  </a:solidFill>
                </a:rPr>
                <a:t>Проактивный</a:t>
              </a:r>
              <a:r>
                <a:rPr lang="ru-RU" sz="1800" b="0" dirty="0" smtClean="0">
                  <a:solidFill>
                    <a:schemeClr val="accent1">
                      <a:lumMod val="50000"/>
                    </a:schemeClr>
                  </a:solidFill>
                </a:rPr>
                <a:t> и превентивный</a:t>
              </a:r>
              <a:endParaRPr lang="en-GB" sz="1800" b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8464188" y="5841501"/>
              <a:ext cx="3377627" cy="2657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ru-RU"/>
              </a:defPPr>
              <a:lvl1pPr marR="0" lvl="0" indent="0" algn="ctr" defTabSz="1018824" fontAlgn="auto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Tx/>
                <a:buNone/>
                <a:tabLst/>
                <a:defRPr kumimoji="0" sz="1600" b="1" u="none" strike="noStrike" kern="0" cap="none" spc="0" normalizeH="0" baseline="0">
                  <a:ln>
                    <a:noFill/>
                  </a:ln>
                  <a:solidFill>
                    <a:srgbClr val="DB536A"/>
                  </a:solidFill>
                  <a:effectLst/>
                  <a:uLnTx/>
                  <a:uFillTx/>
                </a:defRPr>
              </a:lvl1pPr>
            </a:lstStyle>
            <a:p>
              <a:pPr algn="l"/>
              <a:r>
                <a:rPr lang="ru-RU" sz="1800" b="0" dirty="0" smtClean="0">
                  <a:solidFill>
                    <a:schemeClr val="accent2"/>
                  </a:solidFill>
                </a:rPr>
                <a:t>Эффективный</a:t>
              </a:r>
              <a:endParaRPr lang="en-GB" sz="1800" b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9116</TotalTime>
  <Words>668</Words>
  <Application>Microsoft Office PowerPoint</Application>
  <PresentationFormat>Широкоэкранный</PresentationFormat>
  <Paragraphs>135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Тема Office</vt:lpstr>
      <vt:lpstr>Презентация PowerPoint</vt:lpstr>
      <vt:lpstr>Презентация PowerPoint</vt:lpstr>
      <vt:lpstr>Стратегия Банка России по повышению финансовой доступности в России на период 2018–2020 гг. Цели и задачи</vt:lpstr>
      <vt:lpstr>Роль мегарегулятора на новых «цифровых» рынках</vt:lpstr>
      <vt:lpstr>Финтех — драйвер расширения доступа к финансовым услугам</vt:lpstr>
      <vt:lpstr>Коммуникация с потребителем. Must have.</vt:lpstr>
      <vt:lpstr>Задачи надзора и регулирования в цифровой среде</vt:lpstr>
      <vt:lpstr>Цифровые финансовые услуги для потребителя</vt:lpstr>
      <vt:lpstr>Цели, задачи и принципы поведенческого надзора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Швецова Светлана Сергеевна</cp:lastModifiedBy>
  <cp:revision>209</cp:revision>
  <cp:lastPrinted>2018-11-09T14:38:56Z</cp:lastPrinted>
  <dcterms:created xsi:type="dcterms:W3CDTF">2018-11-05T17:34:13Z</dcterms:created>
  <dcterms:modified xsi:type="dcterms:W3CDTF">2019-04-03T07:25:17Z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