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1251" r:id="rId2"/>
    <p:sldId id="1351" r:id="rId3"/>
    <p:sldId id="1350" r:id="rId4"/>
    <p:sldId id="1331" r:id="rId5"/>
    <p:sldId id="1330" r:id="rId6"/>
    <p:sldId id="1341" r:id="rId7"/>
    <p:sldId id="1342" r:id="rId8"/>
    <p:sldId id="1343" r:id="rId9"/>
    <p:sldId id="1344" r:id="rId10"/>
    <p:sldId id="1345" r:id="rId11"/>
    <p:sldId id="1346" r:id="rId12"/>
    <p:sldId id="1347" r:id="rId13"/>
    <p:sldId id="1317" r:id="rId14"/>
    <p:sldId id="1277" r:id="rId15"/>
    <p:sldId id="1278" r:id="rId16"/>
    <p:sldId id="1336" r:id="rId17"/>
    <p:sldId id="1306" r:id="rId18"/>
    <p:sldId id="1307" r:id="rId19"/>
    <p:sldId id="1337" r:id="rId20"/>
    <p:sldId id="1291" r:id="rId21"/>
    <p:sldId id="1292" r:id="rId22"/>
    <p:sldId id="1338" r:id="rId23"/>
    <p:sldId id="1332" r:id="rId24"/>
    <p:sldId id="1333" r:id="rId25"/>
    <p:sldId id="1340" r:id="rId26"/>
    <p:sldId id="1309" r:id="rId27"/>
    <p:sldId id="1310" r:id="rId28"/>
    <p:sldId id="1334" r:id="rId29"/>
    <p:sldId id="1348" r:id="rId30"/>
    <p:sldId id="1281" r:id="rId31"/>
  </p:sldIdLst>
  <p:sldSz cx="9906000" cy="6858000" type="A4"/>
  <p:notesSz cx="6797675" cy="9926638"/>
  <p:defaultTextStyle>
    <a:defPPr>
      <a:defRPr lang="ru-RU"/>
    </a:defPPr>
    <a:lvl1pPr algn="l" defTabSz="911018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+mn-cs"/>
      </a:defRPr>
    </a:lvl1pPr>
    <a:lvl2pPr marL="454915" indent="-112838" algn="l" defTabSz="911018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+mn-cs"/>
      </a:defRPr>
    </a:lvl2pPr>
    <a:lvl3pPr marL="911018" indent="-226864" algn="l" defTabSz="911018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+mn-cs"/>
      </a:defRPr>
    </a:lvl3pPr>
    <a:lvl4pPr marL="1367121" indent="-340890" algn="l" defTabSz="911018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+mn-cs"/>
      </a:defRPr>
    </a:lvl4pPr>
    <a:lvl5pPr marL="1823223" indent="-454915" algn="l" defTabSz="911018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+mn-ea"/>
        <a:cs typeface="+mn-cs"/>
      </a:defRPr>
    </a:lvl5pPr>
    <a:lvl6pPr marL="1710385" algn="l" defTabSz="68415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+mn-cs"/>
      </a:defRPr>
    </a:lvl6pPr>
    <a:lvl7pPr marL="2052462" algn="l" defTabSz="68415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+mn-cs"/>
      </a:defRPr>
    </a:lvl7pPr>
    <a:lvl8pPr marL="2394539" algn="l" defTabSz="68415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+mn-cs"/>
      </a:defRPr>
    </a:lvl8pPr>
    <a:lvl9pPr marL="2736616" algn="l" defTabSz="684154" rtl="0" eaLnBrk="1" latinLnBrk="0" hangingPunct="1">
      <a:defRPr sz="1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ШВЕДОВ - Intro" id="{218EEFD7-8D21-40B1-B4EA-897999CAA05C}">
          <p14:sldIdLst>
            <p14:sldId id="1251"/>
            <p14:sldId id="1351"/>
            <p14:sldId id="1350"/>
            <p14:sldId id="1331"/>
            <p14:sldId id="1330"/>
            <p14:sldId id="1341"/>
            <p14:sldId id="1342"/>
            <p14:sldId id="1343"/>
            <p14:sldId id="1344"/>
            <p14:sldId id="1345"/>
            <p14:sldId id="1346"/>
            <p14:sldId id="1347"/>
          </p14:sldIdLst>
        </p14:section>
        <p14:section name="ДУБРОВСКИЙ - Сельское хозяйство" id="{1A09CD80-F5A2-420C-A7FA-13FB0DAD55F7}">
          <p14:sldIdLst>
            <p14:sldId id="1317"/>
            <p14:sldId id="1277"/>
            <p14:sldId id="1278"/>
          </p14:sldIdLst>
        </p14:section>
        <p14:section name="КУСКИЛЬДИН - Горнодобыча" id="{69B5AE7B-3A80-47AC-8DB4-7ED41CC6CDA0}">
          <p14:sldIdLst/>
        </p14:section>
        <p14:section name="КУСКИЛЬДИН - Лесопереработка" id="{4705CA1C-279D-42A3-ACE1-F3D8C73796C7}">
          <p14:sldIdLst>
            <p14:sldId id="1336"/>
            <p14:sldId id="1306"/>
            <p14:sldId id="1307"/>
          </p14:sldIdLst>
        </p14:section>
        <p14:section name="БОРИСОВ / НОВИКОВ - Туризм" id="{760825B8-104B-4D5D-98EC-CF6806EF8B1E}">
          <p14:sldIdLst>
            <p14:sldId id="1337"/>
            <p14:sldId id="1291"/>
            <p14:sldId id="1292"/>
          </p14:sldIdLst>
        </p14:section>
        <p14:section name="МАЙОРОВ - Рыба и аквакультура" id="{1A88F262-FBEF-4742-B47B-2AB56C8D5FF2}">
          <p14:sldIdLst>
            <p14:sldId id="1338"/>
            <p14:sldId id="1332"/>
            <p14:sldId id="1333"/>
          </p14:sldIdLst>
        </p14:section>
        <p14:section name="СЛАВКОВ - Нефтегазохимия" id="{4FAD2ADE-A4AF-4097-B419-7A82C580E38A}">
          <p14:sldIdLst/>
        </p14:section>
        <p14:section name="ШВЕДОВ - Машиностроение" id="{159343BB-BA0E-43B6-B75F-53E7A831401D}">
          <p14:sldIdLst>
            <p14:sldId id="1340"/>
            <p14:sldId id="1309"/>
            <p14:sldId id="1310"/>
            <p14:sldId id="1334"/>
          </p14:sldIdLst>
        </p14:section>
        <p14:section name="ШВЕДОВ - Визитка АПИ" id="{D6C4BAA7-43D7-C14B-86FB-DFA3BD8F7402}">
          <p14:sldIdLst>
            <p14:sldId id="1348"/>
            <p14:sldId id="1281"/>
          </p14:sldIdLst>
        </p14:section>
      </p14:sectionLst>
    </p:ext>
    <p:ext uri="{EFAFB233-063F-42B5-8137-9DF3F51BA10A}">
      <p15:sldGuideLst xmlns:p15="http://schemas.microsoft.com/office/powerpoint/2012/main">
        <p15:guide id="5" orient="horz" pos="3203" userDrawn="1">
          <p15:clr>
            <a:srgbClr val="A4A3A4"/>
          </p15:clr>
        </p15:guide>
        <p15:guide id="6" pos="20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orient="horz" pos="3224" userDrawn="1">
          <p15:clr>
            <a:srgbClr val="A4A3A4"/>
          </p15:clr>
        </p15:guide>
        <p15:guide id="3" pos="2238" userDrawn="1">
          <p15:clr>
            <a:srgbClr val="A4A3A4"/>
          </p15:clr>
        </p15:guide>
        <p15:guide id="4" orient="horz" pos="3126" userDrawn="1">
          <p15:clr>
            <a:srgbClr val="A4A3A4"/>
          </p15:clr>
        </p15:guide>
        <p15:guide id="5" orient="horz" pos="3127" userDrawn="1">
          <p15:clr>
            <a:srgbClr val="A4A3A4"/>
          </p15:clr>
        </p15:guide>
        <p15:guide id="6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Минеев" initials="АМ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CF7"/>
    <a:srgbClr val="F9F9F9"/>
    <a:srgbClr val="92184F"/>
    <a:srgbClr val="E872A7"/>
    <a:srgbClr val="00B0F0"/>
    <a:srgbClr val="DEEAFA"/>
    <a:srgbClr val="EAEAEA"/>
    <a:srgbClr val="C0504D"/>
    <a:srgbClr val="D9D9D9"/>
    <a:srgbClr val="98B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4895" autoAdjust="0"/>
  </p:normalViewPr>
  <p:slideViewPr>
    <p:cSldViewPr snapToGrid="0">
      <p:cViewPr varScale="1">
        <p:scale>
          <a:sx n="93" d="100"/>
          <a:sy n="93" d="100"/>
        </p:scale>
        <p:origin x="468" y="90"/>
      </p:cViewPr>
      <p:guideLst>
        <p:guide orient="horz" pos="3203"/>
        <p:guide pos="20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10624"/>
    </p:cViewPr>
  </p:sorterViewPr>
  <p:notesViewPr>
    <p:cSldViewPr snapToGrid="0">
      <p:cViewPr>
        <p:scale>
          <a:sx n="150" d="100"/>
          <a:sy n="150" d="100"/>
        </p:scale>
        <p:origin x="1458" y="-2184"/>
      </p:cViewPr>
      <p:guideLst>
        <p:guide orient="horz" pos="3223"/>
        <p:guide orient="horz" pos="3224"/>
        <p:guide pos="2238"/>
        <p:guide orient="horz" pos="3126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54821446247942E-2"/>
          <c:y val="9.3334607191489227E-2"/>
          <c:w val="0.95122154757583832"/>
          <c:h val="0.55885592139315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Корпоративные кредиты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F7-4F01-B5A7-FBAAE54747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активы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F7-4F01-B5A7-FBAAE5474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6.752618</c:v>
                </c:pt>
                <c:pt idx="1">
                  <c:v>6.4647180000000004</c:v>
                </c:pt>
                <c:pt idx="2">
                  <c:v>3.0834570000000001</c:v>
                </c:pt>
                <c:pt idx="3">
                  <c:v>3.1907519999999998</c:v>
                </c:pt>
                <c:pt idx="4">
                  <c:v>2.975778</c:v>
                </c:pt>
                <c:pt idx="5">
                  <c:v>3.0014630000000002</c:v>
                </c:pt>
                <c:pt idx="6">
                  <c:v>2.698534</c:v>
                </c:pt>
                <c:pt idx="7">
                  <c:v>1.4547349999999999</c:v>
                </c:pt>
                <c:pt idx="8">
                  <c:v>1.385823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F7-4F01-B5A7-FBAAE5474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57902336"/>
        <c:axId val="459768976"/>
      </c:barChart>
      <c:catAx>
        <c:axId val="3579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768976"/>
        <c:crosses val="autoZero"/>
        <c:auto val="1"/>
        <c:lblAlgn val="ctr"/>
        <c:lblOffset val="100"/>
        <c:noMultiLvlLbl val="0"/>
      </c:catAx>
      <c:valAx>
        <c:axId val="4597689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579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54821446247942E-2"/>
          <c:y val="9.3334607191489227E-2"/>
          <c:w val="0.95122154757583832"/>
          <c:h val="0.55885592139315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Корпоративные кредиты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36-4193-8761-0F76080330F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36-4193-8761-0F76080330F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36-4193-8761-0F76080330F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36-4193-8761-0F7608033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3.7825880000000001</c:v>
                </c:pt>
                <c:pt idx="1">
                  <c:v>2.6788080000000001</c:v>
                </c:pt>
                <c:pt idx="2">
                  <c:v>2.4710450000000002</c:v>
                </c:pt>
                <c:pt idx="3">
                  <c:v>2.0816659999999998</c:v>
                </c:pt>
                <c:pt idx="4">
                  <c:v>1.0170159999999999</c:v>
                </c:pt>
                <c:pt idx="5">
                  <c:v>1.197352</c:v>
                </c:pt>
                <c:pt idx="6">
                  <c:v>0.60677000000000003</c:v>
                </c:pt>
                <c:pt idx="7">
                  <c:v>0.39832200000000001</c:v>
                </c:pt>
                <c:pt idx="8">
                  <c:v>0.62187599999999998</c:v>
                </c:pt>
                <c:pt idx="9">
                  <c:v>6.5197000000000005E-2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6-4193-8761-0F76080330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активы</c:v>
                </c:pt>
              </c:strCache>
            </c:strRef>
          </c:tx>
          <c:spPr>
            <a:solidFill>
              <a:srgbClr val="8F1B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25.141082000000001</c:v>
                </c:pt>
                <c:pt idx="1">
                  <c:v>38.50873</c:v>
                </c:pt>
                <c:pt idx="2">
                  <c:v>30.324027000000001</c:v>
                </c:pt>
                <c:pt idx="3">
                  <c:v>26.292531</c:v>
                </c:pt>
                <c:pt idx="4">
                  <c:v>7.6678170000000003</c:v>
                </c:pt>
                <c:pt idx="5">
                  <c:v>8.47363</c:v>
                </c:pt>
                <c:pt idx="6">
                  <c:v>6.0454160000000003</c:v>
                </c:pt>
                <c:pt idx="7">
                  <c:v>4.3240990000000004</c:v>
                </c:pt>
                <c:pt idx="8">
                  <c:v>4.0932120000000003</c:v>
                </c:pt>
                <c:pt idx="9">
                  <c:v>3.4113639999999998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36-4193-8761-0F7608033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57902336"/>
        <c:axId val="459768976"/>
      </c:barChart>
      <c:catAx>
        <c:axId val="3579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768976"/>
        <c:crosses val="autoZero"/>
        <c:auto val="1"/>
        <c:lblAlgn val="ctr"/>
        <c:lblOffset val="100"/>
        <c:noMultiLvlLbl val="0"/>
      </c:catAx>
      <c:valAx>
        <c:axId val="4597689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579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54821446247942E-2"/>
          <c:y val="9.3334607191489227E-2"/>
          <c:w val="0.95122154757583832"/>
          <c:h val="0.55885592139315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Корпоративные кредиты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89-440A-9F78-5BCB4A4B183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89-440A-9F78-5BCB4A4B183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89-440A-9F78-5BCB4A4B183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89-440A-9F78-5BCB4A4B18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8.3156309999999998</c:v>
                </c:pt>
                <c:pt idx="1">
                  <c:v>6.0870870000000004</c:v>
                </c:pt>
                <c:pt idx="2">
                  <c:v>4.5418770000000004</c:v>
                </c:pt>
                <c:pt idx="3">
                  <c:v>3.096571</c:v>
                </c:pt>
                <c:pt idx="4">
                  <c:v>4.0787339999999999</c:v>
                </c:pt>
                <c:pt idx="5">
                  <c:v>2.1427839999999998</c:v>
                </c:pt>
                <c:pt idx="6">
                  <c:v>0.27679599999999999</c:v>
                </c:pt>
                <c:pt idx="7">
                  <c:v>0.211308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89-440A-9F78-5BCB4A4B18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активы</c:v>
                </c:pt>
              </c:strCache>
            </c:strRef>
          </c:tx>
          <c:spPr>
            <a:solidFill>
              <a:srgbClr val="8F1B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42.287525000000002</c:v>
                </c:pt>
                <c:pt idx="1">
                  <c:v>46.670419999999993</c:v>
                </c:pt>
                <c:pt idx="2">
                  <c:v>46.969124999999998</c:v>
                </c:pt>
                <c:pt idx="3">
                  <c:v>34.205939000000001</c:v>
                </c:pt>
                <c:pt idx="4">
                  <c:v>11.798959</c:v>
                </c:pt>
                <c:pt idx="5">
                  <c:v>11.389499000000001</c:v>
                </c:pt>
                <c:pt idx="6">
                  <c:v>5.900633</c:v>
                </c:pt>
                <c:pt idx="7">
                  <c:v>2.7701550000000004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89-440A-9F78-5BCB4A4B1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57902336"/>
        <c:axId val="459768976"/>
      </c:barChart>
      <c:catAx>
        <c:axId val="3579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768976"/>
        <c:crosses val="autoZero"/>
        <c:auto val="1"/>
        <c:lblAlgn val="ctr"/>
        <c:lblOffset val="100"/>
        <c:noMultiLvlLbl val="0"/>
      </c:catAx>
      <c:valAx>
        <c:axId val="4597689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579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54821446247942E-2"/>
          <c:y val="9.3334607191489227E-2"/>
          <c:w val="0.95122154757583832"/>
          <c:h val="0.55885592139315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Корпоративные кредиты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E-4E83-B826-2F2ED745F6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активы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7E-4E83-B826-2F2ED745F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16.203264000000001</c:v>
                </c:pt>
                <c:pt idx="1">
                  <c:v>8.5832139999999999</c:v>
                </c:pt>
                <c:pt idx="2">
                  <c:v>6.4648560000000002</c:v>
                </c:pt>
                <c:pt idx="3">
                  <c:v>4.3660610000000002</c:v>
                </c:pt>
                <c:pt idx="4">
                  <c:v>3.2158859999999998</c:v>
                </c:pt>
                <c:pt idx="5">
                  <c:v>1.6943299999999999</c:v>
                </c:pt>
                <c:pt idx="6">
                  <c:v>1.53233</c:v>
                </c:pt>
                <c:pt idx="7">
                  <c:v>1.3449530000000001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E-4E83-B826-2F2ED745F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57902336"/>
        <c:axId val="459768976"/>
      </c:barChart>
      <c:catAx>
        <c:axId val="3579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768976"/>
        <c:crosses val="autoZero"/>
        <c:auto val="1"/>
        <c:lblAlgn val="ctr"/>
        <c:lblOffset val="100"/>
        <c:noMultiLvlLbl val="0"/>
      </c:catAx>
      <c:valAx>
        <c:axId val="4597689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579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54821446247942E-2"/>
          <c:y val="9.3334607191489227E-2"/>
          <c:w val="0.95122154757583832"/>
          <c:h val="0.55885592139315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Корпоративные кредиты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C1-4BB1-9C98-76DF395A7FC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C1-4BB1-9C98-76DF395A7FC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C1-4BB1-9C98-76DF395A7FC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C1-4BB1-9C98-76DF395A7F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3.90672</c:v>
                </c:pt>
                <c:pt idx="1">
                  <c:v>4.9139249999999999</c:v>
                </c:pt>
                <c:pt idx="2">
                  <c:v>4.5705210000000003</c:v>
                </c:pt>
                <c:pt idx="3">
                  <c:v>1.270273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C1-4BB1-9C98-76DF395A7F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активы</c:v>
                </c:pt>
              </c:strCache>
            </c:strRef>
          </c:tx>
          <c:spPr>
            <a:solidFill>
              <a:srgbClr val="8F1B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22.912071000000001</c:v>
                </c:pt>
                <c:pt idx="1">
                  <c:v>10.539847999999999</c:v>
                </c:pt>
                <c:pt idx="2">
                  <c:v>18.892467</c:v>
                </c:pt>
                <c:pt idx="3">
                  <c:v>11.056091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C1-4BB1-9C98-76DF395A7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57902336"/>
        <c:axId val="459768976"/>
      </c:barChart>
      <c:catAx>
        <c:axId val="3579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768976"/>
        <c:crosses val="autoZero"/>
        <c:auto val="1"/>
        <c:lblAlgn val="ctr"/>
        <c:lblOffset val="100"/>
        <c:noMultiLvlLbl val="0"/>
      </c:catAx>
      <c:valAx>
        <c:axId val="4597689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579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54821446247942E-2"/>
          <c:y val="9.3334607191489227E-2"/>
          <c:w val="0.95122154757583832"/>
          <c:h val="0.55885592139315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Корпоративные кредиты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9-448D-8FAE-87AD23876F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активы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79-448D-8FAE-87AD23876F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5.6975980000000002</c:v>
                </c:pt>
                <c:pt idx="1">
                  <c:v>5.1810510000000001</c:v>
                </c:pt>
                <c:pt idx="2">
                  <c:v>4.7669259999999998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79-448D-8FAE-87AD23876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57902336"/>
        <c:axId val="459768976"/>
      </c:barChart>
      <c:catAx>
        <c:axId val="3579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768976"/>
        <c:crosses val="autoZero"/>
        <c:auto val="1"/>
        <c:lblAlgn val="ctr"/>
        <c:lblOffset val="100"/>
        <c:noMultiLvlLbl val="0"/>
      </c:catAx>
      <c:valAx>
        <c:axId val="4597689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579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602305778822914E-2"/>
          <c:y val="7.096469705327603E-2"/>
          <c:w val="0.93479538844235399"/>
          <c:h val="0.67614802593536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88130409513763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7-48C3-8449-240BFB853600}"/>
                </c:ext>
              </c:extLst>
            </c:dLbl>
            <c:dLbl>
              <c:idx val="1"/>
              <c:layout>
                <c:manualLayout>
                  <c:x val="0"/>
                  <c:y val="0.236806771707973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97-48C3-8449-240BFB853600}"/>
                </c:ext>
              </c:extLst>
            </c:dLbl>
            <c:dLbl>
              <c:idx val="2"/>
              <c:layout>
                <c:manualLayout>
                  <c:x val="0"/>
                  <c:y val="0.19315419863282701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2.2%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97-48C3-8449-240BFB85360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97-48C3-8449-240BFB853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Социальные взносы</c:v>
                </c:pt>
                <c:pt idx="1">
                  <c:v>Налог на прибыль</c:v>
                </c:pt>
                <c:pt idx="2">
                  <c:v>Налог на имущество</c:v>
                </c:pt>
                <c:pt idx="3">
                  <c:v>Налог на добычу полезных ископаемых*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0.30000000000000004</c:v>
                </c:pt>
                <c:pt idx="1">
                  <c:v>0.2</c:v>
                </c:pt>
                <c:pt idx="2">
                  <c:v>0.15000000000000002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97-48C3-8449-240BFB8536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12A5E4"/>
            </a:solidFill>
            <a:ln>
              <a:noFill/>
              <a:prstDash val="dash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Социальные взносы</c:v>
                </c:pt>
                <c:pt idx="1">
                  <c:v>Налог на прибыль</c:v>
                </c:pt>
                <c:pt idx="2">
                  <c:v>Налог на имущество</c:v>
                </c:pt>
                <c:pt idx="3">
                  <c:v>Налог на добычу полезных ископаемых*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 formatCode="0.00%">
                  <c:v>7.5999999999999998E-2</c:v>
                </c:pt>
                <c:pt idx="1">
                  <c:v>0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97-48C3-8449-240BFB853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axId val="174885504"/>
        <c:axId val="180104192"/>
      </c:barChart>
      <c:catAx>
        <c:axId val="17488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F7F7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104192"/>
        <c:crosses val="autoZero"/>
        <c:auto val="1"/>
        <c:lblAlgn val="ctr"/>
        <c:lblOffset val="100"/>
        <c:noMultiLvlLbl val="0"/>
      </c:catAx>
      <c:valAx>
        <c:axId val="1801041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748855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7333"/>
          </a:xfrm>
          <a:prstGeom prst="rect">
            <a:avLst/>
          </a:prstGeom>
        </p:spPr>
        <p:txBody>
          <a:bodyPr vert="horz" lIns="88219" tIns="44110" rIns="88219" bIns="441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5" y="2"/>
            <a:ext cx="2945862" cy="497333"/>
          </a:xfrm>
          <a:prstGeom prst="rect">
            <a:avLst/>
          </a:prstGeom>
        </p:spPr>
        <p:txBody>
          <a:bodyPr vert="horz" lIns="88219" tIns="44110" rIns="88219" bIns="44110" rtlCol="0"/>
          <a:lstStyle>
            <a:lvl1pPr algn="r">
              <a:defRPr sz="1200"/>
            </a:lvl1pPr>
          </a:lstStyle>
          <a:p>
            <a:fld id="{7E20FFA8-D5E5-4AC6-B126-75EA89BFCDC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06"/>
            <a:ext cx="2945862" cy="497333"/>
          </a:xfrm>
          <a:prstGeom prst="rect">
            <a:avLst/>
          </a:prstGeom>
        </p:spPr>
        <p:txBody>
          <a:bodyPr vert="horz" lIns="88219" tIns="44110" rIns="88219" bIns="441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5" y="9429306"/>
            <a:ext cx="2945862" cy="497333"/>
          </a:xfrm>
          <a:prstGeom prst="rect">
            <a:avLst/>
          </a:prstGeom>
        </p:spPr>
        <p:txBody>
          <a:bodyPr vert="horz" lIns="88219" tIns="44110" rIns="88219" bIns="44110" rtlCol="0" anchor="b"/>
          <a:lstStyle>
            <a:lvl1pPr algn="r">
              <a:defRPr sz="1200"/>
            </a:lvl1pPr>
          </a:lstStyle>
          <a:p>
            <a:fld id="{9A94AC82-9C0A-48E6-87B0-A85F1E7D59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7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1-26T13:25:59.189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18345 828 8228,'4'0'416,"-4"-4"64,8 4-304,-5 0-192,9 0-240,-5 0-96,-7 0-785,0 0-2080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3" y="4"/>
            <a:ext cx="2946577" cy="4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2" rIns="91383" bIns="45692" numCol="1" anchor="t" anchorCtr="0" compatLnSpc="1">
            <a:prstTxWarp prst="textNoShape">
              <a:avLst/>
            </a:prstTxWarp>
          </a:bodyPr>
          <a:lstStyle>
            <a:lvl1pPr defTabSz="122010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486" y="4"/>
            <a:ext cx="2946575" cy="4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2" rIns="91383" bIns="45692" numCol="1" anchor="t" anchorCtr="0" compatLnSpc="1">
            <a:prstTxWarp prst="textNoShape">
              <a:avLst/>
            </a:prstTxWarp>
          </a:bodyPr>
          <a:lstStyle>
            <a:lvl1pPr algn="r" defTabSz="122010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CD0761F-217E-4B21-8C52-A0D0594B3EAB}" type="datetimeFigureOut">
              <a:rPr lang="ru-RU"/>
              <a:pPr>
                <a:defRPr/>
              </a:pPr>
              <a:t>01.09.2017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39838"/>
            <a:ext cx="48387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73" tIns="46335" rIns="92673" bIns="4633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607" y="4777944"/>
            <a:ext cx="5438464" cy="390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2" rIns="91383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3" y="9428538"/>
            <a:ext cx="2946577" cy="4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2" rIns="91383" bIns="45692" numCol="1" anchor="b" anchorCtr="0" compatLnSpc="1">
            <a:prstTxWarp prst="textNoShape">
              <a:avLst/>
            </a:prstTxWarp>
          </a:bodyPr>
          <a:lstStyle>
            <a:lvl1pPr defTabSz="122010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486" y="9428538"/>
            <a:ext cx="2946575" cy="4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2" rIns="91383" bIns="45692" numCol="1" anchor="b" anchorCtr="0" compatLnSpc="1">
            <a:prstTxWarp prst="textNoShape">
              <a:avLst/>
            </a:prstTxWarp>
          </a:bodyPr>
          <a:lstStyle>
            <a:lvl1pPr algn="r" defTabSz="122010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F8F6623-B0FF-4F18-B35B-967BF48A9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93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01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4915" algn="l" defTabSz="91101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1018" algn="l" defTabSz="91101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67121" algn="l" defTabSz="91101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3223" algn="l" defTabSz="91101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79828" algn="l" defTabSz="9119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35795" algn="l" defTabSz="9119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1760" algn="l" defTabSz="9119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47726" algn="l" defTabSz="9119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7900" y="1239838"/>
            <a:ext cx="4841875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F6623-B0FF-4F18-B35B-967BF48A983E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384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8F6623-B0FF-4F18-B35B-967BF48A983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1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Прослеживается стратегия устойчивого входа</a:t>
            </a:r>
            <a:r>
              <a:rPr lang="en-US" baseline="0" dirty="0"/>
              <a:t>: </a:t>
            </a:r>
            <a:r>
              <a:rPr lang="ru-RU" baseline="0" dirty="0"/>
              <a:t>скорость по обстоятельствам, но направленность на прочное вхождение совершенно несомненна</a:t>
            </a:r>
          </a:p>
          <a:p>
            <a:pPr marL="228600" indent="-228600">
              <a:buAutoNum type="arabicPeriod"/>
            </a:pPr>
            <a:r>
              <a:rPr lang="ru-RU" baseline="0" dirty="0"/>
              <a:t>Китайские банки и компании на данном этапе нуждаются в партнерах-проводниках, даже готовы принимать на них кредитный риск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8F6623-B0FF-4F18-B35B-967BF48A983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35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062" y="-93785"/>
            <a:ext cx="10018097" cy="7082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770" y="1839239"/>
            <a:ext cx="645523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kumimoji="0" lang="en-US" sz="3600" i="0" u="none" strike="noStrike" kern="0" cap="none" spc="5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260" y="3445688"/>
            <a:ext cx="646774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60" y="181178"/>
            <a:ext cx="1831110" cy="8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069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3944" y="6599464"/>
            <a:ext cx="1626432" cy="2505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890CB-E760-4519-826C-04B9930B9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1794294" cy="94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4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0"/>
          <p:cNvSpPr/>
          <p:nvPr userDrawn="1"/>
        </p:nvSpPr>
        <p:spPr>
          <a:xfrm>
            <a:off x="-1" y="255494"/>
            <a:ext cx="7651512" cy="6524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6864430" cy="652453"/>
          </a:xfrm>
          <a:prstGeom prst="rect">
            <a:avLst/>
          </a:prstGeom>
        </p:spPr>
        <p:txBody>
          <a:bodyPr anchor="ctr"/>
          <a:lstStyle/>
          <a:p>
            <a:pPr lvl="0" algn="l"/>
            <a:r>
              <a:rPr lang="ru-RU"/>
              <a:t>Образец заголовка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583" y="90702"/>
            <a:ext cx="1831110" cy="824000"/>
          </a:xfrm>
          <a:prstGeom prst="rect">
            <a:avLst/>
          </a:prstGeom>
        </p:spPr>
      </p:pic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9015582" y="101367"/>
            <a:ext cx="4252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defTabSz="911018" rtl="0" fontAlgn="base">
              <a:spcBef>
                <a:spcPct val="0"/>
              </a:spcBef>
              <a:spcAft>
                <a:spcPct val="0"/>
              </a:spcAft>
              <a:defRPr lang="en-US" sz="1400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fld id="{83E2A1E7-0D9A-4F08-AF10-E2012B6A57D5}" type="slidenum">
              <a:rPr lang="ru-RU" sz="1400" smtClean="0"/>
              <a:pPr algn="ctr"/>
              <a:t>‹#›</a:t>
            </a:fld>
            <a:endParaRPr lang="ru-RU" sz="1400" dirty="0"/>
          </a:p>
        </p:txBody>
      </p:sp>
      <p:cxnSp>
        <p:nvCxnSpPr>
          <p:cNvPr id="13" name="Прямая соединительная линия 58"/>
          <p:cNvCxnSpPr/>
          <p:nvPr userDrawn="1"/>
        </p:nvCxnSpPr>
        <p:spPr>
          <a:xfrm flipH="1">
            <a:off x="1" y="971987"/>
            <a:ext cx="99141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438826" y="-1588"/>
            <a:ext cx="377979" cy="453575"/>
          </a:xfrm>
          <a:prstGeom prst="rect">
            <a:avLst/>
          </a:prstGeom>
        </p:spPr>
      </p:pic>
      <p:sp>
        <p:nvSpPr>
          <p:cNvPr id="10" name="Slide Number Placeholder 6"/>
          <p:cNvSpPr txBox="1">
            <a:spLocks/>
          </p:cNvSpPr>
          <p:nvPr userDrawn="1"/>
        </p:nvSpPr>
        <p:spPr>
          <a:xfrm>
            <a:off x="9337654" y="33698"/>
            <a:ext cx="4252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defTabSz="911018" rtl="0" fontAlgn="base">
              <a:spcBef>
                <a:spcPct val="0"/>
              </a:spcBef>
              <a:spcAft>
                <a:spcPct val="0"/>
              </a:spcAft>
              <a:defRPr lang="en-US" sz="1400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83E2A1E7-0D9A-4F08-AF10-E2012B6A57D5}" type="slidenum">
              <a:rPr lang="en-US" sz="11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3" r:id="rId2"/>
    <p:sldLayoutId id="2147483884" r:id="rId3"/>
  </p:sldLayoutIdLst>
  <p:hf hdr="0" ftr="0" dt="0"/>
  <p:txStyles>
    <p:titleStyle>
      <a:lvl1pPr algn="l" defTabSz="954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ru-RU" sz="2000" b="1" kern="1200" cap="all" spc="74" baseline="0">
          <a:solidFill>
            <a:schemeClr val="tx1"/>
          </a:solidFill>
          <a:latin typeface="+mn-lt"/>
          <a:ea typeface="Segoe UI"/>
          <a:cs typeface="Segoe UI" pitchFamily="34" charset="0"/>
        </a:defRPr>
      </a:lvl1pPr>
      <a:lvl2pPr algn="ctr" defTabSz="954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2pPr>
      <a:lvl3pPr algn="ctr" defTabSz="954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3pPr>
      <a:lvl4pPr algn="ctr" defTabSz="954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4pPr>
      <a:lvl5pPr algn="ctr" defTabSz="954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5pPr>
      <a:lvl6pPr marL="342077" algn="ctr" defTabSz="954965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6pPr>
      <a:lvl7pPr marL="684154" algn="ctr" defTabSz="954965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7pPr>
      <a:lvl8pPr marL="1026231" algn="ctr" defTabSz="954965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8pPr>
      <a:lvl9pPr marL="1368308" algn="ctr" defTabSz="954965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203864"/>
          </a:solidFill>
          <a:latin typeface="Arial Narrow" pitchFamily="34" charset="0"/>
          <a:ea typeface="Segoe UI"/>
          <a:cs typeface="Segoe UI"/>
        </a:defRPr>
      </a:lvl9pPr>
    </p:titleStyle>
    <p:bodyStyle>
      <a:lvl1pPr marL="238742" indent="-238742" algn="l" defTabSz="954965" rtl="0" eaLnBrk="0" fontAlgn="base" hangingPunct="0">
        <a:lnSpc>
          <a:spcPct val="90000"/>
        </a:lnSpc>
        <a:spcBef>
          <a:spcPts val="1047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716224" indent="-238742" algn="l" defTabSz="954965" rtl="0" eaLnBrk="0" fontAlgn="base" hangingPunct="0">
        <a:lnSpc>
          <a:spcPct val="90000"/>
        </a:lnSpc>
        <a:spcBef>
          <a:spcPts val="524"/>
        </a:spcBef>
        <a:spcAft>
          <a:spcPct val="0"/>
        </a:spcAft>
        <a:buFont typeface="Arial" charset="0"/>
        <a:buChar char="•"/>
        <a:defRPr sz="2100" kern="1200">
          <a:solidFill>
            <a:srgbClr val="404040"/>
          </a:solidFill>
          <a:latin typeface="+mn-lt"/>
          <a:ea typeface="+mn-ea"/>
          <a:cs typeface="+mn-cs"/>
        </a:defRPr>
      </a:lvl2pPr>
      <a:lvl3pPr marL="1193707" indent="-238742" algn="l" defTabSz="954965" rtl="0" eaLnBrk="0" fontAlgn="base" hangingPunct="0">
        <a:lnSpc>
          <a:spcPct val="90000"/>
        </a:lnSpc>
        <a:spcBef>
          <a:spcPts val="524"/>
        </a:spcBef>
        <a:spcAft>
          <a:spcPct val="0"/>
        </a:spcAft>
        <a:buFont typeface="Arial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3pPr>
      <a:lvl4pPr marL="1671189" indent="-238742" algn="l" defTabSz="954965" rtl="0" eaLnBrk="0" fontAlgn="base" hangingPunct="0">
        <a:lnSpc>
          <a:spcPct val="90000"/>
        </a:lnSpc>
        <a:spcBef>
          <a:spcPts val="524"/>
        </a:spcBef>
        <a:spcAft>
          <a:spcPct val="0"/>
        </a:spcAft>
        <a:buFont typeface="Arial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4pPr>
      <a:lvl5pPr marL="2148672" indent="-238742" algn="l" defTabSz="954965" rtl="0" eaLnBrk="0" fontAlgn="base" hangingPunct="0">
        <a:lnSpc>
          <a:spcPct val="90000"/>
        </a:lnSpc>
        <a:spcBef>
          <a:spcPts val="524"/>
        </a:spcBef>
        <a:spcAft>
          <a:spcPct val="0"/>
        </a:spcAft>
        <a:buFont typeface="Arial" charset="0"/>
        <a:buChar char="•"/>
        <a:defRPr sz="1500" kern="1200">
          <a:solidFill>
            <a:srgbClr val="404040"/>
          </a:solidFill>
          <a:latin typeface="+mn-lt"/>
          <a:ea typeface="+mn-ea"/>
          <a:cs typeface="+mn-cs"/>
        </a:defRPr>
      </a:lvl5pPr>
      <a:lvl6pPr marL="2627355" indent="-238849" algn="l" defTabSz="955402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05058" indent="-238849" algn="l" defTabSz="955402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758" indent="-238849" algn="l" defTabSz="955402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60464" indent="-238849" algn="l" defTabSz="955402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7699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5402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102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0807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8508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6206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3907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610" algn="l" defTabSz="955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vestvostok.ru" TargetMode="External"/><Relationship Id="rId2" Type="http://schemas.openxmlformats.org/officeDocument/2006/relationships/hyperlink" Target="http://investvostok.ru/e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2770" y="6256248"/>
            <a:ext cx="1565829" cy="338554"/>
          </a:xfrm>
          <a:prstGeom prst="rect">
            <a:avLst/>
          </a:prstGeom>
          <a:noFill/>
        </p:spPr>
        <p:txBody>
          <a:bodyPr wrap="square" lIns="74442" tIns="0" rIns="74442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5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cs typeface="Arial"/>
              </a:rPr>
              <a:t> сентября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cs typeface="Arial"/>
              </a:rPr>
              <a:t>2017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ru-RU" dirty="0"/>
              <a:t>Возможности для российских и китайских банков на Дальнем Востоке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Владивосток</a:t>
            </a:r>
            <a:r>
              <a:rPr lang="en-US" dirty="0"/>
              <a:t>, </a:t>
            </a:r>
            <a:r>
              <a:rPr lang="ru-RU" dirty="0"/>
              <a:t>5 сентября 2017: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559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2"/>
          <p:cNvSpPr/>
          <p:nvPr/>
        </p:nvSpPr>
        <p:spPr>
          <a:xfrm>
            <a:off x="6221216" y="3145188"/>
            <a:ext cx="3113993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76"/>
          <p:cNvSpPr/>
          <p:nvPr/>
        </p:nvSpPr>
        <p:spPr>
          <a:xfrm>
            <a:off x="345334" y="4494343"/>
            <a:ext cx="31852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Лесная отрасль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sp>
        <p:nvSpPr>
          <p:cNvPr id="118" name="Rectangle 71"/>
          <p:cNvSpPr/>
          <p:nvPr/>
        </p:nvSpPr>
        <p:spPr>
          <a:xfrm>
            <a:off x="4795826" y="177874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21" name="Straight Connector 89"/>
          <p:cNvCxnSpPr>
            <a:cxnSpLocks/>
          </p:cNvCxnSpPr>
          <p:nvPr/>
        </p:nvCxnSpPr>
        <p:spPr>
          <a:xfrm flipH="1">
            <a:off x="6221217" y="2148420"/>
            <a:ext cx="29880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  <p:sp>
        <p:nvSpPr>
          <p:cNvPr id="23" name="Rectangle 77"/>
          <p:cNvSpPr/>
          <p:nvPr/>
        </p:nvSpPr>
        <p:spPr>
          <a:xfrm>
            <a:off x="345334" y="3227632"/>
            <a:ext cx="3012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92184F"/>
                </a:solidFill>
                <a:latin typeface="+mn-lt"/>
              </a:rPr>
              <a:t>Горнодобыча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4" name="Rectangle 76"/>
          <p:cNvSpPr/>
          <p:nvPr/>
        </p:nvSpPr>
        <p:spPr>
          <a:xfrm>
            <a:off x="345334" y="1779768"/>
            <a:ext cx="435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Сельское хозяйство</a:t>
            </a:r>
          </a:p>
        </p:txBody>
      </p:sp>
      <p:cxnSp>
        <p:nvCxnSpPr>
          <p:cNvPr id="25" name="Straight Connector 97"/>
          <p:cNvCxnSpPr>
            <a:cxnSpLocks/>
          </p:cNvCxnSpPr>
          <p:nvPr/>
        </p:nvCxnSpPr>
        <p:spPr>
          <a:xfrm flipV="1">
            <a:off x="345334" y="2149100"/>
            <a:ext cx="300548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>
            <a:cxnSpLocks/>
          </p:cNvCxnSpPr>
          <p:nvPr/>
        </p:nvCxnSpPr>
        <p:spPr>
          <a:xfrm flipV="1">
            <a:off x="345334" y="3596964"/>
            <a:ext cx="24486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7"/>
          <p:cNvCxnSpPr>
            <a:cxnSpLocks/>
          </p:cNvCxnSpPr>
          <p:nvPr/>
        </p:nvCxnSpPr>
        <p:spPr>
          <a:xfrm>
            <a:off x="345334" y="4880960"/>
            <a:ext cx="27534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9"/>
          <p:cNvCxnSpPr>
            <a:cxnSpLocks/>
          </p:cNvCxnSpPr>
          <p:nvPr/>
        </p:nvCxnSpPr>
        <p:spPr>
          <a:xfrm flipV="1">
            <a:off x="4836482" y="5793581"/>
            <a:ext cx="0" cy="46751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4"/>
          <p:cNvSpPr/>
          <p:nvPr/>
        </p:nvSpPr>
        <p:spPr>
          <a:xfrm>
            <a:off x="816630" y="6212339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Туризм</a:t>
            </a:r>
          </a:p>
        </p:txBody>
      </p:sp>
      <p:sp>
        <p:nvSpPr>
          <p:cNvPr id="27" name="Rectangle 73"/>
          <p:cNvSpPr/>
          <p:nvPr/>
        </p:nvSpPr>
        <p:spPr>
          <a:xfrm>
            <a:off x="4856652" y="4511628"/>
            <a:ext cx="446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rgbClr val="92184F"/>
                </a:solidFill>
                <a:latin typeface="+mn-lt"/>
              </a:rPr>
              <a:t>аквакультура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28" name="Straight Connector 89"/>
          <p:cNvCxnSpPr>
            <a:cxnSpLocks/>
          </p:cNvCxnSpPr>
          <p:nvPr/>
        </p:nvCxnSpPr>
        <p:spPr>
          <a:xfrm flipH="1">
            <a:off x="6515100" y="4861223"/>
            <a:ext cx="27480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0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/>
          <p:nvPr/>
        </p:nvSpPr>
        <p:spPr>
          <a:xfrm>
            <a:off x="5438046" y="1266644"/>
            <a:ext cx="4266634" cy="23544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Развитие двух крупных </a:t>
            </a:r>
            <a:r>
              <a:rPr lang="ru-RU" sz="1300" dirty="0" err="1">
                <a:latin typeface="+mn-lt"/>
              </a:rPr>
              <a:t>нефте</a:t>
            </a:r>
            <a:r>
              <a:rPr lang="ru-RU" sz="1300" dirty="0">
                <a:latin typeface="+mn-lt"/>
              </a:rPr>
              <a:t>- и </a:t>
            </a:r>
            <a:r>
              <a:rPr lang="ru-RU" sz="1300" dirty="0" err="1">
                <a:latin typeface="+mn-lt"/>
              </a:rPr>
              <a:t>газохимических</a:t>
            </a:r>
            <a:r>
              <a:rPr lang="ru-RU" sz="1300" dirty="0">
                <a:latin typeface="+mn-lt"/>
              </a:rPr>
              <a:t> кластеров:</a:t>
            </a:r>
          </a:p>
          <a:p>
            <a:pPr marL="476250" indent="-28575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b="1" dirty="0">
                <a:latin typeface="+mn-lt"/>
              </a:rPr>
              <a:t>Амурская область: </a:t>
            </a:r>
            <a:r>
              <a:rPr lang="ru-RU" sz="1300" dirty="0">
                <a:latin typeface="+mn-lt"/>
              </a:rPr>
              <a:t>Амурский ГПЗ и Амурский ГХК: газоперерабатывающая мощность </a:t>
            </a:r>
            <a:r>
              <a:rPr lang="ru-RU" sz="1300" b="1" dirty="0">
                <a:latin typeface="+mn-lt"/>
              </a:rPr>
              <a:t>42 млрд м</a:t>
            </a:r>
            <a:r>
              <a:rPr lang="ru-RU" sz="1300" b="1" baseline="30000" dirty="0">
                <a:latin typeface="+mn-lt"/>
              </a:rPr>
              <a:t>3</a:t>
            </a:r>
            <a:r>
              <a:rPr lang="ru-RU" sz="1300" dirty="0">
                <a:latin typeface="+mn-lt"/>
              </a:rPr>
              <a:t>, мощность по производству гелия до </a:t>
            </a:r>
            <a:r>
              <a:rPr lang="ru-RU" sz="1300" b="1" dirty="0">
                <a:latin typeface="+mn-lt"/>
              </a:rPr>
              <a:t>60 млн м</a:t>
            </a:r>
            <a:r>
              <a:rPr lang="ru-RU" sz="1300" b="1" baseline="30000" dirty="0">
                <a:latin typeface="+mn-lt"/>
              </a:rPr>
              <a:t>3</a:t>
            </a:r>
            <a:r>
              <a:rPr lang="ru-RU" sz="1300" b="1" dirty="0">
                <a:latin typeface="+mn-lt"/>
              </a:rPr>
              <a:t>. </a:t>
            </a:r>
            <a:endParaRPr lang="ru-RU" sz="1300" dirty="0">
              <a:latin typeface="+mn-lt"/>
            </a:endParaRPr>
          </a:p>
          <a:p>
            <a:pPr marL="476250" indent="-28575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b="1" dirty="0">
                <a:latin typeface="+mn-lt"/>
              </a:rPr>
              <a:t>Приморский край: </a:t>
            </a:r>
            <a:r>
              <a:rPr lang="ru-RU" sz="1300" dirty="0">
                <a:latin typeface="+mn-lt"/>
              </a:rPr>
              <a:t>Находкинский завод минеральных удобрений (НЗМУ). Газоперерабатывающая (</a:t>
            </a:r>
            <a:r>
              <a:rPr lang="ru-RU" sz="1300" b="1" dirty="0">
                <a:latin typeface="+mn-lt"/>
              </a:rPr>
              <a:t>1,1 млн тонн </a:t>
            </a:r>
            <a:r>
              <a:rPr lang="ru-RU" sz="1300" dirty="0">
                <a:latin typeface="+mn-lt"/>
              </a:rPr>
              <a:t>аммиака, </a:t>
            </a:r>
            <a:r>
              <a:rPr lang="ru-RU" sz="1300" b="1" dirty="0">
                <a:latin typeface="+mn-lt"/>
              </a:rPr>
              <a:t>2 млн тонн </a:t>
            </a:r>
            <a:r>
              <a:rPr lang="ru-RU" sz="1300" dirty="0">
                <a:latin typeface="+mn-lt"/>
              </a:rPr>
              <a:t>карбамида и </a:t>
            </a:r>
            <a:r>
              <a:rPr lang="ru-RU" sz="1300" b="1" dirty="0">
                <a:latin typeface="+mn-lt"/>
              </a:rPr>
              <a:t>1 млн тонн </a:t>
            </a:r>
            <a:r>
              <a:rPr lang="ru-RU" sz="1300" dirty="0">
                <a:latin typeface="+mn-lt"/>
              </a:rPr>
              <a:t>метанола). Восточная нефтехимическая компания (ВНХК) (</a:t>
            </a:r>
            <a:r>
              <a:rPr lang="ru-RU" sz="1300" b="1" dirty="0">
                <a:latin typeface="+mn-lt"/>
              </a:rPr>
              <a:t>13.4 млн тонн</a:t>
            </a:r>
            <a:r>
              <a:rPr lang="ru-RU" sz="1300" dirty="0">
                <a:latin typeface="+mn-lt"/>
              </a:rPr>
              <a:t> моторных масел)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493728" y="4130570"/>
            <a:ext cx="1865731" cy="11678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Нефтегазохимия: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493698" y="5376045"/>
            <a:ext cx="1867156" cy="12063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722574" y="1251020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Rectangle 2"/>
          <p:cNvSpPr/>
          <p:nvPr/>
        </p:nvSpPr>
        <p:spPr>
          <a:xfrm>
            <a:off x="5472590" y="4170308"/>
            <a:ext cx="4266634" cy="11285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300" b="1" dirty="0" err="1">
                <a:latin typeface="+mn-lt"/>
              </a:rPr>
              <a:t>Нефтегазопереработка</a:t>
            </a:r>
            <a:r>
              <a:rPr lang="en-US" sz="1300" b="1" dirty="0">
                <a:latin typeface="+mn-lt"/>
              </a:rPr>
              <a:t>: </a:t>
            </a:r>
            <a:r>
              <a:rPr lang="ru-RU" sz="1300" dirty="0">
                <a:latin typeface="+mn-lt"/>
              </a:rPr>
              <a:t>топливо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азотные удобрения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метанол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уксусная кислота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полимеры</a:t>
            </a:r>
            <a:endParaRPr lang="en-US" sz="1300" b="1" dirty="0">
              <a:latin typeface="+mn-lt"/>
            </a:endParaRP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300" b="1" dirty="0" err="1">
                <a:latin typeface="+mn-lt"/>
              </a:rPr>
              <a:t>Нефтегазосервисный</a:t>
            </a:r>
            <a:r>
              <a:rPr lang="ru-RU" sz="1300" b="1" dirty="0">
                <a:latin typeface="+mn-lt"/>
              </a:rPr>
              <a:t> сектор</a:t>
            </a:r>
            <a:r>
              <a:rPr lang="en-US" sz="1300" b="1" dirty="0">
                <a:latin typeface="+mn-lt"/>
              </a:rPr>
              <a:t>: </a:t>
            </a:r>
            <a:r>
              <a:rPr lang="ru-RU" sz="1300" dirty="0">
                <a:latin typeface="+mn-lt"/>
              </a:rPr>
              <a:t>сейсмика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бурение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защита экологии</a:t>
            </a:r>
            <a:endParaRPr lang="en-US" sz="1300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en-US" sz="1300" b="1" dirty="0">
                <a:latin typeface="+mn-lt"/>
              </a:rPr>
              <a:t>2</a:t>
            </a:r>
            <a:r>
              <a:rPr lang="ru-RU" sz="1300" b="1" dirty="0">
                <a:latin typeface="+mn-lt"/>
              </a:rPr>
              <a:t>0-</a:t>
            </a:r>
            <a:r>
              <a:rPr lang="en-US" sz="1300" b="1" dirty="0">
                <a:latin typeface="+mn-lt"/>
              </a:rPr>
              <a:t>3</a:t>
            </a:r>
            <a:r>
              <a:rPr lang="ru-RU" sz="1300" b="1" dirty="0">
                <a:latin typeface="+mn-lt"/>
              </a:rPr>
              <a:t>0% </a:t>
            </a:r>
            <a:r>
              <a:rPr lang="ru-RU" sz="1300" dirty="0">
                <a:latin typeface="+mn-lt"/>
              </a:rPr>
              <a:t>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</p:txBody>
      </p:sp>
      <p:cxnSp>
        <p:nvCxnSpPr>
          <p:cNvPr id="61" name="Straight Arrow Connector 104"/>
          <p:cNvCxnSpPr>
            <a:cxnSpLocks/>
          </p:cNvCxnSpPr>
          <p:nvPr/>
        </p:nvCxnSpPr>
        <p:spPr>
          <a:xfrm>
            <a:off x="5396389" y="4058035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132"/>
          <p:cNvSpPr/>
          <p:nvPr/>
        </p:nvSpPr>
        <p:spPr>
          <a:xfrm>
            <a:off x="3493698" y="1241035"/>
            <a:ext cx="1867155" cy="28118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</a:p>
        </p:txBody>
      </p:sp>
      <p:grpSp>
        <p:nvGrpSpPr>
          <p:cNvPr id="63" name="Группа 62"/>
          <p:cNvGrpSpPr/>
          <p:nvPr/>
        </p:nvGrpSpPr>
        <p:grpSpPr>
          <a:xfrm>
            <a:off x="49275" y="1815967"/>
            <a:ext cx="3506126" cy="3652536"/>
            <a:chOff x="0" y="1388933"/>
            <a:chExt cx="3759904" cy="3916909"/>
          </a:xfrm>
        </p:grpSpPr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5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8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9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0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1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72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84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6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grpFill/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Прямоугольник 45"/>
            <p:cNvSpPr/>
            <p:nvPr/>
          </p:nvSpPr>
          <p:spPr>
            <a:xfrm>
              <a:off x="950130" y="4506639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4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5" name="Прямоугольник 47"/>
            <p:cNvSpPr/>
            <p:nvPr/>
          </p:nvSpPr>
          <p:spPr>
            <a:xfrm>
              <a:off x="1986298" y="3499202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6" name="Прямоугольник 48"/>
            <p:cNvSpPr/>
            <p:nvPr/>
          </p:nvSpPr>
          <p:spPr>
            <a:xfrm>
              <a:off x="2674490" y="3995300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7" name="Прямоугольник 49"/>
            <p:cNvSpPr/>
            <p:nvPr/>
          </p:nvSpPr>
          <p:spPr>
            <a:xfrm>
              <a:off x="1436831" y="4766398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8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9" name="Прямоугольник 51"/>
            <p:cNvSpPr/>
            <p:nvPr/>
          </p:nvSpPr>
          <p:spPr>
            <a:xfrm>
              <a:off x="1784027" y="2759469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0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" name="Rectangle 4"/>
            <p:cNvSpPr/>
            <p:nvPr/>
          </p:nvSpPr>
          <p:spPr>
            <a:xfrm>
              <a:off x="2104212" y="3952622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10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2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3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87" name="Straight Arrow Connector 104"/>
          <p:cNvCxnSpPr>
            <a:cxnSpLocks/>
          </p:cNvCxnSpPr>
          <p:nvPr/>
        </p:nvCxnSpPr>
        <p:spPr>
          <a:xfrm>
            <a:off x="5396389" y="125102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104"/>
          <p:cNvCxnSpPr>
            <a:cxnSpLocks/>
          </p:cNvCxnSpPr>
          <p:nvPr/>
        </p:nvCxnSpPr>
        <p:spPr>
          <a:xfrm>
            <a:off x="5396389" y="4130571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104"/>
          <p:cNvCxnSpPr>
            <a:cxnSpLocks/>
          </p:cNvCxnSpPr>
          <p:nvPr/>
        </p:nvCxnSpPr>
        <p:spPr>
          <a:xfrm>
            <a:off x="5396389" y="5298408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104"/>
          <p:cNvCxnSpPr>
            <a:cxnSpLocks/>
          </p:cNvCxnSpPr>
          <p:nvPr/>
        </p:nvCxnSpPr>
        <p:spPr>
          <a:xfrm>
            <a:off x="5396389" y="5370944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104"/>
          <p:cNvCxnSpPr>
            <a:cxnSpLocks/>
          </p:cNvCxnSpPr>
          <p:nvPr/>
        </p:nvCxnSpPr>
        <p:spPr>
          <a:xfrm>
            <a:off x="5396389" y="6582396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162"/>
          <p:cNvSpPr/>
          <p:nvPr/>
        </p:nvSpPr>
        <p:spPr>
          <a:xfrm>
            <a:off x="2154855" y="5233760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93" name="Rectangle 2"/>
          <p:cNvSpPr/>
          <p:nvPr/>
        </p:nvSpPr>
        <p:spPr>
          <a:xfrm>
            <a:off x="5472590" y="5723381"/>
            <a:ext cx="4266634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Амурская область: ТОР </a:t>
            </a:r>
            <a:r>
              <a:rPr lang="ru-RU" sz="1300" b="1" dirty="0">
                <a:latin typeface="+mn-lt"/>
              </a:rPr>
              <a:t>«</a:t>
            </a:r>
            <a:r>
              <a:rPr lang="ru-RU" sz="1300" b="1" dirty="0" err="1">
                <a:latin typeface="+mn-lt"/>
              </a:rPr>
              <a:t>Свободненский</a:t>
            </a:r>
            <a:r>
              <a:rPr lang="ru-RU" sz="1300" b="1" dirty="0">
                <a:latin typeface="+mn-lt"/>
              </a:rPr>
              <a:t>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+mn-lt"/>
              </a:rPr>
              <a:t>Приморский край: ТОР </a:t>
            </a:r>
            <a:r>
              <a:rPr lang="ru-RU" sz="1300" b="1" dirty="0">
                <a:solidFill>
                  <a:prstClr val="black"/>
                </a:solidFill>
                <a:latin typeface="+mn-lt"/>
              </a:rPr>
              <a:t>«Нефтехимическая»</a:t>
            </a:r>
            <a:endParaRPr lang="en-US" sz="13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025604" y="5402248"/>
            <a:ext cx="1354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Нефтехимическая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2" name="Oval 162"/>
          <p:cNvSpPr/>
          <p:nvPr/>
        </p:nvSpPr>
        <p:spPr>
          <a:xfrm>
            <a:off x="1047816" y="4400908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44318" y="4410197"/>
            <a:ext cx="1277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 err="1">
                <a:solidFill>
                  <a:srgbClr val="002060"/>
                </a:solidFill>
                <a:latin typeface="+mn-lt"/>
              </a:rPr>
              <a:t>сСвободненский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62233" y="5819333"/>
            <a:ext cx="342166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000" dirty="0">
                <a:latin typeface="+mn-lt"/>
              </a:rPr>
              <a:t>НЗМУ (НХГ)</a:t>
            </a:r>
            <a:r>
              <a:rPr lang="en-US" sz="1000" dirty="0">
                <a:latin typeface="+mn-lt"/>
              </a:rPr>
              <a:t>: </a:t>
            </a:r>
            <a:r>
              <a:rPr lang="en-US" sz="1600" b="1" dirty="0">
                <a:latin typeface="+mn-lt"/>
              </a:rPr>
              <a:t>6.3</a:t>
            </a:r>
            <a:r>
              <a:rPr lang="en-US" sz="1000" b="1" dirty="0">
                <a:latin typeface="+mn-lt"/>
              </a:rPr>
              <a:t> </a:t>
            </a:r>
            <a:r>
              <a:rPr lang="ru-RU" sz="1000" b="1" dirty="0">
                <a:latin typeface="+mn-lt"/>
              </a:rPr>
              <a:t>млрд долл.</a:t>
            </a:r>
            <a:endParaRPr lang="en-US" sz="1000" b="1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000" dirty="0">
                <a:latin typeface="+mn-lt"/>
              </a:rPr>
              <a:t>ВНХК (Роснефть)</a:t>
            </a:r>
            <a:r>
              <a:rPr lang="en-US" sz="1000" dirty="0">
                <a:latin typeface="+mn-lt"/>
              </a:rPr>
              <a:t>: </a:t>
            </a:r>
            <a:r>
              <a:rPr lang="en-US" sz="1600" b="1" dirty="0">
                <a:latin typeface="+mn-lt"/>
              </a:rPr>
              <a:t>21.6</a:t>
            </a:r>
            <a:r>
              <a:rPr lang="en-US" sz="1000" b="1" dirty="0">
                <a:latin typeface="+mn-lt"/>
              </a:rPr>
              <a:t> </a:t>
            </a:r>
            <a:r>
              <a:rPr lang="ru-RU" sz="1000" b="1" dirty="0">
                <a:latin typeface="+mn-lt"/>
              </a:rPr>
              <a:t>млрд долл.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86274" y="1207598"/>
            <a:ext cx="0" cy="569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72306" y="5865746"/>
            <a:ext cx="0" cy="569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272306" y="5305947"/>
            <a:ext cx="1882549" cy="559799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42" idx="1"/>
          </p:cNvCxnSpPr>
          <p:nvPr/>
        </p:nvCxnSpPr>
        <p:spPr>
          <a:xfrm flipH="1" flipV="1">
            <a:off x="186275" y="1776985"/>
            <a:ext cx="882684" cy="2645066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/>
          <p:nvPr/>
        </p:nvSpPr>
        <p:spPr>
          <a:xfrm>
            <a:off x="162232" y="1207598"/>
            <a:ext cx="3381783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000" dirty="0">
                <a:latin typeface="+mn-lt"/>
              </a:rPr>
              <a:t>Амурский ГПЗ (Газпром)</a:t>
            </a:r>
            <a:r>
              <a:rPr lang="en-US" sz="1000" dirty="0">
                <a:latin typeface="+mn-lt"/>
              </a:rPr>
              <a:t>: </a:t>
            </a:r>
            <a:r>
              <a:rPr lang="en-US" sz="1600" b="1" dirty="0">
                <a:latin typeface="+mn-lt"/>
              </a:rPr>
              <a:t>13.2</a:t>
            </a:r>
            <a:r>
              <a:rPr lang="en-US" sz="1000" b="1" dirty="0">
                <a:latin typeface="+mn-lt"/>
              </a:rPr>
              <a:t> </a:t>
            </a:r>
            <a:r>
              <a:rPr lang="ru-RU" sz="1000" b="1" dirty="0">
                <a:latin typeface="+mn-lt"/>
              </a:rPr>
              <a:t>млрд долл.</a:t>
            </a:r>
            <a:endParaRPr lang="en-US" sz="1000" b="1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000" dirty="0">
                <a:latin typeface="+mn-lt"/>
              </a:rPr>
              <a:t>Амурский ГХК (</a:t>
            </a:r>
            <a:r>
              <a:rPr lang="ru-RU" sz="1000" dirty="0" err="1">
                <a:latin typeface="+mn-lt"/>
              </a:rPr>
              <a:t>Сибур</a:t>
            </a:r>
            <a:r>
              <a:rPr lang="ru-RU" sz="1000" dirty="0">
                <a:latin typeface="+mn-lt"/>
              </a:rPr>
              <a:t>)</a:t>
            </a:r>
            <a:r>
              <a:rPr lang="en-US" sz="1000" dirty="0">
                <a:latin typeface="+mn-lt"/>
              </a:rPr>
              <a:t>: </a:t>
            </a:r>
            <a:r>
              <a:rPr lang="en-US" sz="1600" b="1" dirty="0">
                <a:latin typeface="+mn-lt"/>
              </a:rPr>
              <a:t>9.5</a:t>
            </a:r>
            <a:r>
              <a:rPr lang="en-US" sz="1000" dirty="0">
                <a:latin typeface="+mn-lt"/>
              </a:rPr>
              <a:t> </a:t>
            </a:r>
            <a:r>
              <a:rPr lang="ru-RU" sz="1000" b="1" dirty="0">
                <a:latin typeface="+mn-lt"/>
              </a:rPr>
              <a:t>млрд долл.</a:t>
            </a:r>
            <a:endParaRPr lang="en-US" sz="1000" b="1" dirty="0">
              <a:latin typeface="+mn-lt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6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4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Нефтегазохимия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cxnSp>
        <p:nvCxnSpPr>
          <p:cNvPr id="27" name="Прямая соединительная линия 7"/>
          <p:cNvCxnSpPr/>
          <p:nvPr/>
        </p:nvCxnSpPr>
        <p:spPr>
          <a:xfrm>
            <a:off x="370259" y="3804793"/>
            <a:ext cx="8856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65495" y="3117373"/>
            <a:ext cx="3063504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ПРОИЗВОДСТВО УКСУСНОЙ КИСЛОТЫ</a:t>
            </a:r>
          </a:p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(Приморский край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28999" y="1086048"/>
            <a:ext cx="606868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Приморский край</a:t>
            </a:r>
          </a:p>
          <a:p>
            <a:pPr>
              <a:spcAft>
                <a:spcPts val="0"/>
              </a:spcAft>
            </a:pPr>
            <a:endParaRPr lang="en-US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Необходимые инвестиции: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160 млн долл. США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150 тыс. т уксусной кислоты (УК)</a:t>
            </a:r>
            <a:endParaRPr lang="en-US" sz="1400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Высокий спрос на продукцию со стороны стран АТР (Китай, Япония, Таиланд). УК используется для производства синтетических красителей, ацетона, парфюмерия</a:t>
            </a:r>
            <a:endParaRPr lang="en-US" sz="1400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долгосрочный тренд увеличения потребления продукта в странах АТР</a:t>
            </a:r>
            <a:endParaRPr lang="ru-RU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70259" y="3804793"/>
            <a:ext cx="8856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25"/>
          <p:cNvSpPr/>
          <p:nvPr/>
        </p:nvSpPr>
        <p:spPr>
          <a:xfrm>
            <a:off x="365496" y="5938935"/>
            <a:ext cx="2931742" cy="762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ПЕРЕРАБОТКА полимеров</a:t>
            </a:r>
          </a:p>
          <a:p>
            <a:pPr algn="ctr"/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Приморский край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3" name="Прямоугольник 27"/>
          <p:cNvSpPr/>
          <p:nvPr/>
        </p:nvSpPr>
        <p:spPr>
          <a:xfrm>
            <a:off x="3429000" y="3982895"/>
            <a:ext cx="59385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Приморский край</a:t>
            </a:r>
          </a:p>
          <a:p>
            <a:pPr>
              <a:spcAft>
                <a:spcPts val="0"/>
              </a:spcAft>
            </a:pPr>
            <a:endParaRPr lang="en-US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Необходимые 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30 млн долл. США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20 тыс. т многослойных пленок, которые производятся из полиэтилена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страны АТР, Российский Дальний Восток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долгосрочный тренд увеличения потребления продукта в странах АТР и России</a:t>
            </a:r>
            <a:endParaRPr lang="ru-RU" sz="14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34" name="Picture 12" descr="http://static.biznes-gazeta.ru/db.biznes-gazeta.ru/images/8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990" y="3958558"/>
            <a:ext cx="2803119" cy="198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berksan.com/proje_resimleri/buyuk/karabogaz-fertilizer-plant--fb75d629-fe86-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990" y="1048835"/>
            <a:ext cx="2803119" cy="19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0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76"/>
          <p:cNvSpPr/>
          <p:nvPr/>
        </p:nvSpPr>
        <p:spPr>
          <a:xfrm>
            <a:off x="345334" y="1932168"/>
            <a:ext cx="4357407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Сельское хозяйство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sp>
        <p:nvSpPr>
          <p:cNvPr id="106" name="Rectangle 76"/>
          <p:cNvSpPr/>
          <p:nvPr/>
        </p:nvSpPr>
        <p:spPr>
          <a:xfrm>
            <a:off x="345334" y="4494343"/>
            <a:ext cx="254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Лесная отрасль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13" name="Straight Connector 97"/>
          <p:cNvCxnSpPr>
            <a:cxnSpLocks/>
          </p:cNvCxnSpPr>
          <p:nvPr/>
        </p:nvCxnSpPr>
        <p:spPr>
          <a:xfrm flipV="1">
            <a:off x="345334" y="4861223"/>
            <a:ext cx="27788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73"/>
          <p:cNvSpPr/>
          <p:nvPr/>
        </p:nvSpPr>
        <p:spPr>
          <a:xfrm>
            <a:off x="4856652" y="4511628"/>
            <a:ext cx="446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rgbClr val="92184F"/>
                </a:solidFill>
                <a:latin typeface="+mn-lt"/>
              </a:rPr>
              <a:t>аквакультура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6" name="Rectangle 74"/>
          <p:cNvSpPr/>
          <p:nvPr/>
        </p:nvSpPr>
        <p:spPr>
          <a:xfrm>
            <a:off x="816630" y="6212339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Туризм</a:t>
            </a:r>
          </a:p>
        </p:txBody>
      </p:sp>
      <p:sp>
        <p:nvSpPr>
          <p:cNvPr id="117" name="Rectangle 72"/>
          <p:cNvSpPr/>
          <p:nvPr/>
        </p:nvSpPr>
        <p:spPr>
          <a:xfrm>
            <a:off x="4867930" y="314518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8" name="Rectangle 71"/>
          <p:cNvSpPr/>
          <p:nvPr/>
        </p:nvSpPr>
        <p:spPr>
          <a:xfrm>
            <a:off x="4795826" y="177874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19" name="Straight Connector 89"/>
          <p:cNvCxnSpPr>
            <a:cxnSpLocks/>
          </p:cNvCxnSpPr>
          <p:nvPr/>
        </p:nvCxnSpPr>
        <p:spPr>
          <a:xfrm flipH="1">
            <a:off x="6515100" y="4861223"/>
            <a:ext cx="27480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89"/>
          <p:cNvCxnSpPr>
            <a:cxnSpLocks/>
          </p:cNvCxnSpPr>
          <p:nvPr/>
        </p:nvCxnSpPr>
        <p:spPr>
          <a:xfrm flipH="1">
            <a:off x="6860483" y="3505000"/>
            <a:ext cx="241087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89"/>
          <p:cNvCxnSpPr>
            <a:cxnSpLocks/>
          </p:cNvCxnSpPr>
          <p:nvPr/>
        </p:nvCxnSpPr>
        <p:spPr>
          <a:xfrm flipH="1">
            <a:off x="6221217" y="2148420"/>
            <a:ext cx="29880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89"/>
          <p:cNvCxnSpPr>
            <a:cxnSpLocks/>
          </p:cNvCxnSpPr>
          <p:nvPr/>
        </p:nvCxnSpPr>
        <p:spPr>
          <a:xfrm flipV="1">
            <a:off x="4836482" y="5793581"/>
            <a:ext cx="0" cy="46751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76"/>
          <p:cNvSpPr/>
          <p:nvPr/>
        </p:nvSpPr>
        <p:spPr>
          <a:xfrm>
            <a:off x="345334" y="3148316"/>
            <a:ext cx="254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92184F"/>
                </a:solidFill>
                <a:latin typeface="+mn-lt"/>
              </a:rPr>
              <a:t>Горнодобыча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27" name="Straight Connector 97"/>
          <p:cNvCxnSpPr>
            <a:cxnSpLocks/>
          </p:cNvCxnSpPr>
          <p:nvPr/>
        </p:nvCxnSpPr>
        <p:spPr>
          <a:xfrm flipV="1">
            <a:off x="345334" y="3514520"/>
            <a:ext cx="2435966" cy="676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3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Сельское хозяйство</a:t>
            </a:r>
            <a:r>
              <a:rPr lang="en-US" dirty="0">
                <a:cs typeface="Arial"/>
              </a:rPr>
              <a:t>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9275" y="1815967"/>
            <a:ext cx="3506126" cy="3652536"/>
            <a:chOff x="0" y="1388933"/>
            <a:chExt cx="3759904" cy="3916909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9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4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5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56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57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59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grpFill/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Прямоугольник 45"/>
            <p:cNvSpPr/>
            <p:nvPr/>
          </p:nvSpPr>
          <p:spPr>
            <a:xfrm>
              <a:off x="515086" y="4320298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47"/>
            <p:cNvSpPr/>
            <p:nvPr/>
          </p:nvSpPr>
          <p:spPr>
            <a:xfrm>
              <a:off x="1986298" y="3499202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48"/>
            <p:cNvSpPr/>
            <p:nvPr/>
          </p:nvSpPr>
          <p:spPr>
            <a:xfrm>
              <a:off x="2674490" y="3995300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49"/>
            <p:cNvSpPr/>
            <p:nvPr/>
          </p:nvSpPr>
          <p:spPr>
            <a:xfrm>
              <a:off x="1196889" y="4729111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51"/>
            <p:cNvSpPr/>
            <p:nvPr/>
          </p:nvSpPr>
          <p:spPr>
            <a:xfrm>
              <a:off x="1784027" y="2759469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5" name="Oval 162"/>
            <p:cNvSpPr/>
            <p:nvPr/>
          </p:nvSpPr>
          <p:spPr>
            <a:xfrm>
              <a:off x="2225630" y="4907825"/>
              <a:ext cx="154824" cy="154824"/>
            </a:xfrm>
            <a:prstGeom prst="ellipse">
              <a:avLst/>
            </a:prstGeom>
            <a:solidFill>
              <a:srgbClr val="9218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cs typeface="Arial" panose="020B0604020202020204" pitchFamily="34" charset="0"/>
              </a:endParaRPr>
            </a:p>
          </p:txBody>
        </p:sp>
        <p:sp>
          <p:nvSpPr>
            <p:cNvPr id="90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3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1" name="Oval 162"/>
          <p:cNvSpPr/>
          <p:nvPr/>
        </p:nvSpPr>
        <p:spPr>
          <a:xfrm>
            <a:off x="2648135" y="4609054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102" name="Oval 162"/>
          <p:cNvSpPr/>
          <p:nvPr/>
        </p:nvSpPr>
        <p:spPr>
          <a:xfrm>
            <a:off x="1445966" y="4693219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103" name="Oval 162"/>
          <p:cNvSpPr/>
          <p:nvPr/>
        </p:nvSpPr>
        <p:spPr>
          <a:xfrm>
            <a:off x="2064740" y="4600696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2476" y="4894437"/>
            <a:ext cx="1426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Михайловский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2430272" y="4712965"/>
            <a:ext cx="9957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Южная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614465" y="4390107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Хабаровск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1004065" y="4779225"/>
            <a:ext cx="11576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Белогорск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68" name="Oval 82"/>
          <p:cNvSpPr/>
          <p:nvPr/>
        </p:nvSpPr>
        <p:spPr>
          <a:xfrm>
            <a:off x="2136869" y="5278807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698942" y="5471106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Владивосток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70" name="Rectangle 2"/>
          <p:cNvSpPr/>
          <p:nvPr/>
        </p:nvSpPr>
        <p:spPr>
          <a:xfrm>
            <a:off x="5438046" y="1266644"/>
            <a:ext cx="4266634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250 млрд долл. США </a:t>
            </a:r>
            <a:r>
              <a:rPr lang="mr-IN" sz="1300" b="1" dirty="0">
                <a:latin typeface="+mn-lt"/>
              </a:rPr>
              <a:t>–</a:t>
            </a:r>
            <a:r>
              <a:rPr lang="ru-RU" sz="1300" b="1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годовой импорт продовольствия в АТР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Рост потребления экологически чистых продуктов в странах АТР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2</a:t>
            </a:r>
            <a:r>
              <a:rPr lang="en-US" sz="1300" b="1" dirty="0">
                <a:latin typeface="+mn-lt"/>
              </a:rPr>
              <a:t>.</a:t>
            </a:r>
            <a:r>
              <a:rPr lang="ru-RU" sz="1300" b="1" dirty="0">
                <a:latin typeface="+mn-lt"/>
              </a:rPr>
              <a:t>8 млн га </a:t>
            </a:r>
            <a:r>
              <a:rPr lang="ru-RU" sz="1300" dirty="0">
                <a:latin typeface="+mn-lt"/>
              </a:rPr>
              <a:t>пашни, пригодной для выращивания экологически чистой продукции</a:t>
            </a:r>
            <a:endParaRPr lang="en-US" sz="1300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Низкая насыщенность внутреннего рынка: потребность в молоке </a:t>
            </a:r>
            <a:r>
              <a:rPr lang="ru-RU" sz="1300" b="1" dirty="0">
                <a:latin typeface="+mn-lt"/>
              </a:rPr>
              <a:t>1</a:t>
            </a:r>
            <a:r>
              <a:rPr lang="en-US" sz="1300" b="1" dirty="0">
                <a:latin typeface="+mn-lt"/>
              </a:rPr>
              <a:t>.</a:t>
            </a:r>
            <a:r>
              <a:rPr lang="ru-RU" sz="1300" b="1" dirty="0">
                <a:latin typeface="+mn-lt"/>
              </a:rPr>
              <a:t>5 млн тонн</a:t>
            </a:r>
            <a:r>
              <a:rPr lang="en-US" sz="1300" b="1" dirty="0">
                <a:latin typeface="+mn-lt"/>
              </a:rPr>
              <a:t> (&gt;2 </a:t>
            </a:r>
            <a:r>
              <a:rPr lang="ru-RU" sz="1300" b="1" dirty="0">
                <a:latin typeface="+mn-lt"/>
              </a:rPr>
              <a:t>млрд </a:t>
            </a:r>
            <a:r>
              <a:rPr lang="ru-RU" sz="1300" b="1" dirty="0" err="1">
                <a:latin typeface="+mn-lt"/>
              </a:rPr>
              <a:t>долл</a:t>
            </a:r>
            <a:r>
              <a:rPr lang="en-US" sz="1300" b="1" dirty="0">
                <a:latin typeface="+mn-lt"/>
              </a:rPr>
              <a:t>.)</a:t>
            </a:r>
            <a:r>
              <a:rPr lang="ru-RU" sz="1300" dirty="0">
                <a:latin typeface="+mn-lt"/>
              </a:rPr>
              <a:t>, в мясе </a:t>
            </a:r>
            <a:r>
              <a:rPr lang="ru-RU" sz="1300" b="1" dirty="0">
                <a:latin typeface="+mn-lt"/>
              </a:rPr>
              <a:t>0</a:t>
            </a:r>
            <a:r>
              <a:rPr lang="en-US" sz="1300" b="1" dirty="0">
                <a:latin typeface="+mn-lt"/>
              </a:rPr>
              <a:t>.</a:t>
            </a:r>
            <a:r>
              <a:rPr lang="ru-RU" sz="1300" b="1" dirty="0">
                <a:latin typeface="+mn-lt"/>
              </a:rPr>
              <a:t>3 млн тонн (</a:t>
            </a:r>
            <a:r>
              <a:rPr lang="en-US" sz="1300" b="1" dirty="0">
                <a:latin typeface="+mn-lt"/>
              </a:rPr>
              <a:t>&gt;</a:t>
            </a:r>
            <a:r>
              <a:rPr lang="ru-RU" sz="1300" b="1" dirty="0">
                <a:latin typeface="+mn-lt"/>
              </a:rPr>
              <a:t>1 млрд долл.)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3396812" y="3391008"/>
            <a:ext cx="1962647" cy="19074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396708" y="5376045"/>
            <a:ext cx="1964146" cy="12063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722574" y="1251020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Rectangle 2"/>
          <p:cNvSpPr/>
          <p:nvPr/>
        </p:nvSpPr>
        <p:spPr>
          <a:xfrm>
            <a:off x="5472590" y="5489789"/>
            <a:ext cx="4266634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Приморский край: ТОР</a:t>
            </a:r>
            <a:r>
              <a:rPr lang="en-US" sz="1300" dirty="0">
                <a:latin typeface="+mn-lt"/>
              </a:rPr>
              <a:t> </a:t>
            </a:r>
            <a:r>
              <a:rPr lang="ru-RU" sz="1300" b="1" dirty="0">
                <a:latin typeface="+mn-lt"/>
              </a:rPr>
              <a:t>«Михайловский»</a:t>
            </a:r>
            <a:r>
              <a:rPr lang="ru-RU" sz="1300" dirty="0">
                <a:latin typeface="+mn-lt"/>
              </a:rPr>
              <a:t>, </a:t>
            </a:r>
            <a:r>
              <a:rPr lang="ru-RU" sz="1300" b="1" dirty="0">
                <a:latin typeface="+mn-lt"/>
              </a:rPr>
              <a:t>СПВ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Амурская область: ТОР</a:t>
            </a:r>
            <a:r>
              <a:rPr lang="ru-RU" sz="1300" b="1" dirty="0">
                <a:latin typeface="+mn-lt"/>
              </a:rPr>
              <a:t> «Белогорск»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Хабаровский край: ТОР </a:t>
            </a:r>
            <a:r>
              <a:rPr lang="ru-RU" sz="1300" b="1" dirty="0">
                <a:latin typeface="+mn-lt"/>
              </a:rPr>
              <a:t>«Хабаровск»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Сахалинская область: ТОР </a:t>
            </a:r>
            <a:r>
              <a:rPr lang="ru-RU" sz="1300" b="1" dirty="0">
                <a:latin typeface="+mn-lt"/>
              </a:rPr>
              <a:t>«Южная»</a:t>
            </a:r>
            <a:endParaRPr lang="en-US" sz="13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Rectangle 2"/>
          <p:cNvSpPr/>
          <p:nvPr/>
        </p:nvSpPr>
        <p:spPr>
          <a:xfrm>
            <a:off x="5472590" y="3458298"/>
            <a:ext cx="4266634" cy="1831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Растениеводство</a:t>
            </a:r>
            <a:r>
              <a:rPr lang="ru-RU" sz="1300" dirty="0">
                <a:latin typeface="+mn-lt"/>
              </a:rPr>
              <a:t> (соя, кукуруза, пшеница)</a:t>
            </a:r>
            <a:endParaRPr lang="en-US" sz="1300" dirty="0">
              <a:latin typeface="+mn-lt"/>
            </a:endParaRP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40%</a:t>
            </a:r>
            <a:r>
              <a:rPr lang="ru-RU" sz="1300" dirty="0">
                <a:latin typeface="+mn-lt"/>
              </a:rPr>
              <a:t>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  <a:endParaRPr lang="en-US" sz="1300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Производство мяса</a:t>
            </a:r>
            <a:r>
              <a:rPr lang="ru-RU" sz="1300" dirty="0">
                <a:latin typeface="+mn-lt"/>
              </a:rPr>
              <a:t> (КРС, свинина, птица)</a:t>
            </a:r>
            <a:endParaRPr lang="en-US" sz="1300" dirty="0">
              <a:latin typeface="+mn-lt"/>
            </a:endParaRP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20-30%</a:t>
            </a:r>
            <a:r>
              <a:rPr lang="ru-RU" sz="1300" dirty="0">
                <a:latin typeface="+mn-lt"/>
              </a:rPr>
              <a:t>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Производство</a:t>
            </a:r>
            <a:r>
              <a:rPr lang="ru-RU" sz="1300" dirty="0">
                <a:latin typeface="+mn-lt"/>
              </a:rPr>
              <a:t> </a:t>
            </a:r>
            <a:r>
              <a:rPr lang="ru-RU" sz="1300" b="1" dirty="0">
                <a:latin typeface="+mn-lt"/>
              </a:rPr>
              <a:t>молока</a:t>
            </a:r>
            <a:endParaRPr lang="en-US" sz="1300" b="1" dirty="0">
              <a:latin typeface="+mn-lt"/>
            </a:endParaRP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15-20%</a:t>
            </a:r>
            <a:r>
              <a:rPr lang="ru-RU" sz="1300" dirty="0">
                <a:latin typeface="+mn-lt"/>
              </a:rPr>
              <a:t>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Тепличное овощеводство</a:t>
            </a:r>
            <a:endParaRPr lang="en-US" sz="1300" b="1" dirty="0">
              <a:latin typeface="+mn-lt"/>
            </a:endParaRP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60-65%</a:t>
            </a:r>
            <a:r>
              <a:rPr lang="ru-RU" sz="1300" dirty="0">
                <a:latin typeface="+mn-lt"/>
              </a:rPr>
              <a:t>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</p:txBody>
      </p:sp>
      <p:cxnSp>
        <p:nvCxnSpPr>
          <p:cNvPr id="77" name="Straight Arrow Connector 104"/>
          <p:cNvCxnSpPr>
            <a:cxnSpLocks/>
          </p:cNvCxnSpPr>
          <p:nvPr/>
        </p:nvCxnSpPr>
        <p:spPr>
          <a:xfrm>
            <a:off x="5396389" y="3318472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132"/>
          <p:cNvSpPr/>
          <p:nvPr/>
        </p:nvSpPr>
        <p:spPr>
          <a:xfrm>
            <a:off x="3396708" y="1252610"/>
            <a:ext cx="1964145" cy="20607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9" name="Straight Arrow Connector 104"/>
          <p:cNvCxnSpPr>
            <a:cxnSpLocks/>
          </p:cNvCxnSpPr>
          <p:nvPr/>
        </p:nvCxnSpPr>
        <p:spPr>
          <a:xfrm>
            <a:off x="5396389" y="125102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104"/>
          <p:cNvCxnSpPr>
            <a:cxnSpLocks/>
          </p:cNvCxnSpPr>
          <p:nvPr/>
        </p:nvCxnSpPr>
        <p:spPr>
          <a:xfrm>
            <a:off x="5396389" y="3391008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104"/>
          <p:cNvCxnSpPr>
            <a:cxnSpLocks/>
          </p:cNvCxnSpPr>
          <p:nvPr/>
        </p:nvCxnSpPr>
        <p:spPr>
          <a:xfrm>
            <a:off x="5396389" y="5298408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04"/>
          <p:cNvCxnSpPr>
            <a:cxnSpLocks/>
          </p:cNvCxnSpPr>
          <p:nvPr/>
        </p:nvCxnSpPr>
        <p:spPr>
          <a:xfrm>
            <a:off x="5396389" y="5370944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104"/>
          <p:cNvCxnSpPr>
            <a:cxnSpLocks/>
          </p:cNvCxnSpPr>
          <p:nvPr/>
        </p:nvCxnSpPr>
        <p:spPr>
          <a:xfrm>
            <a:off x="5396389" y="6582396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61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Сельское хозяйство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cxnSp>
        <p:nvCxnSpPr>
          <p:cNvPr id="14" name="Прямая соединительная линия 7"/>
          <p:cNvCxnSpPr/>
          <p:nvPr/>
        </p:nvCxnSpPr>
        <p:spPr>
          <a:xfrm>
            <a:off x="370259" y="3804793"/>
            <a:ext cx="8856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7"/>
          <p:cNvCxnSpPr/>
          <p:nvPr/>
        </p:nvCxnSpPr>
        <p:spPr>
          <a:xfrm>
            <a:off x="370259" y="3804793"/>
            <a:ext cx="937759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5"/>
          <p:cNvSpPr/>
          <p:nvPr/>
        </p:nvSpPr>
        <p:spPr>
          <a:xfrm>
            <a:off x="365496" y="3083177"/>
            <a:ext cx="2931742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Свиноводческий комплекс </a:t>
            </a:r>
          </a:p>
          <a:p>
            <a:pPr algn="ctr"/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Приморский край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4" name="Прямоугольник 27"/>
          <p:cNvSpPr/>
          <p:nvPr/>
        </p:nvSpPr>
        <p:spPr>
          <a:xfrm>
            <a:off x="3428999" y="1049500"/>
            <a:ext cx="6387861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 «Михайловский» 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Приморский край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cap="all" dirty="0" err="1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РУсагро</a:t>
            </a:r>
            <a:endParaRPr lang="ru-RU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560 млн долл. США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EBITDA: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120 млн долл. США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IRR: 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Выпуск и мощность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80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тыс. тонн свинины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Приморский край, Китай в среднесрочной перспективе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роста: </a:t>
            </a:r>
            <a:r>
              <a:rPr lang="ru-RU" sz="1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ищут инвестора, торгового партнера из АТР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Картинки по запросу PIG FAR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32" y="1072422"/>
            <a:ext cx="2924273" cy="197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25"/>
          <p:cNvSpPr/>
          <p:nvPr/>
        </p:nvSpPr>
        <p:spPr>
          <a:xfrm>
            <a:off x="365496" y="5940904"/>
            <a:ext cx="2931742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Тепличный комплекс 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Хабаровск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3" name="Прямоугольник 27"/>
          <p:cNvSpPr/>
          <p:nvPr/>
        </p:nvSpPr>
        <p:spPr>
          <a:xfrm>
            <a:off x="3428999" y="3984864"/>
            <a:ext cx="63188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«Хабаровск» 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Хабаровский край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JGC Corporation (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Япония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)</a:t>
            </a:r>
            <a:endParaRPr lang="ru-RU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40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млн долл. США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EBITDA: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 млн долл. США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IRR: 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10+%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Запущен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21 марта </a:t>
            </a:r>
            <a:r>
              <a:rPr lang="en-US" sz="1400" dirty="0">
                <a:latin typeface="+mn-lt"/>
                <a:ea typeface="Times New Roman" panose="02020603050405020304" pitchFamily="18" charset="0"/>
              </a:rPr>
              <a:t>2016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 г.</a:t>
            </a: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Выпуск и мощность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1.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4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тыс. тонн овощей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Хабаровский край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роста: </a:t>
            </a:r>
            <a:r>
              <a:rPr lang="ru-RU" sz="1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дополнительная очередь будет запущена в 2018 г. 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6" descr="Image result for evergreen теплиц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496" y="3994467"/>
            <a:ext cx="2931742" cy="19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2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6"/>
          <p:cNvSpPr/>
          <p:nvPr/>
        </p:nvSpPr>
        <p:spPr>
          <a:xfrm>
            <a:off x="345334" y="4494343"/>
            <a:ext cx="3185266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Лесная отрасль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sp>
        <p:nvSpPr>
          <p:cNvPr id="115" name="Rectangle 73"/>
          <p:cNvSpPr/>
          <p:nvPr/>
        </p:nvSpPr>
        <p:spPr>
          <a:xfrm>
            <a:off x="4856652" y="4511628"/>
            <a:ext cx="446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rgbClr val="92184F"/>
                </a:solidFill>
                <a:latin typeface="+mn-lt"/>
              </a:rPr>
              <a:t>аквакультура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6" name="Rectangle 74"/>
          <p:cNvSpPr/>
          <p:nvPr/>
        </p:nvSpPr>
        <p:spPr>
          <a:xfrm>
            <a:off x="816630" y="6212339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Туризм</a:t>
            </a:r>
          </a:p>
        </p:txBody>
      </p:sp>
      <p:sp>
        <p:nvSpPr>
          <p:cNvPr id="117" name="Rectangle 72"/>
          <p:cNvSpPr/>
          <p:nvPr/>
        </p:nvSpPr>
        <p:spPr>
          <a:xfrm>
            <a:off x="4867930" y="314518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8" name="Rectangle 71"/>
          <p:cNvSpPr/>
          <p:nvPr/>
        </p:nvSpPr>
        <p:spPr>
          <a:xfrm>
            <a:off x="4795826" y="177874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19" name="Straight Connector 89"/>
          <p:cNvCxnSpPr>
            <a:cxnSpLocks/>
          </p:cNvCxnSpPr>
          <p:nvPr/>
        </p:nvCxnSpPr>
        <p:spPr>
          <a:xfrm flipH="1">
            <a:off x="6515100" y="4861223"/>
            <a:ext cx="27480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89"/>
          <p:cNvCxnSpPr>
            <a:cxnSpLocks/>
          </p:cNvCxnSpPr>
          <p:nvPr/>
        </p:nvCxnSpPr>
        <p:spPr>
          <a:xfrm flipH="1">
            <a:off x="6860483" y="3505000"/>
            <a:ext cx="241087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89"/>
          <p:cNvCxnSpPr>
            <a:cxnSpLocks/>
          </p:cNvCxnSpPr>
          <p:nvPr/>
        </p:nvCxnSpPr>
        <p:spPr>
          <a:xfrm flipH="1">
            <a:off x="6221217" y="2148420"/>
            <a:ext cx="29880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89"/>
          <p:cNvCxnSpPr>
            <a:cxnSpLocks/>
          </p:cNvCxnSpPr>
          <p:nvPr/>
        </p:nvCxnSpPr>
        <p:spPr>
          <a:xfrm flipV="1">
            <a:off x="4836482" y="5793581"/>
            <a:ext cx="0" cy="46751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  <p:sp>
        <p:nvSpPr>
          <p:cNvPr id="23" name="Rectangle 77"/>
          <p:cNvSpPr/>
          <p:nvPr/>
        </p:nvSpPr>
        <p:spPr>
          <a:xfrm>
            <a:off x="345334" y="3227632"/>
            <a:ext cx="3012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92184F"/>
                </a:solidFill>
                <a:latin typeface="+mn-lt"/>
              </a:rPr>
              <a:t>Горнодобыча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4" name="Rectangle 76"/>
          <p:cNvSpPr/>
          <p:nvPr/>
        </p:nvSpPr>
        <p:spPr>
          <a:xfrm>
            <a:off x="345334" y="1779768"/>
            <a:ext cx="435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Сельское хозяйство</a:t>
            </a:r>
          </a:p>
        </p:txBody>
      </p:sp>
      <p:cxnSp>
        <p:nvCxnSpPr>
          <p:cNvPr id="25" name="Straight Connector 97"/>
          <p:cNvCxnSpPr>
            <a:cxnSpLocks/>
          </p:cNvCxnSpPr>
          <p:nvPr/>
        </p:nvCxnSpPr>
        <p:spPr>
          <a:xfrm flipV="1">
            <a:off x="345334" y="2149100"/>
            <a:ext cx="300548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>
            <a:cxnSpLocks/>
          </p:cNvCxnSpPr>
          <p:nvPr/>
        </p:nvCxnSpPr>
        <p:spPr>
          <a:xfrm flipV="1">
            <a:off x="345334" y="3596964"/>
            <a:ext cx="24486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97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Лесная отрасль: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grpSp>
        <p:nvGrpSpPr>
          <p:cNvPr id="76" name="Группа 75"/>
          <p:cNvGrpSpPr/>
          <p:nvPr/>
        </p:nvGrpSpPr>
        <p:grpSpPr>
          <a:xfrm>
            <a:off x="49275" y="1815967"/>
            <a:ext cx="3506126" cy="3652536"/>
            <a:chOff x="0" y="1388933"/>
            <a:chExt cx="3759904" cy="3916909"/>
          </a:xfrm>
        </p:grpSpPr>
        <p:sp>
          <p:nvSpPr>
            <p:cNvPr id="77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8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0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2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4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85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97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9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grpFill/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Прямоугольник 45"/>
            <p:cNvSpPr/>
            <p:nvPr/>
          </p:nvSpPr>
          <p:spPr>
            <a:xfrm>
              <a:off x="515086" y="4320298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7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8" name="Прямоугольник 47"/>
            <p:cNvSpPr/>
            <p:nvPr/>
          </p:nvSpPr>
          <p:spPr>
            <a:xfrm>
              <a:off x="1986298" y="3499202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9" name="Прямоугольник 48"/>
            <p:cNvSpPr/>
            <p:nvPr/>
          </p:nvSpPr>
          <p:spPr>
            <a:xfrm>
              <a:off x="2674490" y="3995300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0" name="Прямоугольник 49"/>
            <p:cNvSpPr/>
            <p:nvPr/>
          </p:nvSpPr>
          <p:spPr>
            <a:xfrm>
              <a:off x="1484018" y="4769102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1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2" name="Прямоугольник 51"/>
            <p:cNvSpPr/>
            <p:nvPr/>
          </p:nvSpPr>
          <p:spPr>
            <a:xfrm>
              <a:off x="1784027" y="2759469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3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5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6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1" name="Oval 162"/>
          <p:cNvSpPr/>
          <p:nvPr/>
        </p:nvSpPr>
        <p:spPr>
          <a:xfrm>
            <a:off x="2120083" y="4436126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46577" y="4258200"/>
            <a:ext cx="1350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Комсомольск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3" name="Oval 162"/>
          <p:cNvSpPr/>
          <p:nvPr/>
        </p:nvSpPr>
        <p:spPr>
          <a:xfrm>
            <a:off x="2721392" y="4674268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405604" y="4801213"/>
            <a:ext cx="9957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Южная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5" name="Oval 162"/>
          <p:cNvSpPr/>
          <p:nvPr/>
        </p:nvSpPr>
        <p:spPr>
          <a:xfrm>
            <a:off x="1094209" y="4087548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7190" y="3841327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Южная Якутия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7" name="Oval 162"/>
          <p:cNvSpPr/>
          <p:nvPr/>
        </p:nvSpPr>
        <p:spPr>
          <a:xfrm>
            <a:off x="1468357" y="4739530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85980" y="4823389"/>
            <a:ext cx="13356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Приамурская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9" name="Oval 82"/>
          <p:cNvSpPr/>
          <p:nvPr/>
        </p:nvSpPr>
        <p:spPr>
          <a:xfrm>
            <a:off x="2136869" y="5278807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98942" y="5471106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Владивосток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52" name="Rectangle 2"/>
          <p:cNvSpPr/>
          <p:nvPr/>
        </p:nvSpPr>
        <p:spPr>
          <a:xfrm>
            <a:off x="5438046" y="1266644"/>
            <a:ext cx="4266634" cy="1631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Наличие обширной сырьевой базы: </a:t>
            </a:r>
            <a:r>
              <a:rPr lang="ru-RU" sz="1300" b="1" dirty="0">
                <a:latin typeface="+mn-lt"/>
              </a:rPr>
              <a:t>21 млрд. м</a:t>
            </a:r>
            <a:r>
              <a:rPr lang="ru-RU" sz="1300" b="1" baseline="30000" dirty="0">
                <a:latin typeface="+mn-lt"/>
              </a:rPr>
              <a:t>3</a:t>
            </a:r>
            <a:r>
              <a:rPr lang="ru-RU" sz="1300" b="1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леса (25% от России, &gt;5% от мира)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Доступная лесосека: </a:t>
            </a:r>
            <a:r>
              <a:rPr lang="ru-RU" sz="1300" b="1" dirty="0">
                <a:latin typeface="+mn-lt"/>
              </a:rPr>
              <a:t>&gt;90 млн. м</a:t>
            </a:r>
            <a:r>
              <a:rPr lang="ru-RU" sz="1300" b="1" baseline="30000" dirty="0">
                <a:latin typeface="+mn-lt"/>
              </a:rPr>
              <a:t>3</a:t>
            </a:r>
            <a:r>
              <a:rPr lang="ru-RU" sz="1300" b="1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(9 млрд долл.)</a:t>
            </a:r>
            <a:r>
              <a:rPr lang="ru-RU" sz="1300" b="1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в год, добывается 15,5 млн. м</a:t>
            </a:r>
            <a:r>
              <a:rPr lang="ru-RU" sz="1300" baseline="30000" dirty="0">
                <a:latin typeface="+mn-lt"/>
              </a:rPr>
              <a:t>3</a:t>
            </a:r>
            <a:r>
              <a:rPr lang="ru-RU" sz="1300" dirty="0">
                <a:latin typeface="+mn-lt"/>
              </a:rPr>
              <a:t> в год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В настоящее время перерабатывается только</a:t>
            </a:r>
            <a:r>
              <a:rPr lang="ru-RU" sz="1300" b="1" dirty="0">
                <a:latin typeface="+mn-lt"/>
              </a:rPr>
              <a:t> 25%</a:t>
            </a:r>
            <a:r>
              <a:rPr lang="ru-RU" sz="1300" dirty="0">
                <a:latin typeface="+mn-lt"/>
              </a:rPr>
              <a:t> древесины (75+% кругляк)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endParaRPr lang="en-US" sz="1300" dirty="0">
              <a:latin typeface="+mn-lt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396812" y="3009418"/>
            <a:ext cx="1962647" cy="2288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396708" y="5376045"/>
            <a:ext cx="1964146" cy="13330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722574" y="1251020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Rectangle 2"/>
          <p:cNvSpPr/>
          <p:nvPr/>
        </p:nvSpPr>
        <p:spPr>
          <a:xfrm>
            <a:off x="5472590" y="3007896"/>
            <a:ext cx="4266634" cy="1877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300" b="1" dirty="0">
                <a:latin typeface="+mn-lt"/>
              </a:rPr>
              <a:t>В переработку </a:t>
            </a:r>
            <a:r>
              <a:rPr lang="ru-RU" sz="1300" dirty="0">
                <a:latin typeface="+mn-lt"/>
              </a:rPr>
              <a:t>и глубокую переработку </a:t>
            </a:r>
            <a:r>
              <a:rPr lang="ru-RU" sz="1300" b="1" dirty="0">
                <a:latin typeface="+mn-lt"/>
              </a:rPr>
              <a:t>леса:</a:t>
            </a:r>
            <a:endParaRPr lang="en-US" sz="130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Пиломатериалы</a:t>
            </a:r>
            <a:r>
              <a:rPr lang="ru-RU" sz="1300" dirty="0">
                <a:latin typeface="+mn-lt"/>
              </a:rPr>
              <a:t> (шпон, брус, доска обрезная)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Строительные материалы </a:t>
            </a:r>
            <a:r>
              <a:rPr lang="ru-RU" sz="1300" dirty="0">
                <a:latin typeface="+mn-lt"/>
              </a:rPr>
              <a:t>(профилированный, клееный брус)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Фанера, древесные плиты и панели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Топливные и сырьевые </a:t>
            </a:r>
            <a:r>
              <a:rPr lang="ru-RU" sz="1300" b="1" dirty="0" err="1">
                <a:latin typeface="+mn-lt"/>
              </a:rPr>
              <a:t>пеллеты</a:t>
            </a:r>
            <a:endParaRPr lang="ru-RU" sz="1300" b="1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Целлюлоза</a:t>
            </a:r>
            <a:r>
              <a:rPr lang="ru-RU" sz="1300" dirty="0">
                <a:latin typeface="+mn-lt"/>
              </a:rPr>
              <a:t> (80% хвойная, 20% лиственная)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ru-RU" sz="13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проектов </a:t>
            </a:r>
            <a:r>
              <a:rPr lang="ru-RU" sz="1300" b="1" dirty="0">
                <a:latin typeface="+mn-lt"/>
              </a:rPr>
              <a:t>20-30%</a:t>
            </a:r>
            <a:r>
              <a:rPr lang="ru-RU" sz="1300" dirty="0">
                <a:latin typeface="+mn-lt"/>
              </a:rPr>
              <a:t> (EBITDA)</a:t>
            </a:r>
          </a:p>
        </p:txBody>
      </p:sp>
      <p:cxnSp>
        <p:nvCxnSpPr>
          <p:cNvPr id="57" name="Straight Arrow Connector 104"/>
          <p:cNvCxnSpPr>
            <a:cxnSpLocks/>
          </p:cNvCxnSpPr>
          <p:nvPr/>
        </p:nvCxnSpPr>
        <p:spPr>
          <a:xfrm>
            <a:off x="5396389" y="2909244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132"/>
          <p:cNvSpPr/>
          <p:nvPr/>
        </p:nvSpPr>
        <p:spPr>
          <a:xfrm>
            <a:off x="3396708" y="1241035"/>
            <a:ext cx="1964145" cy="16568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</a:p>
        </p:txBody>
      </p:sp>
      <p:cxnSp>
        <p:nvCxnSpPr>
          <p:cNvPr id="59" name="Straight Arrow Connector 104"/>
          <p:cNvCxnSpPr>
            <a:cxnSpLocks/>
          </p:cNvCxnSpPr>
          <p:nvPr/>
        </p:nvCxnSpPr>
        <p:spPr>
          <a:xfrm>
            <a:off x="5396389" y="125102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104"/>
          <p:cNvCxnSpPr>
            <a:cxnSpLocks/>
          </p:cNvCxnSpPr>
          <p:nvPr/>
        </p:nvCxnSpPr>
        <p:spPr>
          <a:xfrm>
            <a:off x="5396389" y="298178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04"/>
          <p:cNvCxnSpPr>
            <a:cxnSpLocks/>
          </p:cNvCxnSpPr>
          <p:nvPr/>
        </p:nvCxnSpPr>
        <p:spPr>
          <a:xfrm>
            <a:off x="5396389" y="5298408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04"/>
          <p:cNvCxnSpPr>
            <a:cxnSpLocks/>
          </p:cNvCxnSpPr>
          <p:nvPr/>
        </p:nvCxnSpPr>
        <p:spPr>
          <a:xfrm>
            <a:off x="5396389" y="5370944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04"/>
          <p:cNvCxnSpPr>
            <a:cxnSpLocks/>
          </p:cNvCxnSpPr>
          <p:nvPr/>
        </p:nvCxnSpPr>
        <p:spPr>
          <a:xfrm>
            <a:off x="5396389" y="6706685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2"/>
          <p:cNvSpPr/>
          <p:nvPr/>
        </p:nvSpPr>
        <p:spPr>
          <a:xfrm>
            <a:off x="5472590" y="5401011"/>
            <a:ext cx="4266634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Хабаровский край: ТОР </a:t>
            </a:r>
            <a:r>
              <a:rPr lang="ru-RU" sz="1300" b="1" dirty="0">
                <a:latin typeface="+mn-lt"/>
              </a:rPr>
              <a:t>«Комсомольск»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Республика Саха (Якутия): ТОР</a:t>
            </a:r>
            <a:r>
              <a:rPr lang="en-US" sz="1300" dirty="0">
                <a:latin typeface="+mn-lt"/>
              </a:rPr>
              <a:t> </a:t>
            </a:r>
            <a:r>
              <a:rPr lang="ru-RU" sz="1300" b="1" dirty="0">
                <a:latin typeface="+mn-lt"/>
              </a:rPr>
              <a:t>«Кангалассы»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Сахалинская область: ТОР </a:t>
            </a:r>
            <a:r>
              <a:rPr lang="ru-RU" sz="1300" b="1" dirty="0">
                <a:latin typeface="+mn-lt"/>
              </a:rPr>
              <a:t>«Южная»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Амурская область: ТОР </a:t>
            </a:r>
            <a:r>
              <a:rPr lang="ru-RU" sz="1300" b="1" dirty="0">
                <a:latin typeface="+mn-lt"/>
              </a:rPr>
              <a:t>«Приамурская»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СПВ</a:t>
            </a:r>
          </a:p>
        </p:txBody>
      </p:sp>
      <p:sp>
        <p:nvSpPr>
          <p:cNvPr id="51" name="Freeform 50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27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Лесная отрасль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sp>
        <p:nvSpPr>
          <p:cNvPr id="5" name="Прямоугольник 25"/>
          <p:cNvSpPr/>
          <p:nvPr/>
        </p:nvSpPr>
        <p:spPr>
          <a:xfrm>
            <a:off x="365496" y="5984442"/>
            <a:ext cx="2931742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849" y="4840922"/>
            <a:ext cx="2753348" cy="1817977"/>
          </a:xfrm>
          <a:prstGeom prst="rect">
            <a:avLst/>
          </a:prstGeom>
        </p:spPr>
      </p:pic>
      <p:pic>
        <p:nvPicPr>
          <p:cNvPr id="7" name="Picture 2" descr="http://s1.stc.all.kpcdn.net/best/hab/les/images/tild3163-6639-4062-b438-663363363065__habar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49" y="1149218"/>
            <a:ext cx="2756106" cy="153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1.stc.all.kpcdn.net/best/hab/les/images/tild3830-6166-4137-a366-626165393533__rfp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49" y="2847456"/>
            <a:ext cx="2740285" cy="18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297238" y="1149218"/>
            <a:ext cx="6055106" cy="522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 Комсомольск (площадка Амурск)</a:t>
            </a:r>
            <a:r>
              <a:rPr lang="en-US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ОКТЯБРЬ 2016</a:t>
            </a: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6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RFP GROUP</a:t>
            </a:r>
            <a:endParaRPr lang="en-US" sz="16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Китай</a:t>
            </a:r>
            <a:endParaRPr lang="en-US" sz="16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cap="all" dirty="0">
                <a:latin typeface="+mn-lt"/>
                <a:ea typeface="Times New Roman" panose="02020603050405020304" pitchFamily="18" charset="0"/>
              </a:rPr>
              <a:t>1 фаза </a:t>
            </a:r>
            <a:r>
              <a:rPr lang="ru-RU" sz="1600" b="1" dirty="0">
                <a:latin typeface="+mn-lt"/>
                <a:ea typeface="Times New Roman" panose="02020603050405020304" pitchFamily="18" charset="0"/>
              </a:rPr>
              <a:t>(реализована)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71450" lvl="1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latin typeface="+mn-lt"/>
              </a:rPr>
              <a:t>Продукция: </a:t>
            </a:r>
            <a:r>
              <a:rPr lang="ru-RU" sz="1600" dirty="0">
                <a:latin typeface="+mn-lt"/>
              </a:rPr>
              <a:t>Кругляк, шпон, </a:t>
            </a:r>
            <a:r>
              <a:rPr lang="ru-RU" sz="1600" dirty="0" err="1">
                <a:latin typeface="+mn-lt"/>
              </a:rPr>
              <a:t>пеллеты</a:t>
            </a:r>
            <a:r>
              <a:rPr lang="ru-RU" sz="1600" dirty="0">
                <a:latin typeface="+mn-lt"/>
              </a:rPr>
              <a:t>, пиломатериалы (запуск в мае 2017)</a:t>
            </a:r>
          </a:p>
          <a:p>
            <a:pPr marL="171450" lvl="1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35</a:t>
            </a:r>
            <a:r>
              <a:rPr lang="en-US" sz="16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0 </a:t>
            </a:r>
            <a:r>
              <a:rPr lang="ru-RU" sz="16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млн долл. (на начало 2017)</a:t>
            </a:r>
            <a:endParaRPr lang="ru-RU" sz="16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171450" lvl="1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EBITDA:</a:t>
            </a:r>
            <a:r>
              <a:rPr lang="en-US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120 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млн долл.</a:t>
            </a:r>
          </a:p>
          <a:p>
            <a:pPr marL="171450" lvl="1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IRR: </a:t>
            </a:r>
            <a:r>
              <a:rPr lang="en-US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15 -20 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endParaRPr lang="en-US" sz="16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212121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600" b="1" dirty="0">
                <a:solidFill>
                  <a:srgbClr val="212121"/>
                </a:solidFill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ru-RU" sz="1600" b="1" dirty="0">
              <a:solidFill>
                <a:srgbClr val="212121"/>
              </a:solidFill>
              <a:latin typeface="Calibri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cap="all" dirty="0">
                <a:latin typeface="+mn-lt"/>
                <a:ea typeface="Times New Roman" panose="02020603050405020304" pitchFamily="18" charset="0"/>
              </a:rPr>
              <a:t>2 фаза (2017-18)</a:t>
            </a:r>
          </a:p>
          <a:p>
            <a:pPr marL="171450" lvl="1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latin typeface="+mn-lt"/>
              </a:rPr>
              <a:t>Продукция: </a:t>
            </a:r>
            <a:r>
              <a:rPr lang="ru-RU" sz="1600" dirty="0">
                <a:latin typeface="+mn-lt"/>
              </a:rPr>
              <a:t>инженерная древесина (фанера, клееный / армированный / профилированный брус, плиты, конструкции)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cap="all" dirty="0">
                <a:latin typeface="+mn-lt"/>
                <a:ea typeface="Times New Roman" panose="02020603050405020304" pitchFamily="18" charset="0"/>
              </a:rPr>
              <a:t>3 фаза (2018-20)</a:t>
            </a:r>
          </a:p>
          <a:p>
            <a:pPr marL="171450" lvl="1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Calibri"/>
              </a:rPr>
              <a:t>Производство: 500 тыс. тонн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целлюлоза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171450" lvl="1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Calibri"/>
              </a:rPr>
              <a:t>Инвестиции: 1.2 млрд долл. </a:t>
            </a:r>
          </a:p>
        </p:txBody>
      </p:sp>
    </p:spTree>
    <p:extLst>
      <p:ext uri="{BB962C8B-B14F-4D97-AF65-F5344CB8AC3E}">
        <p14:creationId xmlns:p14="http://schemas.microsoft.com/office/powerpoint/2010/main" val="40331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6"/>
          <p:cNvSpPr/>
          <p:nvPr/>
        </p:nvSpPr>
        <p:spPr>
          <a:xfrm>
            <a:off x="345334" y="4494343"/>
            <a:ext cx="31852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Лесная отрасль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sp>
        <p:nvSpPr>
          <p:cNvPr id="115" name="Rectangle 73"/>
          <p:cNvSpPr/>
          <p:nvPr/>
        </p:nvSpPr>
        <p:spPr>
          <a:xfrm>
            <a:off x="4856652" y="4511628"/>
            <a:ext cx="446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rgbClr val="92184F"/>
                </a:solidFill>
                <a:latin typeface="+mn-lt"/>
              </a:rPr>
              <a:t>аквакультура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7" name="Rectangle 72"/>
          <p:cNvSpPr/>
          <p:nvPr/>
        </p:nvSpPr>
        <p:spPr>
          <a:xfrm>
            <a:off x="4867930" y="314518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8" name="Rectangle 71"/>
          <p:cNvSpPr/>
          <p:nvPr/>
        </p:nvSpPr>
        <p:spPr>
          <a:xfrm>
            <a:off x="4795826" y="177874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19" name="Straight Connector 89"/>
          <p:cNvCxnSpPr>
            <a:cxnSpLocks/>
          </p:cNvCxnSpPr>
          <p:nvPr/>
        </p:nvCxnSpPr>
        <p:spPr>
          <a:xfrm flipH="1">
            <a:off x="6515100" y="4861223"/>
            <a:ext cx="27480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89"/>
          <p:cNvCxnSpPr>
            <a:cxnSpLocks/>
          </p:cNvCxnSpPr>
          <p:nvPr/>
        </p:nvCxnSpPr>
        <p:spPr>
          <a:xfrm flipH="1">
            <a:off x="6860483" y="3505000"/>
            <a:ext cx="241087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89"/>
          <p:cNvCxnSpPr>
            <a:cxnSpLocks/>
          </p:cNvCxnSpPr>
          <p:nvPr/>
        </p:nvCxnSpPr>
        <p:spPr>
          <a:xfrm flipH="1">
            <a:off x="6221217" y="2148420"/>
            <a:ext cx="29880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  <p:sp>
        <p:nvSpPr>
          <p:cNvPr id="23" name="Rectangle 77"/>
          <p:cNvSpPr/>
          <p:nvPr/>
        </p:nvSpPr>
        <p:spPr>
          <a:xfrm>
            <a:off x="345334" y="3227632"/>
            <a:ext cx="3012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92184F"/>
                </a:solidFill>
                <a:latin typeface="+mn-lt"/>
              </a:rPr>
              <a:t>Горнодобыча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4" name="Rectangle 76"/>
          <p:cNvSpPr/>
          <p:nvPr/>
        </p:nvSpPr>
        <p:spPr>
          <a:xfrm>
            <a:off x="345334" y="1779768"/>
            <a:ext cx="435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Сельское хозяйство</a:t>
            </a:r>
          </a:p>
        </p:txBody>
      </p:sp>
      <p:cxnSp>
        <p:nvCxnSpPr>
          <p:cNvPr id="25" name="Straight Connector 97"/>
          <p:cNvCxnSpPr>
            <a:cxnSpLocks/>
          </p:cNvCxnSpPr>
          <p:nvPr/>
        </p:nvCxnSpPr>
        <p:spPr>
          <a:xfrm flipV="1">
            <a:off x="345334" y="2149100"/>
            <a:ext cx="300548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>
            <a:cxnSpLocks/>
          </p:cNvCxnSpPr>
          <p:nvPr/>
        </p:nvCxnSpPr>
        <p:spPr>
          <a:xfrm flipV="1">
            <a:off x="345334" y="3596964"/>
            <a:ext cx="24486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74"/>
          <p:cNvSpPr/>
          <p:nvPr/>
        </p:nvSpPr>
        <p:spPr>
          <a:xfrm>
            <a:off x="3924300" y="6085339"/>
            <a:ext cx="1816100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Туризм</a:t>
            </a:r>
          </a:p>
        </p:txBody>
      </p:sp>
      <p:cxnSp>
        <p:nvCxnSpPr>
          <p:cNvPr id="19" name="Straight Connector 97"/>
          <p:cNvCxnSpPr>
            <a:cxnSpLocks/>
          </p:cNvCxnSpPr>
          <p:nvPr/>
        </p:nvCxnSpPr>
        <p:spPr>
          <a:xfrm>
            <a:off x="345334" y="4880960"/>
            <a:ext cx="27534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65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0" y="241353"/>
            <a:ext cx="7665149" cy="663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" bIns="36000" anchor="ctr"/>
          <a:lstStyle>
            <a:lvl1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 spc="74" dirty="0">
                <a:solidFill>
                  <a:srgbClr val="203864"/>
                </a:solidFill>
                <a:latin typeface="Arial Narrow" pitchFamily="34" charset="0"/>
                <a:ea typeface="Segoe UI"/>
                <a:cs typeface="Segoe UI" pitchFamily="34" charset="0"/>
              </a:defRPr>
            </a:lvl1pPr>
            <a:lvl2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2pPr>
            <a:lvl3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3pPr>
            <a:lvl4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4pPr>
            <a:lvl5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5pPr>
            <a:lvl6pPr marL="342077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6pPr>
            <a:lvl7pPr marL="684154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7pPr>
            <a:lvl8pPr marL="1026231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8pPr>
            <a:lvl9pPr marL="1368308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9pPr>
          </a:lstStyle>
          <a:p>
            <a:pPr algn="l"/>
            <a:endParaRPr lang="en-US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2"/>
          <p:cNvSpPr/>
          <p:nvPr/>
        </p:nvSpPr>
        <p:spPr>
          <a:xfrm>
            <a:off x="428860" y="4725129"/>
            <a:ext cx="1993397" cy="10136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Rectangle 2"/>
          <p:cNvSpPr/>
          <p:nvPr/>
        </p:nvSpPr>
        <p:spPr>
          <a:xfrm>
            <a:off x="3799531" y="2743338"/>
            <a:ext cx="2293439" cy="11743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3799532" y="1187260"/>
            <a:ext cx="2293439" cy="11743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рямоугольник 193"/>
          <p:cNvSpPr/>
          <p:nvPr/>
        </p:nvSpPr>
        <p:spPr>
          <a:xfrm>
            <a:off x="420268" y="5806371"/>
            <a:ext cx="200198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92184F"/>
                </a:solidFill>
                <a:latin typeface="+mn-lt"/>
              </a:rPr>
              <a:t>Предоставление льгот и преференций </a:t>
            </a:r>
            <a:endParaRPr lang="en-US" sz="1050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48" name="Title 2"/>
          <p:cNvSpPr txBox="1">
            <a:spLocks/>
          </p:cNvSpPr>
          <p:nvPr/>
        </p:nvSpPr>
        <p:spPr>
          <a:xfrm>
            <a:off x="348800" y="252182"/>
            <a:ext cx="7316350" cy="663657"/>
          </a:xfrm>
          <a:prstGeom prst="rect">
            <a:avLst/>
          </a:prstGeom>
          <a:noFill/>
        </p:spPr>
        <p:txBody>
          <a:bodyPr tIns="36000" bIns="36000" anchor="ctr"/>
          <a:lstStyle>
            <a:lvl1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 spc="74" dirty="0">
                <a:solidFill>
                  <a:srgbClr val="203864"/>
                </a:solidFill>
                <a:latin typeface="Arial Narrow" pitchFamily="34" charset="0"/>
                <a:ea typeface="Segoe UI"/>
                <a:cs typeface="Segoe UI" pitchFamily="34" charset="0"/>
              </a:defRPr>
            </a:lvl1pPr>
            <a:lvl2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2pPr>
            <a:lvl3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3pPr>
            <a:lvl4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4pPr>
            <a:lvl5pPr algn="ctr" defTabSz="95496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5pPr>
            <a:lvl6pPr marL="342077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6pPr>
            <a:lvl7pPr marL="684154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7pPr>
            <a:lvl8pPr marL="1026231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8pPr>
            <a:lvl9pPr marL="1368308" algn="ctr" defTabSz="9549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203864"/>
                </a:solidFill>
                <a:latin typeface="Arial Narrow" pitchFamily="34" charset="0"/>
                <a:ea typeface="Segoe UI"/>
                <a:cs typeface="Segoe UI"/>
              </a:defRPr>
            </a:lvl9pPr>
          </a:lstStyle>
          <a:p>
            <a:pPr algn="l"/>
            <a:r>
              <a:rPr lang="ru-RU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АПИ</a:t>
            </a:r>
            <a:r>
              <a:rPr lang="en-US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ведет проекты инвестиционного развития</a:t>
            </a:r>
            <a:r>
              <a:rPr lang="en-US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взаимодействует со всеми основными банками</a:t>
            </a:r>
            <a:endParaRPr lang="en-US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32442" y="1897856"/>
            <a:ext cx="2293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atin typeface="+mn-lt"/>
              </a:rPr>
              <a:t>Правительство </a:t>
            </a:r>
          </a:p>
          <a:p>
            <a:pPr algn="ctr"/>
            <a:r>
              <a:rPr lang="ru-RU" sz="1100" b="1" cap="all" dirty="0">
                <a:latin typeface="+mn-lt"/>
              </a:rPr>
              <a:t>российской федерации</a:t>
            </a:r>
            <a:endParaRPr lang="ru-RU" sz="1100" cap="all" dirty="0">
              <a:latin typeface="+mn-lt"/>
            </a:endParaRPr>
          </a:p>
        </p:txBody>
      </p:sp>
      <p:pic>
        <p:nvPicPr>
          <p:cNvPr id="1026" name="Picture 2" descr="http://minvostokrazvitia.ru/bitrix/templates/minvostok/images/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57163" b="27868"/>
          <a:stretch/>
        </p:blipFill>
        <p:spPr bwMode="auto">
          <a:xfrm>
            <a:off x="4577842" y="2882185"/>
            <a:ext cx="685675" cy="38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3786744" y="3334494"/>
            <a:ext cx="2267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/>
              <a:t>Министерство по развитию дальнего востока</a:t>
            </a:r>
            <a:endParaRPr lang="ru-RU" sz="1100" cap="all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920681" y="3972922"/>
            <a:ext cx="0" cy="3120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375719" y="4284979"/>
            <a:ext cx="0" cy="429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3513436" y="4306314"/>
            <a:ext cx="0" cy="429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6425511" y="4328372"/>
            <a:ext cx="0" cy="429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8690532" y="4331063"/>
            <a:ext cx="0" cy="429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3" idx="2"/>
          </p:cNvCxnSpPr>
          <p:nvPr/>
        </p:nvCxnSpPr>
        <p:spPr>
          <a:xfrm flipH="1">
            <a:off x="4946251" y="2361630"/>
            <a:ext cx="1" cy="365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375719" y="4284979"/>
            <a:ext cx="7315200" cy="43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ectangle 48"/>
          <p:cNvSpPr/>
          <p:nvPr/>
        </p:nvSpPr>
        <p:spPr>
          <a:xfrm>
            <a:off x="490197" y="4819345"/>
            <a:ext cx="1851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/>
              <a:t>Агентство по привлечению инвестиций и поддержке экспорта</a:t>
            </a:r>
            <a:endParaRPr lang="ru-RU" sz="1100" cap="all" dirty="0"/>
          </a:p>
        </p:txBody>
      </p:sp>
      <p:sp>
        <p:nvSpPr>
          <p:cNvPr id="106" name="Rectangle 2"/>
          <p:cNvSpPr/>
          <p:nvPr/>
        </p:nvSpPr>
        <p:spPr>
          <a:xfrm>
            <a:off x="2566455" y="4736262"/>
            <a:ext cx="1993397" cy="10136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Rectangle 2"/>
          <p:cNvSpPr/>
          <p:nvPr/>
        </p:nvSpPr>
        <p:spPr>
          <a:xfrm>
            <a:off x="5448270" y="4754872"/>
            <a:ext cx="1993397" cy="10136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Rectangle 2"/>
          <p:cNvSpPr/>
          <p:nvPr/>
        </p:nvSpPr>
        <p:spPr>
          <a:xfrm>
            <a:off x="7577478" y="4754450"/>
            <a:ext cx="1993397" cy="10136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Rectangle 48"/>
          <p:cNvSpPr/>
          <p:nvPr/>
        </p:nvSpPr>
        <p:spPr>
          <a:xfrm>
            <a:off x="2627385" y="5007683"/>
            <a:ext cx="18519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/>
              <a:t>Фонд развития дальнего востока</a:t>
            </a:r>
            <a:endParaRPr lang="ru-RU" sz="1100" cap="all" dirty="0"/>
          </a:p>
        </p:txBody>
      </p:sp>
      <p:sp>
        <p:nvSpPr>
          <p:cNvPr id="111" name="Прямоугольник 193"/>
          <p:cNvSpPr/>
          <p:nvPr/>
        </p:nvSpPr>
        <p:spPr>
          <a:xfrm>
            <a:off x="2582486" y="5790982"/>
            <a:ext cx="1961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92184F"/>
                </a:solidFill>
                <a:latin typeface="+mn-lt"/>
              </a:rPr>
              <a:t>Льготное </a:t>
            </a:r>
            <a:r>
              <a:rPr lang="ru-RU" sz="1050" b="1" dirty="0" err="1">
                <a:solidFill>
                  <a:srgbClr val="92184F"/>
                </a:solidFill>
                <a:latin typeface="+mn-lt"/>
              </a:rPr>
              <a:t>софинансирование</a:t>
            </a:r>
            <a:r>
              <a:rPr lang="ru-RU" sz="1050" b="1" dirty="0">
                <a:solidFill>
                  <a:srgbClr val="92184F"/>
                </a:solidFill>
                <a:latin typeface="+mn-lt"/>
              </a:rPr>
              <a:t> инвестиционных проектов</a:t>
            </a:r>
            <a:endParaRPr lang="en-US" sz="1050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2" name="Rectangle 48"/>
          <p:cNvSpPr/>
          <p:nvPr/>
        </p:nvSpPr>
        <p:spPr>
          <a:xfrm>
            <a:off x="5519016" y="4956102"/>
            <a:ext cx="18519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/>
              <a:t>Агентство по развитию человеческого капитала</a:t>
            </a:r>
            <a:endParaRPr lang="ru-RU" sz="1100" cap="all" dirty="0"/>
          </a:p>
        </p:txBody>
      </p:sp>
      <p:sp>
        <p:nvSpPr>
          <p:cNvPr id="114" name="Прямоугольник 193"/>
          <p:cNvSpPr/>
          <p:nvPr/>
        </p:nvSpPr>
        <p:spPr>
          <a:xfrm>
            <a:off x="5047623" y="5817971"/>
            <a:ext cx="27557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92184F"/>
                </a:solidFill>
                <a:latin typeface="+mn-lt"/>
              </a:rPr>
              <a:t>Привлечение квалифицированной </a:t>
            </a:r>
            <a:endParaRPr lang="en-US" sz="1050" b="1" dirty="0">
              <a:solidFill>
                <a:srgbClr val="92184F"/>
              </a:solidFill>
              <a:latin typeface="+mn-lt"/>
            </a:endParaRPr>
          </a:p>
          <a:p>
            <a:pPr algn="ctr"/>
            <a:r>
              <a:rPr lang="ru-RU" sz="1050" b="1" dirty="0">
                <a:solidFill>
                  <a:srgbClr val="92184F"/>
                </a:solidFill>
                <a:latin typeface="+mn-lt"/>
              </a:rPr>
              <a:t>рабочей силы</a:t>
            </a:r>
            <a:endParaRPr lang="en-US" sz="1050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5" name="Rectangle 48"/>
          <p:cNvSpPr/>
          <p:nvPr/>
        </p:nvSpPr>
        <p:spPr>
          <a:xfrm>
            <a:off x="7665149" y="5038728"/>
            <a:ext cx="18519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/>
              <a:t>Корпорация развития дальнего востока</a:t>
            </a:r>
            <a:endParaRPr lang="ru-RU" sz="1100" cap="all" dirty="0"/>
          </a:p>
        </p:txBody>
      </p:sp>
      <p:sp>
        <p:nvSpPr>
          <p:cNvPr id="116" name="Прямоугольник 193"/>
          <p:cNvSpPr/>
          <p:nvPr/>
        </p:nvSpPr>
        <p:spPr>
          <a:xfrm>
            <a:off x="7597217" y="5807064"/>
            <a:ext cx="1961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92184F"/>
                </a:solidFill>
                <a:latin typeface="+mn-lt"/>
              </a:rPr>
              <a:t>Создание инфраструктуры </a:t>
            </a:r>
            <a:endParaRPr lang="en-US" sz="1050" b="1" dirty="0">
              <a:solidFill>
                <a:srgbClr val="92184F"/>
              </a:solidFill>
              <a:latin typeface="+mn-lt"/>
            </a:endParaRPr>
          </a:p>
          <a:p>
            <a:pPr algn="ctr"/>
            <a:r>
              <a:rPr lang="ru-RU" sz="1050" b="1" dirty="0">
                <a:solidFill>
                  <a:srgbClr val="92184F"/>
                </a:solidFill>
                <a:latin typeface="+mn-lt"/>
              </a:rPr>
              <a:t>и управление ТОР и СПВ*</a:t>
            </a:r>
            <a:endParaRPr lang="en-US" sz="1050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36" name="Straight Connector 71"/>
          <p:cNvCxnSpPr/>
          <p:nvPr/>
        </p:nvCxnSpPr>
        <p:spPr>
          <a:xfrm flipH="1">
            <a:off x="2556894" y="6291923"/>
            <a:ext cx="2012215" cy="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71"/>
          <p:cNvCxnSpPr/>
          <p:nvPr/>
        </p:nvCxnSpPr>
        <p:spPr>
          <a:xfrm flipH="1">
            <a:off x="410042" y="6291948"/>
            <a:ext cx="2012215" cy="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71"/>
          <p:cNvCxnSpPr/>
          <p:nvPr/>
        </p:nvCxnSpPr>
        <p:spPr>
          <a:xfrm flipH="1">
            <a:off x="5419403" y="6291873"/>
            <a:ext cx="2012215" cy="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71"/>
          <p:cNvCxnSpPr/>
          <p:nvPr/>
        </p:nvCxnSpPr>
        <p:spPr>
          <a:xfrm flipH="1">
            <a:off x="7558660" y="6291848"/>
            <a:ext cx="2012215" cy="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890CB-E760-4519-826C-04B9930B9208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Rectangle 52"/>
          <p:cNvSpPr/>
          <p:nvPr/>
        </p:nvSpPr>
        <p:spPr>
          <a:xfrm>
            <a:off x="324683" y="6439338"/>
            <a:ext cx="72527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>
              <a:tabLst>
                <a:tab pos="1435100" algn="l"/>
                <a:tab pos="2603500" algn="l"/>
              </a:tabLst>
            </a:pPr>
            <a:r>
              <a:rPr lang="ru-RU" sz="1000" b="1" dirty="0">
                <a:latin typeface="+mn-lt"/>
                <a:cs typeface="Arial" panose="020B0604020202020204" pitchFamily="34" charset="0"/>
              </a:rPr>
              <a:t>Примечание: </a:t>
            </a:r>
            <a:r>
              <a:rPr lang="ru-RU" sz="1000" dirty="0">
                <a:latin typeface="+mn-lt"/>
                <a:cs typeface="Arial" panose="020B0604020202020204" pitchFamily="34" charset="0"/>
              </a:rPr>
              <a:t>* ТОР – территории опережающего развития, СПВ – Свободный порт Владивосток</a:t>
            </a:r>
            <a:endParaRPr lang="en-US" sz="1000" dirty="0">
              <a:latin typeface="+mn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0379780" y="486954"/>
              <a:ext cx="12600" cy="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76180" y="482994"/>
                <a:ext cx="20160" cy="97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2" descr="http://static1.squarespace.com/static/510e6c66e4b0c0190c35b67e/t/55eaedf8e4b0311fd77b0ea5/1441459704988/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81" y="1154322"/>
            <a:ext cx="1330459" cy="7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0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ТУРИЗМ</a:t>
            </a:r>
            <a:r>
              <a:rPr lang="en-US" dirty="0">
                <a:cs typeface="Arial"/>
              </a:rPr>
              <a:t>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sp>
        <p:nvSpPr>
          <p:cNvPr id="54" name="Rectangle 2"/>
          <p:cNvSpPr/>
          <p:nvPr/>
        </p:nvSpPr>
        <p:spPr>
          <a:xfrm>
            <a:off x="5438046" y="1266644"/>
            <a:ext cx="4266634" cy="2231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Наличие большого туристического потока из КНР, Японии и Южной Кореи – </a:t>
            </a:r>
            <a:r>
              <a:rPr lang="ru-RU" sz="1300" b="1" dirty="0">
                <a:latin typeface="+mn-lt"/>
              </a:rPr>
              <a:t>170</a:t>
            </a:r>
            <a:r>
              <a:rPr lang="ru-RU" sz="1300" dirty="0">
                <a:latin typeface="+mn-lt"/>
              </a:rPr>
              <a:t> </a:t>
            </a:r>
            <a:r>
              <a:rPr lang="ru-RU" sz="1300" b="1" dirty="0">
                <a:latin typeface="+mn-lt"/>
              </a:rPr>
              <a:t>млн</a:t>
            </a:r>
            <a:r>
              <a:rPr lang="ru-RU" sz="1300" dirty="0">
                <a:latin typeface="+mn-lt"/>
              </a:rPr>
              <a:t> туристов, которые ежегодно расходуют </a:t>
            </a:r>
            <a:r>
              <a:rPr lang="ru-RU" sz="1300" b="1" dirty="0">
                <a:latin typeface="+mn-lt"/>
              </a:rPr>
              <a:t>275 млрд долл. США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«</a:t>
            </a:r>
            <a:r>
              <a:rPr lang="ru-RU" sz="1300" b="1" dirty="0">
                <a:latin typeface="+mn-lt"/>
              </a:rPr>
              <a:t>Европа в Азии</a:t>
            </a:r>
            <a:r>
              <a:rPr lang="ru-RU" sz="1300" dirty="0">
                <a:latin typeface="+mn-lt"/>
              </a:rPr>
              <a:t>». Дальний Восток может предложить туристам из стран Азии уникальный туристический продукт премиум класса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На Дальнем Востоке присутствует значительная нехватка качественного номерного фонда в количестве </a:t>
            </a:r>
            <a:r>
              <a:rPr lang="ru-RU" sz="1300" b="1" dirty="0">
                <a:latin typeface="+mn-lt"/>
              </a:rPr>
              <a:t>10 тыс. номеров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Рост на </a:t>
            </a:r>
            <a:r>
              <a:rPr lang="ru-RU" sz="1300" b="1" dirty="0">
                <a:latin typeface="+mn-lt"/>
              </a:rPr>
              <a:t>40%</a:t>
            </a:r>
            <a:r>
              <a:rPr lang="ru-RU" sz="1300" dirty="0">
                <a:latin typeface="+mn-lt"/>
              </a:rPr>
              <a:t> туристического потока из КНР в 2016 году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502348" y="3641506"/>
            <a:ext cx="1857111" cy="16569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502325" y="5376045"/>
            <a:ext cx="1858529" cy="12063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3722574" y="1251020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Rectangle 2"/>
          <p:cNvSpPr/>
          <p:nvPr/>
        </p:nvSpPr>
        <p:spPr>
          <a:xfrm>
            <a:off x="5472590" y="5489789"/>
            <a:ext cx="4266634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Приморский край: </a:t>
            </a:r>
            <a:r>
              <a:rPr lang="ru-RU" sz="1300" b="1" dirty="0">
                <a:latin typeface="+mn-lt"/>
              </a:rPr>
              <a:t>Свободный порт Владивосток</a:t>
            </a:r>
            <a:endParaRPr lang="en-US" sz="1300" b="1" dirty="0">
              <a:latin typeface="+mn-lt"/>
            </a:endParaRPr>
          </a:p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Камчатский край: ТОР </a:t>
            </a:r>
            <a:r>
              <a:rPr lang="ru-RU" sz="1300" b="1" dirty="0">
                <a:latin typeface="+mn-lt"/>
              </a:rPr>
              <a:t>«Камчатка»</a:t>
            </a:r>
            <a:endParaRPr lang="en-US" sz="1300" b="1" dirty="0">
              <a:latin typeface="+mn-lt"/>
            </a:endParaRPr>
          </a:p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Сахалинская область: ТОР </a:t>
            </a:r>
            <a:r>
              <a:rPr lang="ru-RU" sz="1300" b="1" dirty="0">
                <a:latin typeface="+mn-lt"/>
              </a:rPr>
              <a:t>«Горный воздух»</a:t>
            </a:r>
          </a:p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Амурская область </a:t>
            </a:r>
            <a:endParaRPr lang="en-US" sz="1300" dirty="0">
              <a:latin typeface="+mn-lt"/>
            </a:endParaRPr>
          </a:p>
        </p:txBody>
      </p:sp>
      <p:sp>
        <p:nvSpPr>
          <p:cNvPr id="59" name="Rectangle 2"/>
          <p:cNvSpPr/>
          <p:nvPr/>
        </p:nvSpPr>
        <p:spPr>
          <a:xfrm>
            <a:off x="5472590" y="3703033"/>
            <a:ext cx="4266634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Перспективными направлениями инвестиций являются: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Отели высокого класса (3-5 звезды)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Рекреационные центры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Спортивно-туристические объекты (в </a:t>
            </a:r>
            <a:r>
              <a:rPr lang="ru-RU" sz="1300" dirty="0" err="1">
                <a:latin typeface="+mn-lt"/>
              </a:rPr>
              <a:t>т.ч</a:t>
            </a:r>
            <a:r>
              <a:rPr lang="ru-RU" sz="1300" dirty="0">
                <a:latin typeface="+mn-lt"/>
              </a:rPr>
              <a:t>. горнолыжные склоны)</a:t>
            </a:r>
            <a:endParaRPr lang="en-US" sz="1300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Рентабельность: </a:t>
            </a:r>
            <a:r>
              <a:rPr lang="ru-RU" sz="1300" b="1" dirty="0">
                <a:latin typeface="+mn-lt"/>
              </a:rPr>
              <a:t>50-70%</a:t>
            </a:r>
            <a:r>
              <a:rPr lang="ru-RU" sz="1300" dirty="0">
                <a:latin typeface="+mn-lt"/>
              </a:rPr>
              <a:t>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</p:txBody>
      </p:sp>
      <p:cxnSp>
        <p:nvCxnSpPr>
          <p:cNvPr id="60" name="Straight Arrow Connector 104"/>
          <p:cNvCxnSpPr>
            <a:cxnSpLocks/>
          </p:cNvCxnSpPr>
          <p:nvPr/>
        </p:nvCxnSpPr>
        <p:spPr>
          <a:xfrm>
            <a:off x="5396389" y="3546405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132"/>
          <p:cNvSpPr/>
          <p:nvPr/>
        </p:nvSpPr>
        <p:spPr>
          <a:xfrm>
            <a:off x="3502326" y="1241036"/>
            <a:ext cx="1858528" cy="230537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49275" y="1815967"/>
            <a:ext cx="3506126" cy="3652536"/>
            <a:chOff x="0" y="1388933"/>
            <a:chExt cx="3759904" cy="3916909"/>
          </a:xfrm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9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0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71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83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C7DCF7"/>
              </a:solidFill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C7DCF7"/>
              </a:solidFill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5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solidFill>
                <a:srgbClr val="C7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Прямоугольник 45"/>
            <p:cNvSpPr/>
            <p:nvPr/>
          </p:nvSpPr>
          <p:spPr>
            <a:xfrm>
              <a:off x="515086" y="4320298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3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4" name="Прямоугольник 47"/>
            <p:cNvSpPr/>
            <p:nvPr/>
          </p:nvSpPr>
          <p:spPr>
            <a:xfrm>
              <a:off x="1986298" y="3499202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5" name="Прямоугольник 48"/>
            <p:cNvSpPr/>
            <p:nvPr/>
          </p:nvSpPr>
          <p:spPr>
            <a:xfrm>
              <a:off x="2674490" y="3995300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6" name="Прямоугольник 49"/>
            <p:cNvSpPr/>
            <p:nvPr/>
          </p:nvSpPr>
          <p:spPr>
            <a:xfrm>
              <a:off x="1196889" y="4729111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7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8" name="Прямоугольник 51"/>
            <p:cNvSpPr/>
            <p:nvPr/>
          </p:nvSpPr>
          <p:spPr>
            <a:xfrm>
              <a:off x="1784027" y="2759469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9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0" name="Rectangle 4"/>
            <p:cNvSpPr/>
            <p:nvPr/>
          </p:nvSpPr>
          <p:spPr>
            <a:xfrm>
              <a:off x="2104212" y="3952622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10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1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2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86" name="Straight Arrow Connector 104"/>
          <p:cNvCxnSpPr>
            <a:cxnSpLocks/>
          </p:cNvCxnSpPr>
          <p:nvPr/>
        </p:nvCxnSpPr>
        <p:spPr>
          <a:xfrm>
            <a:off x="5396389" y="125102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104"/>
          <p:cNvCxnSpPr>
            <a:cxnSpLocks/>
          </p:cNvCxnSpPr>
          <p:nvPr/>
        </p:nvCxnSpPr>
        <p:spPr>
          <a:xfrm>
            <a:off x="5396389" y="3636359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104"/>
          <p:cNvCxnSpPr>
            <a:cxnSpLocks/>
          </p:cNvCxnSpPr>
          <p:nvPr/>
        </p:nvCxnSpPr>
        <p:spPr>
          <a:xfrm>
            <a:off x="5396389" y="5298408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104"/>
          <p:cNvCxnSpPr>
            <a:cxnSpLocks/>
          </p:cNvCxnSpPr>
          <p:nvPr/>
        </p:nvCxnSpPr>
        <p:spPr>
          <a:xfrm>
            <a:off x="5396389" y="5370944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104"/>
          <p:cNvCxnSpPr>
            <a:cxnSpLocks/>
          </p:cNvCxnSpPr>
          <p:nvPr/>
        </p:nvCxnSpPr>
        <p:spPr>
          <a:xfrm>
            <a:off x="5396389" y="6582396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162"/>
          <p:cNvSpPr/>
          <p:nvPr/>
        </p:nvSpPr>
        <p:spPr>
          <a:xfrm>
            <a:off x="2608127" y="4542825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92" name="Oval 82"/>
          <p:cNvSpPr/>
          <p:nvPr/>
        </p:nvSpPr>
        <p:spPr>
          <a:xfrm>
            <a:off x="2136869" y="5278807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698942" y="5471106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Владивосток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2436702" y="4669407"/>
            <a:ext cx="1184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Горный воздух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96" name="Oval 162"/>
          <p:cNvSpPr/>
          <p:nvPr/>
        </p:nvSpPr>
        <p:spPr>
          <a:xfrm>
            <a:off x="2881411" y="3497131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2236654" y="3615997"/>
            <a:ext cx="11144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Камчатка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6" name="Freeform 45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6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96" y="1072422"/>
            <a:ext cx="2910709" cy="19716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ТУРИЗМ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cxnSp>
        <p:nvCxnSpPr>
          <p:cNvPr id="15" name="Прямая соединительная линия 7"/>
          <p:cNvCxnSpPr/>
          <p:nvPr/>
        </p:nvCxnSpPr>
        <p:spPr>
          <a:xfrm flipV="1">
            <a:off x="365496" y="3751633"/>
            <a:ext cx="937330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5"/>
          <p:cNvSpPr/>
          <p:nvPr/>
        </p:nvSpPr>
        <p:spPr>
          <a:xfrm>
            <a:off x="365496" y="3066497"/>
            <a:ext cx="2931742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Отель и казино </a:t>
            </a:r>
          </a:p>
          <a:p>
            <a:pPr algn="ctr">
              <a:spcAft>
                <a:spcPts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(Приморский край)</a:t>
            </a:r>
            <a:endParaRPr lang="en-US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7"/>
          <p:cNvSpPr/>
          <p:nvPr/>
        </p:nvSpPr>
        <p:spPr>
          <a:xfrm>
            <a:off x="3429000" y="1032568"/>
            <a:ext cx="63098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ИГОРНАЯ ЗОНА ПРИМОРЬЕ (приморский край)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Необходимые инвестиции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300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млн долл.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включая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150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млн инвестировано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Описание гостиничного комплекса и казино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641350" indent="-28575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121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номеров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413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64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игровых стола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413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249 игровых автоматов</a:t>
            </a:r>
          </a:p>
          <a:p>
            <a:pPr marL="266700" indent="-2667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Инвестор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компания «Мелко Групп»</a:t>
            </a:r>
          </a:p>
        </p:txBody>
      </p:sp>
      <p:sp>
        <p:nvSpPr>
          <p:cNvPr id="13" name="Прямоугольник 25"/>
          <p:cNvSpPr/>
          <p:nvPr/>
        </p:nvSpPr>
        <p:spPr>
          <a:xfrm>
            <a:off x="365496" y="5904433"/>
            <a:ext cx="2912542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Бизнес-отель 4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фреза</a:t>
            </a:r>
          </a:p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(камчатский край)</a:t>
            </a:r>
          </a:p>
        </p:txBody>
      </p:sp>
      <p:sp>
        <p:nvSpPr>
          <p:cNvPr id="14" name="Прямоугольник 27"/>
          <p:cNvSpPr/>
          <p:nvPr/>
        </p:nvSpPr>
        <p:spPr>
          <a:xfrm>
            <a:off x="3429000" y="3853504"/>
            <a:ext cx="630980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 «КАМЧАТКА» (камчатский край)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Необходимые инвестиции</a:t>
            </a:r>
            <a:r>
              <a:rPr lang="en-US" sz="14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dirty="0">
                <a:latin typeface="+mn-lt"/>
                <a:ea typeface="Times New Roman" panose="02020603050405020304" pitchFamily="18" charset="0"/>
              </a:rPr>
              <a:t>13 млн долл.</a:t>
            </a:r>
            <a:endParaRPr lang="en-US" sz="1400" b="1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Описание отеля</a:t>
            </a:r>
            <a:r>
              <a:rPr lang="en-US" sz="1400" dirty="0">
                <a:latin typeface="+mn-lt"/>
                <a:ea typeface="Times New Roman" panose="02020603050405020304" pitchFamily="18" charset="0"/>
              </a:rPr>
              <a:t>: </a:t>
            </a:r>
            <a:endParaRPr lang="ru-RU" sz="1400" dirty="0">
              <a:latin typeface="+mn-lt"/>
              <a:ea typeface="Times New Roman" panose="02020603050405020304" pitchFamily="18" charset="0"/>
            </a:endParaRPr>
          </a:p>
          <a:p>
            <a:pPr marL="534988" indent="-28575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150 номеров</a:t>
            </a:r>
          </a:p>
          <a:p>
            <a:pPr marL="534988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4 500 </a:t>
            </a:r>
            <a:r>
              <a:rPr lang="ru-RU" sz="1400" dirty="0" err="1">
                <a:latin typeface="+mn-lt"/>
                <a:ea typeface="Times New Roman" panose="02020603050405020304" pitchFamily="18" charset="0"/>
              </a:rPr>
              <a:t>кв.м</a:t>
            </a:r>
            <a:endParaRPr lang="ru-RU" sz="1400" dirty="0">
              <a:latin typeface="+mn-lt"/>
              <a:ea typeface="Times New Roman" panose="02020603050405020304" pitchFamily="18" charset="0"/>
            </a:endParaRPr>
          </a:p>
          <a:p>
            <a:pPr marL="534988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фитнес-центр</a:t>
            </a: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534988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2 ресторана</a:t>
            </a: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Инвестор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заинтересованный местный / международный инвестор</a:t>
            </a:r>
            <a:endParaRPr lang="en-US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6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495" y="3942829"/>
            <a:ext cx="2910709" cy="19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3"/>
          <p:cNvSpPr/>
          <p:nvPr/>
        </p:nvSpPr>
        <p:spPr>
          <a:xfrm>
            <a:off x="5803900" y="4511628"/>
            <a:ext cx="3520032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аквакультура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76"/>
          <p:cNvSpPr/>
          <p:nvPr/>
        </p:nvSpPr>
        <p:spPr>
          <a:xfrm>
            <a:off x="345334" y="4494343"/>
            <a:ext cx="31852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Лесная отрасль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sp>
        <p:nvSpPr>
          <p:cNvPr id="117" name="Rectangle 72"/>
          <p:cNvSpPr/>
          <p:nvPr/>
        </p:nvSpPr>
        <p:spPr>
          <a:xfrm>
            <a:off x="4867930" y="314518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8" name="Rectangle 71"/>
          <p:cNvSpPr/>
          <p:nvPr/>
        </p:nvSpPr>
        <p:spPr>
          <a:xfrm>
            <a:off x="4795826" y="177874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20" name="Straight Connector 89"/>
          <p:cNvCxnSpPr>
            <a:cxnSpLocks/>
          </p:cNvCxnSpPr>
          <p:nvPr/>
        </p:nvCxnSpPr>
        <p:spPr>
          <a:xfrm flipH="1">
            <a:off x="6860483" y="3505000"/>
            <a:ext cx="241087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89"/>
          <p:cNvCxnSpPr>
            <a:cxnSpLocks/>
          </p:cNvCxnSpPr>
          <p:nvPr/>
        </p:nvCxnSpPr>
        <p:spPr>
          <a:xfrm flipH="1">
            <a:off x="6221217" y="2148420"/>
            <a:ext cx="29880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  <p:sp>
        <p:nvSpPr>
          <p:cNvPr id="23" name="Rectangle 77"/>
          <p:cNvSpPr/>
          <p:nvPr/>
        </p:nvSpPr>
        <p:spPr>
          <a:xfrm>
            <a:off x="345334" y="3227632"/>
            <a:ext cx="3012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92184F"/>
                </a:solidFill>
                <a:latin typeface="+mn-lt"/>
              </a:rPr>
              <a:t>Горнодобыча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4" name="Rectangle 76"/>
          <p:cNvSpPr/>
          <p:nvPr/>
        </p:nvSpPr>
        <p:spPr>
          <a:xfrm>
            <a:off x="345334" y="1779768"/>
            <a:ext cx="435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Сельское хозяйство</a:t>
            </a:r>
          </a:p>
        </p:txBody>
      </p:sp>
      <p:cxnSp>
        <p:nvCxnSpPr>
          <p:cNvPr id="25" name="Straight Connector 97"/>
          <p:cNvCxnSpPr>
            <a:cxnSpLocks/>
          </p:cNvCxnSpPr>
          <p:nvPr/>
        </p:nvCxnSpPr>
        <p:spPr>
          <a:xfrm flipV="1">
            <a:off x="345334" y="2149100"/>
            <a:ext cx="300548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>
            <a:cxnSpLocks/>
          </p:cNvCxnSpPr>
          <p:nvPr/>
        </p:nvCxnSpPr>
        <p:spPr>
          <a:xfrm flipV="1">
            <a:off x="345334" y="3596964"/>
            <a:ext cx="24486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7"/>
          <p:cNvCxnSpPr>
            <a:cxnSpLocks/>
          </p:cNvCxnSpPr>
          <p:nvPr/>
        </p:nvCxnSpPr>
        <p:spPr>
          <a:xfrm>
            <a:off x="345334" y="4880960"/>
            <a:ext cx="27534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9"/>
          <p:cNvCxnSpPr>
            <a:cxnSpLocks/>
          </p:cNvCxnSpPr>
          <p:nvPr/>
        </p:nvCxnSpPr>
        <p:spPr>
          <a:xfrm flipV="1">
            <a:off x="4836482" y="5793581"/>
            <a:ext cx="0" cy="46751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4"/>
          <p:cNvSpPr/>
          <p:nvPr/>
        </p:nvSpPr>
        <p:spPr>
          <a:xfrm>
            <a:off x="816630" y="6212339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Туризм</a:t>
            </a:r>
          </a:p>
        </p:txBody>
      </p:sp>
    </p:spTree>
    <p:extLst>
      <p:ext uri="{BB962C8B-B14F-4D97-AF65-F5344CB8AC3E}">
        <p14:creationId xmlns:p14="http://schemas.microsoft.com/office/powerpoint/2010/main" val="1777235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2" y="255494"/>
            <a:ext cx="7057860" cy="632530"/>
          </a:xfrm>
        </p:spPr>
        <p:txBody>
          <a:bodyPr/>
          <a:lstStyle/>
          <a:p>
            <a:r>
              <a:rPr lang="ru-RU" dirty="0">
                <a:cs typeface="Arial"/>
              </a:rPr>
              <a:t>Рыбная отрасль и </a:t>
            </a:r>
            <a:r>
              <a:rPr lang="ru-RU" dirty="0" err="1">
                <a:cs typeface="Arial"/>
              </a:rPr>
              <a:t>аквакультура</a:t>
            </a:r>
            <a:r>
              <a:rPr lang="en-US" dirty="0">
                <a:cs typeface="Arial"/>
              </a:rPr>
              <a:t>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sp>
        <p:nvSpPr>
          <p:cNvPr id="64" name="Rectangle 2"/>
          <p:cNvSpPr/>
          <p:nvPr/>
        </p:nvSpPr>
        <p:spPr>
          <a:xfrm>
            <a:off x="5438045" y="1082007"/>
            <a:ext cx="4422343" cy="27853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00" b="1" dirty="0">
                <a:latin typeface="+mn-lt"/>
              </a:rPr>
              <a:t>2</a:t>
            </a:r>
            <a:r>
              <a:rPr lang="ru-RU" sz="1300" b="1" dirty="0">
                <a:latin typeface="+mn-lt"/>
              </a:rPr>
              <a:t>,</a:t>
            </a:r>
            <a:r>
              <a:rPr lang="en-US" sz="1300" b="1" dirty="0">
                <a:latin typeface="+mn-lt"/>
              </a:rPr>
              <a:t>0 </a:t>
            </a:r>
            <a:r>
              <a:rPr lang="ru-RU" sz="1300" b="1" dirty="0">
                <a:latin typeface="+mn-lt"/>
              </a:rPr>
              <a:t>млн га</a:t>
            </a:r>
            <a:r>
              <a:rPr lang="en-US" sz="1300" b="1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природно-пригодных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чистых акваторий для выращивания наиболее ценных на рынке АТР морепродуктов (трепанг, гребешок, крабы)</a:t>
            </a:r>
            <a:endParaRPr lang="en-US" sz="1300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00" b="1" dirty="0">
                <a:latin typeface="+mn-lt"/>
              </a:rPr>
              <a:t>0</a:t>
            </a:r>
            <a:r>
              <a:rPr lang="ru-RU" sz="1300" b="1" dirty="0">
                <a:latin typeface="+mn-lt"/>
              </a:rPr>
              <a:t>,</a:t>
            </a:r>
            <a:r>
              <a:rPr lang="en-US" sz="1300" b="1" dirty="0">
                <a:latin typeface="+mn-lt"/>
              </a:rPr>
              <a:t>02 </a:t>
            </a:r>
            <a:r>
              <a:rPr lang="ru-RU" sz="1300" b="1" dirty="0">
                <a:latin typeface="+mn-lt"/>
              </a:rPr>
              <a:t>млн га</a:t>
            </a:r>
            <a:r>
              <a:rPr lang="en-US" sz="1300" b="1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распределено для использования</a:t>
            </a:r>
            <a:r>
              <a:rPr lang="en-US" sz="1300" dirty="0">
                <a:latin typeface="+mn-lt"/>
              </a:rPr>
              <a:t> (1%)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Отсутствие ограничений для участия иностранных инвесторов</a:t>
            </a:r>
            <a:endParaRPr lang="en-US" sz="1300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00" b="1" dirty="0">
                <a:latin typeface="+mn-lt"/>
              </a:rPr>
              <a:t>30%</a:t>
            </a:r>
            <a:r>
              <a:rPr lang="en-US" sz="1300" dirty="0">
                <a:latin typeface="+mn-lt"/>
              </a:rPr>
              <a:t> </a:t>
            </a:r>
            <a:r>
              <a:rPr lang="ru-RU" sz="1300" dirty="0">
                <a:latin typeface="+mn-lt"/>
              </a:rPr>
              <a:t>от всех доступных акваторий будет распределено в 2017, оставшаяся часть в последующие 2 года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В 2018 году предстоит распределение инвестиционных квот – </a:t>
            </a:r>
            <a:r>
              <a:rPr lang="ru-RU" sz="1300" b="1" dirty="0">
                <a:latin typeface="+mn-lt"/>
              </a:rPr>
              <a:t>более </a:t>
            </a:r>
            <a:r>
              <a:rPr lang="en-US" sz="1300" b="1" dirty="0">
                <a:latin typeface="+mn-lt"/>
              </a:rPr>
              <a:t>&gt;</a:t>
            </a:r>
            <a:r>
              <a:rPr lang="ru-RU" sz="1300" b="1" dirty="0">
                <a:latin typeface="+mn-lt"/>
              </a:rPr>
              <a:t>500 тыс. тонн </a:t>
            </a:r>
            <a:r>
              <a:rPr lang="ru-RU" sz="1300" dirty="0">
                <a:latin typeface="+mn-lt"/>
              </a:rPr>
              <a:t>или </a:t>
            </a:r>
            <a:r>
              <a:rPr lang="ru-RU" sz="1300" b="1" dirty="0">
                <a:latin typeface="+mn-lt"/>
              </a:rPr>
              <a:t>20%</a:t>
            </a:r>
            <a:r>
              <a:rPr lang="ru-RU" sz="1300" dirty="0">
                <a:latin typeface="+mn-lt"/>
              </a:rPr>
              <a:t> от общедоступного улова </a:t>
            </a:r>
            <a:endParaRPr lang="en-US" sz="1300" dirty="0">
              <a:latin typeface="+mn-lt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endParaRPr lang="en-US" sz="1300" dirty="0">
              <a:latin typeface="+mn-lt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509034" y="3656948"/>
            <a:ext cx="1850425" cy="190522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3509016" y="5634712"/>
            <a:ext cx="1851838" cy="110008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722574" y="1066383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" name="Rectangle 2"/>
          <p:cNvSpPr/>
          <p:nvPr/>
        </p:nvSpPr>
        <p:spPr>
          <a:xfrm>
            <a:off x="5472590" y="3663078"/>
            <a:ext cx="4266634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Востребованные виды</a:t>
            </a:r>
            <a:r>
              <a:rPr lang="en-US" sz="1300" b="1" dirty="0">
                <a:latin typeface="+mn-lt"/>
              </a:rPr>
              <a:t>:</a:t>
            </a:r>
            <a:r>
              <a:rPr lang="en-US" sz="1300" dirty="0">
                <a:latin typeface="+mn-lt"/>
              </a:rPr>
              <a:t> </a:t>
            </a:r>
            <a:endParaRPr lang="ru-RU" sz="1300" dirty="0">
              <a:latin typeface="+mn-lt"/>
            </a:endParaRPr>
          </a:p>
          <a:p>
            <a:pPr marL="561975" indent="-28575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dirty="0">
                <a:latin typeface="+mn-lt"/>
              </a:rPr>
              <a:t>Дальневосточный трепанг</a:t>
            </a:r>
          </a:p>
          <a:p>
            <a:pPr marL="561975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dirty="0">
                <a:latin typeface="+mn-lt"/>
              </a:rPr>
              <a:t>Приморский гребешок</a:t>
            </a:r>
          </a:p>
          <a:p>
            <a:pPr marL="561975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dirty="0">
                <a:latin typeface="+mn-lt"/>
              </a:rPr>
              <a:t>Устрица и морской еж</a:t>
            </a:r>
          </a:p>
          <a:p>
            <a:pPr marL="561975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dirty="0">
                <a:latin typeface="+mn-lt"/>
              </a:rPr>
              <a:t>Ламинария</a:t>
            </a:r>
          </a:p>
          <a:p>
            <a:pPr marL="561975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dirty="0" err="1">
                <a:latin typeface="+mn-lt"/>
              </a:rPr>
              <a:t>Спизула</a:t>
            </a:r>
            <a:endParaRPr lang="ru-RU" sz="1300" dirty="0">
              <a:latin typeface="+mn-lt"/>
            </a:endParaRPr>
          </a:p>
          <a:p>
            <a:pPr marL="561975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dirty="0" err="1">
                <a:latin typeface="+mn-lt"/>
              </a:rPr>
              <a:t>Анадара</a:t>
            </a:r>
            <a:r>
              <a:rPr lang="ru-RU" sz="1300" dirty="0">
                <a:latin typeface="+mn-lt"/>
              </a:rPr>
              <a:t> и др.</a:t>
            </a:r>
            <a:endParaRPr lang="en-US" sz="1300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Рентабельность: 50-70%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</p:txBody>
      </p:sp>
      <p:cxnSp>
        <p:nvCxnSpPr>
          <p:cNvPr id="70" name="Straight Arrow Connector 104"/>
          <p:cNvCxnSpPr>
            <a:cxnSpLocks/>
          </p:cNvCxnSpPr>
          <p:nvPr/>
        </p:nvCxnSpPr>
        <p:spPr>
          <a:xfrm>
            <a:off x="5396389" y="3584412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132"/>
          <p:cNvSpPr/>
          <p:nvPr/>
        </p:nvSpPr>
        <p:spPr>
          <a:xfrm>
            <a:off x="3509016" y="1056398"/>
            <a:ext cx="1851837" cy="252801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49275" y="1815967"/>
            <a:ext cx="3506126" cy="3652536"/>
            <a:chOff x="0" y="1388933"/>
            <a:chExt cx="3759904" cy="3916909"/>
          </a:xfrm>
        </p:grpSpPr>
        <p:sp>
          <p:nvSpPr>
            <p:cNvPr id="73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8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9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81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93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5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grpFill/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Прямоугольник 45"/>
            <p:cNvSpPr/>
            <p:nvPr/>
          </p:nvSpPr>
          <p:spPr>
            <a:xfrm>
              <a:off x="515086" y="4320298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3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4" name="Прямоугольник 47"/>
            <p:cNvSpPr/>
            <p:nvPr/>
          </p:nvSpPr>
          <p:spPr>
            <a:xfrm>
              <a:off x="1967441" y="3584059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5" name="Прямоугольник 48"/>
            <p:cNvSpPr/>
            <p:nvPr/>
          </p:nvSpPr>
          <p:spPr>
            <a:xfrm>
              <a:off x="2674490" y="3995300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6" name="Прямоугольник 49"/>
            <p:cNvSpPr/>
            <p:nvPr/>
          </p:nvSpPr>
          <p:spPr>
            <a:xfrm>
              <a:off x="1196889" y="4729111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7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8" name="Прямоугольник 51"/>
            <p:cNvSpPr/>
            <p:nvPr/>
          </p:nvSpPr>
          <p:spPr>
            <a:xfrm>
              <a:off x="1717778" y="2514680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9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1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2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96" name="Straight Arrow Connector 104"/>
          <p:cNvCxnSpPr>
            <a:cxnSpLocks/>
          </p:cNvCxnSpPr>
          <p:nvPr/>
        </p:nvCxnSpPr>
        <p:spPr>
          <a:xfrm>
            <a:off x="5396389" y="1066383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104"/>
          <p:cNvCxnSpPr>
            <a:cxnSpLocks/>
          </p:cNvCxnSpPr>
          <p:nvPr/>
        </p:nvCxnSpPr>
        <p:spPr>
          <a:xfrm>
            <a:off x="5396389" y="3656948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104"/>
          <p:cNvCxnSpPr>
            <a:cxnSpLocks/>
          </p:cNvCxnSpPr>
          <p:nvPr/>
        </p:nvCxnSpPr>
        <p:spPr>
          <a:xfrm>
            <a:off x="5396389" y="5562176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104"/>
          <p:cNvCxnSpPr>
            <a:cxnSpLocks/>
          </p:cNvCxnSpPr>
          <p:nvPr/>
        </p:nvCxnSpPr>
        <p:spPr>
          <a:xfrm>
            <a:off x="5396389" y="5634712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104"/>
          <p:cNvCxnSpPr>
            <a:cxnSpLocks/>
          </p:cNvCxnSpPr>
          <p:nvPr/>
        </p:nvCxnSpPr>
        <p:spPr>
          <a:xfrm>
            <a:off x="5396389" y="6734796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82"/>
          <p:cNvSpPr/>
          <p:nvPr/>
        </p:nvSpPr>
        <p:spPr>
          <a:xfrm>
            <a:off x="2136869" y="5278807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04" name="Oval 82"/>
          <p:cNvSpPr/>
          <p:nvPr/>
        </p:nvSpPr>
        <p:spPr>
          <a:xfrm>
            <a:off x="2624081" y="4631617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05" name="Oval 82"/>
          <p:cNvSpPr/>
          <p:nvPr/>
        </p:nvSpPr>
        <p:spPr>
          <a:xfrm>
            <a:off x="2243749" y="4373216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698942" y="5471106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Владивосток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2381694" y="4814092"/>
            <a:ext cx="11160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Корсаков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1608022" y="4453546"/>
            <a:ext cx="10102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Ванино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8" name="Rectangle 2"/>
          <p:cNvSpPr/>
          <p:nvPr/>
        </p:nvSpPr>
        <p:spPr>
          <a:xfrm>
            <a:off x="5472590" y="5709597"/>
            <a:ext cx="4266634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Приморский край: </a:t>
            </a:r>
            <a:r>
              <a:rPr lang="ru-RU" sz="1300" b="1" dirty="0">
                <a:latin typeface="+mn-lt"/>
              </a:rPr>
              <a:t>СПВ «Владивосток»</a:t>
            </a:r>
            <a:endParaRPr lang="en-US" sz="1300" b="1" dirty="0">
              <a:latin typeface="+mn-lt"/>
            </a:endParaRPr>
          </a:p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Сахалинская область: </a:t>
            </a:r>
            <a:r>
              <a:rPr lang="ru-RU" sz="1300" b="1" dirty="0">
                <a:latin typeface="+mn-lt"/>
              </a:rPr>
              <a:t>СПВ «Корсаков»</a:t>
            </a:r>
          </a:p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Хабаровский край: </a:t>
            </a:r>
            <a:r>
              <a:rPr lang="ru-RU" sz="1300" b="1" dirty="0">
                <a:latin typeface="+mn-lt"/>
              </a:rPr>
              <a:t>СПВ «Ванино»</a:t>
            </a:r>
          </a:p>
          <a:p>
            <a:pPr marL="171450" indent="-171450" algn="just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Камчатский край: </a:t>
            </a:r>
            <a:r>
              <a:rPr lang="ru-RU" sz="1300" b="1" dirty="0">
                <a:latin typeface="+mn-lt"/>
              </a:rPr>
              <a:t>СПВ «Петропавловск-Камчатский»</a:t>
            </a:r>
            <a:endParaRPr lang="en-US" sz="1300" b="1" dirty="0">
              <a:latin typeface="+mn-lt"/>
            </a:endParaRPr>
          </a:p>
        </p:txBody>
      </p:sp>
      <p:sp>
        <p:nvSpPr>
          <p:cNvPr id="45" name="Oval 82"/>
          <p:cNvSpPr/>
          <p:nvPr/>
        </p:nvSpPr>
        <p:spPr>
          <a:xfrm>
            <a:off x="2884044" y="3447055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29378" y="3550023"/>
            <a:ext cx="1377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СПВ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Петропавловск-Камчатский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7" name="Freeform 46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7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Рыбная отрасль и </a:t>
            </a:r>
            <a:r>
              <a:rPr lang="ru-RU" dirty="0" err="1">
                <a:cs typeface="Arial"/>
              </a:rPr>
              <a:t>аквакультура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sp>
        <p:nvSpPr>
          <p:cNvPr id="23" name="Прямоугольник 25"/>
          <p:cNvSpPr/>
          <p:nvPr/>
        </p:nvSpPr>
        <p:spPr>
          <a:xfrm>
            <a:off x="365496" y="5662616"/>
            <a:ext cx="3063504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производство краба (Приморский край)</a:t>
            </a:r>
            <a:endParaRPr lang="en-US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7"/>
          <p:cNvSpPr/>
          <p:nvPr/>
        </p:nvSpPr>
        <p:spPr>
          <a:xfrm>
            <a:off x="3429000" y="3964900"/>
            <a:ext cx="588752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СПВ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приморский край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Необходимые инвестиций: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млн долл. США (30 млн уже инвестировано)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Антей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Россия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Стоимость компании</a:t>
            </a:r>
            <a:r>
              <a:rPr lang="en-US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(EV)</a:t>
            </a: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100 млн долл. </a:t>
            </a: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Выручка: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350 млн долл.</a:t>
            </a:r>
            <a:endParaRPr lang="ru-RU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 и мощности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34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тыс. тонн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дикой и прибрежной продукции </a:t>
            </a:r>
            <a:r>
              <a:rPr lang="ru-RU" sz="140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марикультур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Текущий размер акватории: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200 га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Квоты: 22 тыс. тонн</a:t>
            </a:r>
            <a:endParaRPr lang="en-US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Рынки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международные рынки, в </a:t>
            </a:r>
            <a:r>
              <a:rPr lang="ru-RU" sz="140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т.ч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США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http://moskva.fishretail.ru/data/tradeboard/85138/tradeboard8Rlai9_img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8638" y="4044440"/>
            <a:ext cx="1676068" cy="161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dcf54aygx3v5e.cloudfront.net/fac7232f-1b5f-434c-ba49-99be850a5a91/0afc54f8-76fb-4854-af27-9dcb88d3c05d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496" y="4044441"/>
            <a:ext cx="1263142" cy="161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25"/>
          <p:cNvSpPr/>
          <p:nvPr/>
        </p:nvSpPr>
        <p:spPr>
          <a:xfrm>
            <a:off x="372964" y="3107327"/>
            <a:ext cx="2931742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морской </a:t>
            </a:r>
            <a:r>
              <a:rPr lang="ru-RU" sz="1600" b="1" cap="all" dirty="0" err="1">
                <a:solidFill>
                  <a:schemeClr val="accent1">
                    <a:lumMod val="75000"/>
                  </a:schemeClr>
                </a:solidFill>
              </a:rPr>
              <a:t>биотехнопарк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(Приморский край)</a:t>
            </a:r>
          </a:p>
        </p:txBody>
      </p:sp>
      <p:sp>
        <p:nvSpPr>
          <p:cNvPr id="16" name="Прямоугольник 27"/>
          <p:cNvSpPr/>
          <p:nvPr/>
        </p:nvSpPr>
        <p:spPr>
          <a:xfrm>
            <a:off x="3429000" y="1168375"/>
            <a:ext cx="598241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СПВ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Приморский край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Необходимые 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30 млн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долл. США (21 млн уже инвестировано)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Инвестор: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Тихоокеанская инвестиционная группа 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Фонд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)</a:t>
            </a:r>
            <a:endParaRPr lang="ru-RU" sz="14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7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.3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тыс. тонн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приморского гребешка, дальневосточного трепанга и ламинарии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рост с текущих 1.0 </a:t>
            </a:r>
            <a:r>
              <a:rPr lang="ru-RU" sz="140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тыс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тонн)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Текущий размер акватории: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4 500 га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планируют увеличить до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10 000 га</a:t>
            </a:r>
            <a:endParaRPr lang="en-US" sz="14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Рынки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страны АТР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7"/>
          <p:cNvCxnSpPr/>
          <p:nvPr/>
        </p:nvCxnSpPr>
        <p:spPr>
          <a:xfrm>
            <a:off x="370259" y="3934745"/>
            <a:ext cx="8856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433" y="1202941"/>
            <a:ext cx="2916805" cy="1900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4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1"/>
          <p:cNvSpPr/>
          <p:nvPr/>
        </p:nvSpPr>
        <p:spPr>
          <a:xfrm>
            <a:off x="4904887" y="1980068"/>
            <a:ext cx="4413389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76"/>
          <p:cNvSpPr/>
          <p:nvPr/>
        </p:nvSpPr>
        <p:spPr>
          <a:xfrm>
            <a:off x="345334" y="4494343"/>
            <a:ext cx="31852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Лесная отрасль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  <p:sp>
        <p:nvSpPr>
          <p:cNvPr id="23" name="Rectangle 77"/>
          <p:cNvSpPr/>
          <p:nvPr/>
        </p:nvSpPr>
        <p:spPr>
          <a:xfrm>
            <a:off x="345334" y="3227632"/>
            <a:ext cx="3012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92184F"/>
                </a:solidFill>
                <a:latin typeface="+mn-lt"/>
              </a:rPr>
              <a:t>Горнодобыча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4" name="Rectangle 76"/>
          <p:cNvSpPr/>
          <p:nvPr/>
        </p:nvSpPr>
        <p:spPr>
          <a:xfrm>
            <a:off x="345334" y="1779768"/>
            <a:ext cx="435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Сельское хозяйство</a:t>
            </a:r>
          </a:p>
        </p:txBody>
      </p:sp>
      <p:cxnSp>
        <p:nvCxnSpPr>
          <p:cNvPr id="25" name="Straight Connector 97"/>
          <p:cNvCxnSpPr>
            <a:cxnSpLocks/>
          </p:cNvCxnSpPr>
          <p:nvPr/>
        </p:nvCxnSpPr>
        <p:spPr>
          <a:xfrm flipV="1">
            <a:off x="345334" y="2149100"/>
            <a:ext cx="300548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>
            <a:cxnSpLocks/>
          </p:cNvCxnSpPr>
          <p:nvPr/>
        </p:nvCxnSpPr>
        <p:spPr>
          <a:xfrm flipV="1">
            <a:off x="345334" y="3596964"/>
            <a:ext cx="24486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7"/>
          <p:cNvCxnSpPr>
            <a:cxnSpLocks/>
          </p:cNvCxnSpPr>
          <p:nvPr/>
        </p:nvCxnSpPr>
        <p:spPr>
          <a:xfrm>
            <a:off x="345334" y="4880960"/>
            <a:ext cx="27534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9"/>
          <p:cNvCxnSpPr>
            <a:cxnSpLocks/>
          </p:cNvCxnSpPr>
          <p:nvPr/>
        </p:nvCxnSpPr>
        <p:spPr>
          <a:xfrm flipV="1">
            <a:off x="4836482" y="5793581"/>
            <a:ext cx="0" cy="46751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4"/>
          <p:cNvSpPr/>
          <p:nvPr/>
        </p:nvSpPr>
        <p:spPr>
          <a:xfrm>
            <a:off x="816630" y="6212339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Туризм</a:t>
            </a:r>
          </a:p>
        </p:txBody>
      </p:sp>
      <p:sp>
        <p:nvSpPr>
          <p:cNvPr id="27" name="Rectangle 73"/>
          <p:cNvSpPr/>
          <p:nvPr/>
        </p:nvSpPr>
        <p:spPr>
          <a:xfrm>
            <a:off x="4856652" y="4511628"/>
            <a:ext cx="446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rgbClr val="92184F"/>
                </a:solidFill>
                <a:latin typeface="+mn-lt"/>
              </a:rPr>
              <a:t>аквакультура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28" name="Straight Connector 89"/>
          <p:cNvCxnSpPr>
            <a:cxnSpLocks/>
          </p:cNvCxnSpPr>
          <p:nvPr/>
        </p:nvCxnSpPr>
        <p:spPr>
          <a:xfrm flipH="1">
            <a:off x="6515100" y="4861223"/>
            <a:ext cx="27480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2"/>
          <p:cNvSpPr/>
          <p:nvPr/>
        </p:nvSpPr>
        <p:spPr>
          <a:xfrm>
            <a:off x="4867930" y="314518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30" name="Straight Connector 89"/>
          <p:cNvCxnSpPr>
            <a:cxnSpLocks/>
          </p:cNvCxnSpPr>
          <p:nvPr/>
        </p:nvCxnSpPr>
        <p:spPr>
          <a:xfrm flipH="1">
            <a:off x="6860483" y="3505000"/>
            <a:ext cx="241087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947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Машиностроение</a:t>
            </a:r>
            <a:r>
              <a:rPr lang="en-US" dirty="0">
                <a:cs typeface="Arial"/>
              </a:rPr>
              <a:t>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sp>
        <p:nvSpPr>
          <p:cNvPr id="67" name="Rectangle 2"/>
          <p:cNvSpPr/>
          <p:nvPr/>
        </p:nvSpPr>
        <p:spPr>
          <a:xfrm>
            <a:off x="5438046" y="1266644"/>
            <a:ext cx="4266634" cy="15542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Два </a:t>
            </a:r>
            <a:r>
              <a:rPr lang="ru-RU" sz="1300" dirty="0">
                <a:latin typeface="+mn-lt"/>
              </a:rPr>
              <a:t>отраслевых территориальных кластера</a:t>
            </a:r>
            <a:r>
              <a:rPr lang="en-US" sz="1300" dirty="0">
                <a:latin typeface="+mn-lt"/>
              </a:rPr>
              <a:t>:</a:t>
            </a:r>
          </a:p>
          <a:p>
            <a:pPr marL="534988" indent="-28575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b="1" dirty="0">
                <a:latin typeface="+mn-lt"/>
              </a:rPr>
              <a:t>Авиастроение</a:t>
            </a:r>
            <a:r>
              <a:rPr lang="ru-RU" sz="1300" dirty="0">
                <a:latin typeface="+mn-lt"/>
              </a:rPr>
              <a:t> (Комсомольск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самолеты и Арсеньев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вертолеты)  - </a:t>
            </a:r>
            <a:r>
              <a:rPr lang="ru-RU" sz="1300" b="1" dirty="0">
                <a:latin typeface="+mn-lt"/>
              </a:rPr>
              <a:t>1000-1500</a:t>
            </a:r>
            <a:r>
              <a:rPr lang="ru-RU" sz="1300" dirty="0">
                <a:latin typeface="+mn-lt"/>
              </a:rPr>
              <a:t> аппаратов в 2017-2030</a:t>
            </a:r>
          </a:p>
          <a:p>
            <a:pPr marL="534988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00" b="1" dirty="0">
                <a:latin typeface="+mn-lt"/>
              </a:rPr>
              <a:t>Судостроение</a:t>
            </a:r>
            <a:r>
              <a:rPr lang="ru-RU" sz="1300" dirty="0">
                <a:latin typeface="+mn-lt"/>
              </a:rPr>
              <a:t> (Звезда, АСЗ, ХСЗ, Благовещенский, Восточная верфь)</a:t>
            </a:r>
            <a:r>
              <a:rPr lang="en-US" sz="1300" dirty="0">
                <a:latin typeface="+mn-lt"/>
              </a:rPr>
              <a:t> – </a:t>
            </a:r>
            <a:r>
              <a:rPr lang="ru-RU" sz="1300" b="1" dirty="0">
                <a:latin typeface="+mn-lt"/>
              </a:rPr>
              <a:t>220</a:t>
            </a:r>
            <a:r>
              <a:rPr lang="ru-RU" sz="1300" dirty="0">
                <a:latin typeface="+mn-lt"/>
              </a:rPr>
              <a:t> крупных судов в 2017-2030.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Возможно создание отдельной верфи под строительство </a:t>
            </a:r>
            <a:r>
              <a:rPr lang="ru-RU" sz="1300" b="1" dirty="0">
                <a:latin typeface="+mn-lt"/>
              </a:rPr>
              <a:t>рыболовецких судов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3493728" y="2946417"/>
            <a:ext cx="1865731" cy="2929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493698" y="5949606"/>
            <a:ext cx="1867156" cy="7966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3722574" y="1251020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Rectangle 2"/>
          <p:cNvSpPr/>
          <p:nvPr/>
        </p:nvSpPr>
        <p:spPr>
          <a:xfrm>
            <a:off x="5472590" y="6117535"/>
            <a:ext cx="4266634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Хабаровский край: ТОР </a:t>
            </a:r>
            <a:r>
              <a:rPr lang="ru-RU" sz="1300" b="1" dirty="0">
                <a:latin typeface="+mn-lt"/>
              </a:rPr>
              <a:t>«Комсомольск»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+mn-lt"/>
              </a:rPr>
              <a:t>Приморский край: ТОР </a:t>
            </a:r>
            <a:r>
              <a:rPr lang="ru-RU" sz="1300" b="1" dirty="0">
                <a:solidFill>
                  <a:prstClr val="black"/>
                </a:solidFill>
                <a:latin typeface="+mn-lt"/>
              </a:rPr>
              <a:t>«Большой камень»</a:t>
            </a:r>
            <a:endParaRPr lang="en-US" sz="13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ectangle 2"/>
          <p:cNvSpPr/>
          <p:nvPr/>
        </p:nvSpPr>
        <p:spPr>
          <a:xfrm>
            <a:off x="5438045" y="2981345"/>
            <a:ext cx="4422343" cy="28520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300" b="1" dirty="0">
                <a:latin typeface="+mn-lt"/>
              </a:rPr>
              <a:t>Замещение импорта компонентов</a:t>
            </a:r>
            <a:r>
              <a:rPr lang="ru-RU" sz="1300" dirty="0">
                <a:latin typeface="+mn-lt"/>
              </a:rPr>
              <a:t> </a:t>
            </a:r>
            <a:r>
              <a:rPr lang="en-US" sz="1300" dirty="0">
                <a:latin typeface="+mn-lt"/>
              </a:rPr>
              <a:t>– </a:t>
            </a:r>
            <a:r>
              <a:rPr lang="ru-RU" sz="1300" dirty="0">
                <a:latin typeface="+mn-lt"/>
              </a:rPr>
              <a:t>внутренний рынок более </a:t>
            </a:r>
            <a:r>
              <a:rPr lang="en-US" sz="1300" dirty="0">
                <a:latin typeface="+mn-lt"/>
              </a:rPr>
              <a:t>&gt;15 </a:t>
            </a:r>
            <a:r>
              <a:rPr lang="ru-RU" sz="1300" dirty="0">
                <a:latin typeface="+mn-lt"/>
              </a:rPr>
              <a:t>млрд долл. США в год</a:t>
            </a:r>
            <a:endParaRPr lang="en-US" sz="1300" dirty="0">
              <a:latin typeface="+mn-lt"/>
            </a:endParaRPr>
          </a:p>
          <a:p>
            <a:pPr>
              <a:spcAft>
                <a:spcPts val="200"/>
              </a:spcAft>
            </a:pPr>
            <a:r>
              <a:rPr lang="ru-RU" sz="1300" dirty="0">
                <a:latin typeface="+mn-lt"/>
              </a:rPr>
              <a:t>Первый этап</a:t>
            </a:r>
            <a:r>
              <a:rPr lang="en-US" sz="1300" dirty="0">
                <a:latin typeface="+mn-lt"/>
              </a:rPr>
              <a:t>:</a:t>
            </a: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Станочный инструмент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Механическая обработка деталей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Бортовые кабельные системы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Подвесные агрегаты (АКУ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АПУ, балки)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Средства технологической оснастки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Средства наземного контроля и СНО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Авиационные нормали, крепеж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Авиа- и судовые трубопроводные системы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Средства судовой механизации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насосы</a:t>
            </a:r>
            <a:endParaRPr lang="en-US" sz="1300" dirty="0">
              <a:latin typeface="+mn-lt"/>
            </a:endParaRP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endParaRPr lang="en-US" sz="1300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20-25%</a:t>
            </a:r>
            <a:r>
              <a:rPr lang="ru-RU" sz="1300" dirty="0">
                <a:latin typeface="+mn-lt"/>
              </a:rPr>
              <a:t> (</a:t>
            </a:r>
            <a:r>
              <a:rPr lang="en-US" sz="1300" dirty="0">
                <a:latin typeface="+mn-lt"/>
              </a:rPr>
              <a:t>EBITDA</a:t>
            </a:r>
            <a:r>
              <a:rPr lang="ru-RU" sz="1300" dirty="0">
                <a:latin typeface="+mn-lt"/>
              </a:rPr>
              <a:t>)</a:t>
            </a:r>
          </a:p>
        </p:txBody>
      </p:sp>
      <p:cxnSp>
        <p:nvCxnSpPr>
          <p:cNvPr id="73" name="Straight Arrow Connector 104"/>
          <p:cNvCxnSpPr>
            <a:cxnSpLocks/>
          </p:cNvCxnSpPr>
          <p:nvPr/>
        </p:nvCxnSpPr>
        <p:spPr>
          <a:xfrm>
            <a:off x="5396389" y="2873881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132"/>
          <p:cNvSpPr/>
          <p:nvPr/>
        </p:nvSpPr>
        <p:spPr>
          <a:xfrm>
            <a:off x="3493698" y="1241035"/>
            <a:ext cx="1867155" cy="163197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9275" y="1815967"/>
            <a:ext cx="3506126" cy="3652536"/>
            <a:chOff x="0" y="1388933"/>
            <a:chExt cx="3759904" cy="3916909"/>
          </a:xfrm>
        </p:grpSpPr>
        <p:sp>
          <p:nvSpPr>
            <p:cNvPr id="76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7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8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9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2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84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96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8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grpFill/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Прямоугольник 45"/>
            <p:cNvSpPr/>
            <p:nvPr/>
          </p:nvSpPr>
          <p:spPr>
            <a:xfrm>
              <a:off x="515086" y="4320298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6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7" name="Прямоугольник 47"/>
            <p:cNvSpPr/>
            <p:nvPr/>
          </p:nvSpPr>
          <p:spPr>
            <a:xfrm>
              <a:off x="1986298" y="3499202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8" name="Прямоугольник 48"/>
            <p:cNvSpPr/>
            <p:nvPr/>
          </p:nvSpPr>
          <p:spPr>
            <a:xfrm>
              <a:off x="2674490" y="3995300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9" name="Прямоугольник 49"/>
            <p:cNvSpPr/>
            <p:nvPr/>
          </p:nvSpPr>
          <p:spPr>
            <a:xfrm>
              <a:off x="1196889" y="4729111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0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1" name="Прямоугольник 51"/>
            <p:cNvSpPr/>
            <p:nvPr/>
          </p:nvSpPr>
          <p:spPr>
            <a:xfrm>
              <a:off x="1784027" y="2759469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2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4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5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99" name="Straight Arrow Connector 104"/>
          <p:cNvCxnSpPr>
            <a:cxnSpLocks/>
          </p:cNvCxnSpPr>
          <p:nvPr/>
        </p:nvCxnSpPr>
        <p:spPr>
          <a:xfrm>
            <a:off x="5396389" y="125102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104"/>
          <p:cNvCxnSpPr>
            <a:cxnSpLocks/>
          </p:cNvCxnSpPr>
          <p:nvPr/>
        </p:nvCxnSpPr>
        <p:spPr>
          <a:xfrm>
            <a:off x="5396389" y="2946417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4"/>
          <p:cNvCxnSpPr>
            <a:cxnSpLocks/>
          </p:cNvCxnSpPr>
          <p:nvPr/>
        </p:nvCxnSpPr>
        <p:spPr>
          <a:xfrm>
            <a:off x="5396389" y="5876194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4"/>
          <p:cNvCxnSpPr>
            <a:cxnSpLocks/>
          </p:cNvCxnSpPr>
          <p:nvPr/>
        </p:nvCxnSpPr>
        <p:spPr>
          <a:xfrm>
            <a:off x="5396389" y="594873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4"/>
          <p:cNvCxnSpPr>
            <a:cxnSpLocks/>
          </p:cNvCxnSpPr>
          <p:nvPr/>
        </p:nvCxnSpPr>
        <p:spPr>
          <a:xfrm>
            <a:off x="5396389" y="6746295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62"/>
          <p:cNvSpPr/>
          <p:nvPr/>
        </p:nvSpPr>
        <p:spPr>
          <a:xfrm>
            <a:off x="2145800" y="4470317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1" name="Oval 162"/>
          <p:cNvSpPr/>
          <p:nvPr/>
        </p:nvSpPr>
        <p:spPr>
          <a:xfrm>
            <a:off x="2153004" y="5239243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79860" y="5378114"/>
            <a:ext cx="16459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Большой камень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410688" y="4279881"/>
            <a:ext cx="1350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Комсомольск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4" name="Freeform 43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7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МАШИНОСТРОЕНИЕ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5671" y="5816477"/>
            <a:ext cx="2931742" cy="835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</a:rPr>
              <a:t>Дальневосточный судостроительный кластер</a:t>
            </a:r>
            <a:endParaRPr lang="ru-RU" b="1" cap="all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6446" y="1259231"/>
            <a:ext cx="59385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</a:t>
            </a:r>
            <a:r>
              <a:rPr lang="en-US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БОЛЬШОЙ КАМЕНЬ</a:t>
            </a:r>
            <a:r>
              <a:rPr lang="en-US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Комсомольск (февраль 2016)</a:t>
            </a:r>
            <a:endParaRPr lang="en-US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+mn-lt"/>
                <a:ea typeface="Times New Roman" panose="02020603050405020304" pitchFamily="18" charset="0"/>
              </a:rPr>
              <a:t>Состав кластера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: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 Судостроительный комплекс Звезда, Амурский судостроительный, Хабаровский судостроительный, Благовещенский судостроительный заводы, Восточная верфь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сдаточная база АСЗ в Большом Камне</a:t>
            </a:r>
          </a:p>
          <a:p>
            <a:pPr>
              <a:spcAft>
                <a:spcPts val="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+mn-lt"/>
                <a:ea typeface="Times New Roman" panose="02020603050405020304" pitchFamily="18" charset="0"/>
              </a:rPr>
              <a:t>Инвесторы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6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РОСНЕФТЬ</a:t>
            </a:r>
            <a:r>
              <a:rPr lang="en-US" sz="16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ru-RU" sz="16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ОСК</a:t>
            </a:r>
          </a:p>
          <a:p>
            <a:pPr>
              <a:spcAft>
                <a:spcPts val="0"/>
              </a:spcAft>
            </a:pPr>
            <a:endParaRPr lang="en-US" sz="16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РФ</a:t>
            </a:r>
          </a:p>
          <a:p>
            <a:pPr>
              <a:spcAft>
                <a:spcPts val="0"/>
              </a:spcAft>
            </a:pPr>
            <a:endParaRPr lang="en-US" sz="16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6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млрд долл.</a:t>
            </a:r>
            <a:endParaRPr lang="ru-RU" sz="16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b="1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$ </a:t>
            </a: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IRR: </a:t>
            </a:r>
            <a:r>
              <a:rPr lang="en-US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endParaRPr lang="en-US" sz="16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+mn-lt"/>
                <a:ea typeface="Times New Roman" panose="02020603050405020304" pitchFamily="18" charset="0"/>
              </a:rPr>
              <a:t>Производственный план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:</a:t>
            </a:r>
            <a:r>
              <a:rPr lang="ru-RU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170 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кораблей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(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танкеры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крупные суда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)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 на Звезде, 50 средних судов и кораблей на ХСЗ и АСЗ, малые суда на Восточной верфи и Благовещенском заводе</a:t>
            </a: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16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6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органический инвестиционный рост </a:t>
            </a:r>
            <a:r>
              <a:rPr lang="en-US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(15</a:t>
            </a:r>
            <a:r>
              <a:rPr lang="ru-RU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-20</a:t>
            </a:r>
            <a:r>
              <a:rPr lang="en-US" sz="16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%)</a:t>
            </a:r>
            <a:endParaRPr lang="ru-RU" sz="16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6" name="Picture 4" descr="http://shiptradehouse.com/files/images/tanker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76" y="1413061"/>
            <a:ext cx="30670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470" y="3711773"/>
            <a:ext cx="3064756" cy="198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2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Машиностроение: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АВИАЦИОННЫЙ КЛАСТЕР</a:t>
            </a:r>
            <a:endParaRPr lang="ru-RU" dirty="0"/>
          </a:p>
        </p:txBody>
      </p:sp>
      <p:pic>
        <p:nvPicPr>
          <p:cNvPr id="2050" name="Picture 2" descr="http://awd.ru/wp-content/uploads/2014/11/Sukhoi_Superjet_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52" y="1057783"/>
            <a:ext cx="2656639" cy="18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olitros.com/wp-content/uploads/2016/12/1-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52" y="3086122"/>
            <a:ext cx="2656639" cy="14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rmy-news.ru/images_stati/boevoi_vertolet_Ka_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52" y="4779402"/>
            <a:ext cx="2651186" cy="180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031052" y="3415827"/>
            <a:ext cx="3204000" cy="255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Реализуются производственные проекты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</a:t>
            </a:r>
            <a:r>
              <a:rPr lang="ru-RU" sz="1400" b="1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Эпсилон-2 (титановые детали планера)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АКОР Инструмент (станочный твердосплавный инструмент)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ПАКС (бортовые кабельные системы)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Промышленные технологии (кабели, механообработка)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36891" y="1057783"/>
            <a:ext cx="66371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cap="all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 Комсомольск (г. </a:t>
            </a:r>
            <a:r>
              <a:rPr lang="ru-RU" sz="1600" b="1" cap="all" dirty="0" err="1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арсеньев</a:t>
            </a:r>
            <a:r>
              <a:rPr lang="ru-RU" sz="1600" b="1" cap="all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Состав кластера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</a:t>
            </a:r>
            <a:endParaRPr lang="ru-RU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Комсомольский авиазавод (</a:t>
            </a:r>
            <a:r>
              <a:rPr lang="ru-RU" sz="1400" dirty="0" err="1">
                <a:latin typeface="+mn-lt"/>
                <a:ea typeface="Times New Roman" panose="02020603050405020304" pitchFamily="18" charset="0"/>
              </a:rPr>
              <a:t>КнААЗ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Гражданские самолеты Сухого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400" dirty="0" err="1">
                <a:latin typeface="+mn-lt"/>
                <a:ea typeface="Times New Roman" panose="02020603050405020304" pitchFamily="18" charset="0"/>
              </a:rPr>
              <a:t>Арсеньевский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 вертолетный завод «Прогресс»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Инвесторы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cap="all" dirty="0">
                <a:latin typeface="+mn-lt"/>
                <a:ea typeface="Times New Roman" panose="02020603050405020304" pitchFamily="18" charset="0"/>
              </a:rPr>
              <a:t>ОАК</a:t>
            </a:r>
            <a:r>
              <a:rPr lang="en-US" sz="1400" b="1" cap="all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sz="1400" b="1" cap="all" dirty="0">
                <a:latin typeface="+mn-lt"/>
                <a:ea typeface="Times New Roman" panose="02020603050405020304" pitchFamily="18" charset="0"/>
              </a:rPr>
              <a:t>Вертолеты </a:t>
            </a:r>
            <a:r>
              <a:rPr lang="ru-RU" sz="1400" b="1" cap="all" dirty="0" err="1">
                <a:latin typeface="+mn-lt"/>
                <a:ea typeface="Times New Roman" panose="02020603050405020304" pitchFamily="18" charset="0"/>
              </a:rPr>
              <a:t>россии</a:t>
            </a:r>
            <a:endParaRPr lang="en-US" sz="1400" b="1" cap="all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мировой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75145" y="3415827"/>
            <a:ext cx="3571601" cy="255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Ищем партнеров для производства компонентов: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Алюминиевые и титановые заготовки и механообработка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Авиационные и судовые приборы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Специальные электрощиты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Компрессорное и насосное оборудование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Times New Roman" panose="02020603050405020304" pitchFamily="18" charset="0"/>
              </a:rPr>
              <a:t>Композитные кабины и детали интерьера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>
                <a:latin typeface="+mn-lt"/>
                <a:ea typeface="Times New Roman" panose="02020603050405020304" pitchFamily="18" charset="0"/>
              </a:rPr>
              <a:t>Резино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-технические изделия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1051" y="3042992"/>
            <a:ext cx="6643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+mn-lt"/>
              </a:rPr>
              <a:t>Суб</a:t>
            </a:r>
            <a:r>
              <a:rPr lang="ru-RU" sz="1600" b="1" dirty="0">
                <a:latin typeface="+mn-lt"/>
              </a:rPr>
              <a:t>-кластер авиационных и судовых компонентов: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31386" y="5602852"/>
            <a:ext cx="45762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n-lt"/>
              </a:rPr>
              <a:t>20-50</a:t>
            </a:r>
            <a:r>
              <a:rPr lang="ru-RU" sz="1400" dirty="0">
                <a:latin typeface="+mn-lt"/>
              </a:rPr>
              <a:t> средних производств </a:t>
            </a:r>
          </a:p>
          <a:p>
            <a:pPr algn="ctr"/>
            <a:r>
              <a:rPr lang="ru-RU" sz="1400" b="1" dirty="0">
                <a:latin typeface="+mn-lt"/>
              </a:rPr>
              <a:t>7-10 </a:t>
            </a:r>
            <a:r>
              <a:rPr lang="ru-RU" sz="1400" dirty="0">
                <a:latin typeface="+mn-lt"/>
              </a:rPr>
              <a:t>тыс. рабочих мест</a:t>
            </a:r>
          </a:p>
          <a:p>
            <a:pPr algn="ctr"/>
            <a:r>
              <a:rPr lang="ru-RU" sz="1400" b="1" dirty="0">
                <a:latin typeface="+mn-lt"/>
              </a:rPr>
              <a:t>1-5 млрд руб. </a:t>
            </a:r>
            <a:r>
              <a:rPr lang="ru-RU" sz="1400" dirty="0">
                <a:latin typeface="+mn-lt"/>
              </a:rPr>
              <a:t>инвестиций каждый (</a:t>
            </a:r>
            <a:r>
              <a:rPr lang="ru-RU" sz="1400" b="1" dirty="0">
                <a:latin typeface="+mn-lt"/>
              </a:rPr>
              <a:t>15-80 млн долл.</a:t>
            </a:r>
            <a:r>
              <a:rPr lang="ru-RU" sz="1400" dirty="0">
                <a:latin typeface="+mn-lt"/>
              </a:rPr>
              <a:t>) </a:t>
            </a:r>
          </a:p>
          <a:p>
            <a:pPr algn="ctr"/>
            <a:r>
              <a:rPr lang="ru-RU" sz="1400" dirty="0">
                <a:latin typeface="+mn-lt"/>
              </a:rPr>
              <a:t>EBITDA </a:t>
            </a:r>
            <a:r>
              <a:rPr lang="ru-RU" sz="1400" b="1" dirty="0">
                <a:latin typeface="+mn-lt"/>
              </a:rPr>
              <a:t>40-60% </a:t>
            </a:r>
          </a:p>
          <a:p>
            <a:pPr algn="ctr"/>
            <a:r>
              <a:rPr lang="ru-RU" sz="1400" dirty="0">
                <a:latin typeface="+mn-lt"/>
              </a:rPr>
              <a:t>IRR </a:t>
            </a:r>
            <a:r>
              <a:rPr lang="ru-RU" sz="1400" b="1" dirty="0">
                <a:latin typeface="+mn-lt"/>
              </a:rPr>
              <a:t>20+%</a:t>
            </a:r>
          </a:p>
        </p:txBody>
      </p:sp>
      <p:cxnSp>
        <p:nvCxnSpPr>
          <p:cNvPr id="12" name="Straight Arrow Connector 104"/>
          <p:cNvCxnSpPr>
            <a:cxnSpLocks/>
          </p:cNvCxnSpPr>
          <p:nvPr/>
        </p:nvCxnSpPr>
        <p:spPr>
          <a:xfrm flipV="1">
            <a:off x="3031051" y="5520906"/>
            <a:ext cx="675130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08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99154" cy="652453"/>
          </a:xfrm>
        </p:spPr>
        <p:txBody>
          <a:bodyPr/>
          <a:lstStyle/>
          <a:p>
            <a:r>
              <a:rPr lang="ru-RU" dirty="0"/>
              <a:t>Обобщение и перспектива</a:t>
            </a:r>
            <a:r>
              <a:rPr lang="en-US" dirty="0"/>
              <a:t>:</a:t>
            </a:r>
            <a:r>
              <a:rPr lang="ru-RU" dirty="0"/>
              <a:t> новые мировые деньги</a:t>
            </a:r>
          </a:p>
        </p:txBody>
      </p:sp>
      <p:sp>
        <p:nvSpPr>
          <p:cNvPr id="3" name="Прямоугольник 27"/>
          <p:cNvSpPr/>
          <p:nvPr/>
        </p:nvSpPr>
        <p:spPr>
          <a:xfrm>
            <a:off x="380433" y="1029199"/>
            <a:ext cx="858890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ea typeface="Times New Roman" panose="02020603050405020304" pitchFamily="18" charset="0"/>
              </a:rPr>
              <a:t>Какова современная форма денежного обращения – 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“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настоящие</a:t>
            </a:r>
            <a:r>
              <a:rPr lang="zh-CN" altLang="en-US" sz="1600" dirty="0">
                <a:latin typeface="+mn-lt"/>
                <a:ea typeface="Times New Roman" panose="02020603050405020304" pitchFamily="18" charset="0"/>
              </a:rPr>
              <a:t>”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 деньги (золото)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altLang="zh-CN" sz="1600" dirty="0" err="1">
                <a:latin typeface="+mn-lt"/>
                <a:ea typeface="Times New Roman" panose="02020603050405020304" pitchFamily="18" charset="0"/>
              </a:rPr>
              <a:t>фиатные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, фидуциарные, декретные, кредитные, </a:t>
            </a:r>
            <a:r>
              <a:rPr lang="ru-RU" altLang="zh-CN" sz="1600" dirty="0" err="1">
                <a:latin typeface="+mn-lt"/>
                <a:ea typeface="Times New Roman" panose="02020603050405020304" pitchFamily="18" charset="0"/>
              </a:rPr>
              <a:t>квази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-деньги (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“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обменные купоны</a:t>
            </a:r>
            <a:r>
              <a:rPr lang="zh-CN" altLang="en-US" sz="1600" dirty="0">
                <a:latin typeface="+mn-lt"/>
                <a:ea typeface="Times New Roman" panose="02020603050405020304" pitchFamily="18" charset="0"/>
              </a:rPr>
              <a:t>”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) 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altLang="zh-CN" sz="1600" dirty="0" err="1">
                <a:latin typeface="+mn-lt"/>
                <a:ea typeface="Times New Roman" panose="02020603050405020304" pitchFamily="18" charset="0"/>
              </a:rPr>
              <a:t>криптовалюта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?..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en-US" altLang="zh-CN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Чем обеспечены современные деньги – золотом, валютой других стран, товарной массой, возможностью участи в торговом обороте, властью правительства-эмитента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биржевыми активами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?..</a:t>
            </a:r>
            <a:endParaRPr lang="ru-RU" altLang="zh-CN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Российско-китайское сотрудничество в экономике и финансовой сфере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0" lvl="1" indent="0" algn="just">
              <a:spcBef>
                <a:spcPts val="600"/>
              </a:spcBef>
              <a:spcAft>
                <a:spcPts val="0"/>
              </a:spcAft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	–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&gt;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быстрое создание нового контура торгового оборота и денежного обращения 	</a:t>
            </a:r>
          </a:p>
          <a:p>
            <a:pPr marL="0" lvl="1" indent="0" algn="just">
              <a:spcBef>
                <a:spcPts val="600"/>
              </a:spcBef>
              <a:spcAft>
                <a:spcPts val="0"/>
              </a:spcAft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	–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&gt;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обеспечение новой денежной массы</a:t>
            </a:r>
          </a:p>
          <a:p>
            <a:pPr marL="0" lvl="1" indent="0" algn="just">
              <a:spcBef>
                <a:spcPts val="600"/>
              </a:spcBef>
              <a:spcAft>
                <a:spcPts val="0"/>
              </a:spcAft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	–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&gt;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возможность </a:t>
            </a:r>
            <a:r>
              <a:rPr lang="ru-RU" altLang="zh-CN" sz="1600" dirty="0" err="1">
                <a:latin typeface="+mn-lt"/>
                <a:ea typeface="Times New Roman" panose="02020603050405020304" pitchFamily="18" charset="0"/>
              </a:rPr>
              <a:t>безинфляционного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 выпуска новых денег центральными банками 	России и Китая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Формы этих новых денег могут быть различными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:</a:t>
            </a:r>
          </a:p>
          <a:p>
            <a:pPr lvl="1" indent="0">
              <a:spcBef>
                <a:spcPts val="600"/>
              </a:spcBef>
              <a:spcAft>
                <a:spcPts val="0"/>
              </a:spcAft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–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&gt;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от соглашения центральных банков о взаимном приеме в обеспечение кредитных обязательств по российско-китайским проектам…</a:t>
            </a:r>
          </a:p>
          <a:p>
            <a:pPr lvl="1" indent="0">
              <a:spcBef>
                <a:spcPts val="600"/>
              </a:spcBef>
              <a:spcAft>
                <a:spcPts val="0"/>
              </a:spcAft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–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&gt;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к межбанковским </a:t>
            </a:r>
            <a:r>
              <a:rPr lang="ru-RU" altLang="zh-CN" sz="1600" dirty="0" err="1">
                <a:latin typeface="+mn-lt"/>
                <a:ea typeface="Times New Roman" panose="02020603050405020304" pitchFamily="18" charset="0"/>
              </a:rPr>
              <a:t>квази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-деньгам центральных банков стран БРИКС…</a:t>
            </a:r>
          </a:p>
          <a:p>
            <a:pPr lvl="1" indent="0">
              <a:spcBef>
                <a:spcPts val="600"/>
              </a:spcBef>
              <a:spcAft>
                <a:spcPts val="0"/>
              </a:spcAft>
            </a:pP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–</a:t>
            </a:r>
            <a:r>
              <a:rPr lang="en-US" altLang="zh-CN" sz="1600" dirty="0">
                <a:latin typeface="+mn-lt"/>
                <a:ea typeface="Times New Roman" panose="02020603050405020304" pitchFamily="18" charset="0"/>
              </a:rPr>
              <a:t>&gt; 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до полноценной новой </a:t>
            </a:r>
            <a:r>
              <a:rPr lang="ru-RU" altLang="zh-CN" sz="1600" dirty="0" err="1">
                <a:latin typeface="+mn-lt"/>
                <a:ea typeface="Times New Roman" panose="02020603050405020304" pitchFamily="18" charset="0"/>
              </a:rPr>
              <a:t>криптовалюты</a:t>
            </a:r>
            <a:r>
              <a:rPr lang="ru-RU" altLang="zh-CN" sz="1600" dirty="0">
                <a:latin typeface="+mn-lt"/>
                <a:ea typeface="Times New Roman" panose="02020603050405020304" pitchFamily="18" charset="0"/>
              </a:rPr>
              <a:t> мирового масштаба, выпускаемой банками России и Китая</a:t>
            </a:r>
          </a:p>
        </p:txBody>
      </p:sp>
    </p:spTree>
    <p:extLst>
      <p:ext uri="{BB962C8B-B14F-4D97-AF65-F5344CB8AC3E}">
        <p14:creationId xmlns:p14="http://schemas.microsoft.com/office/powerpoint/2010/main" val="15747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780279285"/>
              </p:ext>
            </p:extLst>
          </p:nvPr>
        </p:nvGraphicFramePr>
        <p:xfrm>
          <a:off x="3150312" y="1159362"/>
          <a:ext cx="3401682" cy="248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61037020"/>
              </p:ext>
            </p:extLst>
          </p:nvPr>
        </p:nvGraphicFramePr>
        <p:xfrm>
          <a:off x="6504317" y="1161568"/>
          <a:ext cx="3401682" cy="248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китайские банки в России</a:t>
            </a:r>
            <a:r>
              <a:rPr lang="en-US" dirty="0"/>
              <a:t>: </a:t>
            </a:r>
            <a:r>
              <a:rPr lang="ru-RU" dirty="0"/>
              <a:t>стратегия устойчивого входа на рынок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0399" y="974755"/>
            <a:ext cx="869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n-lt"/>
                <a:cs typeface="Arial" panose="020B0604020202020204" pitchFamily="34" charset="0"/>
              </a:rPr>
              <a:t>Пример</a:t>
            </a:r>
            <a:endParaRPr lang="ru-RU" sz="1400" b="1" dirty="0">
              <a:latin typeface="+mn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428606" y="992823"/>
            <a:ext cx="35531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n-lt"/>
                <a:cs typeface="Arial" panose="020B0604020202020204" pitchFamily="34" charset="0"/>
              </a:rPr>
              <a:t>Активы, в </a:t>
            </a:r>
            <a:r>
              <a:rPr lang="ru-RU" sz="1400" b="1" dirty="0" err="1">
                <a:latin typeface="+mn-lt"/>
                <a:cs typeface="Arial" panose="020B0604020202020204" pitchFamily="34" charset="0"/>
              </a:rPr>
              <a:t>т.ч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. корпоративные кредиты</a:t>
            </a:r>
            <a:endParaRPr lang="ru-RU" sz="1400" b="1" dirty="0"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26030" y="3172777"/>
            <a:ext cx="94631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226030" y="4894806"/>
            <a:ext cx="94631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843" y="6579498"/>
            <a:ext cx="81524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Источник: банковская статистика ЦБ, анализ АПИ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8698" y="2079416"/>
            <a:ext cx="552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latin typeface="+mn-lt"/>
                <a:cs typeface="Arial" panose="020B0604020202020204" pitchFamily="34" charset="0"/>
              </a:rPr>
              <a:t>BoC</a:t>
            </a:r>
            <a:endParaRPr lang="ru-RU" sz="1400" dirty="0"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7653" y="5040473"/>
            <a:ext cx="22833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+mn-lt"/>
                <a:cs typeface="Arial" panose="020B0604020202020204" pitchFamily="34" charset="0"/>
              </a:rPr>
              <a:t>Кредитование крупнейших клиентов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+mn-lt"/>
                <a:cs typeface="Arial" panose="020B0604020202020204" pitchFamily="34" charset="0"/>
              </a:rPr>
              <a:t>кредитный риск которых анализировать можно непосредственно из Китая</a:t>
            </a:r>
            <a:endParaRPr lang="ru-RU" sz="1400" dirty="0">
              <a:latin typeface="+mn-l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56972" y="3456714"/>
            <a:ext cx="22953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  <a:cs typeface="Arial" panose="020B0604020202020204" pitchFamily="34" charset="0"/>
              </a:rPr>
              <a:t>Кредитование и китайских компаний (самостоятельно) и СП (в партнерстве с российским банком) консультирование</a:t>
            </a:r>
            <a:endParaRPr lang="ru-RU" sz="1400" dirty="0">
              <a:latin typeface="+mn-l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9133" y="973007"/>
            <a:ext cx="1878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n-lt"/>
              </a:rPr>
              <a:t>Модель работы банка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557242" y="5471359"/>
            <a:ext cx="475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n-lt"/>
                <a:cs typeface="Arial" panose="020B0604020202020204" pitchFamily="34" charset="0"/>
              </a:rPr>
              <a:t>CCB</a:t>
            </a:r>
            <a:endParaRPr lang="ru-RU" sz="1400" b="1" dirty="0">
              <a:latin typeface="+mn-lt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6480000" y="1440000"/>
            <a:ext cx="9795" cy="50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132000" y="1440000"/>
            <a:ext cx="19589" cy="50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142469" y="994601"/>
            <a:ext cx="1630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n-lt"/>
                <a:cs typeface="Arial" panose="020B0604020202020204" pitchFamily="34" charset="0"/>
              </a:rPr>
              <a:t>Капитал</a:t>
            </a:r>
            <a:r>
              <a:rPr lang="en-US" sz="14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млрд.р.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418358768"/>
              </p:ext>
            </p:extLst>
          </p:nvPr>
        </p:nvGraphicFramePr>
        <p:xfrm>
          <a:off x="6504317" y="2901375"/>
          <a:ext cx="3401682" cy="248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733275362"/>
              </p:ext>
            </p:extLst>
          </p:nvPr>
        </p:nvGraphicFramePr>
        <p:xfrm>
          <a:off x="3150312" y="2899169"/>
          <a:ext cx="3401682" cy="248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2521472" y="3856278"/>
            <a:ext cx="550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n-lt"/>
                <a:cs typeface="Arial" panose="020B0604020202020204" pitchFamily="34" charset="0"/>
              </a:rPr>
              <a:t>ICBC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16376625"/>
              </p:ext>
            </p:extLst>
          </p:nvPr>
        </p:nvGraphicFramePr>
        <p:xfrm>
          <a:off x="6504318" y="4701482"/>
          <a:ext cx="3401682" cy="248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516030325"/>
              </p:ext>
            </p:extLst>
          </p:nvPr>
        </p:nvGraphicFramePr>
        <p:xfrm>
          <a:off x="3150313" y="4699276"/>
          <a:ext cx="3401682" cy="248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165655" y="1407633"/>
            <a:ext cx="2295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+mn-lt"/>
                <a:cs typeface="Arial" panose="020B0604020202020204" pitchFamily="34" charset="0"/>
              </a:rPr>
              <a:t>Синдикации</a:t>
            </a:r>
            <a:r>
              <a:rPr lang="ru-RU" sz="1400" dirty="0">
                <a:latin typeface="+mn-lt"/>
                <a:cs typeface="Arial" panose="020B0604020202020204" pitchFamily="34" charset="0"/>
              </a:rPr>
              <a:t> с крупными банками, совместное кредитование российских и китайских компаний, </a:t>
            </a:r>
            <a:r>
              <a:rPr lang="ru-RU" sz="1400" dirty="0" err="1">
                <a:latin typeface="+mn-lt"/>
                <a:cs typeface="Arial" panose="020B0604020202020204" pitchFamily="34" charset="0"/>
              </a:rPr>
              <a:t>постфинансирование</a:t>
            </a:r>
            <a:r>
              <a:rPr lang="ru-RU" sz="1400" dirty="0">
                <a:latin typeface="+mn-lt"/>
                <a:cs typeface="Arial" panose="020B0604020202020204" pitchFamily="34" charset="0"/>
              </a:rPr>
              <a:t>, консультирование китайских и российских компаний, расчеты в юанях</a:t>
            </a:r>
            <a:endParaRPr lang="ru-RU" sz="1400" dirty="0">
              <a:latin typeface="+mn-lt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H="1">
            <a:off x="2447206" y="1440000"/>
            <a:ext cx="19589" cy="50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24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6"/>
          <p:cNvSpPr/>
          <p:nvPr/>
        </p:nvSpPr>
        <p:spPr>
          <a:xfrm>
            <a:off x="940848" y="2178790"/>
            <a:ext cx="3906000" cy="64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ФИНАНСИРОВАНИЕ ПРОЕКТОВ: АКЦИОНЕРНОЕ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/</a:t>
            </a: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 ДОЛГОВОЕ / СУБСИДИИ</a:t>
            </a:r>
          </a:p>
        </p:txBody>
      </p:sp>
      <p:sp>
        <p:nvSpPr>
          <p:cNvPr id="28" name="Oval 60"/>
          <p:cNvSpPr>
            <a:spLocks noChangeAspect="1"/>
          </p:cNvSpPr>
          <p:nvPr/>
        </p:nvSpPr>
        <p:spPr>
          <a:xfrm>
            <a:off x="524435" y="1180572"/>
            <a:ext cx="360000" cy="36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Oval 60"/>
          <p:cNvSpPr>
            <a:spLocks noChangeAspect="1"/>
          </p:cNvSpPr>
          <p:nvPr/>
        </p:nvSpPr>
        <p:spPr>
          <a:xfrm>
            <a:off x="524435" y="2283419"/>
            <a:ext cx="360000" cy="36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6" name="Oval 60"/>
          <p:cNvSpPr>
            <a:spLocks noChangeAspect="1"/>
          </p:cNvSpPr>
          <p:nvPr/>
        </p:nvSpPr>
        <p:spPr>
          <a:xfrm>
            <a:off x="524435" y="3395984"/>
            <a:ext cx="360000" cy="36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7" name="Oval 60"/>
          <p:cNvSpPr>
            <a:spLocks noChangeAspect="1"/>
          </p:cNvSpPr>
          <p:nvPr/>
        </p:nvSpPr>
        <p:spPr>
          <a:xfrm>
            <a:off x="524435" y="4338969"/>
            <a:ext cx="360000" cy="36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Oval 60"/>
          <p:cNvSpPr>
            <a:spLocks noChangeAspect="1"/>
          </p:cNvSpPr>
          <p:nvPr/>
        </p:nvSpPr>
        <p:spPr>
          <a:xfrm>
            <a:off x="524435" y="5419892"/>
            <a:ext cx="360000" cy="36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" name="Rounded Rectangle 76"/>
          <p:cNvSpPr/>
          <p:nvPr/>
        </p:nvSpPr>
        <p:spPr>
          <a:xfrm>
            <a:off x="940848" y="3277390"/>
            <a:ext cx="3906000" cy="64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ЗЕМЛЯ: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ПОИСК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СОГЛАСОВАНИЯ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/</a:t>
            </a: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 РАЗРЕШЕНИЯ</a:t>
            </a:r>
          </a:p>
        </p:txBody>
      </p:sp>
      <p:sp>
        <p:nvSpPr>
          <p:cNvPr id="37" name="Rounded Rectangle 76"/>
          <p:cNvSpPr/>
          <p:nvPr/>
        </p:nvSpPr>
        <p:spPr>
          <a:xfrm>
            <a:off x="941103" y="4228331"/>
            <a:ext cx="3906000" cy="64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РАБОЧАЯ СИЛА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ПОИСК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/ </a:t>
            </a: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ИММИГРАЦИЯ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/ </a:t>
            </a: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РАЗРЕШЕНИЯ НА РАБОТУ</a:t>
            </a:r>
          </a:p>
        </p:txBody>
      </p:sp>
      <p:sp>
        <p:nvSpPr>
          <p:cNvPr id="38" name="Rounded Rectangle 76"/>
          <p:cNvSpPr/>
          <p:nvPr/>
        </p:nvSpPr>
        <p:spPr>
          <a:xfrm>
            <a:off x="941104" y="5317225"/>
            <a:ext cx="3906000" cy="64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НАЛОГИ: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ЛЬГОТЫ / СПЕЦИАЛЬНЫЕ РЕЖИМЫ</a:t>
            </a:r>
          </a:p>
        </p:txBody>
      </p:sp>
      <p:sp>
        <p:nvSpPr>
          <p:cNvPr id="55" name="Rounded Rectangle 76"/>
          <p:cNvSpPr/>
          <p:nvPr/>
        </p:nvSpPr>
        <p:spPr>
          <a:xfrm>
            <a:off x="940848" y="1069409"/>
            <a:ext cx="3906000" cy="64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ПОИСК ПРОЕКТОВ: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ВОЗМОЖНОСТИ / МЕСТНЫЕ ПАРТНЕРЫ</a:t>
            </a:r>
          </a:p>
        </p:txBody>
      </p:sp>
      <p:sp>
        <p:nvSpPr>
          <p:cNvPr id="60" name="Rounded Rectangle 76"/>
          <p:cNvSpPr/>
          <p:nvPr/>
        </p:nvSpPr>
        <p:spPr>
          <a:xfrm>
            <a:off x="4793646" y="1016857"/>
            <a:ext cx="4701860" cy="860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Определяем приоритеты развития с местными властями</a:t>
            </a: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Исследуем инвестиционные возможности регионов</a:t>
            </a: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Предлагаем инвестиционные возможности российским и зарубежным инвесторам</a:t>
            </a:r>
          </a:p>
        </p:txBody>
      </p:sp>
      <p:cxnSp>
        <p:nvCxnSpPr>
          <p:cNvPr id="70" name="Straight Arrow Connector 104"/>
          <p:cNvCxnSpPr>
            <a:cxnSpLocks/>
          </p:cNvCxnSpPr>
          <p:nvPr/>
        </p:nvCxnSpPr>
        <p:spPr>
          <a:xfrm>
            <a:off x="4793646" y="1996131"/>
            <a:ext cx="4428000" cy="0"/>
          </a:xfrm>
          <a:prstGeom prst="straightConnector1">
            <a:avLst/>
          </a:prstGeom>
          <a:ln w="127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6"/>
          <p:cNvSpPr/>
          <p:nvPr/>
        </p:nvSpPr>
        <p:spPr>
          <a:xfrm>
            <a:off x="4793646" y="2114332"/>
            <a:ext cx="4764422" cy="10043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Координируем существующие меры государственной поддержки </a:t>
            </a:r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/ </a:t>
            </a: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субсидий</a:t>
            </a: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Готовим новые меры поддержки</a:t>
            </a: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Ведем переговоры с банками и инвесторами</a:t>
            </a:r>
          </a:p>
        </p:txBody>
      </p:sp>
      <p:cxnSp>
        <p:nvCxnSpPr>
          <p:cNvPr id="73" name="Straight Arrow Connector 104"/>
          <p:cNvCxnSpPr>
            <a:cxnSpLocks/>
          </p:cNvCxnSpPr>
          <p:nvPr/>
        </p:nvCxnSpPr>
        <p:spPr>
          <a:xfrm>
            <a:off x="4793646" y="3162688"/>
            <a:ext cx="4428000" cy="0"/>
          </a:xfrm>
          <a:prstGeom prst="straightConnector1">
            <a:avLst/>
          </a:prstGeom>
          <a:ln w="127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6"/>
          <p:cNvSpPr/>
          <p:nvPr/>
        </p:nvSpPr>
        <p:spPr>
          <a:xfrm>
            <a:off x="4793646" y="3283437"/>
            <a:ext cx="4523773" cy="860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Предлагаем земельные участки под нужды производства</a:t>
            </a:r>
            <a:endParaRPr lang="en-US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Сопровождаем получение разрешений</a:t>
            </a:r>
          </a:p>
        </p:txBody>
      </p:sp>
      <p:cxnSp>
        <p:nvCxnSpPr>
          <p:cNvPr id="75" name="Straight Arrow Connector 104"/>
          <p:cNvCxnSpPr>
            <a:cxnSpLocks/>
          </p:cNvCxnSpPr>
          <p:nvPr/>
        </p:nvCxnSpPr>
        <p:spPr>
          <a:xfrm>
            <a:off x="4793646" y="4137789"/>
            <a:ext cx="4428000" cy="0"/>
          </a:xfrm>
          <a:prstGeom prst="straightConnector1">
            <a:avLst/>
          </a:prstGeom>
          <a:ln w="127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6"/>
          <p:cNvSpPr/>
          <p:nvPr/>
        </p:nvSpPr>
        <p:spPr>
          <a:xfrm>
            <a:off x="4793646" y="4167633"/>
            <a:ext cx="4523773" cy="860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Помогаем в поиске квалифицированной рабочей силы в регионах и по России</a:t>
            </a: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Координируем вопросы с иммиграцией и разрешениями на работу</a:t>
            </a:r>
          </a:p>
        </p:txBody>
      </p:sp>
      <p:cxnSp>
        <p:nvCxnSpPr>
          <p:cNvPr id="78" name="Straight Arrow Connector 104"/>
          <p:cNvCxnSpPr>
            <a:cxnSpLocks/>
          </p:cNvCxnSpPr>
          <p:nvPr/>
        </p:nvCxnSpPr>
        <p:spPr>
          <a:xfrm>
            <a:off x="4793646" y="5111049"/>
            <a:ext cx="4428000" cy="0"/>
          </a:xfrm>
          <a:prstGeom prst="straightConnector1">
            <a:avLst/>
          </a:prstGeom>
          <a:ln w="127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6"/>
          <p:cNvSpPr/>
          <p:nvPr/>
        </p:nvSpPr>
        <p:spPr>
          <a:xfrm>
            <a:off x="4793646" y="5186753"/>
            <a:ext cx="4523773" cy="9743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Сопровождаем предоставление статуса резидента в специальных экономических зонах</a:t>
            </a:r>
          </a:p>
          <a:p>
            <a:pPr marL="171450" indent="-171450">
              <a:spcAft>
                <a:spcPts val="200"/>
              </a:spcAft>
              <a:buFont typeface="Arial" charset="0"/>
              <a:buChar char="•"/>
            </a:pP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Координируем диалог по специальным налоговым режимам</a:t>
            </a:r>
            <a:endParaRPr lang="en-US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ПАМЯТКА об АНО АПИ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24435" y="6207113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184F"/>
                </a:solidFill>
                <a:latin typeface="+mn-lt"/>
                <a:hlinkClick r:id="rId2"/>
              </a:rPr>
              <a:t>http://investvostok.ru/en/</a:t>
            </a:r>
            <a:endParaRPr lang="ru-RU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0927" y="6207113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dirty="0">
                <a:solidFill>
                  <a:srgbClr val="92184F"/>
                </a:solidFill>
                <a:latin typeface="+mn-lt"/>
              </a:rPr>
              <a:t>+7 (</a:t>
            </a:r>
            <a:r>
              <a:rPr lang="ru-RU" dirty="0">
                <a:solidFill>
                  <a:srgbClr val="92184F"/>
                </a:solidFill>
                <a:latin typeface="+mn-lt"/>
              </a:rPr>
              <a:t>9</a:t>
            </a:r>
            <a:r>
              <a:rPr lang="en-US" dirty="0">
                <a:solidFill>
                  <a:srgbClr val="92184F"/>
                </a:solidFill>
                <a:latin typeface="+mn-lt"/>
              </a:rPr>
              <a:t>03</a:t>
            </a:r>
            <a:r>
              <a:rPr lang="is-IS" dirty="0">
                <a:solidFill>
                  <a:srgbClr val="92184F"/>
                </a:solidFill>
                <a:latin typeface="+mn-lt"/>
              </a:rPr>
              <a:t>) </a:t>
            </a:r>
            <a:r>
              <a:rPr lang="en-US" dirty="0">
                <a:solidFill>
                  <a:srgbClr val="92184F"/>
                </a:solidFill>
                <a:latin typeface="+mn-lt"/>
              </a:rPr>
              <a:t>722</a:t>
            </a:r>
            <a:r>
              <a:rPr lang="ru-RU" dirty="0">
                <a:solidFill>
                  <a:srgbClr val="92184F"/>
                </a:solidFill>
                <a:latin typeface="+mn-lt"/>
              </a:rPr>
              <a:t> </a:t>
            </a:r>
            <a:r>
              <a:rPr lang="en-US" dirty="0">
                <a:solidFill>
                  <a:srgbClr val="92184F"/>
                </a:solidFill>
                <a:latin typeface="+mn-lt"/>
              </a:rPr>
              <a:t>14</a:t>
            </a:r>
            <a:r>
              <a:rPr lang="ru-RU" dirty="0">
                <a:solidFill>
                  <a:srgbClr val="92184F"/>
                </a:solidFill>
                <a:latin typeface="+mn-lt"/>
              </a:rPr>
              <a:t> </a:t>
            </a:r>
            <a:r>
              <a:rPr lang="en-US" dirty="0">
                <a:solidFill>
                  <a:srgbClr val="92184F"/>
                </a:solidFill>
                <a:latin typeface="+mn-lt"/>
              </a:rPr>
              <a:t>03</a:t>
            </a:r>
            <a:endParaRPr lang="ru-RU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7419" y="6068614"/>
            <a:ext cx="2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dirty="0">
                <a:solidFill>
                  <a:srgbClr val="92184F"/>
                </a:solidFill>
                <a:latin typeface="+mn-lt"/>
                <a:hlinkClick r:id="rId3"/>
              </a:rPr>
              <a:t>info@investvostok.ru</a:t>
            </a:r>
            <a:endParaRPr lang="ru-RU" dirty="0">
              <a:solidFill>
                <a:srgbClr val="92184F"/>
              </a:solidFill>
              <a:latin typeface="+mn-lt"/>
            </a:endParaRPr>
          </a:p>
          <a:p>
            <a:pPr algn="ctr"/>
            <a:r>
              <a:rPr lang="en-US" dirty="0" err="1">
                <a:solidFill>
                  <a:srgbClr val="92184F"/>
                </a:solidFill>
                <a:latin typeface="+mn-lt"/>
                <a:hlinkClick r:id="rId3"/>
              </a:rPr>
              <a:t>polovinka</a:t>
            </a:r>
            <a:r>
              <a:rPr lang="is-IS" dirty="0">
                <a:solidFill>
                  <a:srgbClr val="92184F"/>
                </a:solidFill>
                <a:latin typeface="+mn-lt"/>
                <a:hlinkClick r:id="rId3"/>
              </a:rPr>
              <a:t>@investvostok.ru</a:t>
            </a:r>
            <a:endParaRPr lang="ru-RU" dirty="0">
              <a:solidFill>
                <a:srgbClr val="9218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91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Прямая соединительная линия 75"/>
          <p:cNvCxnSpPr/>
          <p:nvPr/>
        </p:nvCxnSpPr>
        <p:spPr>
          <a:xfrm flipH="1">
            <a:off x="0" y="971987"/>
            <a:ext cx="99141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7" name="Chart 17"/>
          <p:cNvGraphicFramePr/>
          <p:nvPr>
            <p:extLst>
              <p:ext uri="{D42A27DB-BD31-4B8C-83A1-F6EECF244321}">
                <p14:modId xmlns:p14="http://schemas.microsoft.com/office/powerpoint/2010/main" val="2246065374"/>
              </p:ext>
            </p:extLst>
          </p:nvPr>
        </p:nvGraphicFramePr>
        <p:xfrm>
          <a:off x="80190" y="2029971"/>
          <a:ext cx="9563343" cy="4807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5" name="TextBox 42"/>
          <p:cNvSpPr txBox="1"/>
          <p:nvPr/>
        </p:nvSpPr>
        <p:spPr>
          <a:xfrm>
            <a:off x="1549116" y="4545671"/>
            <a:ext cx="89041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13994C"/>
                </a:solidFill>
                <a:latin typeface="+mn-lt"/>
              </a:rPr>
              <a:t>8</a:t>
            </a:r>
            <a:r>
              <a:rPr lang="ru-RU" sz="1600" b="1" dirty="0">
                <a:solidFill>
                  <a:srgbClr val="13994C"/>
                </a:solidFill>
                <a:latin typeface="+mn-lt"/>
              </a:rPr>
              <a:t>%</a:t>
            </a:r>
          </a:p>
        </p:txBody>
      </p:sp>
      <p:sp>
        <p:nvSpPr>
          <p:cNvPr id="86" name="TextBox 42"/>
          <p:cNvSpPr txBox="1"/>
          <p:nvPr/>
        </p:nvSpPr>
        <p:spPr>
          <a:xfrm>
            <a:off x="4076540" y="5262625"/>
            <a:ext cx="43794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13994C"/>
                </a:solidFill>
                <a:latin typeface="+mn-lt"/>
              </a:rPr>
              <a:t>0</a:t>
            </a:r>
            <a:r>
              <a:rPr lang="ru-RU" sz="1600" b="1" dirty="0">
                <a:solidFill>
                  <a:srgbClr val="13994C"/>
                </a:solidFill>
                <a:latin typeface="+mn-lt"/>
              </a:rPr>
              <a:t>%</a:t>
            </a:r>
          </a:p>
        </p:txBody>
      </p:sp>
      <p:sp>
        <p:nvSpPr>
          <p:cNvPr id="87" name="TextBox 42"/>
          <p:cNvSpPr txBox="1"/>
          <p:nvPr/>
        </p:nvSpPr>
        <p:spPr>
          <a:xfrm>
            <a:off x="6328084" y="5262625"/>
            <a:ext cx="4379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13994C"/>
                </a:solidFill>
                <a:latin typeface="+mn-lt"/>
              </a:rPr>
              <a:t>0</a:t>
            </a:r>
            <a:r>
              <a:rPr lang="ru-RU" sz="1600" b="1" dirty="0">
                <a:solidFill>
                  <a:srgbClr val="13994C"/>
                </a:solidFill>
                <a:latin typeface="+mn-lt"/>
              </a:rPr>
              <a:t>%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121377" y="1249632"/>
            <a:ext cx="1276860" cy="552769"/>
            <a:chOff x="8341297" y="1527425"/>
            <a:chExt cx="1276860" cy="552769"/>
          </a:xfrm>
        </p:grpSpPr>
        <p:sp>
          <p:nvSpPr>
            <p:cNvPr id="90" name="Rectangle 29"/>
            <p:cNvSpPr/>
            <p:nvPr/>
          </p:nvSpPr>
          <p:spPr>
            <a:xfrm>
              <a:off x="8341297" y="1859236"/>
              <a:ext cx="343912" cy="16491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4915" indent="-112838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1018" indent="-226864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7121" indent="-340890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3223" indent="-454915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0385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2462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4539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36616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/>
            </a:p>
          </p:txBody>
        </p:sp>
        <p:sp>
          <p:nvSpPr>
            <p:cNvPr id="92" name="Rectangle 30"/>
            <p:cNvSpPr/>
            <p:nvPr/>
          </p:nvSpPr>
          <p:spPr>
            <a:xfrm>
              <a:off x="8344739" y="1583466"/>
              <a:ext cx="343912" cy="164917"/>
            </a:xfrm>
            <a:prstGeom prst="rect">
              <a:avLst/>
            </a:prstGeom>
            <a:solidFill>
              <a:srgbClr val="12A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4915" indent="-112838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1018" indent="-226864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7121" indent="-340890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3223" indent="-454915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0385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2462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4539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36616" algn="l" defTabSz="6841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/>
            </a:p>
          </p:txBody>
        </p:sp>
        <p:sp>
          <p:nvSpPr>
            <p:cNvPr id="93" name="Rectangle 31"/>
            <p:cNvSpPr/>
            <p:nvPr/>
          </p:nvSpPr>
          <p:spPr>
            <a:xfrm>
              <a:off x="8682157" y="1803195"/>
              <a:ext cx="9360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4915" indent="-112838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1018" indent="-226864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67121" indent="-340890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3223" indent="-454915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710385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052462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2394539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2736616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latin typeface="+mn-lt"/>
                </a:rPr>
                <a:t>РФ</a:t>
              </a:r>
            </a:p>
          </p:txBody>
        </p:sp>
        <p:sp>
          <p:nvSpPr>
            <p:cNvPr id="94" name="Rectangle 32"/>
            <p:cNvSpPr/>
            <p:nvPr/>
          </p:nvSpPr>
          <p:spPr>
            <a:xfrm>
              <a:off x="8682157" y="1527425"/>
              <a:ext cx="936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4915" indent="-112838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1018" indent="-226864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67121" indent="-340890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3223" indent="-454915" algn="l" defTabSz="911018" rtl="0" fontAlgn="base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710385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052462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2394539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2736616" algn="l" defTabSz="684154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latin typeface="+mn-lt"/>
                </a:rPr>
                <a:t>ТОР и СПВ</a:t>
              </a:r>
            </a:p>
          </p:txBody>
        </p:sp>
      </p:grpSp>
      <p:sp>
        <p:nvSpPr>
          <p:cNvPr id="119" name="TextBox 42"/>
          <p:cNvSpPr txBox="1"/>
          <p:nvPr/>
        </p:nvSpPr>
        <p:spPr>
          <a:xfrm>
            <a:off x="627261" y="2190125"/>
            <a:ext cx="15331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на 10 лет</a:t>
            </a:r>
          </a:p>
        </p:txBody>
      </p:sp>
      <p:sp>
        <p:nvSpPr>
          <p:cNvPr id="120" name="TextBox 42"/>
          <p:cNvSpPr txBox="1"/>
          <p:nvPr/>
        </p:nvSpPr>
        <p:spPr>
          <a:xfrm>
            <a:off x="2275360" y="2097792"/>
            <a:ext cx="22425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первые 5 лет</a:t>
            </a:r>
            <a:endParaRPr lang="en-US" sz="1400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n-US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10%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последующие 5 лет</a:t>
            </a:r>
          </a:p>
        </p:txBody>
      </p:sp>
      <p:sp>
        <p:nvSpPr>
          <p:cNvPr id="121" name="TextBox 42"/>
          <p:cNvSpPr txBox="1"/>
          <p:nvPr/>
        </p:nvSpPr>
        <p:spPr>
          <a:xfrm>
            <a:off x="6990329" y="2097792"/>
            <a:ext cx="26775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0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%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в первые 2 года</a:t>
            </a:r>
          </a:p>
          <a:p>
            <a:pPr algn="ctr"/>
            <a:r>
              <a:rPr lang="en-US" altLang="zh-CN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1,6%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-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7,2%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последующие 8 лет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2217893" y="1981147"/>
            <a:ext cx="0" cy="75497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6932863" y="1981147"/>
            <a:ext cx="0" cy="75497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432" y="255493"/>
            <a:ext cx="7142827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ВЛИЯНИЕ АПИ НА КРЕДИТНЫЙ РИСК</a:t>
            </a:r>
            <a:r>
              <a:rPr lang="en-US" dirty="0">
                <a:cs typeface="Arial"/>
              </a:rPr>
              <a:t>: </a:t>
            </a:r>
            <a:r>
              <a:rPr lang="ru-RU" dirty="0">
                <a:cs typeface="Arial"/>
              </a:rPr>
              <a:t>налоговые льготы</a:t>
            </a:r>
            <a:endParaRPr lang="ru-RU" dirty="0"/>
          </a:p>
        </p:txBody>
      </p:sp>
      <p:sp>
        <p:nvSpPr>
          <p:cNvPr id="18" name="TextBox 42"/>
          <p:cNvSpPr txBox="1"/>
          <p:nvPr/>
        </p:nvSpPr>
        <p:spPr>
          <a:xfrm>
            <a:off x="8509548" y="5262625"/>
            <a:ext cx="4379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13994C"/>
                </a:solidFill>
                <a:latin typeface="+mn-lt"/>
              </a:rPr>
              <a:t>0%</a:t>
            </a:r>
          </a:p>
        </p:txBody>
      </p:sp>
      <p:sp>
        <p:nvSpPr>
          <p:cNvPr id="19" name="TextBox 42"/>
          <p:cNvSpPr txBox="1"/>
          <p:nvPr/>
        </p:nvSpPr>
        <p:spPr>
          <a:xfrm>
            <a:off x="7523260" y="4329738"/>
            <a:ext cx="4379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+mn-lt"/>
              </a:rPr>
              <a:t>8%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4575378" y="1981147"/>
            <a:ext cx="0" cy="75497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42"/>
          <p:cNvSpPr txBox="1"/>
          <p:nvPr/>
        </p:nvSpPr>
        <p:spPr>
          <a:xfrm>
            <a:off x="4632845" y="2082403"/>
            <a:ext cx="22425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0% первые 5 лет</a:t>
            </a:r>
            <a:endParaRPr lang="en-US" sz="1400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0,5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%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последующие 5 лет</a:t>
            </a:r>
          </a:p>
        </p:txBody>
      </p:sp>
      <p:sp>
        <p:nvSpPr>
          <p:cNvPr id="22" name="TextBox 42"/>
          <p:cNvSpPr txBox="1"/>
          <p:nvPr/>
        </p:nvSpPr>
        <p:spPr>
          <a:xfrm>
            <a:off x="80190" y="6276171"/>
            <a:ext cx="37068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4915" indent="-112838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018" indent="-226864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121" indent="-340890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3223" indent="-454915" algn="l" defTabSz="91101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0385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2462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394539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36616" algn="l" defTabSz="6841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n-lt"/>
              </a:rPr>
              <a:t>* </a:t>
            </a:r>
            <a:r>
              <a:rPr lang="ru-RU" sz="1400" dirty="0">
                <a:latin typeface="+mn-lt"/>
              </a:rPr>
              <a:t>Примечание: На примере НДПИ на никель</a:t>
            </a:r>
          </a:p>
        </p:txBody>
      </p:sp>
    </p:spTree>
    <p:extLst>
      <p:ext uri="{BB962C8B-B14F-4D97-AF65-F5344CB8AC3E}">
        <p14:creationId xmlns:p14="http://schemas.microsoft.com/office/powerpoint/2010/main" val="314903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 flipH="1">
            <a:off x="0" y="971987"/>
            <a:ext cx="99141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"/>
          <p:cNvSpPr/>
          <p:nvPr/>
        </p:nvSpPr>
        <p:spPr>
          <a:xfrm>
            <a:off x="4325710" y="1649654"/>
            <a:ext cx="264760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20C22"/>
                </a:solidFill>
                <a:latin typeface="+mn-lt"/>
              </a:rPr>
              <a:t>17</a:t>
            </a:r>
            <a:r>
              <a:rPr lang="ru-RU" sz="1600" dirty="0">
                <a:solidFill>
                  <a:srgbClr val="020C22"/>
                </a:solidFill>
                <a:latin typeface="+mn-lt"/>
              </a:rPr>
              <a:t> </a:t>
            </a:r>
            <a:r>
              <a:rPr lang="ru-RU" sz="1300" dirty="0">
                <a:solidFill>
                  <a:srgbClr val="020C22"/>
                </a:solidFill>
                <a:latin typeface="+mn-lt"/>
              </a:rPr>
              <a:t>специальных экономических зон с готовой инфраструктурой</a:t>
            </a:r>
            <a:endParaRPr lang="ru-RU" sz="1300" b="1" dirty="0">
              <a:latin typeface="+mn-lt"/>
            </a:endParaRPr>
          </a:p>
        </p:txBody>
      </p:sp>
      <p:sp>
        <p:nvSpPr>
          <p:cNvPr id="14" name="Rectangle 58"/>
          <p:cNvSpPr/>
          <p:nvPr/>
        </p:nvSpPr>
        <p:spPr>
          <a:xfrm>
            <a:off x="4248150" y="1063710"/>
            <a:ext cx="2739964" cy="57459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Территории опережающего развития (ТОР)</a:t>
            </a:r>
          </a:p>
        </p:txBody>
      </p:sp>
      <p:sp>
        <p:nvSpPr>
          <p:cNvPr id="17" name="Rectangle 79"/>
          <p:cNvSpPr/>
          <p:nvPr/>
        </p:nvSpPr>
        <p:spPr>
          <a:xfrm>
            <a:off x="7149375" y="1063710"/>
            <a:ext cx="2616975" cy="57459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Свободный порт Владивосток (СПВ)</a:t>
            </a:r>
          </a:p>
        </p:txBody>
      </p:sp>
      <p:cxnSp>
        <p:nvCxnSpPr>
          <p:cNvPr id="95" name="Straight Connector 179"/>
          <p:cNvCxnSpPr/>
          <p:nvPr/>
        </p:nvCxnSpPr>
        <p:spPr>
          <a:xfrm flipH="1" flipV="1">
            <a:off x="404765" y="5112583"/>
            <a:ext cx="3701360" cy="0"/>
          </a:xfrm>
          <a:prstGeom prst="line">
            <a:avLst/>
          </a:prstGeom>
          <a:ln w="38100">
            <a:solidFill>
              <a:srgbClr val="921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50"/>
          <p:cNvSpPr/>
          <p:nvPr/>
        </p:nvSpPr>
        <p:spPr>
          <a:xfrm>
            <a:off x="324245" y="5153783"/>
            <a:ext cx="1188360" cy="16696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b="1" dirty="0">
                <a:latin typeface="+mn-lt"/>
                <a:cs typeface="Arial" panose="020B0604020202020204" pitchFamily="34" charset="0"/>
              </a:rPr>
              <a:t>ТОР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1. Большой Камень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2. Надеждинская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3. </a:t>
            </a:r>
            <a:r>
              <a:rPr lang="ru-RU" sz="800" dirty="0" err="1">
                <a:latin typeface="+mn-lt"/>
                <a:cs typeface="Arial" panose="020B0604020202020204" pitchFamily="34" charset="0"/>
              </a:rPr>
              <a:t>Махайловский</a:t>
            </a:r>
            <a:endParaRPr lang="ru-RU" sz="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4. </a:t>
            </a:r>
            <a:r>
              <a:rPr lang="ru-RU" sz="800" dirty="0" err="1">
                <a:latin typeface="+mn-lt"/>
                <a:cs typeface="Arial" panose="020B0604020202020204" pitchFamily="34" charset="0"/>
              </a:rPr>
              <a:t>Амуро-Хинганская</a:t>
            </a:r>
            <a:endParaRPr lang="ru-RU" sz="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5. Хабаровск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6. Приамурская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7. Белогорск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8. Южная 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9. Горный Воздух</a:t>
            </a:r>
          </a:p>
        </p:txBody>
      </p:sp>
      <p:sp>
        <p:nvSpPr>
          <p:cNvPr id="99" name="Прямоугольник 50"/>
          <p:cNvSpPr/>
          <p:nvPr/>
        </p:nvSpPr>
        <p:spPr>
          <a:xfrm>
            <a:off x="3019344" y="5145278"/>
            <a:ext cx="1419081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b="1" dirty="0">
                <a:latin typeface="+mn-lt"/>
                <a:cs typeface="Arial" panose="020B0604020202020204" pitchFamily="34" charset="0"/>
              </a:rPr>
              <a:t>СПВ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1. Владивосток</a:t>
            </a:r>
            <a:br>
              <a:rPr lang="ru-RU" sz="800" dirty="0">
                <a:latin typeface="+mn-lt"/>
                <a:cs typeface="Arial" panose="020B0604020202020204" pitchFamily="34" charset="0"/>
              </a:rPr>
            </a:br>
            <a:r>
              <a:rPr lang="ru-RU" sz="800" dirty="0">
                <a:latin typeface="+mn-lt"/>
                <a:cs typeface="Arial" panose="020B0604020202020204" pitchFamily="34" charset="0"/>
              </a:rPr>
              <a:t>(16 образований) 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2. Корсаков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3. Ванино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4. Петропавловск-Камчатский</a:t>
            </a:r>
            <a:endParaRPr lang="en-US" sz="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5. </a:t>
            </a:r>
            <a:r>
              <a:rPr lang="ru-RU" sz="800" dirty="0" err="1">
                <a:latin typeface="+mn-lt"/>
                <a:cs typeface="Arial" panose="020B0604020202020204" pitchFamily="34" charset="0"/>
              </a:rPr>
              <a:t>Певек</a:t>
            </a:r>
            <a:endParaRPr lang="ru-RU" sz="8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0" name="Straight Connector 184"/>
          <p:cNvCxnSpPr/>
          <p:nvPr/>
        </p:nvCxnSpPr>
        <p:spPr>
          <a:xfrm>
            <a:off x="2898596" y="5398528"/>
            <a:ext cx="0" cy="12467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85"/>
          <p:cNvCxnSpPr/>
          <p:nvPr/>
        </p:nvCxnSpPr>
        <p:spPr>
          <a:xfrm>
            <a:off x="402944" y="5352097"/>
            <a:ext cx="232850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78"/>
          <p:cNvSpPr/>
          <p:nvPr/>
        </p:nvSpPr>
        <p:spPr>
          <a:xfrm>
            <a:off x="167602" y="1251746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48" name="Прямоугольник 50"/>
          <p:cNvSpPr/>
          <p:nvPr/>
        </p:nvSpPr>
        <p:spPr>
          <a:xfrm>
            <a:off x="318665" y="1235948"/>
            <a:ext cx="412395" cy="252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latin typeface="+mn-lt"/>
                <a:cs typeface="Arial" panose="020B0604020202020204" pitchFamily="34" charset="0"/>
              </a:rPr>
              <a:t>ТОР</a:t>
            </a:r>
            <a:endParaRPr lang="en-US" sz="11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Oval 82"/>
          <p:cNvSpPr/>
          <p:nvPr/>
        </p:nvSpPr>
        <p:spPr>
          <a:xfrm>
            <a:off x="167602" y="1552623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50" name="Прямоугольник 50"/>
          <p:cNvSpPr/>
          <p:nvPr/>
        </p:nvSpPr>
        <p:spPr>
          <a:xfrm>
            <a:off x="318665" y="1529085"/>
            <a:ext cx="1958485" cy="252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latin typeface="+mn-lt"/>
                <a:cs typeface="Arial" panose="020B0604020202020204" pitchFamily="34" charset="0"/>
              </a:rPr>
              <a:t>Свободный порт Владивосток</a:t>
            </a:r>
            <a:endParaRPr lang="en-US" sz="11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Freeform 5"/>
          <p:cNvSpPr>
            <a:spLocks/>
          </p:cNvSpPr>
          <p:nvPr/>
        </p:nvSpPr>
        <p:spPr bwMode="auto">
          <a:xfrm>
            <a:off x="2662349" y="4141530"/>
            <a:ext cx="407477" cy="777779"/>
          </a:xfrm>
          <a:custGeom>
            <a:avLst/>
            <a:gdLst>
              <a:gd name="T0" fmla="*/ 398005 w 97"/>
              <a:gd name="T1" fmla="*/ 67222 h 232"/>
              <a:gd name="T2" fmla="*/ 388414 w 97"/>
              <a:gd name="T3" fmla="*/ 37813 h 232"/>
              <a:gd name="T4" fmla="*/ 378824 w 97"/>
              <a:gd name="T5" fmla="*/ 12604 h 232"/>
              <a:gd name="T6" fmla="*/ 340462 w 97"/>
              <a:gd name="T7" fmla="*/ 12604 h 232"/>
              <a:gd name="T8" fmla="*/ 311690 w 97"/>
              <a:gd name="T9" fmla="*/ 16806 h 232"/>
              <a:gd name="T10" fmla="*/ 292509 w 97"/>
              <a:gd name="T11" fmla="*/ 79827 h 232"/>
              <a:gd name="T12" fmla="*/ 335667 w 97"/>
              <a:gd name="T13" fmla="*/ 96632 h 232"/>
              <a:gd name="T14" fmla="*/ 364438 w 97"/>
              <a:gd name="T15" fmla="*/ 117639 h 232"/>
              <a:gd name="T16" fmla="*/ 302100 w 97"/>
              <a:gd name="T17" fmla="*/ 189063 h 232"/>
              <a:gd name="T18" fmla="*/ 316486 w 97"/>
              <a:gd name="T19" fmla="*/ 231077 h 232"/>
              <a:gd name="T20" fmla="*/ 282919 w 97"/>
              <a:gd name="T21" fmla="*/ 264688 h 232"/>
              <a:gd name="T22" fmla="*/ 230171 w 97"/>
              <a:gd name="T23" fmla="*/ 273091 h 232"/>
              <a:gd name="T24" fmla="*/ 206195 w 97"/>
              <a:gd name="T25" fmla="*/ 285695 h 232"/>
              <a:gd name="T26" fmla="*/ 177424 w 97"/>
              <a:gd name="T27" fmla="*/ 268890 h 232"/>
              <a:gd name="T28" fmla="*/ 139062 w 97"/>
              <a:gd name="T29" fmla="*/ 294098 h 232"/>
              <a:gd name="T30" fmla="*/ 148652 w 97"/>
              <a:gd name="T31" fmla="*/ 344515 h 232"/>
              <a:gd name="T32" fmla="*/ 124676 w 97"/>
              <a:gd name="T33" fmla="*/ 365522 h 232"/>
              <a:gd name="T34" fmla="*/ 139062 w 97"/>
              <a:gd name="T35" fmla="*/ 403334 h 232"/>
              <a:gd name="T36" fmla="*/ 134267 w 97"/>
              <a:gd name="T37" fmla="*/ 436946 h 232"/>
              <a:gd name="T38" fmla="*/ 129471 w 97"/>
              <a:gd name="T39" fmla="*/ 478960 h 232"/>
              <a:gd name="T40" fmla="*/ 139062 w 97"/>
              <a:gd name="T41" fmla="*/ 516772 h 232"/>
              <a:gd name="T42" fmla="*/ 139062 w 97"/>
              <a:gd name="T43" fmla="*/ 558786 h 232"/>
              <a:gd name="T44" fmla="*/ 105495 w 97"/>
              <a:gd name="T45" fmla="*/ 588196 h 232"/>
              <a:gd name="T46" fmla="*/ 33567 w 97"/>
              <a:gd name="T47" fmla="*/ 609203 h 232"/>
              <a:gd name="T48" fmla="*/ 14386 w 97"/>
              <a:gd name="T49" fmla="*/ 663821 h 232"/>
              <a:gd name="T50" fmla="*/ 0 w 97"/>
              <a:gd name="T51" fmla="*/ 689030 h 232"/>
              <a:gd name="T52" fmla="*/ 38362 w 97"/>
              <a:gd name="T53" fmla="*/ 731044 h 232"/>
              <a:gd name="T54" fmla="*/ 71929 w 97"/>
              <a:gd name="T55" fmla="*/ 785662 h 232"/>
              <a:gd name="T56" fmla="*/ 110290 w 97"/>
              <a:gd name="T57" fmla="*/ 882294 h 232"/>
              <a:gd name="T58" fmla="*/ 62338 w 97"/>
              <a:gd name="T59" fmla="*/ 928510 h 232"/>
              <a:gd name="T60" fmla="*/ 76724 w 97"/>
              <a:gd name="T61" fmla="*/ 957919 h 232"/>
              <a:gd name="T62" fmla="*/ 115086 w 97"/>
              <a:gd name="T63" fmla="*/ 962121 h 232"/>
              <a:gd name="T64" fmla="*/ 91110 w 97"/>
              <a:gd name="T65" fmla="*/ 936912 h 232"/>
              <a:gd name="T66" fmla="*/ 124676 w 97"/>
              <a:gd name="T67" fmla="*/ 924308 h 232"/>
              <a:gd name="T68" fmla="*/ 143857 w 97"/>
              <a:gd name="T69" fmla="*/ 890697 h 232"/>
              <a:gd name="T70" fmla="*/ 143857 w 97"/>
              <a:gd name="T71" fmla="*/ 869690 h 232"/>
              <a:gd name="T72" fmla="*/ 148652 w 97"/>
              <a:gd name="T73" fmla="*/ 827676 h 232"/>
              <a:gd name="T74" fmla="*/ 163038 w 97"/>
              <a:gd name="T75" fmla="*/ 836079 h 232"/>
              <a:gd name="T76" fmla="*/ 187014 w 97"/>
              <a:gd name="T77" fmla="*/ 819273 h 232"/>
              <a:gd name="T78" fmla="*/ 206195 w 97"/>
              <a:gd name="T79" fmla="*/ 815072 h 232"/>
              <a:gd name="T80" fmla="*/ 220581 w 97"/>
              <a:gd name="T81" fmla="*/ 844482 h 232"/>
              <a:gd name="T82" fmla="*/ 258943 w 97"/>
              <a:gd name="T83" fmla="*/ 831877 h 232"/>
              <a:gd name="T84" fmla="*/ 287714 w 97"/>
              <a:gd name="T85" fmla="*/ 823475 h 232"/>
              <a:gd name="T86" fmla="*/ 306895 w 97"/>
              <a:gd name="T87" fmla="*/ 819273 h 232"/>
              <a:gd name="T88" fmla="*/ 345257 w 97"/>
              <a:gd name="T89" fmla="*/ 785662 h 232"/>
              <a:gd name="T90" fmla="*/ 364438 w 97"/>
              <a:gd name="T91" fmla="*/ 743648 h 232"/>
              <a:gd name="T92" fmla="*/ 398005 w 97"/>
              <a:gd name="T93" fmla="*/ 689030 h 232"/>
              <a:gd name="T94" fmla="*/ 412390 w 97"/>
              <a:gd name="T95" fmla="*/ 642814 h 232"/>
              <a:gd name="T96" fmla="*/ 426776 w 97"/>
              <a:gd name="T97" fmla="*/ 617606 h 232"/>
              <a:gd name="T98" fmla="*/ 421981 w 97"/>
              <a:gd name="T99" fmla="*/ 571391 h 232"/>
              <a:gd name="T100" fmla="*/ 417186 w 97"/>
              <a:gd name="T101" fmla="*/ 550384 h 232"/>
              <a:gd name="T102" fmla="*/ 426776 w 97"/>
              <a:gd name="T103" fmla="*/ 512571 h 232"/>
              <a:gd name="T104" fmla="*/ 436367 w 97"/>
              <a:gd name="T105" fmla="*/ 453751 h 232"/>
              <a:gd name="T106" fmla="*/ 450752 w 97"/>
              <a:gd name="T107" fmla="*/ 365522 h 232"/>
              <a:gd name="T108" fmla="*/ 465138 w 97"/>
              <a:gd name="T109" fmla="*/ 302501 h 232"/>
              <a:gd name="T110" fmla="*/ 465138 w 97"/>
              <a:gd name="T111" fmla="*/ 235278 h 232"/>
              <a:gd name="T112" fmla="*/ 460343 w 97"/>
              <a:gd name="T113" fmla="*/ 189063 h 232"/>
              <a:gd name="T114" fmla="*/ 445957 w 97"/>
              <a:gd name="T115" fmla="*/ 130243 h 232"/>
              <a:gd name="T116" fmla="*/ 436367 w 97"/>
              <a:gd name="T117" fmla="*/ 79827 h 2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7" h="232">
                <a:moveTo>
                  <a:pt x="87" y="21"/>
                </a:moveTo>
                <a:lnTo>
                  <a:pt x="83" y="19"/>
                </a:lnTo>
                <a:lnTo>
                  <a:pt x="83" y="16"/>
                </a:lnTo>
                <a:lnTo>
                  <a:pt x="86" y="13"/>
                </a:lnTo>
                <a:lnTo>
                  <a:pt x="85" y="11"/>
                </a:lnTo>
                <a:lnTo>
                  <a:pt x="81" y="9"/>
                </a:lnTo>
                <a:lnTo>
                  <a:pt x="77" y="9"/>
                </a:lnTo>
                <a:lnTo>
                  <a:pt x="77" y="7"/>
                </a:lnTo>
                <a:lnTo>
                  <a:pt x="79" y="3"/>
                </a:lnTo>
                <a:lnTo>
                  <a:pt x="78" y="2"/>
                </a:lnTo>
                <a:lnTo>
                  <a:pt x="75" y="4"/>
                </a:lnTo>
                <a:lnTo>
                  <a:pt x="71" y="3"/>
                </a:lnTo>
                <a:lnTo>
                  <a:pt x="68" y="0"/>
                </a:lnTo>
                <a:lnTo>
                  <a:pt x="66" y="0"/>
                </a:lnTo>
                <a:lnTo>
                  <a:pt x="65" y="4"/>
                </a:lnTo>
                <a:lnTo>
                  <a:pt x="60" y="13"/>
                </a:lnTo>
                <a:lnTo>
                  <a:pt x="59" y="15"/>
                </a:lnTo>
                <a:lnTo>
                  <a:pt x="61" y="19"/>
                </a:lnTo>
                <a:lnTo>
                  <a:pt x="64" y="21"/>
                </a:lnTo>
                <a:lnTo>
                  <a:pt x="65" y="25"/>
                </a:lnTo>
                <a:lnTo>
                  <a:pt x="70" y="23"/>
                </a:lnTo>
                <a:lnTo>
                  <a:pt x="73" y="21"/>
                </a:lnTo>
                <a:lnTo>
                  <a:pt x="75" y="26"/>
                </a:lnTo>
                <a:lnTo>
                  <a:pt x="76" y="28"/>
                </a:lnTo>
                <a:lnTo>
                  <a:pt x="73" y="38"/>
                </a:lnTo>
                <a:lnTo>
                  <a:pt x="66" y="39"/>
                </a:lnTo>
                <a:lnTo>
                  <a:pt x="63" y="45"/>
                </a:lnTo>
                <a:lnTo>
                  <a:pt x="63" y="48"/>
                </a:lnTo>
                <a:lnTo>
                  <a:pt x="66" y="51"/>
                </a:lnTo>
                <a:lnTo>
                  <a:pt x="66" y="55"/>
                </a:lnTo>
                <a:lnTo>
                  <a:pt x="64" y="59"/>
                </a:lnTo>
                <a:lnTo>
                  <a:pt x="60" y="59"/>
                </a:lnTo>
                <a:lnTo>
                  <a:pt x="59" y="63"/>
                </a:lnTo>
                <a:lnTo>
                  <a:pt x="55" y="63"/>
                </a:lnTo>
                <a:lnTo>
                  <a:pt x="52" y="65"/>
                </a:lnTo>
                <a:lnTo>
                  <a:pt x="48" y="65"/>
                </a:lnTo>
                <a:lnTo>
                  <a:pt x="46" y="64"/>
                </a:lnTo>
                <a:lnTo>
                  <a:pt x="45" y="67"/>
                </a:lnTo>
                <a:lnTo>
                  <a:pt x="43" y="68"/>
                </a:lnTo>
                <a:lnTo>
                  <a:pt x="41" y="68"/>
                </a:lnTo>
                <a:lnTo>
                  <a:pt x="39" y="64"/>
                </a:lnTo>
                <a:lnTo>
                  <a:pt x="37" y="64"/>
                </a:lnTo>
                <a:lnTo>
                  <a:pt x="34" y="66"/>
                </a:lnTo>
                <a:lnTo>
                  <a:pt x="31" y="67"/>
                </a:lnTo>
                <a:lnTo>
                  <a:pt x="29" y="70"/>
                </a:lnTo>
                <a:lnTo>
                  <a:pt x="31" y="75"/>
                </a:lnTo>
                <a:lnTo>
                  <a:pt x="29" y="77"/>
                </a:lnTo>
                <a:lnTo>
                  <a:pt x="31" y="82"/>
                </a:lnTo>
                <a:lnTo>
                  <a:pt x="28" y="82"/>
                </a:lnTo>
                <a:lnTo>
                  <a:pt x="27" y="85"/>
                </a:lnTo>
                <a:lnTo>
                  <a:pt x="26" y="87"/>
                </a:lnTo>
                <a:lnTo>
                  <a:pt x="27" y="92"/>
                </a:lnTo>
                <a:lnTo>
                  <a:pt x="27" y="94"/>
                </a:lnTo>
                <a:lnTo>
                  <a:pt x="29" y="96"/>
                </a:lnTo>
                <a:lnTo>
                  <a:pt x="30" y="99"/>
                </a:lnTo>
                <a:lnTo>
                  <a:pt x="28" y="101"/>
                </a:lnTo>
                <a:lnTo>
                  <a:pt x="28" y="104"/>
                </a:lnTo>
                <a:lnTo>
                  <a:pt x="29" y="107"/>
                </a:lnTo>
                <a:lnTo>
                  <a:pt x="28" y="111"/>
                </a:lnTo>
                <a:lnTo>
                  <a:pt x="27" y="114"/>
                </a:lnTo>
                <a:lnTo>
                  <a:pt x="30" y="117"/>
                </a:lnTo>
                <a:lnTo>
                  <a:pt x="30" y="121"/>
                </a:lnTo>
                <a:lnTo>
                  <a:pt x="29" y="123"/>
                </a:lnTo>
                <a:lnTo>
                  <a:pt x="28" y="126"/>
                </a:lnTo>
                <a:lnTo>
                  <a:pt x="28" y="131"/>
                </a:lnTo>
                <a:lnTo>
                  <a:pt x="29" y="133"/>
                </a:lnTo>
                <a:lnTo>
                  <a:pt x="31" y="137"/>
                </a:lnTo>
                <a:lnTo>
                  <a:pt x="28" y="140"/>
                </a:lnTo>
                <a:lnTo>
                  <a:pt x="22" y="140"/>
                </a:lnTo>
                <a:lnTo>
                  <a:pt x="13" y="142"/>
                </a:lnTo>
                <a:lnTo>
                  <a:pt x="8" y="142"/>
                </a:lnTo>
                <a:lnTo>
                  <a:pt x="7" y="145"/>
                </a:lnTo>
                <a:lnTo>
                  <a:pt x="7" y="151"/>
                </a:lnTo>
                <a:lnTo>
                  <a:pt x="6" y="156"/>
                </a:lnTo>
                <a:lnTo>
                  <a:pt x="3" y="158"/>
                </a:lnTo>
                <a:lnTo>
                  <a:pt x="1" y="161"/>
                </a:lnTo>
                <a:lnTo>
                  <a:pt x="0" y="162"/>
                </a:lnTo>
                <a:lnTo>
                  <a:pt x="0" y="164"/>
                </a:lnTo>
                <a:lnTo>
                  <a:pt x="2" y="165"/>
                </a:lnTo>
                <a:lnTo>
                  <a:pt x="5" y="168"/>
                </a:lnTo>
                <a:lnTo>
                  <a:pt x="8" y="174"/>
                </a:lnTo>
                <a:lnTo>
                  <a:pt x="11" y="178"/>
                </a:lnTo>
                <a:lnTo>
                  <a:pt x="13" y="181"/>
                </a:lnTo>
                <a:lnTo>
                  <a:pt x="15" y="187"/>
                </a:lnTo>
                <a:lnTo>
                  <a:pt x="19" y="198"/>
                </a:lnTo>
                <a:lnTo>
                  <a:pt x="22" y="206"/>
                </a:lnTo>
                <a:lnTo>
                  <a:pt x="23" y="210"/>
                </a:lnTo>
                <a:lnTo>
                  <a:pt x="21" y="215"/>
                </a:lnTo>
                <a:lnTo>
                  <a:pt x="17" y="217"/>
                </a:lnTo>
                <a:lnTo>
                  <a:pt x="13" y="221"/>
                </a:lnTo>
                <a:lnTo>
                  <a:pt x="12" y="224"/>
                </a:lnTo>
                <a:lnTo>
                  <a:pt x="11" y="226"/>
                </a:lnTo>
                <a:lnTo>
                  <a:pt x="16" y="228"/>
                </a:lnTo>
                <a:lnTo>
                  <a:pt x="20" y="231"/>
                </a:lnTo>
                <a:lnTo>
                  <a:pt x="23" y="232"/>
                </a:lnTo>
                <a:lnTo>
                  <a:pt x="24" y="229"/>
                </a:lnTo>
                <a:lnTo>
                  <a:pt x="24" y="226"/>
                </a:lnTo>
                <a:lnTo>
                  <a:pt x="21" y="224"/>
                </a:lnTo>
                <a:lnTo>
                  <a:pt x="19" y="223"/>
                </a:lnTo>
                <a:lnTo>
                  <a:pt x="20" y="222"/>
                </a:lnTo>
                <a:lnTo>
                  <a:pt x="24" y="222"/>
                </a:lnTo>
                <a:lnTo>
                  <a:pt x="26" y="220"/>
                </a:lnTo>
                <a:lnTo>
                  <a:pt x="29" y="221"/>
                </a:lnTo>
                <a:lnTo>
                  <a:pt x="28" y="216"/>
                </a:lnTo>
                <a:lnTo>
                  <a:pt x="30" y="212"/>
                </a:lnTo>
                <a:lnTo>
                  <a:pt x="29" y="210"/>
                </a:lnTo>
                <a:lnTo>
                  <a:pt x="28" y="208"/>
                </a:lnTo>
                <a:lnTo>
                  <a:pt x="30" y="207"/>
                </a:lnTo>
                <a:lnTo>
                  <a:pt x="31" y="203"/>
                </a:lnTo>
                <a:lnTo>
                  <a:pt x="32" y="200"/>
                </a:lnTo>
                <a:lnTo>
                  <a:pt x="31" y="197"/>
                </a:lnTo>
                <a:lnTo>
                  <a:pt x="31" y="194"/>
                </a:lnTo>
                <a:lnTo>
                  <a:pt x="33" y="194"/>
                </a:lnTo>
                <a:lnTo>
                  <a:pt x="34" y="199"/>
                </a:lnTo>
                <a:lnTo>
                  <a:pt x="36" y="201"/>
                </a:lnTo>
                <a:lnTo>
                  <a:pt x="39" y="198"/>
                </a:lnTo>
                <a:lnTo>
                  <a:pt x="39" y="195"/>
                </a:lnTo>
                <a:lnTo>
                  <a:pt x="40" y="192"/>
                </a:lnTo>
                <a:lnTo>
                  <a:pt x="41" y="190"/>
                </a:lnTo>
                <a:lnTo>
                  <a:pt x="43" y="194"/>
                </a:lnTo>
                <a:lnTo>
                  <a:pt x="45" y="198"/>
                </a:lnTo>
                <a:lnTo>
                  <a:pt x="45" y="201"/>
                </a:lnTo>
                <a:lnTo>
                  <a:pt x="46" y="201"/>
                </a:lnTo>
                <a:lnTo>
                  <a:pt x="49" y="198"/>
                </a:lnTo>
                <a:lnTo>
                  <a:pt x="52" y="199"/>
                </a:lnTo>
                <a:lnTo>
                  <a:pt x="54" y="198"/>
                </a:lnTo>
                <a:lnTo>
                  <a:pt x="57" y="200"/>
                </a:lnTo>
                <a:lnTo>
                  <a:pt x="58" y="195"/>
                </a:lnTo>
                <a:lnTo>
                  <a:pt x="60" y="196"/>
                </a:lnTo>
                <a:lnTo>
                  <a:pt x="60" y="199"/>
                </a:lnTo>
                <a:lnTo>
                  <a:pt x="63" y="197"/>
                </a:lnTo>
                <a:lnTo>
                  <a:pt x="64" y="195"/>
                </a:lnTo>
                <a:lnTo>
                  <a:pt x="67" y="190"/>
                </a:lnTo>
                <a:lnTo>
                  <a:pt x="69" y="188"/>
                </a:lnTo>
                <a:lnTo>
                  <a:pt x="72" y="187"/>
                </a:lnTo>
                <a:lnTo>
                  <a:pt x="75" y="184"/>
                </a:lnTo>
                <a:lnTo>
                  <a:pt x="76" y="180"/>
                </a:lnTo>
                <a:lnTo>
                  <a:pt x="76" y="177"/>
                </a:lnTo>
                <a:lnTo>
                  <a:pt x="78" y="172"/>
                </a:lnTo>
                <a:lnTo>
                  <a:pt x="81" y="167"/>
                </a:lnTo>
                <a:lnTo>
                  <a:pt x="83" y="164"/>
                </a:lnTo>
                <a:lnTo>
                  <a:pt x="83" y="158"/>
                </a:lnTo>
                <a:lnTo>
                  <a:pt x="85" y="157"/>
                </a:lnTo>
                <a:lnTo>
                  <a:pt x="86" y="153"/>
                </a:lnTo>
                <a:lnTo>
                  <a:pt x="85" y="149"/>
                </a:lnTo>
                <a:lnTo>
                  <a:pt x="87" y="149"/>
                </a:lnTo>
                <a:lnTo>
                  <a:pt x="89" y="147"/>
                </a:lnTo>
                <a:lnTo>
                  <a:pt x="89" y="144"/>
                </a:lnTo>
                <a:lnTo>
                  <a:pt x="87" y="140"/>
                </a:lnTo>
                <a:lnTo>
                  <a:pt x="88" y="136"/>
                </a:lnTo>
                <a:lnTo>
                  <a:pt x="86" y="134"/>
                </a:lnTo>
                <a:lnTo>
                  <a:pt x="86" y="133"/>
                </a:lnTo>
                <a:lnTo>
                  <a:pt x="87" y="131"/>
                </a:lnTo>
                <a:lnTo>
                  <a:pt x="88" y="128"/>
                </a:lnTo>
                <a:lnTo>
                  <a:pt x="87" y="125"/>
                </a:lnTo>
                <a:lnTo>
                  <a:pt x="89" y="122"/>
                </a:lnTo>
                <a:lnTo>
                  <a:pt x="90" y="118"/>
                </a:lnTo>
                <a:lnTo>
                  <a:pt x="89" y="111"/>
                </a:lnTo>
                <a:lnTo>
                  <a:pt x="91" y="108"/>
                </a:lnTo>
                <a:lnTo>
                  <a:pt x="91" y="98"/>
                </a:lnTo>
                <a:lnTo>
                  <a:pt x="93" y="92"/>
                </a:lnTo>
                <a:lnTo>
                  <a:pt x="94" y="87"/>
                </a:lnTo>
                <a:lnTo>
                  <a:pt x="94" y="80"/>
                </a:lnTo>
                <a:lnTo>
                  <a:pt x="96" y="76"/>
                </a:lnTo>
                <a:lnTo>
                  <a:pt x="97" y="72"/>
                </a:lnTo>
                <a:lnTo>
                  <a:pt x="97" y="63"/>
                </a:lnTo>
                <a:lnTo>
                  <a:pt x="97" y="60"/>
                </a:lnTo>
                <a:lnTo>
                  <a:pt x="97" y="56"/>
                </a:lnTo>
                <a:lnTo>
                  <a:pt x="96" y="54"/>
                </a:lnTo>
                <a:lnTo>
                  <a:pt x="97" y="49"/>
                </a:lnTo>
                <a:lnTo>
                  <a:pt x="96" y="45"/>
                </a:lnTo>
                <a:lnTo>
                  <a:pt x="95" y="43"/>
                </a:lnTo>
                <a:lnTo>
                  <a:pt x="94" y="35"/>
                </a:lnTo>
                <a:lnTo>
                  <a:pt x="93" y="31"/>
                </a:lnTo>
                <a:lnTo>
                  <a:pt x="93" y="25"/>
                </a:lnTo>
                <a:lnTo>
                  <a:pt x="94" y="21"/>
                </a:lnTo>
                <a:lnTo>
                  <a:pt x="91" y="19"/>
                </a:lnTo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Freeform 10"/>
          <p:cNvSpPr>
            <a:spLocks/>
          </p:cNvSpPr>
          <p:nvPr/>
        </p:nvSpPr>
        <p:spPr bwMode="auto">
          <a:xfrm>
            <a:off x="1427801" y="3707579"/>
            <a:ext cx="1056940" cy="648572"/>
          </a:xfrm>
          <a:custGeom>
            <a:avLst/>
            <a:gdLst>
              <a:gd name="T0" fmla="*/ 239778 w 634"/>
              <a:gd name="T1" fmla="*/ 419131 h 415"/>
              <a:gd name="T2" fmla="*/ 224554 w 634"/>
              <a:gd name="T3" fmla="*/ 473970 h 415"/>
              <a:gd name="T4" fmla="*/ 357763 w 634"/>
              <a:gd name="T5" fmla="*/ 507266 h 415"/>
              <a:gd name="T6" fmla="*/ 435786 w 634"/>
              <a:gd name="T7" fmla="*/ 495514 h 415"/>
              <a:gd name="T8" fmla="*/ 511906 w 634"/>
              <a:gd name="T9" fmla="*/ 507266 h 415"/>
              <a:gd name="T10" fmla="*/ 574705 w 634"/>
              <a:gd name="T11" fmla="*/ 503348 h 415"/>
              <a:gd name="T12" fmla="*/ 622280 w 634"/>
              <a:gd name="T13" fmla="*/ 524893 h 415"/>
              <a:gd name="T14" fmla="*/ 664146 w 634"/>
              <a:gd name="T15" fmla="*/ 569939 h 415"/>
              <a:gd name="T16" fmla="*/ 704109 w 634"/>
              <a:gd name="T17" fmla="*/ 616945 h 415"/>
              <a:gd name="T18" fmla="*/ 742169 w 634"/>
              <a:gd name="T19" fmla="*/ 654157 h 415"/>
              <a:gd name="T20" fmla="*/ 803065 w 634"/>
              <a:gd name="T21" fmla="*/ 746209 h 415"/>
              <a:gd name="T22" fmla="*/ 865864 w 634"/>
              <a:gd name="T23" fmla="*/ 797132 h 415"/>
              <a:gd name="T24" fmla="*/ 938177 w 634"/>
              <a:gd name="T25" fmla="*/ 801049 h 415"/>
              <a:gd name="T26" fmla="*/ 1004782 w 634"/>
              <a:gd name="T27" fmla="*/ 793214 h 415"/>
              <a:gd name="T28" fmla="*/ 1061872 w 634"/>
              <a:gd name="T29" fmla="*/ 797132 h 415"/>
              <a:gd name="T30" fmla="*/ 1147507 w 634"/>
              <a:gd name="T31" fmla="*/ 801049 h 415"/>
              <a:gd name="T32" fmla="*/ 1166537 w 634"/>
              <a:gd name="T33" fmla="*/ 738375 h 415"/>
              <a:gd name="T34" fmla="*/ 1153216 w 634"/>
              <a:gd name="T35" fmla="*/ 671784 h 415"/>
              <a:gd name="T36" fmla="*/ 1118962 w 634"/>
              <a:gd name="T37" fmla="*/ 624779 h 415"/>
              <a:gd name="T38" fmla="*/ 1061872 w 634"/>
              <a:gd name="T39" fmla="*/ 595400 h 415"/>
              <a:gd name="T40" fmla="*/ 1033327 w 634"/>
              <a:gd name="T41" fmla="*/ 544478 h 415"/>
              <a:gd name="T42" fmla="*/ 1052357 w 634"/>
              <a:gd name="T43" fmla="*/ 485721 h 415"/>
              <a:gd name="T44" fmla="*/ 1077096 w 634"/>
              <a:gd name="T45" fmla="*/ 436758 h 415"/>
              <a:gd name="T46" fmla="*/ 1090417 w 634"/>
              <a:gd name="T47" fmla="*/ 403462 h 415"/>
              <a:gd name="T48" fmla="*/ 1124671 w 634"/>
              <a:gd name="T49" fmla="*/ 360374 h 415"/>
              <a:gd name="T50" fmla="*/ 1105641 w 634"/>
              <a:gd name="T51" fmla="*/ 301617 h 415"/>
              <a:gd name="T52" fmla="*/ 1147507 w 634"/>
              <a:gd name="T53" fmla="*/ 285949 h 415"/>
              <a:gd name="T54" fmla="*/ 1200791 w 634"/>
              <a:gd name="T55" fmla="*/ 238944 h 415"/>
              <a:gd name="T56" fmla="*/ 1162731 w 634"/>
              <a:gd name="T57" fmla="*/ 180187 h 415"/>
              <a:gd name="T58" fmla="*/ 1115156 w 634"/>
              <a:gd name="T59" fmla="*/ 188021 h 415"/>
              <a:gd name="T60" fmla="*/ 1052357 w 634"/>
              <a:gd name="T61" fmla="*/ 227192 h 415"/>
              <a:gd name="T62" fmla="*/ 995267 w 634"/>
              <a:gd name="T63" fmla="*/ 272239 h 415"/>
              <a:gd name="T64" fmla="*/ 966722 w 634"/>
              <a:gd name="T65" fmla="*/ 285949 h 415"/>
              <a:gd name="T66" fmla="*/ 909632 w 634"/>
              <a:gd name="T67" fmla="*/ 227192 h 415"/>
              <a:gd name="T68" fmla="*/ 841125 w 634"/>
              <a:gd name="T69" fmla="*/ 235027 h 415"/>
              <a:gd name="T70" fmla="*/ 856349 w 634"/>
              <a:gd name="T71" fmla="*/ 164519 h 415"/>
              <a:gd name="T72" fmla="*/ 890603 w 634"/>
              <a:gd name="T73" fmla="*/ 72467 h 415"/>
              <a:gd name="T74" fmla="*/ 909632 w 634"/>
              <a:gd name="T75" fmla="*/ 43088 h 415"/>
              <a:gd name="T76" fmla="*/ 919147 w 634"/>
              <a:gd name="T77" fmla="*/ 25461 h 415"/>
              <a:gd name="T78" fmla="*/ 856349 w 634"/>
              <a:gd name="T79" fmla="*/ 3917 h 415"/>
              <a:gd name="T80" fmla="*/ 679370 w 634"/>
              <a:gd name="T81" fmla="*/ 72467 h 415"/>
              <a:gd name="T82" fmla="*/ 641310 w 634"/>
              <a:gd name="T83" fmla="*/ 135140 h 415"/>
              <a:gd name="T84" fmla="*/ 555675 w 634"/>
              <a:gd name="T85" fmla="*/ 139057 h 415"/>
              <a:gd name="T86" fmla="*/ 521421 w 634"/>
              <a:gd name="T87" fmla="*/ 160601 h 415"/>
              <a:gd name="T88" fmla="*/ 458622 w 634"/>
              <a:gd name="T89" fmla="*/ 188021 h 415"/>
              <a:gd name="T90" fmla="*/ 420562 w 634"/>
              <a:gd name="T91" fmla="*/ 176270 h 415"/>
              <a:gd name="T92" fmla="*/ 325412 w 634"/>
              <a:gd name="T93" fmla="*/ 184104 h 415"/>
              <a:gd name="T94" fmla="*/ 239778 w 634"/>
              <a:gd name="T95" fmla="*/ 154726 h 415"/>
              <a:gd name="T96" fmla="*/ 180785 w 634"/>
              <a:gd name="T97" fmla="*/ 172353 h 415"/>
              <a:gd name="T98" fmla="*/ 110374 w 634"/>
              <a:gd name="T99" fmla="*/ 154726 h 415"/>
              <a:gd name="T100" fmla="*/ 19030 w 634"/>
              <a:gd name="T101" fmla="*/ 150809 h 415"/>
              <a:gd name="T102" fmla="*/ 47575 w 634"/>
              <a:gd name="T103" fmla="*/ 227192 h 415"/>
              <a:gd name="T104" fmla="*/ 41866 w 634"/>
              <a:gd name="T105" fmla="*/ 272239 h 415"/>
              <a:gd name="T106" fmla="*/ 129404 w 634"/>
              <a:gd name="T107" fmla="*/ 256571 h 415"/>
              <a:gd name="T108" fmla="*/ 171270 w 634"/>
              <a:gd name="T109" fmla="*/ 289866 h 415"/>
              <a:gd name="T110" fmla="*/ 199815 w 634"/>
              <a:gd name="T111" fmla="*/ 356457 h 41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34" h="415">
                <a:moveTo>
                  <a:pt x="116" y="195"/>
                </a:moveTo>
                <a:lnTo>
                  <a:pt x="118" y="203"/>
                </a:lnTo>
                <a:lnTo>
                  <a:pt x="128" y="210"/>
                </a:lnTo>
                <a:lnTo>
                  <a:pt x="126" y="214"/>
                </a:lnTo>
                <a:lnTo>
                  <a:pt x="118" y="214"/>
                </a:lnTo>
                <a:lnTo>
                  <a:pt x="116" y="223"/>
                </a:lnTo>
                <a:lnTo>
                  <a:pt x="118" y="231"/>
                </a:lnTo>
                <a:lnTo>
                  <a:pt x="118" y="242"/>
                </a:lnTo>
                <a:lnTo>
                  <a:pt x="131" y="246"/>
                </a:lnTo>
                <a:lnTo>
                  <a:pt x="151" y="274"/>
                </a:lnTo>
                <a:lnTo>
                  <a:pt x="173" y="268"/>
                </a:lnTo>
                <a:lnTo>
                  <a:pt x="188" y="259"/>
                </a:lnTo>
                <a:lnTo>
                  <a:pt x="196" y="253"/>
                </a:lnTo>
                <a:lnTo>
                  <a:pt x="204" y="248"/>
                </a:lnTo>
                <a:lnTo>
                  <a:pt x="216" y="248"/>
                </a:lnTo>
                <a:lnTo>
                  <a:pt x="229" y="253"/>
                </a:lnTo>
                <a:lnTo>
                  <a:pt x="241" y="253"/>
                </a:lnTo>
                <a:lnTo>
                  <a:pt x="246" y="261"/>
                </a:lnTo>
                <a:lnTo>
                  <a:pt x="261" y="259"/>
                </a:lnTo>
                <a:lnTo>
                  <a:pt x="269" y="259"/>
                </a:lnTo>
                <a:lnTo>
                  <a:pt x="271" y="253"/>
                </a:lnTo>
                <a:lnTo>
                  <a:pt x="279" y="253"/>
                </a:lnTo>
                <a:lnTo>
                  <a:pt x="294" y="255"/>
                </a:lnTo>
                <a:lnTo>
                  <a:pt x="302" y="257"/>
                </a:lnTo>
                <a:lnTo>
                  <a:pt x="309" y="259"/>
                </a:lnTo>
                <a:lnTo>
                  <a:pt x="319" y="261"/>
                </a:lnTo>
                <a:lnTo>
                  <a:pt x="319" y="268"/>
                </a:lnTo>
                <a:lnTo>
                  <a:pt x="327" y="268"/>
                </a:lnTo>
                <a:lnTo>
                  <a:pt x="332" y="272"/>
                </a:lnTo>
                <a:lnTo>
                  <a:pt x="337" y="281"/>
                </a:lnTo>
                <a:lnTo>
                  <a:pt x="342" y="289"/>
                </a:lnTo>
                <a:lnTo>
                  <a:pt x="349" y="291"/>
                </a:lnTo>
                <a:lnTo>
                  <a:pt x="354" y="304"/>
                </a:lnTo>
                <a:lnTo>
                  <a:pt x="362" y="302"/>
                </a:lnTo>
                <a:lnTo>
                  <a:pt x="370" y="308"/>
                </a:lnTo>
                <a:lnTo>
                  <a:pt x="370" y="315"/>
                </a:lnTo>
                <a:lnTo>
                  <a:pt x="377" y="319"/>
                </a:lnTo>
                <a:lnTo>
                  <a:pt x="385" y="325"/>
                </a:lnTo>
                <a:lnTo>
                  <a:pt x="385" y="334"/>
                </a:lnTo>
                <a:lnTo>
                  <a:pt x="390" y="334"/>
                </a:lnTo>
                <a:lnTo>
                  <a:pt x="400" y="347"/>
                </a:lnTo>
                <a:lnTo>
                  <a:pt x="415" y="362"/>
                </a:lnTo>
                <a:lnTo>
                  <a:pt x="417" y="368"/>
                </a:lnTo>
                <a:lnTo>
                  <a:pt x="422" y="381"/>
                </a:lnTo>
                <a:lnTo>
                  <a:pt x="435" y="383"/>
                </a:lnTo>
                <a:lnTo>
                  <a:pt x="442" y="394"/>
                </a:lnTo>
                <a:lnTo>
                  <a:pt x="447" y="407"/>
                </a:lnTo>
                <a:lnTo>
                  <a:pt x="455" y="407"/>
                </a:lnTo>
                <a:lnTo>
                  <a:pt x="460" y="415"/>
                </a:lnTo>
                <a:lnTo>
                  <a:pt x="470" y="415"/>
                </a:lnTo>
                <a:lnTo>
                  <a:pt x="488" y="413"/>
                </a:lnTo>
                <a:lnTo>
                  <a:pt x="493" y="409"/>
                </a:lnTo>
                <a:lnTo>
                  <a:pt x="500" y="403"/>
                </a:lnTo>
                <a:lnTo>
                  <a:pt x="508" y="403"/>
                </a:lnTo>
                <a:lnTo>
                  <a:pt x="518" y="405"/>
                </a:lnTo>
                <a:lnTo>
                  <a:pt x="528" y="405"/>
                </a:lnTo>
                <a:lnTo>
                  <a:pt x="536" y="403"/>
                </a:lnTo>
                <a:lnTo>
                  <a:pt x="543" y="400"/>
                </a:lnTo>
                <a:lnTo>
                  <a:pt x="551" y="400"/>
                </a:lnTo>
                <a:lnTo>
                  <a:pt x="558" y="407"/>
                </a:lnTo>
                <a:lnTo>
                  <a:pt x="571" y="413"/>
                </a:lnTo>
                <a:lnTo>
                  <a:pt x="583" y="415"/>
                </a:lnTo>
                <a:lnTo>
                  <a:pt x="593" y="411"/>
                </a:lnTo>
                <a:lnTo>
                  <a:pt x="603" y="409"/>
                </a:lnTo>
                <a:lnTo>
                  <a:pt x="601" y="398"/>
                </a:lnTo>
                <a:lnTo>
                  <a:pt x="603" y="390"/>
                </a:lnTo>
                <a:lnTo>
                  <a:pt x="608" y="381"/>
                </a:lnTo>
                <a:lnTo>
                  <a:pt x="613" y="377"/>
                </a:lnTo>
                <a:lnTo>
                  <a:pt x="613" y="368"/>
                </a:lnTo>
                <a:lnTo>
                  <a:pt x="608" y="358"/>
                </a:lnTo>
                <a:lnTo>
                  <a:pt x="601" y="351"/>
                </a:lnTo>
                <a:lnTo>
                  <a:pt x="606" y="343"/>
                </a:lnTo>
                <a:lnTo>
                  <a:pt x="601" y="336"/>
                </a:lnTo>
                <a:lnTo>
                  <a:pt x="593" y="332"/>
                </a:lnTo>
                <a:lnTo>
                  <a:pt x="593" y="328"/>
                </a:lnTo>
                <a:lnTo>
                  <a:pt x="588" y="319"/>
                </a:lnTo>
                <a:lnTo>
                  <a:pt x="578" y="317"/>
                </a:lnTo>
                <a:lnTo>
                  <a:pt x="566" y="319"/>
                </a:lnTo>
                <a:lnTo>
                  <a:pt x="558" y="310"/>
                </a:lnTo>
                <a:lnTo>
                  <a:pt x="558" y="304"/>
                </a:lnTo>
                <a:lnTo>
                  <a:pt x="543" y="304"/>
                </a:lnTo>
                <a:lnTo>
                  <a:pt x="543" y="296"/>
                </a:lnTo>
                <a:lnTo>
                  <a:pt x="538" y="285"/>
                </a:lnTo>
                <a:lnTo>
                  <a:pt x="543" y="278"/>
                </a:lnTo>
                <a:lnTo>
                  <a:pt x="546" y="266"/>
                </a:lnTo>
                <a:lnTo>
                  <a:pt x="546" y="257"/>
                </a:lnTo>
                <a:lnTo>
                  <a:pt x="551" y="255"/>
                </a:lnTo>
                <a:lnTo>
                  <a:pt x="553" y="248"/>
                </a:lnTo>
                <a:lnTo>
                  <a:pt x="546" y="244"/>
                </a:lnTo>
                <a:lnTo>
                  <a:pt x="541" y="236"/>
                </a:lnTo>
                <a:lnTo>
                  <a:pt x="556" y="236"/>
                </a:lnTo>
                <a:lnTo>
                  <a:pt x="566" y="223"/>
                </a:lnTo>
                <a:lnTo>
                  <a:pt x="571" y="216"/>
                </a:lnTo>
                <a:lnTo>
                  <a:pt x="568" y="210"/>
                </a:lnTo>
                <a:lnTo>
                  <a:pt x="568" y="206"/>
                </a:lnTo>
                <a:lnTo>
                  <a:pt x="573" y="206"/>
                </a:lnTo>
                <a:lnTo>
                  <a:pt x="576" y="199"/>
                </a:lnTo>
                <a:lnTo>
                  <a:pt x="576" y="189"/>
                </a:lnTo>
                <a:lnTo>
                  <a:pt x="581" y="189"/>
                </a:lnTo>
                <a:lnTo>
                  <a:pt x="591" y="184"/>
                </a:lnTo>
                <a:lnTo>
                  <a:pt x="601" y="178"/>
                </a:lnTo>
                <a:lnTo>
                  <a:pt x="598" y="171"/>
                </a:lnTo>
                <a:lnTo>
                  <a:pt x="591" y="167"/>
                </a:lnTo>
                <a:lnTo>
                  <a:pt x="581" y="154"/>
                </a:lnTo>
                <a:lnTo>
                  <a:pt x="578" y="148"/>
                </a:lnTo>
                <a:lnTo>
                  <a:pt x="586" y="148"/>
                </a:lnTo>
                <a:lnTo>
                  <a:pt x="591" y="152"/>
                </a:lnTo>
                <a:lnTo>
                  <a:pt x="603" y="146"/>
                </a:lnTo>
                <a:lnTo>
                  <a:pt x="619" y="144"/>
                </a:lnTo>
                <a:lnTo>
                  <a:pt x="634" y="141"/>
                </a:lnTo>
                <a:lnTo>
                  <a:pt x="634" y="133"/>
                </a:lnTo>
                <a:lnTo>
                  <a:pt x="631" y="122"/>
                </a:lnTo>
                <a:lnTo>
                  <a:pt x="624" y="120"/>
                </a:lnTo>
                <a:lnTo>
                  <a:pt x="616" y="111"/>
                </a:lnTo>
                <a:lnTo>
                  <a:pt x="616" y="99"/>
                </a:lnTo>
                <a:lnTo>
                  <a:pt x="611" y="92"/>
                </a:lnTo>
                <a:lnTo>
                  <a:pt x="611" y="88"/>
                </a:lnTo>
                <a:lnTo>
                  <a:pt x="601" y="82"/>
                </a:lnTo>
                <a:lnTo>
                  <a:pt x="591" y="79"/>
                </a:lnTo>
                <a:lnTo>
                  <a:pt x="586" y="96"/>
                </a:lnTo>
                <a:lnTo>
                  <a:pt x="578" y="99"/>
                </a:lnTo>
                <a:lnTo>
                  <a:pt x="568" y="99"/>
                </a:lnTo>
                <a:lnTo>
                  <a:pt x="553" y="107"/>
                </a:lnTo>
                <a:lnTo>
                  <a:pt x="553" y="116"/>
                </a:lnTo>
                <a:lnTo>
                  <a:pt x="548" y="122"/>
                </a:lnTo>
                <a:lnTo>
                  <a:pt x="548" y="129"/>
                </a:lnTo>
                <a:lnTo>
                  <a:pt x="533" y="135"/>
                </a:lnTo>
                <a:lnTo>
                  <a:pt x="523" y="139"/>
                </a:lnTo>
                <a:lnTo>
                  <a:pt x="523" y="148"/>
                </a:lnTo>
                <a:lnTo>
                  <a:pt x="515" y="148"/>
                </a:lnTo>
                <a:lnTo>
                  <a:pt x="513" y="144"/>
                </a:lnTo>
                <a:lnTo>
                  <a:pt x="508" y="146"/>
                </a:lnTo>
                <a:lnTo>
                  <a:pt x="495" y="152"/>
                </a:lnTo>
                <a:lnTo>
                  <a:pt x="488" y="144"/>
                </a:lnTo>
                <a:lnTo>
                  <a:pt x="483" y="126"/>
                </a:lnTo>
                <a:lnTo>
                  <a:pt x="478" y="116"/>
                </a:lnTo>
                <a:lnTo>
                  <a:pt x="465" y="122"/>
                </a:lnTo>
                <a:lnTo>
                  <a:pt x="458" y="126"/>
                </a:lnTo>
                <a:lnTo>
                  <a:pt x="445" y="126"/>
                </a:lnTo>
                <a:lnTo>
                  <a:pt x="442" y="120"/>
                </a:lnTo>
                <a:lnTo>
                  <a:pt x="445" y="105"/>
                </a:lnTo>
                <a:lnTo>
                  <a:pt x="453" y="96"/>
                </a:lnTo>
                <a:lnTo>
                  <a:pt x="453" y="92"/>
                </a:lnTo>
                <a:lnTo>
                  <a:pt x="450" y="84"/>
                </a:lnTo>
                <a:lnTo>
                  <a:pt x="453" y="71"/>
                </a:lnTo>
                <a:lnTo>
                  <a:pt x="460" y="62"/>
                </a:lnTo>
                <a:lnTo>
                  <a:pt x="463" y="45"/>
                </a:lnTo>
                <a:lnTo>
                  <a:pt x="468" y="37"/>
                </a:lnTo>
                <a:lnTo>
                  <a:pt x="480" y="30"/>
                </a:lnTo>
                <a:lnTo>
                  <a:pt x="473" y="26"/>
                </a:lnTo>
                <a:lnTo>
                  <a:pt x="473" y="22"/>
                </a:lnTo>
                <a:lnTo>
                  <a:pt x="478" y="22"/>
                </a:lnTo>
                <a:lnTo>
                  <a:pt x="480" y="19"/>
                </a:lnTo>
                <a:lnTo>
                  <a:pt x="478" y="17"/>
                </a:lnTo>
                <a:lnTo>
                  <a:pt x="475" y="13"/>
                </a:lnTo>
                <a:lnTo>
                  <a:pt x="483" y="13"/>
                </a:lnTo>
                <a:lnTo>
                  <a:pt x="485" y="9"/>
                </a:lnTo>
                <a:lnTo>
                  <a:pt x="470" y="4"/>
                </a:lnTo>
                <a:lnTo>
                  <a:pt x="458" y="0"/>
                </a:lnTo>
                <a:lnTo>
                  <a:pt x="450" y="2"/>
                </a:lnTo>
                <a:lnTo>
                  <a:pt x="435" y="11"/>
                </a:lnTo>
                <a:lnTo>
                  <a:pt x="405" y="19"/>
                </a:lnTo>
                <a:lnTo>
                  <a:pt x="377" y="30"/>
                </a:lnTo>
                <a:lnTo>
                  <a:pt x="357" y="37"/>
                </a:lnTo>
                <a:lnTo>
                  <a:pt x="337" y="47"/>
                </a:lnTo>
                <a:lnTo>
                  <a:pt x="339" y="58"/>
                </a:lnTo>
                <a:lnTo>
                  <a:pt x="342" y="64"/>
                </a:lnTo>
                <a:lnTo>
                  <a:pt x="337" y="69"/>
                </a:lnTo>
                <a:lnTo>
                  <a:pt x="314" y="71"/>
                </a:lnTo>
                <a:lnTo>
                  <a:pt x="302" y="75"/>
                </a:lnTo>
                <a:lnTo>
                  <a:pt x="297" y="71"/>
                </a:lnTo>
                <a:lnTo>
                  <a:pt x="292" y="71"/>
                </a:lnTo>
                <a:lnTo>
                  <a:pt x="294" y="82"/>
                </a:lnTo>
                <a:lnTo>
                  <a:pt x="284" y="82"/>
                </a:lnTo>
                <a:lnTo>
                  <a:pt x="281" y="79"/>
                </a:lnTo>
                <a:lnTo>
                  <a:pt x="274" y="82"/>
                </a:lnTo>
                <a:lnTo>
                  <a:pt x="269" y="86"/>
                </a:lnTo>
                <a:lnTo>
                  <a:pt x="261" y="86"/>
                </a:lnTo>
                <a:lnTo>
                  <a:pt x="254" y="92"/>
                </a:lnTo>
                <a:lnTo>
                  <a:pt x="241" y="96"/>
                </a:lnTo>
                <a:lnTo>
                  <a:pt x="239" y="90"/>
                </a:lnTo>
                <a:lnTo>
                  <a:pt x="234" y="86"/>
                </a:lnTo>
                <a:lnTo>
                  <a:pt x="226" y="88"/>
                </a:lnTo>
                <a:lnTo>
                  <a:pt x="221" y="90"/>
                </a:lnTo>
                <a:lnTo>
                  <a:pt x="204" y="90"/>
                </a:lnTo>
                <a:lnTo>
                  <a:pt x="188" y="96"/>
                </a:lnTo>
                <a:lnTo>
                  <a:pt x="178" y="99"/>
                </a:lnTo>
                <a:lnTo>
                  <a:pt x="171" y="94"/>
                </a:lnTo>
                <a:lnTo>
                  <a:pt x="161" y="86"/>
                </a:lnTo>
                <a:lnTo>
                  <a:pt x="148" y="77"/>
                </a:lnTo>
                <a:lnTo>
                  <a:pt x="138" y="77"/>
                </a:lnTo>
                <a:lnTo>
                  <a:pt x="126" y="79"/>
                </a:lnTo>
                <a:lnTo>
                  <a:pt x="113" y="79"/>
                </a:lnTo>
                <a:lnTo>
                  <a:pt x="105" y="79"/>
                </a:lnTo>
                <a:lnTo>
                  <a:pt x="103" y="88"/>
                </a:lnTo>
                <a:lnTo>
                  <a:pt x="95" y="88"/>
                </a:lnTo>
                <a:lnTo>
                  <a:pt x="83" y="82"/>
                </a:lnTo>
                <a:lnTo>
                  <a:pt x="75" y="75"/>
                </a:lnTo>
                <a:lnTo>
                  <a:pt x="65" y="82"/>
                </a:lnTo>
                <a:lnTo>
                  <a:pt x="58" y="79"/>
                </a:lnTo>
                <a:lnTo>
                  <a:pt x="50" y="71"/>
                </a:lnTo>
                <a:lnTo>
                  <a:pt x="40" y="73"/>
                </a:lnTo>
                <a:lnTo>
                  <a:pt x="25" y="75"/>
                </a:lnTo>
                <a:lnTo>
                  <a:pt x="10" y="77"/>
                </a:lnTo>
                <a:lnTo>
                  <a:pt x="5" y="84"/>
                </a:lnTo>
                <a:lnTo>
                  <a:pt x="0" y="96"/>
                </a:lnTo>
                <a:lnTo>
                  <a:pt x="10" y="111"/>
                </a:lnTo>
                <a:lnTo>
                  <a:pt x="25" y="116"/>
                </a:lnTo>
                <a:lnTo>
                  <a:pt x="33" y="122"/>
                </a:lnTo>
                <a:lnTo>
                  <a:pt x="22" y="126"/>
                </a:lnTo>
                <a:lnTo>
                  <a:pt x="17" y="131"/>
                </a:lnTo>
                <a:lnTo>
                  <a:pt x="22" y="139"/>
                </a:lnTo>
                <a:lnTo>
                  <a:pt x="30" y="144"/>
                </a:lnTo>
                <a:lnTo>
                  <a:pt x="45" y="131"/>
                </a:lnTo>
                <a:lnTo>
                  <a:pt x="58" y="126"/>
                </a:lnTo>
                <a:lnTo>
                  <a:pt x="68" y="131"/>
                </a:lnTo>
                <a:lnTo>
                  <a:pt x="70" y="148"/>
                </a:lnTo>
                <a:lnTo>
                  <a:pt x="70" y="156"/>
                </a:lnTo>
                <a:lnTo>
                  <a:pt x="80" y="159"/>
                </a:lnTo>
                <a:lnTo>
                  <a:pt x="90" y="148"/>
                </a:lnTo>
                <a:lnTo>
                  <a:pt x="100" y="156"/>
                </a:lnTo>
                <a:lnTo>
                  <a:pt x="100" y="165"/>
                </a:lnTo>
                <a:lnTo>
                  <a:pt x="105" y="171"/>
                </a:lnTo>
                <a:lnTo>
                  <a:pt x="105" y="182"/>
                </a:lnTo>
                <a:lnTo>
                  <a:pt x="103" y="191"/>
                </a:lnTo>
                <a:lnTo>
                  <a:pt x="105" y="197"/>
                </a:lnTo>
                <a:lnTo>
                  <a:pt x="116" y="195"/>
                </a:lnTo>
                <a:close/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Freeform 11"/>
          <p:cNvSpPr>
            <a:spLocks/>
          </p:cNvSpPr>
          <p:nvPr/>
        </p:nvSpPr>
        <p:spPr bwMode="auto">
          <a:xfrm>
            <a:off x="2017516" y="2815689"/>
            <a:ext cx="1049984" cy="1621429"/>
          </a:xfrm>
          <a:custGeom>
            <a:avLst/>
            <a:gdLst>
              <a:gd name="T0" fmla="*/ 455415 w 629"/>
              <a:gd name="T1" fmla="*/ 1767723 h 1038"/>
              <a:gd name="T2" fmla="*/ 514486 w 629"/>
              <a:gd name="T3" fmla="*/ 1842112 h 1038"/>
              <a:gd name="T4" fmla="*/ 604045 w 629"/>
              <a:gd name="T5" fmla="*/ 1804917 h 1038"/>
              <a:gd name="T6" fmla="*/ 739336 w 629"/>
              <a:gd name="T7" fmla="*/ 1818620 h 1038"/>
              <a:gd name="T8" fmla="*/ 815556 w 629"/>
              <a:gd name="T9" fmla="*/ 1812748 h 1038"/>
              <a:gd name="T10" fmla="*/ 853666 w 629"/>
              <a:gd name="T11" fmla="*/ 1893010 h 1038"/>
              <a:gd name="T12" fmla="*/ 859382 w 629"/>
              <a:gd name="T13" fmla="*/ 2014382 h 1038"/>
              <a:gd name="T14" fmla="*/ 901303 w 629"/>
              <a:gd name="T15" fmla="*/ 1939992 h 1038"/>
              <a:gd name="T16" fmla="*/ 988957 w 629"/>
              <a:gd name="T17" fmla="*/ 1936077 h 1038"/>
              <a:gd name="T18" fmla="*/ 1040405 w 629"/>
              <a:gd name="T19" fmla="*/ 1851900 h 1038"/>
              <a:gd name="T20" fmla="*/ 1049933 w 629"/>
              <a:gd name="T21" fmla="*/ 1767723 h 1038"/>
              <a:gd name="T22" fmla="*/ 1078515 w 629"/>
              <a:gd name="T23" fmla="*/ 1675715 h 1038"/>
              <a:gd name="T24" fmla="*/ 1150924 w 629"/>
              <a:gd name="T25" fmla="*/ 1716825 h 1038"/>
              <a:gd name="T26" fmla="*/ 1189034 w 629"/>
              <a:gd name="T27" fmla="*/ 1724655 h 1038"/>
              <a:gd name="T28" fmla="*/ 1179507 w 629"/>
              <a:gd name="T29" fmla="*/ 1511276 h 1038"/>
              <a:gd name="T30" fmla="*/ 1131869 w 629"/>
              <a:gd name="T31" fmla="*/ 1423183 h 1038"/>
              <a:gd name="T32" fmla="*/ 1055649 w 629"/>
              <a:gd name="T33" fmla="*/ 1323345 h 1038"/>
              <a:gd name="T34" fmla="*/ 1027067 w 629"/>
              <a:gd name="T35" fmla="*/ 1223507 h 1038"/>
              <a:gd name="T36" fmla="*/ 998484 w 629"/>
              <a:gd name="T37" fmla="*/ 1143245 h 1038"/>
              <a:gd name="T38" fmla="*/ 939413 w 629"/>
              <a:gd name="T39" fmla="*/ 1072771 h 1038"/>
              <a:gd name="T40" fmla="*/ 863193 w 629"/>
              <a:gd name="T41" fmla="*/ 1033618 h 1038"/>
              <a:gd name="T42" fmla="*/ 739336 w 629"/>
              <a:gd name="T43" fmla="*/ 1029703 h 1038"/>
              <a:gd name="T44" fmla="*/ 724092 w 629"/>
              <a:gd name="T45" fmla="*/ 1088432 h 1038"/>
              <a:gd name="T46" fmla="*/ 701225 w 629"/>
              <a:gd name="T47" fmla="*/ 1080601 h 1038"/>
              <a:gd name="T48" fmla="*/ 651682 w 629"/>
              <a:gd name="T49" fmla="*/ 1172609 h 1038"/>
              <a:gd name="T50" fmla="*/ 623100 w 629"/>
              <a:gd name="T51" fmla="*/ 1117796 h 1038"/>
              <a:gd name="T52" fmla="*/ 600234 w 629"/>
              <a:gd name="T53" fmla="*/ 1117796 h 1038"/>
              <a:gd name="T54" fmla="*/ 584990 w 629"/>
              <a:gd name="T55" fmla="*/ 1143245 h 1038"/>
              <a:gd name="T56" fmla="*/ 527825 w 629"/>
              <a:gd name="T57" fmla="*/ 1102135 h 1038"/>
              <a:gd name="T58" fmla="*/ 426833 w 629"/>
              <a:gd name="T59" fmla="*/ 1109965 h 1038"/>
              <a:gd name="T60" fmla="*/ 464943 w 629"/>
              <a:gd name="T61" fmla="*/ 1000339 h 1038"/>
              <a:gd name="T62" fmla="*/ 504959 w 629"/>
              <a:gd name="T63" fmla="*/ 916162 h 1038"/>
              <a:gd name="T64" fmla="*/ 508770 w 629"/>
              <a:gd name="T65" fmla="*/ 812408 h 1038"/>
              <a:gd name="T66" fmla="*/ 527825 w 629"/>
              <a:gd name="T67" fmla="*/ 687121 h 1038"/>
              <a:gd name="T68" fmla="*/ 533541 w 629"/>
              <a:gd name="T69" fmla="*/ 565750 h 1038"/>
              <a:gd name="T70" fmla="*/ 552596 w 629"/>
              <a:gd name="T71" fmla="*/ 409141 h 1038"/>
              <a:gd name="T72" fmla="*/ 676454 w 629"/>
              <a:gd name="T73" fmla="*/ 283854 h 1038"/>
              <a:gd name="T74" fmla="*/ 752674 w 629"/>
              <a:gd name="T75" fmla="*/ 258405 h 1038"/>
              <a:gd name="T76" fmla="*/ 729808 w 629"/>
              <a:gd name="T77" fmla="*/ 162482 h 1038"/>
              <a:gd name="T78" fmla="*/ 628816 w 629"/>
              <a:gd name="T79" fmla="*/ 191846 h 1038"/>
              <a:gd name="T80" fmla="*/ 609761 w 629"/>
              <a:gd name="T81" fmla="*/ 84177 h 1038"/>
              <a:gd name="T82" fmla="*/ 432549 w 629"/>
              <a:gd name="T83" fmla="*/ 48940 h 1038"/>
              <a:gd name="T84" fmla="*/ 388723 w 629"/>
              <a:gd name="T85" fmla="*/ 95923 h 1038"/>
              <a:gd name="T86" fmla="*/ 268676 w 629"/>
              <a:gd name="T87" fmla="*/ 133118 h 1038"/>
              <a:gd name="T88" fmla="*/ 221038 w 629"/>
              <a:gd name="T89" fmla="*/ 209464 h 1038"/>
              <a:gd name="T90" fmla="*/ 201983 w 629"/>
              <a:gd name="T91" fmla="*/ 393480 h 1038"/>
              <a:gd name="T92" fmla="*/ 259149 w 629"/>
              <a:gd name="T93" fmla="*/ 552046 h 1038"/>
              <a:gd name="T94" fmla="*/ 158157 w 629"/>
              <a:gd name="T95" fmla="*/ 644054 h 1038"/>
              <a:gd name="T96" fmla="*/ 49543 w 629"/>
              <a:gd name="T97" fmla="*/ 698867 h 1038"/>
              <a:gd name="T98" fmla="*/ 15244 w 629"/>
              <a:gd name="T99" fmla="*/ 833942 h 1038"/>
              <a:gd name="T100" fmla="*/ 34299 w 629"/>
              <a:gd name="T101" fmla="*/ 896586 h 1038"/>
              <a:gd name="T102" fmla="*/ 91464 w 629"/>
              <a:gd name="T103" fmla="*/ 1017958 h 1038"/>
              <a:gd name="T104" fmla="*/ 97181 w 629"/>
              <a:gd name="T105" fmla="*/ 1154990 h 1038"/>
              <a:gd name="T106" fmla="*/ 236282 w 629"/>
              <a:gd name="T107" fmla="*/ 1151075 h 1038"/>
              <a:gd name="T108" fmla="*/ 201983 w 629"/>
              <a:gd name="T109" fmla="*/ 1239168 h 1038"/>
              <a:gd name="T110" fmla="*/ 198172 w 629"/>
              <a:gd name="T111" fmla="*/ 1364455 h 1038"/>
              <a:gd name="T112" fmla="*/ 306786 w 629"/>
              <a:gd name="T113" fmla="*/ 1407522 h 1038"/>
              <a:gd name="T114" fmla="*/ 407778 w 629"/>
              <a:gd name="T115" fmla="*/ 1311599 h 1038"/>
              <a:gd name="T116" fmla="*/ 499242 w 629"/>
              <a:gd name="T117" fmla="*/ 1335091 h 1038"/>
              <a:gd name="T118" fmla="*/ 426833 w 629"/>
              <a:gd name="T119" fmla="*/ 1407522 h 1038"/>
              <a:gd name="T120" fmla="*/ 423022 w 629"/>
              <a:gd name="T121" fmla="*/ 1507360 h 1038"/>
              <a:gd name="T122" fmla="*/ 365857 w 629"/>
              <a:gd name="T123" fmla="*/ 1595453 h 1038"/>
              <a:gd name="T124" fmla="*/ 360140 w 629"/>
              <a:gd name="T125" fmla="*/ 1712909 h 103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29" h="1038">
                <a:moveTo>
                  <a:pt x="189" y="875"/>
                </a:moveTo>
                <a:lnTo>
                  <a:pt x="204" y="875"/>
                </a:lnTo>
                <a:lnTo>
                  <a:pt x="204" y="881"/>
                </a:lnTo>
                <a:lnTo>
                  <a:pt x="212" y="890"/>
                </a:lnTo>
                <a:lnTo>
                  <a:pt x="224" y="888"/>
                </a:lnTo>
                <a:lnTo>
                  <a:pt x="234" y="890"/>
                </a:lnTo>
                <a:lnTo>
                  <a:pt x="239" y="899"/>
                </a:lnTo>
                <a:lnTo>
                  <a:pt x="239" y="903"/>
                </a:lnTo>
                <a:lnTo>
                  <a:pt x="247" y="907"/>
                </a:lnTo>
                <a:lnTo>
                  <a:pt x="252" y="914"/>
                </a:lnTo>
                <a:lnTo>
                  <a:pt x="247" y="922"/>
                </a:lnTo>
                <a:lnTo>
                  <a:pt x="254" y="929"/>
                </a:lnTo>
                <a:lnTo>
                  <a:pt x="259" y="939"/>
                </a:lnTo>
                <a:lnTo>
                  <a:pt x="259" y="948"/>
                </a:lnTo>
                <a:lnTo>
                  <a:pt x="267" y="946"/>
                </a:lnTo>
                <a:lnTo>
                  <a:pt x="270" y="941"/>
                </a:lnTo>
                <a:lnTo>
                  <a:pt x="272" y="937"/>
                </a:lnTo>
                <a:lnTo>
                  <a:pt x="287" y="935"/>
                </a:lnTo>
                <a:lnTo>
                  <a:pt x="287" y="924"/>
                </a:lnTo>
                <a:lnTo>
                  <a:pt x="295" y="924"/>
                </a:lnTo>
                <a:lnTo>
                  <a:pt x="300" y="926"/>
                </a:lnTo>
                <a:lnTo>
                  <a:pt x="302" y="933"/>
                </a:lnTo>
                <a:lnTo>
                  <a:pt x="310" y="924"/>
                </a:lnTo>
                <a:lnTo>
                  <a:pt x="317" y="922"/>
                </a:lnTo>
                <a:lnTo>
                  <a:pt x="327" y="920"/>
                </a:lnTo>
                <a:lnTo>
                  <a:pt x="335" y="924"/>
                </a:lnTo>
                <a:lnTo>
                  <a:pt x="342" y="922"/>
                </a:lnTo>
                <a:lnTo>
                  <a:pt x="348" y="926"/>
                </a:lnTo>
                <a:lnTo>
                  <a:pt x="353" y="931"/>
                </a:lnTo>
                <a:lnTo>
                  <a:pt x="363" y="926"/>
                </a:lnTo>
                <a:lnTo>
                  <a:pt x="378" y="929"/>
                </a:lnTo>
                <a:lnTo>
                  <a:pt x="388" y="929"/>
                </a:lnTo>
                <a:lnTo>
                  <a:pt x="395" y="924"/>
                </a:lnTo>
                <a:lnTo>
                  <a:pt x="398" y="918"/>
                </a:lnTo>
                <a:lnTo>
                  <a:pt x="403" y="918"/>
                </a:lnTo>
                <a:lnTo>
                  <a:pt x="410" y="920"/>
                </a:lnTo>
                <a:lnTo>
                  <a:pt x="420" y="914"/>
                </a:lnTo>
                <a:lnTo>
                  <a:pt x="425" y="911"/>
                </a:lnTo>
                <a:lnTo>
                  <a:pt x="428" y="920"/>
                </a:lnTo>
                <a:lnTo>
                  <a:pt x="428" y="926"/>
                </a:lnTo>
                <a:lnTo>
                  <a:pt x="418" y="926"/>
                </a:lnTo>
                <a:lnTo>
                  <a:pt x="413" y="931"/>
                </a:lnTo>
                <a:lnTo>
                  <a:pt x="413" y="935"/>
                </a:lnTo>
                <a:lnTo>
                  <a:pt x="431" y="933"/>
                </a:lnTo>
                <a:lnTo>
                  <a:pt x="433" y="950"/>
                </a:lnTo>
                <a:lnTo>
                  <a:pt x="438" y="956"/>
                </a:lnTo>
                <a:lnTo>
                  <a:pt x="446" y="961"/>
                </a:lnTo>
                <a:lnTo>
                  <a:pt x="448" y="967"/>
                </a:lnTo>
                <a:lnTo>
                  <a:pt x="446" y="976"/>
                </a:lnTo>
                <a:lnTo>
                  <a:pt x="446" y="986"/>
                </a:lnTo>
                <a:lnTo>
                  <a:pt x="438" y="991"/>
                </a:lnTo>
                <a:lnTo>
                  <a:pt x="438" y="1001"/>
                </a:lnTo>
                <a:lnTo>
                  <a:pt x="443" y="1001"/>
                </a:lnTo>
                <a:lnTo>
                  <a:pt x="446" y="1010"/>
                </a:lnTo>
                <a:lnTo>
                  <a:pt x="446" y="1021"/>
                </a:lnTo>
                <a:lnTo>
                  <a:pt x="451" y="1029"/>
                </a:lnTo>
                <a:lnTo>
                  <a:pt x="453" y="1038"/>
                </a:lnTo>
                <a:lnTo>
                  <a:pt x="458" y="1025"/>
                </a:lnTo>
                <a:lnTo>
                  <a:pt x="466" y="1025"/>
                </a:lnTo>
                <a:lnTo>
                  <a:pt x="461" y="1014"/>
                </a:lnTo>
                <a:lnTo>
                  <a:pt x="466" y="1010"/>
                </a:lnTo>
                <a:lnTo>
                  <a:pt x="461" y="999"/>
                </a:lnTo>
                <a:lnTo>
                  <a:pt x="466" y="993"/>
                </a:lnTo>
                <a:lnTo>
                  <a:pt x="473" y="991"/>
                </a:lnTo>
                <a:lnTo>
                  <a:pt x="481" y="986"/>
                </a:lnTo>
                <a:lnTo>
                  <a:pt x="486" y="986"/>
                </a:lnTo>
                <a:lnTo>
                  <a:pt x="491" y="995"/>
                </a:lnTo>
                <a:lnTo>
                  <a:pt x="496" y="995"/>
                </a:lnTo>
                <a:lnTo>
                  <a:pt x="501" y="993"/>
                </a:lnTo>
                <a:lnTo>
                  <a:pt x="503" y="986"/>
                </a:lnTo>
                <a:lnTo>
                  <a:pt x="508" y="989"/>
                </a:lnTo>
                <a:lnTo>
                  <a:pt x="519" y="989"/>
                </a:lnTo>
                <a:lnTo>
                  <a:pt x="526" y="984"/>
                </a:lnTo>
                <a:lnTo>
                  <a:pt x="536" y="984"/>
                </a:lnTo>
                <a:lnTo>
                  <a:pt x="539" y="976"/>
                </a:lnTo>
                <a:lnTo>
                  <a:pt x="549" y="976"/>
                </a:lnTo>
                <a:lnTo>
                  <a:pt x="554" y="967"/>
                </a:lnTo>
                <a:lnTo>
                  <a:pt x="554" y="959"/>
                </a:lnTo>
                <a:lnTo>
                  <a:pt x="546" y="952"/>
                </a:lnTo>
                <a:lnTo>
                  <a:pt x="546" y="946"/>
                </a:lnTo>
                <a:lnTo>
                  <a:pt x="554" y="933"/>
                </a:lnTo>
                <a:lnTo>
                  <a:pt x="571" y="931"/>
                </a:lnTo>
                <a:lnTo>
                  <a:pt x="576" y="920"/>
                </a:lnTo>
                <a:lnTo>
                  <a:pt x="579" y="909"/>
                </a:lnTo>
                <a:lnTo>
                  <a:pt x="574" y="899"/>
                </a:lnTo>
                <a:lnTo>
                  <a:pt x="571" y="894"/>
                </a:lnTo>
                <a:lnTo>
                  <a:pt x="564" y="899"/>
                </a:lnTo>
                <a:lnTo>
                  <a:pt x="551" y="903"/>
                </a:lnTo>
                <a:lnTo>
                  <a:pt x="549" y="892"/>
                </a:lnTo>
                <a:lnTo>
                  <a:pt x="541" y="890"/>
                </a:lnTo>
                <a:lnTo>
                  <a:pt x="536" y="881"/>
                </a:lnTo>
                <a:lnTo>
                  <a:pt x="539" y="877"/>
                </a:lnTo>
                <a:lnTo>
                  <a:pt x="551" y="858"/>
                </a:lnTo>
                <a:lnTo>
                  <a:pt x="554" y="849"/>
                </a:lnTo>
                <a:lnTo>
                  <a:pt x="559" y="849"/>
                </a:lnTo>
                <a:lnTo>
                  <a:pt x="566" y="856"/>
                </a:lnTo>
                <a:lnTo>
                  <a:pt x="576" y="858"/>
                </a:lnTo>
                <a:lnTo>
                  <a:pt x="584" y="854"/>
                </a:lnTo>
                <a:lnTo>
                  <a:pt x="586" y="856"/>
                </a:lnTo>
                <a:lnTo>
                  <a:pt x="581" y="864"/>
                </a:lnTo>
                <a:lnTo>
                  <a:pt x="581" y="869"/>
                </a:lnTo>
                <a:lnTo>
                  <a:pt x="591" y="869"/>
                </a:lnTo>
                <a:lnTo>
                  <a:pt x="602" y="873"/>
                </a:lnTo>
                <a:lnTo>
                  <a:pt x="604" y="877"/>
                </a:lnTo>
                <a:lnTo>
                  <a:pt x="596" y="884"/>
                </a:lnTo>
                <a:lnTo>
                  <a:pt x="596" y="888"/>
                </a:lnTo>
                <a:lnTo>
                  <a:pt x="607" y="894"/>
                </a:lnTo>
                <a:lnTo>
                  <a:pt x="612" y="892"/>
                </a:lnTo>
                <a:lnTo>
                  <a:pt x="617" y="890"/>
                </a:lnTo>
                <a:lnTo>
                  <a:pt x="627" y="894"/>
                </a:lnTo>
                <a:lnTo>
                  <a:pt x="627" y="892"/>
                </a:lnTo>
                <a:lnTo>
                  <a:pt x="624" y="881"/>
                </a:lnTo>
                <a:lnTo>
                  <a:pt x="622" y="862"/>
                </a:lnTo>
                <a:lnTo>
                  <a:pt x="622" y="852"/>
                </a:lnTo>
                <a:lnTo>
                  <a:pt x="627" y="828"/>
                </a:lnTo>
                <a:lnTo>
                  <a:pt x="629" y="811"/>
                </a:lnTo>
                <a:lnTo>
                  <a:pt x="627" y="802"/>
                </a:lnTo>
                <a:lnTo>
                  <a:pt x="622" y="798"/>
                </a:lnTo>
                <a:lnTo>
                  <a:pt x="622" y="785"/>
                </a:lnTo>
                <a:lnTo>
                  <a:pt x="619" y="772"/>
                </a:lnTo>
                <a:lnTo>
                  <a:pt x="612" y="772"/>
                </a:lnTo>
                <a:lnTo>
                  <a:pt x="612" y="766"/>
                </a:lnTo>
                <a:lnTo>
                  <a:pt x="604" y="762"/>
                </a:lnTo>
                <a:lnTo>
                  <a:pt x="609" y="755"/>
                </a:lnTo>
                <a:lnTo>
                  <a:pt x="604" y="751"/>
                </a:lnTo>
                <a:lnTo>
                  <a:pt x="602" y="740"/>
                </a:lnTo>
                <a:lnTo>
                  <a:pt x="596" y="736"/>
                </a:lnTo>
                <a:lnTo>
                  <a:pt x="594" y="727"/>
                </a:lnTo>
                <a:lnTo>
                  <a:pt x="584" y="723"/>
                </a:lnTo>
                <a:lnTo>
                  <a:pt x="584" y="710"/>
                </a:lnTo>
                <a:lnTo>
                  <a:pt x="576" y="712"/>
                </a:lnTo>
                <a:lnTo>
                  <a:pt x="574" y="708"/>
                </a:lnTo>
                <a:lnTo>
                  <a:pt x="571" y="702"/>
                </a:lnTo>
                <a:lnTo>
                  <a:pt x="564" y="693"/>
                </a:lnTo>
                <a:lnTo>
                  <a:pt x="561" y="687"/>
                </a:lnTo>
                <a:lnTo>
                  <a:pt x="554" y="676"/>
                </a:lnTo>
                <a:lnTo>
                  <a:pt x="554" y="663"/>
                </a:lnTo>
                <a:lnTo>
                  <a:pt x="551" y="657"/>
                </a:lnTo>
                <a:lnTo>
                  <a:pt x="546" y="650"/>
                </a:lnTo>
                <a:lnTo>
                  <a:pt x="544" y="646"/>
                </a:lnTo>
                <a:lnTo>
                  <a:pt x="544" y="638"/>
                </a:lnTo>
                <a:lnTo>
                  <a:pt x="539" y="635"/>
                </a:lnTo>
                <a:lnTo>
                  <a:pt x="541" y="631"/>
                </a:lnTo>
                <a:lnTo>
                  <a:pt x="539" y="625"/>
                </a:lnTo>
                <a:lnTo>
                  <a:pt x="541" y="620"/>
                </a:lnTo>
                <a:lnTo>
                  <a:pt x="541" y="612"/>
                </a:lnTo>
                <a:lnTo>
                  <a:pt x="541" y="603"/>
                </a:lnTo>
                <a:lnTo>
                  <a:pt x="544" y="599"/>
                </a:lnTo>
                <a:lnTo>
                  <a:pt x="539" y="597"/>
                </a:lnTo>
                <a:lnTo>
                  <a:pt x="536" y="588"/>
                </a:lnTo>
                <a:lnTo>
                  <a:pt x="536" y="584"/>
                </a:lnTo>
                <a:lnTo>
                  <a:pt x="524" y="584"/>
                </a:lnTo>
                <a:lnTo>
                  <a:pt x="511" y="578"/>
                </a:lnTo>
                <a:lnTo>
                  <a:pt x="511" y="571"/>
                </a:lnTo>
                <a:lnTo>
                  <a:pt x="508" y="565"/>
                </a:lnTo>
                <a:lnTo>
                  <a:pt x="501" y="558"/>
                </a:lnTo>
                <a:lnTo>
                  <a:pt x="498" y="554"/>
                </a:lnTo>
                <a:lnTo>
                  <a:pt x="491" y="554"/>
                </a:lnTo>
                <a:lnTo>
                  <a:pt x="481" y="552"/>
                </a:lnTo>
                <a:lnTo>
                  <a:pt x="493" y="548"/>
                </a:lnTo>
                <a:lnTo>
                  <a:pt x="493" y="545"/>
                </a:lnTo>
                <a:lnTo>
                  <a:pt x="496" y="539"/>
                </a:lnTo>
                <a:lnTo>
                  <a:pt x="496" y="535"/>
                </a:lnTo>
                <a:lnTo>
                  <a:pt x="488" y="531"/>
                </a:lnTo>
                <a:lnTo>
                  <a:pt x="481" y="531"/>
                </a:lnTo>
                <a:lnTo>
                  <a:pt x="468" y="531"/>
                </a:lnTo>
                <a:lnTo>
                  <a:pt x="468" y="526"/>
                </a:lnTo>
                <a:lnTo>
                  <a:pt x="453" y="528"/>
                </a:lnTo>
                <a:lnTo>
                  <a:pt x="443" y="524"/>
                </a:lnTo>
                <a:lnTo>
                  <a:pt x="433" y="524"/>
                </a:lnTo>
                <a:lnTo>
                  <a:pt x="425" y="518"/>
                </a:lnTo>
                <a:lnTo>
                  <a:pt x="418" y="516"/>
                </a:lnTo>
                <a:lnTo>
                  <a:pt x="408" y="516"/>
                </a:lnTo>
                <a:lnTo>
                  <a:pt x="403" y="516"/>
                </a:lnTo>
                <a:lnTo>
                  <a:pt x="398" y="511"/>
                </a:lnTo>
                <a:lnTo>
                  <a:pt x="388" y="526"/>
                </a:lnTo>
                <a:lnTo>
                  <a:pt x="380" y="533"/>
                </a:lnTo>
                <a:lnTo>
                  <a:pt x="378" y="531"/>
                </a:lnTo>
                <a:lnTo>
                  <a:pt x="363" y="533"/>
                </a:lnTo>
                <a:lnTo>
                  <a:pt x="368" y="539"/>
                </a:lnTo>
                <a:lnTo>
                  <a:pt x="368" y="543"/>
                </a:lnTo>
                <a:lnTo>
                  <a:pt x="375" y="545"/>
                </a:lnTo>
                <a:lnTo>
                  <a:pt x="378" y="552"/>
                </a:lnTo>
                <a:lnTo>
                  <a:pt x="380" y="556"/>
                </a:lnTo>
                <a:lnTo>
                  <a:pt x="383" y="563"/>
                </a:lnTo>
                <a:lnTo>
                  <a:pt x="385" y="571"/>
                </a:lnTo>
                <a:lnTo>
                  <a:pt x="383" y="578"/>
                </a:lnTo>
                <a:lnTo>
                  <a:pt x="378" y="580"/>
                </a:lnTo>
                <a:lnTo>
                  <a:pt x="375" y="573"/>
                </a:lnTo>
                <a:lnTo>
                  <a:pt x="375" y="565"/>
                </a:lnTo>
                <a:lnTo>
                  <a:pt x="375" y="556"/>
                </a:lnTo>
                <a:lnTo>
                  <a:pt x="368" y="552"/>
                </a:lnTo>
                <a:lnTo>
                  <a:pt x="365" y="554"/>
                </a:lnTo>
                <a:lnTo>
                  <a:pt x="365" y="565"/>
                </a:lnTo>
                <a:lnTo>
                  <a:pt x="368" y="569"/>
                </a:lnTo>
                <a:lnTo>
                  <a:pt x="365" y="575"/>
                </a:lnTo>
                <a:lnTo>
                  <a:pt x="365" y="584"/>
                </a:lnTo>
                <a:lnTo>
                  <a:pt x="360" y="590"/>
                </a:lnTo>
                <a:lnTo>
                  <a:pt x="353" y="597"/>
                </a:lnTo>
                <a:lnTo>
                  <a:pt x="342" y="599"/>
                </a:lnTo>
                <a:lnTo>
                  <a:pt x="342" y="593"/>
                </a:lnTo>
                <a:lnTo>
                  <a:pt x="345" y="590"/>
                </a:lnTo>
                <a:lnTo>
                  <a:pt x="345" y="573"/>
                </a:lnTo>
                <a:lnTo>
                  <a:pt x="350" y="571"/>
                </a:lnTo>
                <a:lnTo>
                  <a:pt x="350" y="567"/>
                </a:lnTo>
                <a:lnTo>
                  <a:pt x="342" y="567"/>
                </a:lnTo>
                <a:lnTo>
                  <a:pt x="337" y="571"/>
                </a:lnTo>
                <a:lnTo>
                  <a:pt x="327" y="571"/>
                </a:lnTo>
                <a:lnTo>
                  <a:pt x="327" y="567"/>
                </a:lnTo>
                <a:lnTo>
                  <a:pt x="330" y="565"/>
                </a:lnTo>
                <a:lnTo>
                  <a:pt x="332" y="560"/>
                </a:lnTo>
                <a:lnTo>
                  <a:pt x="332" y="554"/>
                </a:lnTo>
                <a:lnTo>
                  <a:pt x="330" y="552"/>
                </a:lnTo>
                <a:lnTo>
                  <a:pt x="322" y="556"/>
                </a:lnTo>
                <a:lnTo>
                  <a:pt x="317" y="565"/>
                </a:lnTo>
                <a:lnTo>
                  <a:pt x="315" y="571"/>
                </a:lnTo>
                <a:lnTo>
                  <a:pt x="327" y="580"/>
                </a:lnTo>
                <a:lnTo>
                  <a:pt x="327" y="586"/>
                </a:lnTo>
                <a:lnTo>
                  <a:pt x="325" y="588"/>
                </a:lnTo>
                <a:lnTo>
                  <a:pt x="320" y="590"/>
                </a:lnTo>
                <a:lnTo>
                  <a:pt x="320" y="595"/>
                </a:lnTo>
                <a:lnTo>
                  <a:pt x="312" y="595"/>
                </a:lnTo>
                <a:lnTo>
                  <a:pt x="310" y="590"/>
                </a:lnTo>
                <a:lnTo>
                  <a:pt x="307" y="584"/>
                </a:lnTo>
                <a:lnTo>
                  <a:pt x="307" y="578"/>
                </a:lnTo>
                <a:lnTo>
                  <a:pt x="302" y="573"/>
                </a:lnTo>
                <a:lnTo>
                  <a:pt x="300" y="567"/>
                </a:lnTo>
                <a:lnTo>
                  <a:pt x="297" y="556"/>
                </a:lnTo>
                <a:lnTo>
                  <a:pt x="292" y="554"/>
                </a:lnTo>
                <a:lnTo>
                  <a:pt x="287" y="554"/>
                </a:lnTo>
                <a:lnTo>
                  <a:pt x="282" y="554"/>
                </a:lnTo>
                <a:lnTo>
                  <a:pt x="277" y="563"/>
                </a:lnTo>
                <a:lnTo>
                  <a:pt x="272" y="565"/>
                </a:lnTo>
                <a:lnTo>
                  <a:pt x="259" y="573"/>
                </a:lnTo>
                <a:lnTo>
                  <a:pt x="249" y="573"/>
                </a:lnTo>
                <a:lnTo>
                  <a:pt x="242" y="573"/>
                </a:lnTo>
                <a:lnTo>
                  <a:pt x="237" y="575"/>
                </a:lnTo>
                <a:lnTo>
                  <a:pt x="234" y="573"/>
                </a:lnTo>
                <a:lnTo>
                  <a:pt x="229" y="571"/>
                </a:lnTo>
                <a:lnTo>
                  <a:pt x="224" y="567"/>
                </a:lnTo>
                <a:lnTo>
                  <a:pt x="227" y="560"/>
                </a:lnTo>
                <a:lnTo>
                  <a:pt x="232" y="552"/>
                </a:lnTo>
                <a:lnTo>
                  <a:pt x="234" y="545"/>
                </a:lnTo>
                <a:lnTo>
                  <a:pt x="242" y="543"/>
                </a:lnTo>
                <a:lnTo>
                  <a:pt x="242" y="535"/>
                </a:lnTo>
                <a:lnTo>
                  <a:pt x="247" y="524"/>
                </a:lnTo>
                <a:lnTo>
                  <a:pt x="244" y="518"/>
                </a:lnTo>
                <a:lnTo>
                  <a:pt x="244" y="511"/>
                </a:lnTo>
                <a:lnTo>
                  <a:pt x="247" y="507"/>
                </a:lnTo>
                <a:lnTo>
                  <a:pt x="247" y="501"/>
                </a:lnTo>
                <a:lnTo>
                  <a:pt x="252" y="498"/>
                </a:lnTo>
                <a:lnTo>
                  <a:pt x="252" y="492"/>
                </a:lnTo>
                <a:lnTo>
                  <a:pt x="254" y="488"/>
                </a:lnTo>
                <a:lnTo>
                  <a:pt x="257" y="479"/>
                </a:lnTo>
                <a:lnTo>
                  <a:pt x="259" y="473"/>
                </a:lnTo>
                <a:lnTo>
                  <a:pt x="265" y="468"/>
                </a:lnTo>
                <a:lnTo>
                  <a:pt x="262" y="460"/>
                </a:lnTo>
                <a:lnTo>
                  <a:pt x="267" y="453"/>
                </a:lnTo>
                <a:lnTo>
                  <a:pt x="267" y="445"/>
                </a:lnTo>
                <a:lnTo>
                  <a:pt x="265" y="438"/>
                </a:lnTo>
                <a:lnTo>
                  <a:pt x="272" y="432"/>
                </a:lnTo>
                <a:lnTo>
                  <a:pt x="272" y="426"/>
                </a:lnTo>
                <a:lnTo>
                  <a:pt x="262" y="426"/>
                </a:lnTo>
                <a:lnTo>
                  <a:pt x="267" y="415"/>
                </a:lnTo>
                <a:lnTo>
                  <a:pt x="267" y="409"/>
                </a:lnTo>
                <a:lnTo>
                  <a:pt x="265" y="391"/>
                </a:lnTo>
                <a:lnTo>
                  <a:pt x="272" y="387"/>
                </a:lnTo>
                <a:lnTo>
                  <a:pt x="270" y="381"/>
                </a:lnTo>
                <a:lnTo>
                  <a:pt x="270" y="374"/>
                </a:lnTo>
                <a:lnTo>
                  <a:pt x="270" y="368"/>
                </a:lnTo>
                <a:lnTo>
                  <a:pt x="277" y="361"/>
                </a:lnTo>
                <a:lnTo>
                  <a:pt x="277" y="351"/>
                </a:lnTo>
                <a:lnTo>
                  <a:pt x="280" y="349"/>
                </a:lnTo>
                <a:lnTo>
                  <a:pt x="280" y="336"/>
                </a:lnTo>
                <a:lnTo>
                  <a:pt x="280" y="329"/>
                </a:lnTo>
                <a:lnTo>
                  <a:pt x="287" y="321"/>
                </a:lnTo>
                <a:lnTo>
                  <a:pt x="290" y="312"/>
                </a:lnTo>
                <a:lnTo>
                  <a:pt x="285" y="308"/>
                </a:lnTo>
                <a:lnTo>
                  <a:pt x="282" y="299"/>
                </a:lnTo>
                <a:lnTo>
                  <a:pt x="280" y="289"/>
                </a:lnTo>
                <a:lnTo>
                  <a:pt x="280" y="276"/>
                </a:lnTo>
                <a:lnTo>
                  <a:pt x="285" y="267"/>
                </a:lnTo>
                <a:lnTo>
                  <a:pt x="290" y="254"/>
                </a:lnTo>
                <a:lnTo>
                  <a:pt x="292" y="246"/>
                </a:lnTo>
                <a:lnTo>
                  <a:pt x="290" y="239"/>
                </a:lnTo>
                <a:lnTo>
                  <a:pt x="287" y="229"/>
                </a:lnTo>
                <a:lnTo>
                  <a:pt x="287" y="220"/>
                </a:lnTo>
                <a:lnTo>
                  <a:pt x="290" y="209"/>
                </a:lnTo>
                <a:lnTo>
                  <a:pt x="297" y="197"/>
                </a:lnTo>
                <a:lnTo>
                  <a:pt x="302" y="184"/>
                </a:lnTo>
                <a:lnTo>
                  <a:pt x="312" y="184"/>
                </a:lnTo>
                <a:lnTo>
                  <a:pt x="320" y="175"/>
                </a:lnTo>
                <a:lnTo>
                  <a:pt x="325" y="165"/>
                </a:lnTo>
                <a:lnTo>
                  <a:pt x="335" y="160"/>
                </a:lnTo>
                <a:lnTo>
                  <a:pt x="345" y="154"/>
                </a:lnTo>
                <a:lnTo>
                  <a:pt x="355" y="145"/>
                </a:lnTo>
                <a:lnTo>
                  <a:pt x="365" y="137"/>
                </a:lnTo>
                <a:lnTo>
                  <a:pt x="370" y="132"/>
                </a:lnTo>
                <a:lnTo>
                  <a:pt x="375" y="132"/>
                </a:lnTo>
                <a:lnTo>
                  <a:pt x="378" y="139"/>
                </a:lnTo>
                <a:lnTo>
                  <a:pt x="383" y="141"/>
                </a:lnTo>
                <a:lnTo>
                  <a:pt x="390" y="143"/>
                </a:lnTo>
                <a:lnTo>
                  <a:pt x="390" y="135"/>
                </a:lnTo>
                <a:lnTo>
                  <a:pt x="395" y="132"/>
                </a:lnTo>
                <a:lnTo>
                  <a:pt x="388" y="126"/>
                </a:lnTo>
                <a:lnTo>
                  <a:pt x="388" y="120"/>
                </a:lnTo>
                <a:lnTo>
                  <a:pt x="390" y="117"/>
                </a:lnTo>
                <a:lnTo>
                  <a:pt x="395" y="113"/>
                </a:lnTo>
                <a:lnTo>
                  <a:pt x="395" y="105"/>
                </a:lnTo>
                <a:lnTo>
                  <a:pt x="393" y="96"/>
                </a:lnTo>
                <a:lnTo>
                  <a:pt x="388" y="90"/>
                </a:lnTo>
                <a:lnTo>
                  <a:pt x="383" y="83"/>
                </a:lnTo>
                <a:lnTo>
                  <a:pt x="375" y="87"/>
                </a:lnTo>
                <a:lnTo>
                  <a:pt x="365" y="87"/>
                </a:lnTo>
                <a:lnTo>
                  <a:pt x="360" y="85"/>
                </a:lnTo>
                <a:lnTo>
                  <a:pt x="355" y="81"/>
                </a:lnTo>
                <a:lnTo>
                  <a:pt x="348" y="83"/>
                </a:lnTo>
                <a:lnTo>
                  <a:pt x="348" y="90"/>
                </a:lnTo>
                <a:lnTo>
                  <a:pt x="342" y="92"/>
                </a:lnTo>
                <a:lnTo>
                  <a:pt x="330" y="98"/>
                </a:lnTo>
                <a:lnTo>
                  <a:pt x="327" y="98"/>
                </a:lnTo>
                <a:lnTo>
                  <a:pt x="327" y="87"/>
                </a:lnTo>
                <a:lnTo>
                  <a:pt x="320" y="85"/>
                </a:lnTo>
                <a:lnTo>
                  <a:pt x="317" y="79"/>
                </a:lnTo>
                <a:lnTo>
                  <a:pt x="317" y="64"/>
                </a:lnTo>
                <a:lnTo>
                  <a:pt x="327" y="60"/>
                </a:lnTo>
                <a:lnTo>
                  <a:pt x="327" y="51"/>
                </a:lnTo>
                <a:lnTo>
                  <a:pt x="320" y="43"/>
                </a:lnTo>
                <a:lnTo>
                  <a:pt x="325" y="34"/>
                </a:lnTo>
                <a:lnTo>
                  <a:pt x="310" y="23"/>
                </a:lnTo>
                <a:lnTo>
                  <a:pt x="292" y="8"/>
                </a:lnTo>
                <a:lnTo>
                  <a:pt x="257" y="0"/>
                </a:lnTo>
                <a:lnTo>
                  <a:pt x="252" y="8"/>
                </a:lnTo>
                <a:lnTo>
                  <a:pt x="239" y="13"/>
                </a:lnTo>
                <a:lnTo>
                  <a:pt x="229" y="17"/>
                </a:lnTo>
                <a:lnTo>
                  <a:pt x="227" y="25"/>
                </a:lnTo>
                <a:lnTo>
                  <a:pt x="227" y="34"/>
                </a:lnTo>
                <a:lnTo>
                  <a:pt x="227" y="43"/>
                </a:lnTo>
                <a:lnTo>
                  <a:pt x="222" y="45"/>
                </a:lnTo>
                <a:lnTo>
                  <a:pt x="217" y="40"/>
                </a:lnTo>
                <a:lnTo>
                  <a:pt x="212" y="34"/>
                </a:lnTo>
                <a:lnTo>
                  <a:pt x="207" y="36"/>
                </a:lnTo>
                <a:lnTo>
                  <a:pt x="209" y="45"/>
                </a:lnTo>
                <a:lnTo>
                  <a:pt x="204" y="49"/>
                </a:lnTo>
                <a:lnTo>
                  <a:pt x="197" y="40"/>
                </a:lnTo>
                <a:lnTo>
                  <a:pt x="184" y="47"/>
                </a:lnTo>
                <a:lnTo>
                  <a:pt x="192" y="58"/>
                </a:lnTo>
                <a:lnTo>
                  <a:pt x="184" y="64"/>
                </a:lnTo>
                <a:lnTo>
                  <a:pt x="174" y="70"/>
                </a:lnTo>
                <a:lnTo>
                  <a:pt x="166" y="64"/>
                </a:lnTo>
                <a:lnTo>
                  <a:pt x="154" y="70"/>
                </a:lnTo>
                <a:lnTo>
                  <a:pt x="141" y="68"/>
                </a:lnTo>
                <a:lnTo>
                  <a:pt x="134" y="66"/>
                </a:lnTo>
                <a:lnTo>
                  <a:pt x="126" y="73"/>
                </a:lnTo>
                <a:lnTo>
                  <a:pt x="119" y="70"/>
                </a:lnTo>
                <a:lnTo>
                  <a:pt x="114" y="66"/>
                </a:lnTo>
                <a:lnTo>
                  <a:pt x="111" y="70"/>
                </a:lnTo>
                <a:lnTo>
                  <a:pt x="114" y="77"/>
                </a:lnTo>
                <a:lnTo>
                  <a:pt x="109" y="87"/>
                </a:lnTo>
                <a:lnTo>
                  <a:pt x="116" y="107"/>
                </a:lnTo>
                <a:lnTo>
                  <a:pt x="121" y="111"/>
                </a:lnTo>
                <a:lnTo>
                  <a:pt x="119" y="128"/>
                </a:lnTo>
                <a:lnTo>
                  <a:pt x="116" y="141"/>
                </a:lnTo>
                <a:lnTo>
                  <a:pt x="111" y="150"/>
                </a:lnTo>
                <a:lnTo>
                  <a:pt x="111" y="160"/>
                </a:lnTo>
                <a:lnTo>
                  <a:pt x="106" y="169"/>
                </a:lnTo>
                <a:lnTo>
                  <a:pt x="104" y="184"/>
                </a:lnTo>
                <a:lnTo>
                  <a:pt x="106" y="201"/>
                </a:lnTo>
                <a:lnTo>
                  <a:pt x="119" y="212"/>
                </a:lnTo>
                <a:lnTo>
                  <a:pt x="124" y="229"/>
                </a:lnTo>
                <a:lnTo>
                  <a:pt x="131" y="239"/>
                </a:lnTo>
                <a:lnTo>
                  <a:pt x="141" y="244"/>
                </a:lnTo>
                <a:lnTo>
                  <a:pt x="144" y="254"/>
                </a:lnTo>
                <a:lnTo>
                  <a:pt x="141" y="261"/>
                </a:lnTo>
                <a:lnTo>
                  <a:pt x="136" y="265"/>
                </a:lnTo>
                <a:lnTo>
                  <a:pt x="136" y="282"/>
                </a:lnTo>
                <a:lnTo>
                  <a:pt x="131" y="291"/>
                </a:lnTo>
                <a:lnTo>
                  <a:pt x="119" y="302"/>
                </a:lnTo>
                <a:lnTo>
                  <a:pt x="109" y="302"/>
                </a:lnTo>
                <a:lnTo>
                  <a:pt x="104" y="308"/>
                </a:lnTo>
                <a:lnTo>
                  <a:pt x="93" y="306"/>
                </a:lnTo>
                <a:lnTo>
                  <a:pt x="86" y="308"/>
                </a:lnTo>
                <a:lnTo>
                  <a:pt x="83" y="319"/>
                </a:lnTo>
                <a:lnTo>
                  <a:pt x="83" y="329"/>
                </a:lnTo>
                <a:lnTo>
                  <a:pt x="83" y="336"/>
                </a:lnTo>
                <a:lnTo>
                  <a:pt x="78" y="338"/>
                </a:lnTo>
                <a:lnTo>
                  <a:pt x="66" y="342"/>
                </a:lnTo>
                <a:lnTo>
                  <a:pt x="58" y="344"/>
                </a:lnTo>
                <a:lnTo>
                  <a:pt x="53" y="353"/>
                </a:lnTo>
                <a:lnTo>
                  <a:pt x="43" y="351"/>
                </a:lnTo>
                <a:lnTo>
                  <a:pt x="36" y="357"/>
                </a:lnTo>
                <a:lnTo>
                  <a:pt x="26" y="357"/>
                </a:lnTo>
                <a:lnTo>
                  <a:pt x="18" y="361"/>
                </a:lnTo>
                <a:lnTo>
                  <a:pt x="13" y="374"/>
                </a:lnTo>
                <a:lnTo>
                  <a:pt x="18" y="385"/>
                </a:lnTo>
                <a:lnTo>
                  <a:pt x="16" y="389"/>
                </a:lnTo>
                <a:lnTo>
                  <a:pt x="8" y="394"/>
                </a:lnTo>
                <a:lnTo>
                  <a:pt x="18" y="419"/>
                </a:lnTo>
                <a:lnTo>
                  <a:pt x="8" y="421"/>
                </a:lnTo>
                <a:lnTo>
                  <a:pt x="8" y="426"/>
                </a:lnTo>
                <a:lnTo>
                  <a:pt x="18" y="432"/>
                </a:lnTo>
                <a:lnTo>
                  <a:pt x="16" y="436"/>
                </a:lnTo>
                <a:lnTo>
                  <a:pt x="18" y="441"/>
                </a:lnTo>
                <a:lnTo>
                  <a:pt x="18" y="445"/>
                </a:lnTo>
                <a:lnTo>
                  <a:pt x="3" y="445"/>
                </a:lnTo>
                <a:lnTo>
                  <a:pt x="0" y="447"/>
                </a:lnTo>
                <a:lnTo>
                  <a:pt x="3" y="451"/>
                </a:lnTo>
                <a:lnTo>
                  <a:pt x="18" y="458"/>
                </a:lnTo>
                <a:lnTo>
                  <a:pt x="23" y="464"/>
                </a:lnTo>
                <a:lnTo>
                  <a:pt x="31" y="466"/>
                </a:lnTo>
                <a:lnTo>
                  <a:pt x="28" y="477"/>
                </a:lnTo>
                <a:lnTo>
                  <a:pt x="23" y="492"/>
                </a:lnTo>
                <a:lnTo>
                  <a:pt x="23" y="505"/>
                </a:lnTo>
                <a:lnTo>
                  <a:pt x="33" y="507"/>
                </a:lnTo>
                <a:lnTo>
                  <a:pt x="43" y="513"/>
                </a:lnTo>
                <a:lnTo>
                  <a:pt x="48" y="520"/>
                </a:lnTo>
                <a:lnTo>
                  <a:pt x="51" y="528"/>
                </a:lnTo>
                <a:lnTo>
                  <a:pt x="46" y="537"/>
                </a:lnTo>
                <a:lnTo>
                  <a:pt x="41" y="541"/>
                </a:lnTo>
                <a:lnTo>
                  <a:pt x="41" y="552"/>
                </a:lnTo>
                <a:lnTo>
                  <a:pt x="43" y="558"/>
                </a:lnTo>
                <a:lnTo>
                  <a:pt x="38" y="569"/>
                </a:lnTo>
                <a:lnTo>
                  <a:pt x="38" y="578"/>
                </a:lnTo>
                <a:lnTo>
                  <a:pt x="51" y="590"/>
                </a:lnTo>
                <a:lnTo>
                  <a:pt x="81" y="582"/>
                </a:lnTo>
                <a:lnTo>
                  <a:pt x="96" y="573"/>
                </a:lnTo>
                <a:lnTo>
                  <a:pt x="104" y="571"/>
                </a:lnTo>
                <a:lnTo>
                  <a:pt x="116" y="575"/>
                </a:lnTo>
                <a:lnTo>
                  <a:pt x="131" y="580"/>
                </a:lnTo>
                <a:lnTo>
                  <a:pt x="129" y="584"/>
                </a:lnTo>
                <a:lnTo>
                  <a:pt x="121" y="584"/>
                </a:lnTo>
                <a:lnTo>
                  <a:pt x="124" y="588"/>
                </a:lnTo>
                <a:lnTo>
                  <a:pt x="126" y="590"/>
                </a:lnTo>
                <a:lnTo>
                  <a:pt x="124" y="593"/>
                </a:lnTo>
                <a:lnTo>
                  <a:pt x="119" y="593"/>
                </a:lnTo>
                <a:lnTo>
                  <a:pt x="119" y="597"/>
                </a:lnTo>
                <a:lnTo>
                  <a:pt x="126" y="601"/>
                </a:lnTo>
                <a:lnTo>
                  <a:pt x="114" y="608"/>
                </a:lnTo>
                <a:lnTo>
                  <a:pt x="109" y="616"/>
                </a:lnTo>
                <a:lnTo>
                  <a:pt x="106" y="633"/>
                </a:lnTo>
                <a:lnTo>
                  <a:pt x="99" y="642"/>
                </a:lnTo>
                <a:lnTo>
                  <a:pt x="96" y="655"/>
                </a:lnTo>
                <a:lnTo>
                  <a:pt x="99" y="663"/>
                </a:lnTo>
                <a:lnTo>
                  <a:pt x="99" y="667"/>
                </a:lnTo>
                <a:lnTo>
                  <a:pt x="91" y="676"/>
                </a:lnTo>
                <a:lnTo>
                  <a:pt x="88" y="691"/>
                </a:lnTo>
                <a:lnTo>
                  <a:pt x="91" y="697"/>
                </a:lnTo>
                <a:lnTo>
                  <a:pt x="104" y="697"/>
                </a:lnTo>
                <a:lnTo>
                  <a:pt x="111" y="693"/>
                </a:lnTo>
                <a:lnTo>
                  <a:pt x="124" y="687"/>
                </a:lnTo>
                <a:lnTo>
                  <a:pt x="129" y="697"/>
                </a:lnTo>
                <a:lnTo>
                  <a:pt x="134" y="715"/>
                </a:lnTo>
                <a:lnTo>
                  <a:pt x="141" y="723"/>
                </a:lnTo>
                <a:lnTo>
                  <a:pt x="154" y="717"/>
                </a:lnTo>
                <a:lnTo>
                  <a:pt x="159" y="715"/>
                </a:lnTo>
                <a:lnTo>
                  <a:pt x="161" y="719"/>
                </a:lnTo>
                <a:lnTo>
                  <a:pt x="169" y="719"/>
                </a:lnTo>
                <a:lnTo>
                  <a:pt x="169" y="710"/>
                </a:lnTo>
                <a:lnTo>
                  <a:pt x="179" y="706"/>
                </a:lnTo>
                <a:lnTo>
                  <a:pt x="194" y="700"/>
                </a:lnTo>
                <a:lnTo>
                  <a:pt x="194" y="693"/>
                </a:lnTo>
                <a:lnTo>
                  <a:pt x="199" y="687"/>
                </a:lnTo>
                <a:lnTo>
                  <a:pt x="199" y="678"/>
                </a:lnTo>
                <a:lnTo>
                  <a:pt x="214" y="670"/>
                </a:lnTo>
                <a:lnTo>
                  <a:pt x="224" y="670"/>
                </a:lnTo>
                <a:lnTo>
                  <a:pt x="232" y="667"/>
                </a:lnTo>
                <a:lnTo>
                  <a:pt x="237" y="650"/>
                </a:lnTo>
                <a:lnTo>
                  <a:pt x="247" y="653"/>
                </a:lnTo>
                <a:lnTo>
                  <a:pt x="257" y="659"/>
                </a:lnTo>
                <a:lnTo>
                  <a:pt x="257" y="663"/>
                </a:lnTo>
                <a:lnTo>
                  <a:pt x="262" y="670"/>
                </a:lnTo>
                <a:lnTo>
                  <a:pt x="262" y="682"/>
                </a:lnTo>
                <a:lnTo>
                  <a:pt x="270" y="691"/>
                </a:lnTo>
                <a:lnTo>
                  <a:pt x="277" y="693"/>
                </a:lnTo>
                <a:lnTo>
                  <a:pt x="280" y="704"/>
                </a:lnTo>
                <a:lnTo>
                  <a:pt x="280" y="712"/>
                </a:lnTo>
                <a:lnTo>
                  <a:pt x="249" y="717"/>
                </a:lnTo>
                <a:lnTo>
                  <a:pt x="237" y="723"/>
                </a:lnTo>
                <a:lnTo>
                  <a:pt x="232" y="719"/>
                </a:lnTo>
                <a:lnTo>
                  <a:pt x="224" y="719"/>
                </a:lnTo>
                <a:lnTo>
                  <a:pt x="227" y="725"/>
                </a:lnTo>
                <a:lnTo>
                  <a:pt x="237" y="738"/>
                </a:lnTo>
                <a:lnTo>
                  <a:pt x="244" y="742"/>
                </a:lnTo>
                <a:lnTo>
                  <a:pt x="247" y="749"/>
                </a:lnTo>
                <a:lnTo>
                  <a:pt x="237" y="755"/>
                </a:lnTo>
                <a:lnTo>
                  <a:pt x="227" y="760"/>
                </a:lnTo>
                <a:lnTo>
                  <a:pt x="222" y="760"/>
                </a:lnTo>
                <a:lnTo>
                  <a:pt x="222" y="770"/>
                </a:lnTo>
                <a:lnTo>
                  <a:pt x="219" y="777"/>
                </a:lnTo>
                <a:lnTo>
                  <a:pt x="214" y="777"/>
                </a:lnTo>
                <a:lnTo>
                  <a:pt x="214" y="781"/>
                </a:lnTo>
                <a:lnTo>
                  <a:pt x="217" y="787"/>
                </a:lnTo>
                <a:lnTo>
                  <a:pt x="212" y="794"/>
                </a:lnTo>
                <a:lnTo>
                  <a:pt x="202" y="804"/>
                </a:lnTo>
                <a:lnTo>
                  <a:pt x="187" y="807"/>
                </a:lnTo>
                <a:lnTo>
                  <a:pt x="192" y="815"/>
                </a:lnTo>
                <a:lnTo>
                  <a:pt x="199" y="819"/>
                </a:lnTo>
                <a:lnTo>
                  <a:pt x="197" y="826"/>
                </a:lnTo>
                <a:lnTo>
                  <a:pt x="192" y="828"/>
                </a:lnTo>
                <a:lnTo>
                  <a:pt x="192" y="837"/>
                </a:lnTo>
                <a:lnTo>
                  <a:pt x="189" y="849"/>
                </a:lnTo>
                <a:lnTo>
                  <a:pt x="184" y="856"/>
                </a:lnTo>
                <a:lnTo>
                  <a:pt x="189" y="867"/>
                </a:lnTo>
                <a:lnTo>
                  <a:pt x="189" y="875"/>
                </a:lnTo>
                <a:close/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Freeform 12"/>
          <p:cNvSpPr>
            <a:spLocks/>
          </p:cNvSpPr>
          <p:nvPr/>
        </p:nvSpPr>
        <p:spPr bwMode="auto">
          <a:xfrm>
            <a:off x="2849692" y="3500906"/>
            <a:ext cx="607738" cy="701776"/>
          </a:xfrm>
          <a:custGeom>
            <a:avLst/>
            <a:gdLst>
              <a:gd name="T0" fmla="*/ 133411 w 364"/>
              <a:gd name="T1" fmla="*/ 297729 h 449"/>
              <a:gd name="T2" fmla="*/ 158188 w 364"/>
              <a:gd name="T3" fmla="*/ 309481 h 449"/>
              <a:gd name="T4" fmla="*/ 190587 w 364"/>
              <a:gd name="T5" fmla="*/ 327110 h 449"/>
              <a:gd name="T6" fmla="*/ 224893 w 364"/>
              <a:gd name="T7" fmla="*/ 350615 h 449"/>
              <a:gd name="T8" fmla="*/ 249669 w 364"/>
              <a:gd name="T9" fmla="*/ 401542 h 449"/>
              <a:gd name="T10" fmla="*/ 310657 w 364"/>
              <a:gd name="T11" fmla="*/ 472057 h 449"/>
              <a:gd name="T12" fmla="*/ 354492 w 364"/>
              <a:gd name="T13" fmla="*/ 540613 h 449"/>
              <a:gd name="T14" fmla="*/ 377363 w 364"/>
              <a:gd name="T15" fmla="*/ 603292 h 449"/>
              <a:gd name="T16" fmla="*/ 436445 w 364"/>
              <a:gd name="T17" fmla="*/ 640509 h 449"/>
              <a:gd name="T18" fmla="*/ 465033 w 364"/>
              <a:gd name="T19" fmla="*/ 665972 h 449"/>
              <a:gd name="T20" fmla="*/ 487904 w 364"/>
              <a:gd name="T21" fmla="*/ 732569 h 449"/>
              <a:gd name="T22" fmla="*/ 522209 w 364"/>
              <a:gd name="T23" fmla="*/ 779579 h 449"/>
              <a:gd name="T24" fmla="*/ 560327 w 364"/>
              <a:gd name="T25" fmla="*/ 842259 h 449"/>
              <a:gd name="T26" fmla="*/ 598444 w 364"/>
              <a:gd name="T27" fmla="*/ 875558 h 449"/>
              <a:gd name="T28" fmla="*/ 604162 w 364"/>
              <a:gd name="T29" fmla="*/ 861846 h 449"/>
              <a:gd name="T30" fmla="*/ 588915 w 364"/>
              <a:gd name="T31" fmla="*/ 799167 h 449"/>
              <a:gd name="T32" fmla="*/ 588915 w 364"/>
              <a:gd name="T33" fmla="*/ 761951 h 449"/>
              <a:gd name="T34" fmla="*/ 646091 w 364"/>
              <a:gd name="T35" fmla="*/ 750198 h 449"/>
              <a:gd name="T36" fmla="*/ 680397 w 364"/>
              <a:gd name="T37" fmla="*/ 787414 h 449"/>
              <a:gd name="T38" fmla="*/ 689926 w 364"/>
              <a:gd name="T39" fmla="*/ 775662 h 449"/>
              <a:gd name="T40" fmla="*/ 670868 w 364"/>
              <a:gd name="T41" fmla="*/ 740404 h 449"/>
              <a:gd name="T42" fmla="*/ 642279 w 364"/>
              <a:gd name="T43" fmla="*/ 716899 h 449"/>
              <a:gd name="T44" fmla="*/ 617503 w 364"/>
              <a:gd name="T45" fmla="*/ 724734 h 449"/>
              <a:gd name="T46" fmla="*/ 579386 w 364"/>
              <a:gd name="T47" fmla="*/ 699271 h 449"/>
              <a:gd name="T48" fmla="*/ 506962 w 364"/>
              <a:gd name="T49" fmla="*/ 673807 h 449"/>
              <a:gd name="T50" fmla="*/ 459316 w 364"/>
              <a:gd name="T51" fmla="*/ 581746 h 449"/>
              <a:gd name="T52" fmla="*/ 436445 w 364"/>
              <a:gd name="T53" fmla="*/ 522984 h 449"/>
              <a:gd name="T54" fmla="*/ 436445 w 364"/>
              <a:gd name="T55" fmla="*/ 481850 h 449"/>
              <a:gd name="T56" fmla="*/ 484092 w 364"/>
              <a:gd name="T57" fmla="*/ 460304 h 449"/>
              <a:gd name="T58" fmla="*/ 566044 w 364"/>
              <a:gd name="T59" fmla="*/ 472057 h 449"/>
              <a:gd name="T60" fmla="*/ 560327 w 364"/>
              <a:gd name="T61" fmla="*/ 456387 h 449"/>
              <a:gd name="T62" fmla="*/ 522209 w 364"/>
              <a:gd name="T63" fmla="*/ 448552 h 449"/>
              <a:gd name="T64" fmla="*/ 478374 w 364"/>
              <a:gd name="T65" fmla="*/ 409377 h 449"/>
              <a:gd name="T66" fmla="*/ 455504 w 364"/>
              <a:gd name="T67" fmla="*/ 389790 h 449"/>
              <a:gd name="T68" fmla="*/ 417386 w 364"/>
              <a:gd name="T69" fmla="*/ 368243 h 449"/>
              <a:gd name="T70" fmla="*/ 339246 w 364"/>
              <a:gd name="T71" fmla="*/ 309481 h 449"/>
              <a:gd name="T72" fmla="*/ 301128 w 364"/>
              <a:gd name="T73" fmla="*/ 287935 h 449"/>
              <a:gd name="T74" fmla="*/ 272540 w 364"/>
              <a:gd name="T75" fmla="*/ 258554 h 449"/>
              <a:gd name="T76" fmla="*/ 249669 w 364"/>
              <a:gd name="T77" fmla="*/ 254636 h 449"/>
              <a:gd name="T78" fmla="*/ 243952 w 364"/>
              <a:gd name="T79" fmla="*/ 233090 h 449"/>
              <a:gd name="T80" fmla="*/ 219175 w 364"/>
              <a:gd name="T81" fmla="*/ 221338 h 449"/>
              <a:gd name="T82" fmla="*/ 209646 w 364"/>
              <a:gd name="T83" fmla="*/ 199792 h 449"/>
              <a:gd name="T84" fmla="*/ 186776 w 364"/>
              <a:gd name="T85" fmla="*/ 166493 h 449"/>
              <a:gd name="T86" fmla="*/ 200117 w 364"/>
              <a:gd name="T87" fmla="*/ 170411 h 449"/>
              <a:gd name="T88" fmla="*/ 158188 w 364"/>
              <a:gd name="T89" fmla="*/ 129277 h 449"/>
              <a:gd name="T90" fmla="*/ 120070 w 364"/>
              <a:gd name="T91" fmla="*/ 99896 h 449"/>
              <a:gd name="T92" fmla="*/ 142941 w 364"/>
              <a:gd name="T93" fmla="*/ 107731 h 449"/>
              <a:gd name="T94" fmla="*/ 95294 w 364"/>
              <a:gd name="T95" fmla="*/ 78350 h 449"/>
              <a:gd name="T96" fmla="*/ 62894 w 364"/>
              <a:gd name="T97" fmla="*/ 41134 h 449"/>
              <a:gd name="T98" fmla="*/ 32400 w 364"/>
              <a:gd name="T99" fmla="*/ 15670 h 449"/>
              <a:gd name="T100" fmla="*/ 13341 w 364"/>
              <a:gd name="T101" fmla="*/ 19587 h 449"/>
              <a:gd name="T102" fmla="*/ 0 w 364"/>
              <a:gd name="T103" fmla="*/ 37216 h 449"/>
              <a:gd name="T104" fmla="*/ 32400 w 364"/>
              <a:gd name="T105" fmla="*/ 58762 h 449"/>
              <a:gd name="T106" fmla="*/ 57176 w 364"/>
              <a:gd name="T107" fmla="*/ 74432 h 449"/>
              <a:gd name="T108" fmla="*/ 72423 w 364"/>
              <a:gd name="T109" fmla="*/ 82267 h 449"/>
              <a:gd name="T110" fmla="*/ 76235 w 364"/>
              <a:gd name="T111" fmla="*/ 95978 h 449"/>
              <a:gd name="T112" fmla="*/ 62894 w 364"/>
              <a:gd name="T113" fmla="*/ 129277 h 449"/>
              <a:gd name="T114" fmla="*/ 38117 w 364"/>
              <a:gd name="T115" fmla="*/ 129277 h 449"/>
              <a:gd name="T116" fmla="*/ 51459 w 364"/>
              <a:gd name="T117" fmla="*/ 170411 h 449"/>
              <a:gd name="T118" fmla="*/ 81953 w 364"/>
              <a:gd name="T119" fmla="*/ 199792 h 449"/>
              <a:gd name="T120" fmla="*/ 101011 w 364"/>
              <a:gd name="T121" fmla="*/ 250719 h 44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64" h="449">
                <a:moveTo>
                  <a:pt x="65" y="141"/>
                </a:moveTo>
                <a:lnTo>
                  <a:pt x="65" y="147"/>
                </a:lnTo>
                <a:lnTo>
                  <a:pt x="70" y="152"/>
                </a:lnTo>
                <a:lnTo>
                  <a:pt x="70" y="156"/>
                </a:lnTo>
                <a:lnTo>
                  <a:pt x="80" y="156"/>
                </a:lnTo>
                <a:lnTo>
                  <a:pt x="83" y="158"/>
                </a:lnTo>
                <a:lnTo>
                  <a:pt x="78" y="162"/>
                </a:lnTo>
                <a:lnTo>
                  <a:pt x="90" y="167"/>
                </a:lnTo>
                <a:lnTo>
                  <a:pt x="100" y="167"/>
                </a:lnTo>
                <a:lnTo>
                  <a:pt x="103" y="171"/>
                </a:lnTo>
                <a:lnTo>
                  <a:pt x="110" y="175"/>
                </a:lnTo>
                <a:lnTo>
                  <a:pt x="118" y="179"/>
                </a:lnTo>
                <a:lnTo>
                  <a:pt x="126" y="186"/>
                </a:lnTo>
                <a:lnTo>
                  <a:pt x="128" y="201"/>
                </a:lnTo>
                <a:lnTo>
                  <a:pt x="131" y="205"/>
                </a:lnTo>
                <a:lnTo>
                  <a:pt x="141" y="220"/>
                </a:lnTo>
                <a:lnTo>
                  <a:pt x="151" y="229"/>
                </a:lnTo>
                <a:lnTo>
                  <a:pt x="163" y="241"/>
                </a:lnTo>
                <a:lnTo>
                  <a:pt x="173" y="254"/>
                </a:lnTo>
                <a:lnTo>
                  <a:pt x="181" y="269"/>
                </a:lnTo>
                <a:lnTo>
                  <a:pt x="186" y="276"/>
                </a:lnTo>
                <a:lnTo>
                  <a:pt x="191" y="284"/>
                </a:lnTo>
                <a:lnTo>
                  <a:pt x="196" y="297"/>
                </a:lnTo>
                <a:lnTo>
                  <a:pt x="198" y="308"/>
                </a:lnTo>
                <a:lnTo>
                  <a:pt x="209" y="319"/>
                </a:lnTo>
                <a:lnTo>
                  <a:pt x="221" y="321"/>
                </a:lnTo>
                <a:lnTo>
                  <a:pt x="229" y="327"/>
                </a:lnTo>
                <a:lnTo>
                  <a:pt x="234" y="331"/>
                </a:lnTo>
                <a:lnTo>
                  <a:pt x="241" y="333"/>
                </a:lnTo>
                <a:lnTo>
                  <a:pt x="244" y="340"/>
                </a:lnTo>
                <a:lnTo>
                  <a:pt x="244" y="353"/>
                </a:lnTo>
                <a:lnTo>
                  <a:pt x="251" y="368"/>
                </a:lnTo>
                <a:lnTo>
                  <a:pt x="256" y="374"/>
                </a:lnTo>
                <a:lnTo>
                  <a:pt x="264" y="381"/>
                </a:lnTo>
                <a:lnTo>
                  <a:pt x="271" y="385"/>
                </a:lnTo>
                <a:lnTo>
                  <a:pt x="274" y="398"/>
                </a:lnTo>
                <a:lnTo>
                  <a:pt x="276" y="411"/>
                </a:lnTo>
                <a:lnTo>
                  <a:pt x="284" y="421"/>
                </a:lnTo>
                <a:lnTo>
                  <a:pt x="294" y="430"/>
                </a:lnTo>
                <a:lnTo>
                  <a:pt x="304" y="438"/>
                </a:lnTo>
                <a:lnTo>
                  <a:pt x="307" y="445"/>
                </a:lnTo>
                <a:lnTo>
                  <a:pt x="314" y="447"/>
                </a:lnTo>
                <a:lnTo>
                  <a:pt x="322" y="449"/>
                </a:lnTo>
                <a:lnTo>
                  <a:pt x="322" y="445"/>
                </a:lnTo>
                <a:lnTo>
                  <a:pt x="317" y="440"/>
                </a:lnTo>
                <a:lnTo>
                  <a:pt x="317" y="430"/>
                </a:lnTo>
                <a:lnTo>
                  <a:pt x="312" y="423"/>
                </a:lnTo>
                <a:lnTo>
                  <a:pt x="309" y="408"/>
                </a:lnTo>
                <a:lnTo>
                  <a:pt x="304" y="402"/>
                </a:lnTo>
                <a:lnTo>
                  <a:pt x="307" y="393"/>
                </a:lnTo>
                <a:lnTo>
                  <a:pt x="309" y="389"/>
                </a:lnTo>
                <a:lnTo>
                  <a:pt x="319" y="389"/>
                </a:lnTo>
                <a:lnTo>
                  <a:pt x="327" y="387"/>
                </a:lnTo>
                <a:lnTo>
                  <a:pt x="339" y="383"/>
                </a:lnTo>
                <a:lnTo>
                  <a:pt x="347" y="389"/>
                </a:lnTo>
                <a:lnTo>
                  <a:pt x="354" y="396"/>
                </a:lnTo>
                <a:lnTo>
                  <a:pt x="357" y="402"/>
                </a:lnTo>
                <a:lnTo>
                  <a:pt x="364" y="406"/>
                </a:lnTo>
                <a:lnTo>
                  <a:pt x="364" y="402"/>
                </a:lnTo>
                <a:lnTo>
                  <a:pt x="362" y="396"/>
                </a:lnTo>
                <a:lnTo>
                  <a:pt x="362" y="387"/>
                </a:lnTo>
                <a:lnTo>
                  <a:pt x="359" y="383"/>
                </a:lnTo>
                <a:lnTo>
                  <a:pt x="352" y="378"/>
                </a:lnTo>
                <a:lnTo>
                  <a:pt x="344" y="376"/>
                </a:lnTo>
                <a:lnTo>
                  <a:pt x="342" y="368"/>
                </a:lnTo>
                <a:lnTo>
                  <a:pt x="337" y="366"/>
                </a:lnTo>
                <a:lnTo>
                  <a:pt x="332" y="366"/>
                </a:lnTo>
                <a:lnTo>
                  <a:pt x="329" y="370"/>
                </a:lnTo>
                <a:lnTo>
                  <a:pt x="324" y="370"/>
                </a:lnTo>
                <a:lnTo>
                  <a:pt x="317" y="368"/>
                </a:lnTo>
                <a:lnTo>
                  <a:pt x="312" y="359"/>
                </a:lnTo>
                <a:lnTo>
                  <a:pt x="304" y="357"/>
                </a:lnTo>
                <a:lnTo>
                  <a:pt x="289" y="353"/>
                </a:lnTo>
                <a:lnTo>
                  <a:pt x="276" y="351"/>
                </a:lnTo>
                <a:lnTo>
                  <a:pt x="266" y="344"/>
                </a:lnTo>
                <a:lnTo>
                  <a:pt x="256" y="325"/>
                </a:lnTo>
                <a:lnTo>
                  <a:pt x="246" y="312"/>
                </a:lnTo>
                <a:lnTo>
                  <a:pt x="241" y="297"/>
                </a:lnTo>
                <a:lnTo>
                  <a:pt x="239" y="284"/>
                </a:lnTo>
                <a:lnTo>
                  <a:pt x="236" y="274"/>
                </a:lnTo>
                <a:lnTo>
                  <a:pt x="229" y="267"/>
                </a:lnTo>
                <a:lnTo>
                  <a:pt x="226" y="261"/>
                </a:lnTo>
                <a:lnTo>
                  <a:pt x="226" y="256"/>
                </a:lnTo>
                <a:lnTo>
                  <a:pt x="229" y="246"/>
                </a:lnTo>
                <a:lnTo>
                  <a:pt x="231" y="239"/>
                </a:lnTo>
                <a:lnTo>
                  <a:pt x="241" y="235"/>
                </a:lnTo>
                <a:lnTo>
                  <a:pt x="254" y="235"/>
                </a:lnTo>
                <a:lnTo>
                  <a:pt x="266" y="235"/>
                </a:lnTo>
                <a:lnTo>
                  <a:pt x="289" y="237"/>
                </a:lnTo>
                <a:lnTo>
                  <a:pt x="297" y="241"/>
                </a:lnTo>
                <a:lnTo>
                  <a:pt x="304" y="244"/>
                </a:lnTo>
                <a:lnTo>
                  <a:pt x="302" y="239"/>
                </a:lnTo>
                <a:lnTo>
                  <a:pt x="294" y="233"/>
                </a:lnTo>
                <a:lnTo>
                  <a:pt x="289" y="231"/>
                </a:lnTo>
                <a:lnTo>
                  <a:pt x="281" y="229"/>
                </a:lnTo>
                <a:lnTo>
                  <a:pt x="274" y="229"/>
                </a:lnTo>
                <a:lnTo>
                  <a:pt x="266" y="222"/>
                </a:lnTo>
                <a:lnTo>
                  <a:pt x="261" y="220"/>
                </a:lnTo>
                <a:lnTo>
                  <a:pt x="251" y="209"/>
                </a:lnTo>
                <a:lnTo>
                  <a:pt x="244" y="207"/>
                </a:lnTo>
                <a:lnTo>
                  <a:pt x="241" y="203"/>
                </a:lnTo>
                <a:lnTo>
                  <a:pt x="239" y="199"/>
                </a:lnTo>
                <a:lnTo>
                  <a:pt x="229" y="199"/>
                </a:lnTo>
                <a:lnTo>
                  <a:pt x="226" y="190"/>
                </a:lnTo>
                <a:lnTo>
                  <a:pt x="219" y="188"/>
                </a:lnTo>
                <a:lnTo>
                  <a:pt x="206" y="184"/>
                </a:lnTo>
                <a:lnTo>
                  <a:pt x="191" y="171"/>
                </a:lnTo>
                <a:lnTo>
                  <a:pt x="178" y="158"/>
                </a:lnTo>
                <a:lnTo>
                  <a:pt x="166" y="147"/>
                </a:lnTo>
                <a:lnTo>
                  <a:pt x="161" y="145"/>
                </a:lnTo>
                <a:lnTo>
                  <a:pt x="158" y="147"/>
                </a:lnTo>
                <a:lnTo>
                  <a:pt x="153" y="143"/>
                </a:lnTo>
                <a:lnTo>
                  <a:pt x="153" y="137"/>
                </a:lnTo>
                <a:lnTo>
                  <a:pt x="143" y="132"/>
                </a:lnTo>
                <a:lnTo>
                  <a:pt x="141" y="134"/>
                </a:lnTo>
                <a:lnTo>
                  <a:pt x="138" y="134"/>
                </a:lnTo>
                <a:lnTo>
                  <a:pt x="131" y="130"/>
                </a:lnTo>
                <a:lnTo>
                  <a:pt x="131" y="128"/>
                </a:lnTo>
                <a:lnTo>
                  <a:pt x="133" y="124"/>
                </a:lnTo>
                <a:lnTo>
                  <a:pt x="128" y="119"/>
                </a:lnTo>
                <a:lnTo>
                  <a:pt x="121" y="119"/>
                </a:lnTo>
                <a:lnTo>
                  <a:pt x="113" y="119"/>
                </a:lnTo>
                <a:lnTo>
                  <a:pt x="115" y="113"/>
                </a:lnTo>
                <a:lnTo>
                  <a:pt x="110" y="111"/>
                </a:lnTo>
                <a:lnTo>
                  <a:pt x="110" y="107"/>
                </a:lnTo>
                <a:lnTo>
                  <a:pt x="110" y="102"/>
                </a:lnTo>
                <a:lnTo>
                  <a:pt x="105" y="100"/>
                </a:lnTo>
                <a:lnTo>
                  <a:pt x="100" y="100"/>
                </a:lnTo>
                <a:lnTo>
                  <a:pt x="98" y="85"/>
                </a:lnTo>
                <a:lnTo>
                  <a:pt x="100" y="87"/>
                </a:lnTo>
                <a:lnTo>
                  <a:pt x="103" y="92"/>
                </a:lnTo>
                <a:lnTo>
                  <a:pt x="105" y="87"/>
                </a:lnTo>
                <a:lnTo>
                  <a:pt x="98" y="77"/>
                </a:lnTo>
                <a:lnTo>
                  <a:pt x="90" y="70"/>
                </a:lnTo>
                <a:lnTo>
                  <a:pt x="83" y="66"/>
                </a:lnTo>
                <a:lnTo>
                  <a:pt x="70" y="62"/>
                </a:lnTo>
                <a:lnTo>
                  <a:pt x="65" y="57"/>
                </a:lnTo>
                <a:lnTo>
                  <a:pt x="63" y="51"/>
                </a:lnTo>
                <a:lnTo>
                  <a:pt x="65" y="49"/>
                </a:lnTo>
                <a:lnTo>
                  <a:pt x="70" y="55"/>
                </a:lnTo>
                <a:lnTo>
                  <a:pt x="75" y="55"/>
                </a:lnTo>
                <a:lnTo>
                  <a:pt x="73" y="49"/>
                </a:lnTo>
                <a:lnTo>
                  <a:pt x="60" y="42"/>
                </a:lnTo>
                <a:lnTo>
                  <a:pt x="50" y="40"/>
                </a:lnTo>
                <a:lnTo>
                  <a:pt x="48" y="36"/>
                </a:lnTo>
                <a:lnTo>
                  <a:pt x="40" y="27"/>
                </a:lnTo>
                <a:lnTo>
                  <a:pt x="33" y="21"/>
                </a:lnTo>
                <a:lnTo>
                  <a:pt x="30" y="12"/>
                </a:lnTo>
                <a:lnTo>
                  <a:pt x="25" y="10"/>
                </a:lnTo>
                <a:lnTo>
                  <a:pt x="17" y="8"/>
                </a:lnTo>
                <a:lnTo>
                  <a:pt x="10" y="0"/>
                </a:lnTo>
                <a:lnTo>
                  <a:pt x="5" y="4"/>
                </a:lnTo>
                <a:lnTo>
                  <a:pt x="7" y="10"/>
                </a:lnTo>
                <a:lnTo>
                  <a:pt x="7" y="12"/>
                </a:lnTo>
                <a:lnTo>
                  <a:pt x="2" y="15"/>
                </a:lnTo>
                <a:lnTo>
                  <a:pt x="0" y="19"/>
                </a:lnTo>
                <a:lnTo>
                  <a:pt x="5" y="21"/>
                </a:lnTo>
                <a:lnTo>
                  <a:pt x="12" y="23"/>
                </a:lnTo>
                <a:lnTo>
                  <a:pt x="17" y="30"/>
                </a:lnTo>
                <a:lnTo>
                  <a:pt x="27" y="30"/>
                </a:lnTo>
                <a:lnTo>
                  <a:pt x="30" y="32"/>
                </a:lnTo>
                <a:lnTo>
                  <a:pt x="30" y="38"/>
                </a:lnTo>
                <a:lnTo>
                  <a:pt x="33" y="38"/>
                </a:lnTo>
                <a:lnTo>
                  <a:pt x="35" y="36"/>
                </a:lnTo>
                <a:lnTo>
                  <a:pt x="38" y="42"/>
                </a:lnTo>
                <a:lnTo>
                  <a:pt x="33" y="45"/>
                </a:lnTo>
                <a:lnTo>
                  <a:pt x="33" y="49"/>
                </a:lnTo>
                <a:lnTo>
                  <a:pt x="40" y="49"/>
                </a:lnTo>
                <a:lnTo>
                  <a:pt x="40" y="55"/>
                </a:lnTo>
                <a:lnTo>
                  <a:pt x="38" y="62"/>
                </a:lnTo>
                <a:lnTo>
                  <a:pt x="33" y="66"/>
                </a:lnTo>
                <a:lnTo>
                  <a:pt x="27" y="60"/>
                </a:lnTo>
                <a:lnTo>
                  <a:pt x="22" y="60"/>
                </a:lnTo>
                <a:lnTo>
                  <a:pt x="20" y="66"/>
                </a:lnTo>
                <a:lnTo>
                  <a:pt x="17" y="70"/>
                </a:lnTo>
                <a:lnTo>
                  <a:pt x="20" y="79"/>
                </a:lnTo>
                <a:lnTo>
                  <a:pt x="27" y="87"/>
                </a:lnTo>
                <a:lnTo>
                  <a:pt x="35" y="90"/>
                </a:lnTo>
                <a:lnTo>
                  <a:pt x="38" y="98"/>
                </a:lnTo>
                <a:lnTo>
                  <a:pt x="43" y="102"/>
                </a:lnTo>
                <a:lnTo>
                  <a:pt x="45" y="109"/>
                </a:lnTo>
                <a:lnTo>
                  <a:pt x="50" y="115"/>
                </a:lnTo>
                <a:lnTo>
                  <a:pt x="53" y="128"/>
                </a:lnTo>
                <a:lnTo>
                  <a:pt x="58" y="137"/>
                </a:lnTo>
                <a:lnTo>
                  <a:pt x="65" y="141"/>
                </a:lnTo>
                <a:close/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5" name="Freeform 13"/>
          <p:cNvSpPr>
            <a:spLocks/>
          </p:cNvSpPr>
          <p:nvPr/>
        </p:nvSpPr>
        <p:spPr bwMode="auto">
          <a:xfrm>
            <a:off x="488246" y="1825413"/>
            <a:ext cx="2077718" cy="2038187"/>
          </a:xfrm>
          <a:custGeom>
            <a:avLst/>
            <a:gdLst>
              <a:gd name="T0" fmla="*/ 944880 w 1245"/>
              <a:gd name="T1" fmla="*/ 2356144 h 1302"/>
              <a:gd name="T2" fmla="*/ 824865 w 1245"/>
              <a:gd name="T3" fmla="*/ 2263939 h 1302"/>
              <a:gd name="T4" fmla="*/ 662940 w 1245"/>
              <a:gd name="T5" fmla="*/ 2216855 h 1302"/>
              <a:gd name="T6" fmla="*/ 527685 w 1245"/>
              <a:gd name="T7" fmla="*/ 2360068 h 1302"/>
              <a:gd name="T8" fmla="*/ 325755 w 1245"/>
              <a:gd name="T9" fmla="*/ 2373801 h 1302"/>
              <a:gd name="T10" fmla="*/ 321945 w 1245"/>
              <a:gd name="T11" fmla="*/ 2142306 h 1302"/>
              <a:gd name="T12" fmla="*/ 278130 w 1245"/>
              <a:gd name="T13" fmla="*/ 1987322 h 1302"/>
              <a:gd name="T14" fmla="*/ 201930 w 1245"/>
              <a:gd name="T15" fmla="*/ 1822530 h 1302"/>
              <a:gd name="T16" fmla="*/ 40005 w 1245"/>
              <a:gd name="T17" fmla="*/ 1773484 h 1302"/>
              <a:gd name="T18" fmla="*/ 43815 w 1245"/>
              <a:gd name="T19" fmla="*/ 1524333 h 1302"/>
              <a:gd name="T20" fmla="*/ 34290 w 1245"/>
              <a:gd name="T21" fmla="*/ 1239869 h 1302"/>
              <a:gd name="T22" fmla="*/ 144780 w 1245"/>
              <a:gd name="T23" fmla="*/ 1092733 h 1302"/>
              <a:gd name="T24" fmla="*/ 217170 w 1245"/>
              <a:gd name="T25" fmla="*/ 908322 h 1302"/>
              <a:gd name="T26" fmla="*/ 125730 w 1245"/>
              <a:gd name="T27" fmla="*/ 655247 h 1302"/>
              <a:gd name="T28" fmla="*/ 220980 w 1245"/>
              <a:gd name="T29" fmla="*/ 639553 h 1302"/>
              <a:gd name="T30" fmla="*/ 331470 w 1245"/>
              <a:gd name="T31" fmla="*/ 610126 h 1302"/>
              <a:gd name="T32" fmla="*/ 556260 w 1245"/>
              <a:gd name="T33" fmla="*/ 635629 h 1302"/>
              <a:gd name="T34" fmla="*/ 590550 w 1245"/>
              <a:gd name="T35" fmla="*/ 529691 h 1302"/>
              <a:gd name="T36" fmla="*/ 704850 w 1245"/>
              <a:gd name="T37" fmla="*/ 517920 h 1302"/>
              <a:gd name="T38" fmla="*/ 815340 w 1245"/>
              <a:gd name="T39" fmla="*/ 529691 h 1302"/>
              <a:gd name="T40" fmla="*/ 840105 w 1245"/>
              <a:gd name="T41" fmla="*/ 584622 h 1302"/>
              <a:gd name="T42" fmla="*/ 809625 w 1245"/>
              <a:gd name="T43" fmla="*/ 617973 h 1302"/>
              <a:gd name="T44" fmla="*/ 878205 w 1245"/>
              <a:gd name="T45" fmla="*/ 643477 h 1302"/>
              <a:gd name="T46" fmla="*/ 939165 w 1245"/>
              <a:gd name="T47" fmla="*/ 727835 h 1302"/>
              <a:gd name="T48" fmla="*/ 1021080 w 1245"/>
              <a:gd name="T49" fmla="*/ 731758 h 1302"/>
              <a:gd name="T50" fmla="*/ 1078230 w 1245"/>
              <a:gd name="T51" fmla="*/ 617973 h 1302"/>
              <a:gd name="T52" fmla="*/ 1223010 w 1245"/>
              <a:gd name="T53" fmla="*/ 555195 h 1302"/>
              <a:gd name="T54" fmla="*/ 1226820 w 1245"/>
              <a:gd name="T55" fmla="*/ 547347 h 1302"/>
              <a:gd name="T56" fmla="*/ 1280160 w 1245"/>
              <a:gd name="T57" fmla="*/ 478684 h 1302"/>
              <a:gd name="T58" fmla="*/ 1213485 w 1245"/>
              <a:gd name="T59" fmla="*/ 429638 h 1302"/>
              <a:gd name="T60" fmla="*/ 1207770 w 1245"/>
              <a:gd name="T61" fmla="*/ 327624 h 1302"/>
              <a:gd name="T62" fmla="*/ 1390650 w 1245"/>
              <a:gd name="T63" fmla="*/ 274655 h 1302"/>
              <a:gd name="T64" fmla="*/ 1451610 w 1245"/>
              <a:gd name="T65" fmla="*/ 286426 h 1302"/>
              <a:gd name="T66" fmla="*/ 1419225 w 1245"/>
              <a:gd name="T67" fmla="*/ 327624 h 1302"/>
              <a:gd name="T68" fmla="*/ 1577340 w 1245"/>
              <a:gd name="T69" fmla="*/ 190296 h 1302"/>
              <a:gd name="T70" fmla="*/ 1630680 w 1245"/>
              <a:gd name="T71" fmla="*/ 215800 h 1302"/>
              <a:gd name="T72" fmla="*/ 1767840 w 1245"/>
              <a:gd name="T73" fmla="*/ 186373 h 1302"/>
              <a:gd name="T74" fmla="*/ 2004060 w 1245"/>
              <a:gd name="T75" fmla="*/ 29427 h 1302"/>
              <a:gd name="T76" fmla="*/ 2133600 w 1245"/>
              <a:gd name="T77" fmla="*/ 64740 h 1302"/>
              <a:gd name="T78" fmla="*/ 2228850 w 1245"/>
              <a:gd name="T79" fmla="*/ 51007 h 1302"/>
              <a:gd name="T80" fmla="*/ 2190750 w 1245"/>
              <a:gd name="T81" fmla="*/ 253075 h 1302"/>
              <a:gd name="T82" fmla="*/ 2358390 w 1245"/>
              <a:gd name="T83" fmla="*/ 396287 h 1302"/>
              <a:gd name="T84" fmla="*/ 2232660 w 1245"/>
              <a:gd name="T85" fmla="*/ 559118 h 1302"/>
              <a:gd name="T86" fmla="*/ 2263140 w 1245"/>
              <a:gd name="T87" fmla="*/ 723911 h 1302"/>
              <a:gd name="T88" fmla="*/ 2232660 w 1245"/>
              <a:gd name="T89" fmla="*/ 882818 h 1302"/>
              <a:gd name="T90" fmla="*/ 2171700 w 1245"/>
              <a:gd name="T91" fmla="*/ 941673 h 1302"/>
              <a:gd name="T92" fmla="*/ 2105025 w 1245"/>
              <a:gd name="T93" fmla="*/ 1055458 h 1302"/>
              <a:gd name="T94" fmla="*/ 2181225 w 1245"/>
              <a:gd name="T95" fmla="*/ 1288915 h 1302"/>
              <a:gd name="T96" fmla="*/ 2099310 w 1245"/>
              <a:gd name="T97" fmla="*/ 1365426 h 1302"/>
              <a:gd name="T98" fmla="*/ 1969770 w 1245"/>
              <a:gd name="T99" fmla="*/ 1449784 h 1302"/>
              <a:gd name="T100" fmla="*/ 2017395 w 1245"/>
              <a:gd name="T101" fmla="*/ 1718553 h 1302"/>
              <a:gd name="T102" fmla="*/ 1906905 w 1245"/>
              <a:gd name="T103" fmla="*/ 1885308 h 1302"/>
              <a:gd name="T104" fmla="*/ 1779270 w 1245"/>
              <a:gd name="T105" fmla="*/ 2003017 h 1302"/>
              <a:gd name="T106" fmla="*/ 1783080 w 1245"/>
              <a:gd name="T107" fmla="*/ 2138382 h 1302"/>
              <a:gd name="T108" fmla="*/ 1826895 w 1245"/>
              <a:gd name="T109" fmla="*/ 2322793 h 1302"/>
              <a:gd name="T110" fmla="*/ 1649730 w 1245"/>
              <a:gd name="T111" fmla="*/ 2507204 h 1302"/>
              <a:gd name="T112" fmla="*/ 1520190 w 1245"/>
              <a:gd name="T113" fmla="*/ 2528784 h 1302"/>
              <a:gd name="T114" fmla="*/ 1274445 w 1245"/>
              <a:gd name="T115" fmla="*/ 2515052 h 1302"/>
              <a:gd name="T116" fmla="*/ 1078230 w 1245"/>
              <a:gd name="T117" fmla="*/ 2536632 h 13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45" h="1302">
                <a:moveTo>
                  <a:pt x="529" y="1252"/>
                </a:moveTo>
                <a:lnTo>
                  <a:pt x="521" y="1263"/>
                </a:lnTo>
                <a:lnTo>
                  <a:pt x="516" y="1261"/>
                </a:lnTo>
                <a:lnTo>
                  <a:pt x="519" y="1255"/>
                </a:lnTo>
                <a:lnTo>
                  <a:pt x="519" y="1250"/>
                </a:lnTo>
                <a:lnTo>
                  <a:pt x="514" y="1250"/>
                </a:lnTo>
                <a:lnTo>
                  <a:pt x="514" y="1244"/>
                </a:lnTo>
                <a:lnTo>
                  <a:pt x="516" y="1235"/>
                </a:lnTo>
                <a:lnTo>
                  <a:pt x="508" y="1222"/>
                </a:lnTo>
                <a:lnTo>
                  <a:pt x="501" y="1214"/>
                </a:lnTo>
                <a:lnTo>
                  <a:pt x="503" y="1207"/>
                </a:lnTo>
                <a:lnTo>
                  <a:pt x="496" y="1201"/>
                </a:lnTo>
                <a:lnTo>
                  <a:pt x="488" y="1201"/>
                </a:lnTo>
                <a:lnTo>
                  <a:pt x="488" y="1188"/>
                </a:lnTo>
                <a:lnTo>
                  <a:pt x="486" y="1180"/>
                </a:lnTo>
                <a:lnTo>
                  <a:pt x="486" y="1169"/>
                </a:lnTo>
                <a:lnTo>
                  <a:pt x="478" y="1169"/>
                </a:lnTo>
                <a:lnTo>
                  <a:pt x="478" y="1160"/>
                </a:lnTo>
                <a:lnTo>
                  <a:pt x="473" y="1154"/>
                </a:lnTo>
                <a:lnTo>
                  <a:pt x="463" y="1156"/>
                </a:lnTo>
                <a:lnTo>
                  <a:pt x="451" y="1148"/>
                </a:lnTo>
                <a:lnTo>
                  <a:pt x="448" y="1152"/>
                </a:lnTo>
                <a:lnTo>
                  <a:pt x="443" y="1156"/>
                </a:lnTo>
                <a:lnTo>
                  <a:pt x="433" y="1154"/>
                </a:lnTo>
                <a:lnTo>
                  <a:pt x="431" y="1160"/>
                </a:lnTo>
                <a:lnTo>
                  <a:pt x="423" y="1163"/>
                </a:lnTo>
                <a:lnTo>
                  <a:pt x="415" y="1154"/>
                </a:lnTo>
                <a:lnTo>
                  <a:pt x="413" y="1143"/>
                </a:lnTo>
                <a:lnTo>
                  <a:pt x="413" y="1133"/>
                </a:lnTo>
                <a:lnTo>
                  <a:pt x="418" y="1128"/>
                </a:lnTo>
                <a:lnTo>
                  <a:pt x="413" y="1124"/>
                </a:lnTo>
                <a:lnTo>
                  <a:pt x="398" y="1118"/>
                </a:lnTo>
                <a:lnTo>
                  <a:pt x="385" y="1115"/>
                </a:lnTo>
                <a:lnTo>
                  <a:pt x="365" y="1111"/>
                </a:lnTo>
                <a:lnTo>
                  <a:pt x="350" y="1120"/>
                </a:lnTo>
                <a:lnTo>
                  <a:pt x="348" y="1130"/>
                </a:lnTo>
                <a:lnTo>
                  <a:pt x="340" y="1143"/>
                </a:lnTo>
                <a:lnTo>
                  <a:pt x="330" y="1167"/>
                </a:lnTo>
                <a:lnTo>
                  <a:pt x="317" y="1184"/>
                </a:lnTo>
                <a:lnTo>
                  <a:pt x="310" y="1192"/>
                </a:lnTo>
                <a:lnTo>
                  <a:pt x="312" y="1210"/>
                </a:lnTo>
                <a:lnTo>
                  <a:pt x="302" y="1216"/>
                </a:lnTo>
                <a:lnTo>
                  <a:pt x="295" y="1222"/>
                </a:lnTo>
                <a:lnTo>
                  <a:pt x="287" y="1231"/>
                </a:lnTo>
                <a:lnTo>
                  <a:pt x="282" y="1225"/>
                </a:lnTo>
                <a:lnTo>
                  <a:pt x="282" y="1216"/>
                </a:lnTo>
                <a:lnTo>
                  <a:pt x="285" y="1203"/>
                </a:lnTo>
                <a:lnTo>
                  <a:pt x="277" y="1203"/>
                </a:lnTo>
                <a:lnTo>
                  <a:pt x="270" y="1192"/>
                </a:lnTo>
                <a:lnTo>
                  <a:pt x="262" y="1207"/>
                </a:lnTo>
                <a:lnTo>
                  <a:pt x="252" y="1218"/>
                </a:lnTo>
                <a:lnTo>
                  <a:pt x="237" y="1220"/>
                </a:lnTo>
                <a:lnTo>
                  <a:pt x="227" y="1225"/>
                </a:lnTo>
                <a:lnTo>
                  <a:pt x="217" y="1225"/>
                </a:lnTo>
                <a:lnTo>
                  <a:pt x="212" y="1233"/>
                </a:lnTo>
                <a:lnTo>
                  <a:pt x="207" y="1237"/>
                </a:lnTo>
                <a:lnTo>
                  <a:pt x="189" y="1237"/>
                </a:lnTo>
                <a:lnTo>
                  <a:pt x="179" y="1229"/>
                </a:lnTo>
                <a:lnTo>
                  <a:pt x="171" y="1222"/>
                </a:lnTo>
                <a:lnTo>
                  <a:pt x="171" y="1210"/>
                </a:lnTo>
                <a:lnTo>
                  <a:pt x="176" y="1195"/>
                </a:lnTo>
                <a:lnTo>
                  <a:pt x="179" y="1167"/>
                </a:lnTo>
                <a:lnTo>
                  <a:pt x="184" y="1139"/>
                </a:lnTo>
                <a:lnTo>
                  <a:pt x="192" y="1137"/>
                </a:lnTo>
                <a:lnTo>
                  <a:pt x="192" y="1133"/>
                </a:lnTo>
                <a:lnTo>
                  <a:pt x="189" y="1128"/>
                </a:lnTo>
                <a:lnTo>
                  <a:pt x="192" y="1122"/>
                </a:lnTo>
                <a:lnTo>
                  <a:pt x="197" y="1113"/>
                </a:lnTo>
                <a:lnTo>
                  <a:pt x="194" y="1109"/>
                </a:lnTo>
                <a:lnTo>
                  <a:pt x="187" y="1103"/>
                </a:lnTo>
                <a:lnTo>
                  <a:pt x="171" y="1100"/>
                </a:lnTo>
                <a:lnTo>
                  <a:pt x="169" y="1092"/>
                </a:lnTo>
                <a:lnTo>
                  <a:pt x="169" y="1081"/>
                </a:lnTo>
                <a:lnTo>
                  <a:pt x="166" y="1077"/>
                </a:lnTo>
                <a:lnTo>
                  <a:pt x="159" y="1077"/>
                </a:lnTo>
                <a:lnTo>
                  <a:pt x="159" y="1070"/>
                </a:lnTo>
                <a:lnTo>
                  <a:pt x="159" y="1064"/>
                </a:lnTo>
                <a:lnTo>
                  <a:pt x="164" y="1056"/>
                </a:lnTo>
                <a:lnTo>
                  <a:pt x="164" y="1032"/>
                </a:lnTo>
                <a:lnTo>
                  <a:pt x="159" y="1028"/>
                </a:lnTo>
                <a:lnTo>
                  <a:pt x="154" y="1032"/>
                </a:lnTo>
                <a:lnTo>
                  <a:pt x="146" y="1030"/>
                </a:lnTo>
                <a:lnTo>
                  <a:pt x="141" y="1021"/>
                </a:lnTo>
                <a:lnTo>
                  <a:pt x="146" y="1013"/>
                </a:lnTo>
                <a:lnTo>
                  <a:pt x="151" y="1002"/>
                </a:lnTo>
                <a:lnTo>
                  <a:pt x="139" y="983"/>
                </a:lnTo>
                <a:lnTo>
                  <a:pt x="131" y="970"/>
                </a:lnTo>
                <a:lnTo>
                  <a:pt x="121" y="963"/>
                </a:lnTo>
                <a:lnTo>
                  <a:pt x="104" y="966"/>
                </a:lnTo>
                <a:lnTo>
                  <a:pt x="96" y="961"/>
                </a:lnTo>
                <a:lnTo>
                  <a:pt x="96" y="957"/>
                </a:lnTo>
                <a:lnTo>
                  <a:pt x="99" y="948"/>
                </a:lnTo>
                <a:lnTo>
                  <a:pt x="106" y="946"/>
                </a:lnTo>
                <a:lnTo>
                  <a:pt x="111" y="944"/>
                </a:lnTo>
                <a:lnTo>
                  <a:pt x="114" y="938"/>
                </a:lnTo>
                <a:lnTo>
                  <a:pt x="106" y="929"/>
                </a:lnTo>
                <a:lnTo>
                  <a:pt x="99" y="916"/>
                </a:lnTo>
                <a:lnTo>
                  <a:pt x="93" y="916"/>
                </a:lnTo>
                <a:lnTo>
                  <a:pt x="93" y="921"/>
                </a:lnTo>
                <a:lnTo>
                  <a:pt x="73" y="916"/>
                </a:lnTo>
                <a:lnTo>
                  <a:pt x="66" y="921"/>
                </a:lnTo>
                <a:lnTo>
                  <a:pt x="51" y="916"/>
                </a:lnTo>
                <a:lnTo>
                  <a:pt x="48" y="912"/>
                </a:lnTo>
                <a:lnTo>
                  <a:pt x="41" y="912"/>
                </a:lnTo>
                <a:lnTo>
                  <a:pt x="38" y="916"/>
                </a:lnTo>
                <a:lnTo>
                  <a:pt x="28" y="914"/>
                </a:lnTo>
                <a:lnTo>
                  <a:pt x="21" y="912"/>
                </a:lnTo>
                <a:lnTo>
                  <a:pt x="21" y="904"/>
                </a:lnTo>
                <a:lnTo>
                  <a:pt x="23" y="891"/>
                </a:lnTo>
                <a:lnTo>
                  <a:pt x="26" y="876"/>
                </a:lnTo>
                <a:lnTo>
                  <a:pt x="36" y="863"/>
                </a:lnTo>
                <a:lnTo>
                  <a:pt x="46" y="852"/>
                </a:lnTo>
                <a:lnTo>
                  <a:pt x="46" y="846"/>
                </a:lnTo>
                <a:lnTo>
                  <a:pt x="38" y="841"/>
                </a:lnTo>
                <a:lnTo>
                  <a:pt x="33" y="833"/>
                </a:lnTo>
                <a:lnTo>
                  <a:pt x="33" y="816"/>
                </a:lnTo>
                <a:lnTo>
                  <a:pt x="31" y="807"/>
                </a:lnTo>
                <a:lnTo>
                  <a:pt x="21" y="799"/>
                </a:lnTo>
                <a:lnTo>
                  <a:pt x="18" y="790"/>
                </a:lnTo>
                <a:lnTo>
                  <a:pt x="23" y="777"/>
                </a:lnTo>
                <a:lnTo>
                  <a:pt x="21" y="769"/>
                </a:lnTo>
                <a:lnTo>
                  <a:pt x="16" y="769"/>
                </a:lnTo>
                <a:lnTo>
                  <a:pt x="13" y="760"/>
                </a:lnTo>
                <a:lnTo>
                  <a:pt x="3" y="760"/>
                </a:lnTo>
                <a:lnTo>
                  <a:pt x="10" y="752"/>
                </a:lnTo>
                <a:lnTo>
                  <a:pt x="13" y="745"/>
                </a:lnTo>
                <a:lnTo>
                  <a:pt x="18" y="739"/>
                </a:lnTo>
                <a:lnTo>
                  <a:pt x="26" y="739"/>
                </a:lnTo>
                <a:lnTo>
                  <a:pt x="31" y="732"/>
                </a:lnTo>
                <a:lnTo>
                  <a:pt x="26" y="700"/>
                </a:lnTo>
                <a:lnTo>
                  <a:pt x="23" y="668"/>
                </a:lnTo>
                <a:lnTo>
                  <a:pt x="18" y="632"/>
                </a:lnTo>
                <a:lnTo>
                  <a:pt x="13" y="615"/>
                </a:lnTo>
                <a:lnTo>
                  <a:pt x="0" y="606"/>
                </a:lnTo>
                <a:lnTo>
                  <a:pt x="5" y="598"/>
                </a:lnTo>
                <a:lnTo>
                  <a:pt x="18" y="595"/>
                </a:lnTo>
                <a:lnTo>
                  <a:pt x="28" y="591"/>
                </a:lnTo>
                <a:lnTo>
                  <a:pt x="41" y="578"/>
                </a:lnTo>
                <a:lnTo>
                  <a:pt x="48" y="572"/>
                </a:lnTo>
                <a:lnTo>
                  <a:pt x="53" y="572"/>
                </a:lnTo>
                <a:lnTo>
                  <a:pt x="58" y="576"/>
                </a:lnTo>
                <a:lnTo>
                  <a:pt x="68" y="574"/>
                </a:lnTo>
                <a:lnTo>
                  <a:pt x="71" y="563"/>
                </a:lnTo>
                <a:lnTo>
                  <a:pt x="76" y="557"/>
                </a:lnTo>
                <a:lnTo>
                  <a:pt x="76" y="550"/>
                </a:lnTo>
                <a:lnTo>
                  <a:pt x="71" y="548"/>
                </a:lnTo>
                <a:lnTo>
                  <a:pt x="78" y="540"/>
                </a:lnTo>
                <a:lnTo>
                  <a:pt x="78" y="533"/>
                </a:lnTo>
                <a:lnTo>
                  <a:pt x="88" y="531"/>
                </a:lnTo>
                <a:lnTo>
                  <a:pt x="88" y="514"/>
                </a:lnTo>
                <a:lnTo>
                  <a:pt x="106" y="501"/>
                </a:lnTo>
                <a:lnTo>
                  <a:pt x="119" y="486"/>
                </a:lnTo>
                <a:lnTo>
                  <a:pt x="126" y="484"/>
                </a:lnTo>
                <a:lnTo>
                  <a:pt x="131" y="478"/>
                </a:lnTo>
                <a:lnTo>
                  <a:pt x="126" y="469"/>
                </a:lnTo>
                <a:lnTo>
                  <a:pt x="114" y="463"/>
                </a:lnTo>
                <a:lnTo>
                  <a:pt x="114" y="452"/>
                </a:lnTo>
                <a:lnTo>
                  <a:pt x="111" y="433"/>
                </a:lnTo>
                <a:lnTo>
                  <a:pt x="96" y="418"/>
                </a:lnTo>
                <a:lnTo>
                  <a:pt x="86" y="409"/>
                </a:lnTo>
                <a:lnTo>
                  <a:pt x="81" y="409"/>
                </a:lnTo>
                <a:lnTo>
                  <a:pt x="78" y="396"/>
                </a:lnTo>
                <a:lnTo>
                  <a:pt x="63" y="388"/>
                </a:lnTo>
                <a:lnTo>
                  <a:pt x="66" y="369"/>
                </a:lnTo>
                <a:lnTo>
                  <a:pt x="63" y="360"/>
                </a:lnTo>
                <a:lnTo>
                  <a:pt x="53" y="351"/>
                </a:lnTo>
                <a:lnTo>
                  <a:pt x="58" y="343"/>
                </a:lnTo>
                <a:lnTo>
                  <a:pt x="66" y="334"/>
                </a:lnTo>
                <a:lnTo>
                  <a:pt x="68" y="330"/>
                </a:lnTo>
                <a:lnTo>
                  <a:pt x="68" y="321"/>
                </a:lnTo>
                <a:lnTo>
                  <a:pt x="71" y="317"/>
                </a:lnTo>
                <a:lnTo>
                  <a:pt x="81" y="321"/>
                </a:lnTo>
                <a:lnTo>
                  <a:pt x="96" y="321"/>
                </a:lnTo>
                <a:lnTo>
                  <a:pt x="104" y="319"/>
                </a:lnTo>
                <a:lnTo>
                  <a:pt x="104" y="315"/>
                </a:lnTo>
                <a:lnTo>
                  <a:pt x="101" y="311"/>
                </a:lnTo>
                <a:lnTo>
                  <a:pt x="101" y="306"/>
                </a:lnTo>
                <a:lnTo>
                  <a:pt x="106" y="306"/>
                </a:lnTo>
                <a:lnTo>
                  <a:pt x="114" y="313"/>
                </a:lnTo>
                <a:lnTo>
                  <a:pt x="116" y="326"/>
                </a:lnTo>
                <a:lnTo>
                  <a:pt x="116" y="336"/>
                </a:lnTo>
                <a:lnTo>
                  <a:pt x="124" y="343"/>
                </a:lnTo>
                <a:lnTo>
                  <a:pt x="124" y="347"/>
                </a:lnTo>
                <a:lnTo>
                  <a:pt x="129" y="345"/>
                </a:lnTo>
                <a:lnTo>
                  <a:pt x="134" y="341"/>
                </a:lnTo>
                <a:lnTo>
                  <a:pt x="126" y="339"/>
                </a:lnTo>
                <a:lnTo>
                  <a:pt x="121" y="334"/>
                </a:lnTo>
                <a:lnTo>
                  <a:pt x="124" y="328"/>
                </a:lnTo>
                <a:lnTo>
                  <a:pt x="134" y="326"/>
                </a:lnTo>
                <a:lnTo>
                  <a:pt x="146" y="321"/>
                </a:lnTo>
                <a:lnTo>
                  <a:pt x="154" y="311"/>
                </a:lnTo>
                <a:lnTo>
                  <a:pt x="174" y="311"/>
                </a:lnTo>
                <a:lnTo>
                  <a:pt x="204" y="306"/>
                </a:lnTo>
                <a:lnTo>
                  <a:pt x="219" y="306"/>
                </a:lnTo>
                <a:lnTo>
                  <a:pt x="227" y="309"/>
                </a:lnTo>
                <a:lnTo>
                  <a:pt x="222" y="311"/>
                </a:lnTo>
                <a:lnTo>
                  <a:pt x="217" y="311"/>
                </a:lnTo>
                <a:lnTo>
                  <a:pt x="217" y="319"/>
                </a:lnTo>
                <a:lnTo>
                  <a:pt x="219" y="330"/>
                </a:lnTo>
                <a:lnTo>
                  <a:pt x="242" y="332"/>
                </a:lnTo>
                <a:lnTo>
                  <a:pt x="254" y="334"/>
                </a:lnTo>
                <a:lnTo>
                  <a:pt x="262" y="330"/>
                </a:lnTo>
                <a:lnTo>
                  <a:pt x="282" y="328"/>
                </a:lnTo>
                <a:lnTo>
                  <a:pt x="292" y="324"/>
                </a:lnTo>
                <a:lnTo>
                  <a:pt x="307" y="321"/>
                </a:lnTo>
                <a:lnTo>
                  <a:pt x="307" y="317"/>
                </a:lnTo>
                <a:lnTo>
                  <a:pt x="312" y="315"/>
                </a:lnTo>
                <a:lnTo>
                  <a:pt x="320" y="317"/>
                </a:lnTo>
                <a:lnTo>
                  <a:pt x="320" y="309"/>
                </a:lnTo>
                <a:lnTo>
                  <a:pt x="320" y="302"/>
                </a:lnTo>
                <a:lnTo>
                  <a:pt x="325" y="296"/>
                </a:lnTo>
                <a:lnTo>
                  <a:pt x="317" y="294"/>
                </a:lnTo>
                <a:lnTo>
                  <a:pt x="312" y="291"/>
                </a:lnTo>
                <a:lnTo>
                  <a:pt x="310" y="283"/>
                </a:lnTo>
                <a:lnTo>
                  <a:pt x="307" y="279"/>
                </a:lnTo>
                <a:lnTo>
                  <a:pt x="310" y="270"/>
                </a:lnTo>
                <a:lnTo>
                  <a:pt x="312" y="274"/>
                </a:lnTo>
                <a:lnTo>
                  <a:pt x="320" y="274"/>
                </a:lnTo>
                <a:lnTo>
                  <a:pt x="317" y="264"/>
                </a:lnTo>
                <a:lnTo>
                  <a:pt x="322" y="257"/>
                </a:lnTo>
                <a:lnTo>
                  <a:pt x="332" y="262"/>
                </a:lnTo>
                <a:lnTo>
                  <a:pt x="335" y="264"/>
                </a:lnTo>
                <a:lnTo>
                  <a:pt x="340" y="262"/>
                </a:lnTo>
                <a:lnTo>
                  <a:pt x="342" y="268"/>
                </a:lnTo>
                <a:lnTo>
                  <a:pt x="353" y="268"/>
                </a:lnTo>
                <a:lnTo>
                  <a:pt x="360" y="264"/>
                </a:lnTo>
                <a:lnTo>
                  <a:pt x="365" y="268"/>
                </a:lnTo>
                <a:lnTo>
                  <a:pt x="370" y="264"/>
                </a:lnTo>
                <a:lnTo>
                  <a:pt x="375" y="257"/>
                </a:lnTo>
                <a:lnTo>
                  <a:pt x="383" y="255"/>
                </a:lnTo>
                <a:lnTo>
                  <a:pt x="385" y="251"/>
                </a:lnTo>
                <a:lnTo>
                  <a:pt x="395" y="251"/>
                </a:lnTo>
                <a:lnTo>
                  <a:pt x="398" y="255"/>
                </a:lnTo>
                <a:lnTo>
                  <a:pt x="405" y="255"/>
                </a:lnTo>
                <a:lnTo>
                  <a:pt x="408" y="262"/>
                </a:lnTo>
                <a:lnTo>
                  <a:pt x="413" y="257"/>
                </a:lnTo>
                <a:lnTo>
                  <a:pt x="418" y="262"/>
                </a:lnTo>
                <a:lnTo>
                  <a:pt x="418" y="266"/>
                </a:lnTo>
                <a:lnTo>
                  <a:pt x="423" y="264"/>
                </a:lnTo>
                <a:lnTo>
                  <a:pt x="428" y="270"/>
                </a:lnTo>
                <a:lnTo>
                  <a:pt x="428" y="274"/>
                </a:lnTo>
                <a:lnTo>
                  <a:pt x="433" y="274"/>
                </a:lnTo>
                <a:lnTo>
                  <a:pt x="433" y="279"/>
                </a:lnTo>
                <a:lnTo>
                  <a:pt x="433" y="283"/>
                </a:lnTo>
                <a:lnTo>
                  <a:pt x="438" y="285"/>
                </a:lnTo>
                <a:lnTo>
                  <a:pt x="436" y="289"/>
                </a:lnTo>
                <a:lnTo>
                  <a:pt x="433" y="289"/>
                </a:lnTo>
                <a:lnTo>
                  <a:pt x="433" y="294"/>
                </a:lnTo>
                <a:lnTo>
                  <a:pt x="433" y="300"/>
                </a:lnTo>
                <a:lnTo>
                  <a:pt x="433" y="302"/>
                </a:lnTo>
                <a:lnTo>
                  <a:pt x="438" y="302"/>
                </a:lnTo>
                <a:lnTo>
                  <a:pt x="441" y="298"/>
                </a:lnTo>
                <a:lnTo>
                  <a:pt x="451" y="300"/>
                </a:lnTo>
                <a:lnTo>
                  <a:pt x="453" y="304"/>
                </a:lnTo>
                <a:lnTo>
                  <a:pt x="451" y="306"/>
                </a:lnTo>
                <a:lnTo>
                  <a:pt x="456" y="306"/>
                </a:lnTo>
                <a:lnTo>
                  <a:pt x="456" y="311"/>
                </a:lnTo>
                <a:lnTo>
                  <a:pt x="458" y="315"/>
                </a:lnTo>
                <a:lnTo>
                  <a:pt x="453" y="317"/>
                </a:lnTo>
                <a:lnTo>
                  <a:pt x="448" y="321"/>
                </a:lnTo>
                <a:lnTo>
                  <a:pt x="443" y="321"/>
                </a:lnTo>
                <a:lnTo>
                  <a:pt x="438" y="319"/>
                </a:lnTo>
                <a:lnTo>
                  <a:pt x="431" y="319"/>
                </a:lnTo>
                <a:lnTo>
                  <a:pt x="425" y="315"/>
                </a:lnTo>
                <a:lnTo>
                  <a:pt x="420" y="315"/>
                </a:lnTo>
                <a:lnTo>
                  <a:pt x="420" y="319"/>
                </a:lnTo>
                <a:lnTo>
                  <a:pt x="425" y="324"/>
                </a:lnTo>
                <a:lnTo>
                  <a:pt x="438" y="324"/>
                </a:lnTo>
                <a:lnTo>
                  <a:pt x="443" y="332"/>
                </a:lnTo>
                <a:lnTo>
                  <a:pt x="443" y="336"/>
                </a:lnTo>
                <a:lnTo>
                  <a:pt x="451" y="336"/>
                </a:lnTo>
                <a:lnTo>
                  <a:pt x="458" y="339"/>
                </a:lnTo>
                <a:lnTo>
                  <a:pt x="461" y="336"/>
                </a:lnTo>
                <a:lnTo>
                  <a:pt x="456" y="330"/>
                </a:lnTo>
                <a:lnTo>
                  <a:pt x="456" y="326"/>
                </a:lnTo>
                <a:lnTo>
                  <a:pt x="461" y="328"/>
                </a:lnTo>
                <a:lnTo>
                  <a:pt x="466" y="334"/>
                </a:lnTo>
                <a:lnTo>
                  <a:pt x="468" y="334"/>
                </a:lnTo>
                <a:lnTo>
                  <a:pt x="468" y="339"/>
                </a:lnTo>
                <a:lnTo>
                  <a:pt x="463" y="341"/>
                </a:lnTo>
                <a:lnTo>
                  <a:pt x="463" y="345"/>
                </a:lnTo>
                <a:lnTo>
                  <a:pt x="466" y="349"/>
                </a:lnTo>
                <a:lnTo>
                  <a:pt x="473" y="351"/>
                </a:lnTo>
                <a:lnTo>
                  <a:pt x="481" y="358"/>
                </a:lnTo>
                <a:lnTo>
                  <a:pt x="481" y="362"/>
                </a:lnTo>
                <a:lnTo>
                  <a:pt x="488" y="364"/>
                </a:lnTo>
                <a:lnTo>
                  <a:pt x="491" y="369"/>
                </a:lnTo>
                <a:lnTo>
                  <a:pt x="493" y="371"/>
                </a:lnTo>
                <a:lnTo>
                  <a:pt x="498" y="369"/>
                </a:lnTo>
                <a:lnTo>
                  <a:pt x="503" y="369"/>
                </a:lnTo>
                <a:lnTo>
                  <a:pt x="506" y="375"/>
                </a:lnTo>
                <a:lnTo>
                  <a:pt x="508" y="377"/>
                </a:lnTo>
                <a:lnTo>
                  <a:pt x="511" y="375"/>
                </a:lnTo>
                <a:lnTo>
                  <a:pt x="516" y="377"/>
                </a:lnTo>
                <a:lnTo>
                  <a:pt x="519" y="379"/>
                </a:lnTo>
                <a:lnTo>
                  <a:pt x="521" y="371"/>
                </a:lnTo>
                <a:lnTo>
                  <a:pt x="526" y="375"/>
                </a:lnTo>
                <a:lnTo>
                  <a:pt x="526" y="379"/>
                </a:lnTo>
                <a:lnTo>
                  <a:pt x="534" y="379"/>
                </a:lnTo>
                <a:lnTo>
                  <a:pt x="536" y="373"/>
                </a:lnTo>
                <a:lnTo>
                  <a:pt x="534" y="356"/>
                </a:lnTo>
                <a:lnTo>
                  <a:pt x="531" y="345"/>
                </a:lnTo>
                <a:lnTo>
                  <a:pt x="531" y="341"/>
                </a:lnTo>
                <a:lnTo>
                  <a:pt x="529" y="332"/>
                </a:lnTo>
                <a:lnTo>
                  <a:pt x="529" y="319"/>
                </a:lnTo>
                <a:lnTo>
                  <a:pt x="526" y="311"/>
                </a:lnTo>
                <a:lnTo>
                  <a:pt x="526" y="300"/>
                </a:lnTo>
                <a:lnTo>
                  <a:pt x="529" y="302"/>
                </a:lnTo>
                <a:lnTo>
                  <a:pt x="534" y="306"/>
                </a:lnTo>
                <a:lnTo>
                  <a:pt x="541" y="309"/>
                </a:lnTo>
                <a:lnTo>
                  <a:pt x="549" y="313"/>
                </a:lnTo>
                <a:lnTo>
                  <a:pt x="566" y="315"/>
                </a:lnTo>
                <a:lnTo>
                  <a:pt x="576" y="313"/>
                </a:lnTo>
                <a:lnTo>
                  <a:pt x="581" y="306"/>
                </a:lnTo>
                <a:lnTo>
                  <a:pt x="581" y="294"/>
                </a:lnTo>
                <a:lnTo>
                  <a:pt x="586" y="294"/>
                </a:lnTo>
                <a:lnTo>
                  <a:pt x="586" y="283"/>
                </a:lnTo>
                <a:lnTo>
                  <a:pt x="597" y="279"/>
                </a:lnTo>
                <a:lnTo>
                  <a:pt x="609" y="281"/>
                </a:lnTo>
                <a:lnTo>
                  <a:pt x="612" y="283"/>
                </a:lnTo>
                <a:lnTo>
                  <a:pt x="617" y="279"/>
                </a:lnTo>
                <a:lnTo>
                  <a:pt x="624" y="283"/>
                </a:lnTo>
                <a:lnTo>
                  <a:pt x="634" y="283"/>
                </a:lnTo>
                <a:lnTo>
                  <a:pt x="642" y="283"/>
                </a:lnTo>
                <a:lnTo>
                  <a:pt x="644" y="289"/>
                </a:lnTo>
                <a:lnTo>
                  <a:pt x="649" y="289"/>
                </a:lnTo>
                <a:lnTo>
                  <a:pt x="654" y="285"/>
                </a:lnTo>
                <a:lnTo>
                  <a:pt x="647" y="283"/>
                </a:lnTo>
                <a:lnTo>
                  <a:pt x="652" y="281"/>
                </a:lnTo>
                <a:lnTo>
                  <a:pt x="662" y="281"/>
                </a:lnTo>
                <a:lnTo>
                  <a:pt x="667" y="283"/>
                </a:lnTo>
                <a:lnTo>
                  <a:pt x="669" y="281"/>
                </a:lnTo>
                <a:lnTo>
                  <a:pt x="669" y="276"/>
                </a:lnTo>
                <a:lnTo>
                  <a:pt x="659" y="274"/>
                </a:lnTo>
                <a:lnTo>
                  <a:pt x="652" y="276"/>
                </a:lnTo>
                <a:lnTo>
                  <a:pt x="644" y="279"/>
                </a:lnTo>
                <a:lnTo>
                  <a:pt x="642" y="274"/>
                </a:lnTo>
                <a:lnTo>
                  <a:pt x="639" y="264"/>
                </a:lnTo>
                <a:lnTo>
                  <a:pt x="639" y="257"/>
                </a:lnTo>
                <a:lnTo>
                  <a:pt x="647" y="259"/>
                </a:lnTo>
                <a:lnTo>
                  <a:pt x="649" y="257"/>
                </a:lnTo>
                <a:lnTo>
                  <a:pt x="649" y="253"/>
                </a:lnTo>
                <a:lnTo>
                  <a:pt x="654" y="253"/>
                </a:lnTo>
                <a:lnTo>
                  <a:pt x="662" y="259"/>
                </a:lnTo>
                <a:lnTo>
                  <a:pt x="664" y="259"/>
                </a:lnTo>
                <a:lnTo>
                  <a:pt x="667" y="253"/>
                </a:lnTo>
                <a:lnTo>
                  <a:pt x="674" y="249"/>
                </a:lnTo>
                <a:lnTo>
                  <a:pt x="672" y="244"/>
                </a:lnTo>
                <a:lnTo>
                  <a:pt x="667" y="242"/>
                </a:lnTo>
                <a:lnTo>
                  <a:pt x="659" y="234"/>
                </a:lnTo>
                <a:lnTo>
                  <a:pt x="652" y="229"/>
                </a:lnTo>
                <a:lnTo>
                  <a:pt x="647" y="229"/>
                </a:lnTo>
                <a:lnTo>
                  <a:pt x="649" y="225"/>
                </a:lnTo>
                <a:lnTo>
                  <a:pt x="649" y="219"/>
                </a:lnTo>
                <a:lnTo>
                  <a:pt x="649" y="214"/>
                </a:lnTo>
                <a:lnTo>
                  <a:pt x="654" y="210"/>
                </a:lnTo>
                <a:lnTo>
                  <a:pt x="649" y="208"/>
                </a:lnTo>
                <a:lnTo>
                  <a:pt x="644" y="212"/>
                </a:lnTo>
                <a:lnTo>
                  <a:pt x="642" y="214"/>
                </a:lnTo>
                <a:lnTo>
                  <a:pt x="637" y="219"/>
                </a:lnTo>
                <a:lnTo>
                  <a:pt x="629" y="219"/>
                </a:lnTo>
                <a:lnTo>
                  <a:pt x="629" y="214"/>
                </a:lnTo>
                <a:lnTo>
                  <a:pt x="629" y="206"/>
                </a:lnTo>
                <a:lnTo>
                  <a:pt x="629" y="199"/>
                </a:lnTo>
                <a:lnTo>
                  <a:pt x="632" y="195"/>
                </a:lnTo>
                <a:lnTo>
                  <a:pt x="639" y="193"/>
                </a:lnTo>
                <a:lnTo>
                  <a:pt x="644" y="191"/>
                </a:lnTo>
                <a:lnTo>
                  <a:pt x="652" y="182"/>
                </a:lnTo>
                <a:lnTo>
                  <a:pt x="649" y="180"/>
                </a:lnTo>
                <a:lnTo>
                  <a:pt x="647" y="174"/>
                </a:lnTo>
                <a:lnTo>
                  <a:pt x="642" y="172"/>
                </a:lnTo>
                <a:lnTo>
                  <a:pt x="634" y="167"/>
                </a:lnTo>
                <a:lnTo>
                  <a:pt x="639" y="161"/>
                </a:lnTo>
                <a:lnTo>
                  <a:pt x="647" y="159"/>
                </a:lnTo>
                <a:lnTo>
                  <a:pt x="659" y="159"/>
                </a:lnTo>
                <a:lnTo>
                  <a:pt x="677" y="152"/>
                </a:lnTo>
                <a:lnTo>
                  <a:pt x="697" y="142"/>
                </a:lnTo>
                <a:lnTo>
                  <a:pt x="715" y="133"/>
                </a:lnTo>
                <a:lnTo>
                  <a:pt x="732" y="125"/>
                </a:lnTo>
                <a:lnTo>
                  <a:pt x="745" y="120"/>
                </a:lnTo>
                <a:lnTo>
                  <a:pt x="755" y="120"/>
                </a:lnTo>
                <a:lnTo>
                  <a:pt x="745" y="127"/>
                </a:lnTo>
                <a:lnTo>
                  <a:pt x="737" y="137"/>
                </a:lnTo>
                <a:lnTo>
                  <a:pt x="730" y="140"/>
                </a:lnTo>
                <a:lnTo>
                  <a:pt x="722" y="140"/>
                </a:lnTo>
                <a:lnTo>
                  <a:pt x="720" y="146"/>
                </a:lnTo>
                <a:lnTo>
                  <a:pt x="722" y="152"/>
                </a:lnTo>
                <a:lnTo>
                  <a:pt x="720" y="157"/>
                </a:lnTo>
                <a:lnTo>
                  <a:pt x="722" y="161"/>
                </a:lnTo>
                <a:lnTo>
                  <a:pt x="730" y="157"/>
                </a:lnTo>
                <a:lnTo>
                  <a:pt x="732" y="144"/>
                </a:lnTo>
                <a:lnTo>
                  <a:pt x="740" y="137"/>
                </a:lnTo>
                <a:lnTo>
                  <a:pt x="752" y="129"/>
                </a:lnTo>
                <a:lnTo>
                  <a:pt x="760" y="127"/>
                </a:lnTo>
                <a:lnTo>
                  <a:pt x="762" y="135"/>
                </a:lnTo>
                <a:lnTo>
                  <a:pt x="762" y="146"/>
                </a:lnTo>
                <a:lnTo>
                  <a:pt x="762" y="154"/>
                </a:lnTo>
                <a:lnTo>
                  <a:pt x="757" y="148"/>
                </a:lnTo>
                <a:lnTo>
                  <a:pt x="757" y="140"/>
                </a:lnTo>
                <a:lnTo>
                  <a:pt x="752" y="144"/>
                </a:lnTo>
                <a:lnTo>
                  <a:pt x="747" y="140"/>
                </a:lnTo>
                <a:lnTo>
                  <a:pt x="742" y="142"/>
                </a:lnTo>
                <a:lnTo>
                  <a:pt x="747" y="150"/>
                </a:lnTo>
                <a:lnTo>
                  <a:pt x="755" y="152"/>
                </a:lnTo>
                <a:lnTo>
                  <a:pt x="757" y="157"/>
                </a:lnTo>
                <a:lnTo>
                  <a:pt x="755" y="161"/>
                </a:lnTo>
                <a:lnTo>
                  <a:pt x="745" y="163"/>
                </a:lnTo>
                <a:lnTo>
                  <a:pt x="745" y="167"/>
                </a:lnTo>
                <a:lnTo>
                  <a:pt x="752" y="169"/>
                </a:lnTo>
                <a:lnTo>
                  <a:pt x="755" y="178"/>
                </a:lnTo>
                <a:lnTo>
                  <a:pt x="762" y="174"/>
                </a:lnTo>
                <a:lnTo>
                  <a:pt x="768" y="165"/>
                </a:lnTo>
                <a:lnTo>
                  <a:pt x="768" y="150"/>
                </a:lnTo>
                <a:lnTo>
                  <a:pt x="768" y="135"/>
                </a:lnTo>
                <a:lnTo>
                  <a:pt x="765" y="127"/>
                </a:lnTo>
                <a:lnTo>
                  <a:pt x="765" y="116"/>
                </a:lnTo>
                <a:lnTo>
                  <a:pt x="783" y="105"/>
                </a:lnTo>
                <a:lnTo>
                  <a:pt x="798" y="99"/>
                </a:lnTo>
                <a:lnTo>
                  <a:pt x="818" y="95"/>
                </a:lnTo>
                <a:lnTo>
                  <a:pt x="828" y="97"/>
                </a:lnTo>
                <a:lnTo>
                  <a:pt x="830" y="101"/>
                </a:lnTo>
                <a:lnTo>
                  <a:pt x="828" y="112"/>
                </a:lnTo>
                <a:lnTo>
                  <a:pt x="823" y="112"/>
                </a:lnTo>
                <a:lnTo>
                  <a:pt x="818" y="110"/>
                </a:lnTo>
                <a:lnTo>
                  <a:pt x="818" y="118"/>
                </a:lnTo>
                <a:lnTo>
                  <a:pt x="820" y="125"/>
                </a:lnTo>
                <a:lnTo>
                  <a:pt x="830" y="118"/>
                </a:lnTo>
                <a:lnTo>
                  <a:pt x="838" y="110"/>
                </a:lnTo>
                <a:lnTo>
                  <a:pt x="843" y="114"/>
                </a:lnTo>
                <a:lnTo>
                  <a:pt x="843" y="120"/>
                </a:lnTo>
                <a:lnTo>
                  <a:pt x="851" y="114"/>
                </a:lnTo>
                <a:lnTo>
                  <a:pt x="856" y="110"/>
                </a:lnTo>
                <a:lnTo>
                  <a:pt x="861" y="118"/>
                </a:lnTo>
                <a:lnTo>
                  <a:pt x="866" y="116"/>
                </a:lnTo>
                <a:lnTo>
                  <a:pt x="868" y="107"/>
                </a:lnTo>
                <a:lnTo>
                  <a:pt x="873" y="103"/>
                </a:lnTo>
                <a:lnTo>
                  <a:pt x="891" y="110"/>
                </a:lnTo>
                <a:lnTo>
                  <a:pt x="903" y="112"/>
                </a:lnTo>
                <a:lnTo>
                  <a:pt x="898" y="116"/>
                </a:lnTo>
                <a:lnTo>
                  <a:pt x="898" y="120"/>
                </a:lnTo>
                <a:lnTo>
                  <a:pt x="908" y="116"/>
                </a:lnTo>
                <a:lnTo>
                  <a:pt x="923" y="110"/>
                </a:lnTo>
                <a:lnTo>
                  <a:pt x="926" y="103"/>
                </a:lnTo>
                <a:lnTo>
                  <a:pt x="928" y="95"/>
                </a:lnTo>
                <a:lnTo>
                  <a:pt x="936" y="92"/>
                </a:lnTo>
                <a:lnTo>
                  <a:pt x="941" y="84"/>
                </a:lnTo>
                <a:lnTo>
                  <a:pt x="946" y="67"/>
                </a:lnTo>
                <a:lnTo>
                  <a:pt x="956" y="54"/>
                </a:lnTo>
                <a:lnTo>
                  <a:pt x="964" y="45"/>
                </a:lnTo>
                <a:lnTo>
                  <a:pt x="976" y="35"/>
                </a:lnTo>
                <a:lnTo>
                  <a:pt x="984" y="26"/>
                </a:lnTo>
                <a:lnTo>
                  <a:pt x="1004" y="18"/>
                </a:lnTo>
                <a:lnTo>
                  <a:pt x="1019" y="11"/>
                </a:lnTo>
                <a:lnTo>
                  <a:pt x="1034" y="11"/>
                </a:lnTo>
                <a:lnTo>
                  <a:pt x="1047" y="13"/>
                </a:lnTo>
                <a:lnTo>
                  <a:pt x="1052" y="15"/>
                </a:lnTo>
                <a:lnTo>
                  <a:pt x="1059" y="18"/>
                </a:lnTo>
                <a:lnTo>
                  <a:pt x="1064" y="24"/>
                </a:lnTo>
                <a:lnTo>
                  <a:pt x="1067" y="28"/>
                </a:lnTo>
                <a:lnTo>
                  <a:pt x="1072" y="35"/>
                </a:lnTo>
                <a:lnTo>
                  <a:pt x="1072" y="39"/>
                </a:lnTo>
                <a:lnTo>
                  <a:pt x="1077" y="41"/>
                </a:lnTo>
                <a:lnTo>
                  <a:pt x="1084" y="41"/>
                </a:lnTo>
                <a:lnTo>
                  <a:pt x="1094" y="37"/>
                </a:lnTo>
                <a:lnTo>
                  <a:pt x="1107" y="33"/>
                </a:lnTo>
                <a:lnTo>
                  <a:pt x="1117" y="39"/>
                </a:lnTo>
                <a:lnTo>
                  <a:pt x="1122" y="37"/>
                </a:lnTo>
                <a:lnTo>
                  <a:pt x="1120" y="33"/>
                </a:lnTo>
                <a:lnTo>
                  <a:pt x="1120" y="26"/>
                </a:lnTo>
                <a:lnTo>
                  <a:pt x="1127" y="28"/>
                </a:lnTo>
                <a:lnTo>
                  <a:pt x="1130" y="26"/>
                </a:lnTo>
                <a:lnTo>
                  <a:pt x="1127" y="18"/>
                </a:lnTo>
                <a:lnTo>
                  <a:pt x="1125" y="11"/>
                </a:lnTo>
                <a:lnTo>
                  <a:pt x="1127" y="0"/>
                </a:lnTo>
                <a:lnTo>
                  <a:pt x="1132" y="7"/>
                </a:lnTo>
                <a:lnTo>
                  <a:pt x="1135" y="18"/>
                </a:lnTo>
                <a:lnTo>
                  <a:pt x="1145" y="13"/>
                </a:lnTo>
                <a:lnTo>
                  <a:pt x="1152" y="15"/>
                </a:lnTo>
                <a:lnTo>
                  <a:pt x="1155" y="24"/>
                </a:lnTo>
                <a:lnTo>
                  <a:pt x="1170" y="26"/>
                </a:lnTo>
                <a:lnTo>
                  <a:pt x="1172" y="35"/>
                </a:lnTo>
                <a:lnTo>
                  <a:pt x="1180" y="39"/>
                </a:lnTo>
                <a:lnTo>
                  <a:pt x="1190" y="39"/>
                </a:lnTo>
                <a:lnTo>
                  <a:pt x="1195" y="47"/>
                </a:lnTo>
                <a:lnTo>
                  <a:pt x="1185" y="54"/>
                </a:lnTo>
                <a:lnTo>
                  <a:pt x="1175" y="67"/>
                </a:lnTo>
                <a:lnTo>
                  <a:pt x="1175" y="77"/>
                </a:lnTo>
                <a:lnTo>
                  <a:pt x="1175" y="90"/>
                </a:lnTo>
                <a:lnTo>
                  <a:pt x="1165" y="101"/>
                </a:lnTo>
                <a:lnTo>
                  <a:pt x="1167" y="107"/>
                </a:lnTo>
                <a:lnTo>
                  <a:pt x="1157" y="114"/>
                </a:lnTo>
                <a:lnTo>
                  <a:pt x="1150" y="129"/>
                </a:lnTo>
                <a:lnTo>
                  <a:pt x="1147" y="137"/>
                </a:lnTo>
                <a:lnTo>
                  <a:pt x="1150" y="146"/>
                </a:lnTo>
                <a:lnTo>
                  <a:pt x="1157" y="148"/>
                </a:lnTo>
                <a:lnTo>
                  <a:pt x="1152" y="161"/>
                </a:lnTo>
                <a:lnTo>
                  <a:pt x="1162" y="169"/>
                </a:lnTo>
                <a:lnTo>
                  <a:pt x="1177" y="172"/>
                </a:lnTo>
                <a:lnTo>
                  <a:pt x="1198" y="169"/>
                </a:lnTo>
                <a:lnTo>
                  <a:pt x="1213" y="169"/>
                </a:lnTo>
                <a:lnTo>
                  <a:pt x="1220" y="180"/>
                </a:lnTo>
                <a:lnTo>
                  <a:pt x="1223" y="193"/>
                </a:lnTo>
                <a:lnTo>
                  <a:pt x="1230" y="199"/>
                </a:lnTo>
                <a:lnTo>
                  <a:pt x="1238" y="202"/>
                </a:lnTo>
                <a:lnTo>
                  <a:pt x="1245" y="208"/>
                </a:lnTo>
                <a:lnTo>
                  <a:pt x="1238" y="221"/>
                </a:lnTo>
                <a:lnTo>
                  <a:pt x="1238" y="242"/>
                </a:lnTo>
                <a:lnTo>
                  <a:pt x="1215" y="242"/>
                </a:lnTo>
                <a:lnTo>
                  <a:pt x="1213" y="249"/>
                </a:lnTo>
                <a:lnTo>
                  <a:pt x="1213" y="255"/>
                </a:lnTo>
                <a:lnTo>
                  <a:pt x="1208" y="257"/>
                </a:lnTo>
                <a:lnTo>
                  <a:pt x="1195" y="268"/>
                </a:lnTo>
                <a:lnTo>
                  <a:pt x="1185" y="268"/>
                </a:lnTo>
                <a:lnTo>
                  <a:pt x="1185" y="279"/>
                </a:lnTo>
                <a:lnTo>
                  <a:pt x="1172" y="281"/>
                </a:lnTo>
                <a:lnTo>
                  <a:pt x="1172" y="285"/>
                </a:lnTo>
                <a:lnTo>
                  <a:pt x="1175" y="289"/>
                </a:lnTo>
                <a:lnTo>
                  <a:pt x="1185" y="294"/>
                </a:lnTo>
                <a:lnTo>
                  <a:pt x="1185" y="304"/>
                </a:lnTo>
                <a:lnTo>
                  <a:pt x="1175" y="309"/>
                </a:lnTo>
                <a:lnTo>
                  <a:pt x="1172" y="315"/>
                </a:lnTo>
                <a:lnTo>
                  <a:pt x="1190" y="328"/>
                </a:lnTo>
                <a:lnTo>
                  <a:pt x="1195" y="330"/>
                </a:lnTo>
                <a:lnTo>
                  <a:pt x="1195" y="336"/>
                </a:lnTo>
                <a:lnTo>
                  <a:pt x="1188" y="345"/>
                </a:lnTo>
                <a:lnTo>
                  <a:pt x="1183" y="351"/>
                </a:lnTo>
                <a:lnTo>
                  <a:pt x="1183" y="360"/>
                </a:lnTo>
                <a:lnTo>
                  <a:pt x="1188" y="369"/>
                </a:lnTo>
                <a:lnTo>
                  <a:pt x="1203" y="377"/>
                </a:lnTo>
                <a:lnTo>
                  <a:pt x="1210" y="383"/>
                </a:lnTo>
                <a:lnTo>
                  <a:pt x="1210" y="396"/>
                </a:lnTo>
                <a:lnTo>
                  <a:pt x="1215" y="403"/>
                </a:lnTo>
                <a:lnTo>
                  <a:pt x="1215" y="409"/>
                </a:lnTo>
                <a:lnTo>
                  <a:pt x="1205" y="409"/>
                </a:lnTo>
                <a:lnTo>
                  <a:pt x="1200" y="433"/>
                </a:lnTo>
                <a:lnTo>
                  <a:pt x="1193" y="433"/>
                </a:lnTo>
                <a:lnTo>
                  <a:pt x="1188" y="439"/>
                </a:lnTo>
                <a:lnTo>
                  <a:pt x="1188" y="448"/>
                </a:lnTo>
                <a:lnTo>
                  <a:pt x="1183" y="454"/>
                </a:lnTo>
                <a:lnTo>
                  <a:pt x="1172" y="450"/>
                </a:lnTo>
                <a:lnTo>
                  <a:pt x="1172" y="443"/>
                </a:lnTo>
                <a:lnTo>
                  <a:pt x="1162" y="443"/>
                </a:lnTo>
                <a:lnTo>
                  <a:pt x="1157" y="448"/>
                </a:lnTo>
                <a:lnTo>
                  <a:pt x="1157" y="456"/>
                </a:lnTo>
                <a:lnTo>
                  <a:pt x="1152" y="461"/>
                </a:lnTo>
                <a:lnTo>
                  <a:pt x="1142" y="463"/>
                </a:lnTo>
                <a:lnTo>
                  <a:pt x="1140" y="469"/>
                </a:lnTo>
                <a:lnTo>
                  <a:pt x="1130" y="469"/>
                </a:lnTo>
                <a:lnTo>
                  <a:pt x="1125" y="469"/>
                </a:lnTo>
                <a:lnTo>
                  <a:pt x="1125" y="473"/>
                </a:lnTo>
                <a:lnTo>
                  <a:pt x="1130" y="478"/>
                </a:lnTo>
                <a:lnTo>
                  <a:pt x="1140" y="480"/>
                </a:lnTo>
                <a:lnTo>
                  <a:pt x="1142" y="493"/>
                </a:lnTo>
                <a:lnTo>
                  <a:pt x="1145" y="501"/>
                </a:lnTo>
                <a:lnTo>
                  <a:pt x="1140" y="505"/>
                </a:lnTo>
                <a:lnTo>
                  <a:pt x="1135" y="505"/>
                </a:lnTo>
                <a:lnTo>
                  <a:pt x="1130" y="499"/>
                </a:lnTo>
                <a:lnTo>
                  <a:pt x="1122" y="501"/>
                </a:lnTo>
                <a:lnTo>
                  <a:pt x="1122" y="512"/>
                </a:lnTo>
                <a:lnTo>
                  <a:pt x="1112" y="512"/>
                </a:lnTo>
                <a:lnTo>
                  <a:pt x="1102" y="514"/>
                </a:lnTo>
                <a:lnTo>
                  <a:pt x="1097" y="523"/>
                </a:lnTo>
                <a:lnTo>
                  <a:pt x="1100" y="531"/>
                </a:lnTo>
                <a:lnTo>
                  <a:pt x="1105" y="538"/>
                </a:lnTo>
                <a:lnTo>
                  <a:pt x="1100" y="548"/>
                </a:lnTo>
                <a:lnTo>
                  <a:pt x="1097" y="555"/>
                </a:lnTo>
                <a:lnTo>
                  <a:pt x="1107" y="565"/>
                </a:lnTo>
                <a:lnTo>
                  <a:pt x="1115" y="585"/>
                </a:lnTo>
                <a:lnTo>
                  <a:pt x="1122" y="595"/>
                </a:lnTo>
                <a:lnTo>
                  <a:pt x="1130" y="602"/>
                </a:lnTo>
                <a:lnTo>
                  <a:pt x="1130" y="608"/>
                </a:lnTo>
                <a:lnTo>
                  <a:pt x="1142" y="619"/>
                </a:lnTo>
                <a:lnTo>
                  <a:pt x="1140" y="625"/>
                </a:lnTo>
                <a:lnTo>
                  <a:pt x="1147" y="634"/>
                </a:lnTo>
                <a:lnTo>
                  <a:pt x="1147" y="649"/>
                </a:lnTo>
                <a:lnTo>
                  <a:pt x="1145" y="657"/>
                </a:lnTo>
                <a:lnTo>
                  <a:pt x="1145" y="666"/>
                </a:lnTo>
                <a:lnTo>
                  <a:pt x="1145" y="675"/>
                </a:lnTo>
                <a:lnTo>
                  <a:pt x="1140" y="677"/>
                </a:lnTo>
                <a:lnTo>
                  <a:pt x="1135" y="672"/>
                </a:lnTo>
                <a:lnTo>
                  <a:pt x="1130" y="666"/>
                </a:lnTo>
                <a:lnTo>
                  <a:pt x="1125" y="668"/>
                </a:lnTo>
                <a:lnTo>
                  <a:pt x="1127" y="677"/>
                </a:lnTo>
                <a:lnTo>
                  <a:pt x="1122" y="681"/>
                </a:lnTo>
                <a:lnTo>
                  <a:pt x="1115" y="672"/>
                </a:lnTo>
                <a:lnTo>
                  <a:pt x="1102" y="679"/>
                </a:lnTo>
                <a:lnTo>
                  <a:pt x="1110" y="690"/>
                </a:lnTo>
                <a:lnTo>
                  <a:pt x="1102" y="696"/>
                </a:lnTo>
                <a:lnTo>
                  <a:pt x="1092" y="702"/>
                </a:lnTo>
                <a:lnTo>
                  <a:pt x="1084" y="696"/>
                </a:lnTo>
                <a:lnTo>
                  <a:pt x="1072" y="702"/>
                </a:lnTo>
                <a:lnTo>
                  <a:pt x="1059" y="700"/>
                </a:lnTo>
                <a:lnTo>
                  <a:pt x="1052" y="698"/>
                </a:lnTo>
                <a:lnTo>
                  <a:pt x="1044" y="705"/>
                </a:lnTo>
                <a:lnTo>
                  <a:pt x="1037" y="702"/>
                </a:lnTo>
                <a:lnTo>
                  <a:pt x="1032" y="698"/>
                </a:lnTo>
                <a:lnTo>
                  <a:pt x="1029" y="702"/>
                </a:lnTo>
                <a:lnTo>
                  <a:pt x="1032" y="709"/>
                </a:lnTo>
                <a:lnTo>
                  <a:pt x="1027" y="719"/>
                </a:lnTo>
                <a:lnTo>
                  <a:pt x="1034" y="739"/>
                </a:lnTo>
                <a:lnTo>
                  <a:pt x="1039" y="743"/>
                </a:lnTo>
                <a:lnTo>
                  <a:pt x="1037" y="760"/>
                </a:lnTo>
                <a:lnTo>
                  <a:pt x="1034" y="773"/>
                </a:lnTo>
                <a:lnTo>
                  <a:pt x="1029" y="782"/>
                </a:lnTo>
                <a:lnTo>
                  <a:pt x="1029" y="792"/>
                </a:lnTo>
                <a:lnTo>
                  <a:pt x="1024" y="801"/>
                </a:lnTo>
                <a:lnTo>
                  <a:pt x="1022" y="816"/>
                </a:lnTo>
                <a:lnTo>
                  <a:pt x="1024" y="833"/>
                </a:lnTo>
                <a:lnTo>
                  <a:pt x="1037" y="844"/>
                </a:lnTo>
                <a:lnTo>
                  <a:pt x="1042" y="861"/>
                </a:lnTo>
                <a:lnTo>
                  <a:pt x="1049" y="871"/>
                </a:lnTo>
                <a:lnTo>
                  <a:pt x="1059" y="876"/>
                </a:lnTo>
                <a:lnTo>
                  <a:pt x="1062" y="886"/>
                </a:lnTo>
                <a:lnTo>
                  <a:pt x="1059" y="893"/>
                </a:lnTo>
                <a:lnTo>
                  <a:pt x="1054" y="897"/>
                </a:lnTo>
                <a:lnTo>
                  <a:pt x="1054" y="914"/>
                </a:lnTo>
                <a:lnTo>
                  <a:pt x="1049" y="923"/>
                </a:lnTo>
                <a:lnTo>
                  <a:pt x="1037" y="934"/>
                </a:lnTo>
                <a:lnTo>
                  <a:pt x="1027" y="934"/>
                </a:lnTo>
                <a:lnTo>
                  <a:pt x="1022" y="940"/>
                </a:lnTo>
                <a:lnTo>
                  <a:pt x="1011" y="938"/>
                </a:lnTo>
                <a:lnTo>
                  <a:pt x="1004" y="940"/>
                </a:lnTo>
                <a:lnTo>
                  <a:pt x="1001" y="951"/>
                </a:lnTo>
                <a:lnTo>
                  <a:pt x="1001" y="961"/>
                </a:lnTo>
                <a:lnTo>
                  <a:pt x="1001" y="968"/>
                </a:lnTo>
                <a:lnTo>
                  <a:pt x="996" y="970"/>
                </a:lnTo>
                <a:lnTo>
                  <a:pt x="984" y="974"/>
                </a:lnTo>
                <a:lnTo>
                  <a:pt x="976" y="976"/>
                </a:lnTo>
                <a:lnTo>
                  <a:pt x="971" y="985"/>
                </a:lnTo>
                <a:lnTo>
                  <a:pt x="961" y="983"/>
                </a:lnTo>
                <a:lnTo>
                  <a:pt x="954" y="989"/>
                </a:lnTo>
                <a:lnTo>
                  <a:pt x="944" y="989"/>
                </a:lnTo>
                <a:lnTo>
                  <a:pt x="936" y="993"/>
                </a:lnTo>
                <a:lnTo>
                  <a:pt x="931" y="1006"/>
                </a:lnTo>
                <a:lnTo>
                  <a:pt x="936" y="1017"/>
                </a:lnTo>
                <a:lnTo>
                  <a:pt x="934" y="1021"/>
                </a:lnTo>
                <a:lnTo>
                  <a:pt x="926" y="1026"/>
                </a:lnTo>
                <a:lnTo>
                  <a:pt x="936" y="1051"/>
                </a:lnTo>
                <a:lnTo>
                  <a:pt x="926" y="1053"/>
                </a:lnTo>
                <a:lnTo>
                  <a:pt x="926" y="1058"/>
                </a:lnTo>
                <a:lnTo>
                  <a:pt x="936" y="1064"/>
                </a:lnTo>
                <a:lnTo>
                  <a:pt x="934" y="1068"/>
                </a:lnTo>
                <a:lnTo>
                  <a:pt x="936" y="1073"/>
                </a:lnTo>
                <a:lnTo>
                  <a:pt x="936" y="1077"/>
                </a:lnTo>
                <a:lnTo>
                  <a:pt x="921" y="1077"/>
                </a:lnTo>
                <a:lnTo>
                  <a:pt x="918" y="1079"/>
                </a:lnTo>
                <a:lnTo>
                  <a:pt x="921" y="1083"/>
                </a:lnTo>
                <a:lnTo>
                  <a:pt x="936" y="1090"/>
                </a:lnTo>
                <a:lnTo>
                  <a:pt x="941" y="1096"/>
                </a:lnTo>
                <a:lnTo>
                  <a:pt x="949" y="1098"/>
                </a:lnTo>
                <a:lnTo>
                  <a:pt x="946" y="1109"/>
                </a:lnTo>
                <a:lnTo>
                  <a:pt x="941" y="1124"/>
                </a:lnTo>
                <a:lnTo>
                  <a:pt x="941" y="1137"/>
                </a:lnTo>
                <a:lnTo>
                  <a:pt x="951" y="1139"/>
                </a:lnTo>
                <a:lnTo>
                  <a:pt x="961" y="1145"/>
                </a:lnTo>
                <a:lnTo>
                  <a:pt x="966" y="1152"/>
                </a:lnTo>
                <a:lnTo>
                  <a:pt x="969" y="1160"/>
                </a:lnTo>
                <a:lnTo>
                  <a:pt x="964" y="1169"/>
                </a:lnTo>
                <a:lnTo>
                  <a:pt x="959" y="1173"/>
                </a:lnTo>
                <a:lnTo>
                  <a:pt x="959" y="1184"/>
                </a:lnTo>
                <a:lnTo>
                  <a:pt x="961" y="1190"/>
                </a:lnTo>
                <a:lnTo>
                  <a:pt x="956" y="1201"/>
                </a:lnTo>
                <a:lnTo>
                  <a:pt x="956" y="1210"/>
                </a:lnTo>
                <a:lnTo>
                  <a:pt x="969" y="1222"/>
                </a:lnTo>
                <a:lnTo>
                  <a:pt x="941" y="1233"/>
                </a:lnTo>
                <a:lnTo>
                  <a:pt x="921" y="1240"/>
                </a:lnTo>
                <a:lnTo>
                  <a:pt x="901" y="1250"/>
                </a:lnTo>
                <a:lnTo>
                  <a:pt x="903" y="1261"/>
                </a:lnTo>
                <a:lnTo>
                  <a:pt x="906" y="1267"/>
                </a:lnTo>
                <a:lnTo>
                  <a:pt x="901" y="1272"/>
                </a:lnTo>
                <a:lnTo>
                  <a:pt x="878" y="1274"/>
                </a:lnTo>
                <a:lnTo>
                  <a:pt x="866" y="1278"/>
                </a:lnTo>
                <a:lnTo>
                  <a:pt x="861" y="1274"/>
                </a:lnTo>
                <a:lnTo>
                  <a:pt x="856" y="1274"/>
                </a:lnTo>
                <a:lnTo>
                  <a:pt x="858" y="1285"/>
                </a:lnTo>
                <a:lnTo>
                  <a:pt x="848" y="1285"/>
                </a:lnTo>
                <a:lnTo>
                  <a:pt x="845" y="1282"/>
                </a:lnTo>
                <a:lnTo>
                  <a:pt x="838" y="1285"/>
                </a:lnTo>
                <a:lnTo>
                  <a:pt x="833" y="1289"/>
                </a:lnTo>
                <a:lnTo>
                  <a:pt x="825" y="1289"/>
                </a:lnTo>
                <a:lnTo>
                  <a:pt x="818" y="1295"/>
                </a:lnTo>
                <a:lnTo>
                  <a:pt x="805" y="1299"/>
                </a:lnTo>
                <a:lnTo>
                  <a:pt x="803" y="1293"/>
                </a:lnTo>
                <a:lnTo>
                  <a:pt x="798" y="1289"/>
                </a:lnTo>
                <a:lnTo>
                  <a:pt x="790" y="1291"/>
                </a:lnTo>
                <a:lnTo>
                  <a:pt x="785" y="1293"/>
                </a:lnTo>
                <a:lnTo>
                  <a:pt x="768" y="1293"/>
                </a:lnTo>
                <a:lnTo>
                  <a:pt x="752" y="1299"/>
                </a:lnTo>
                <a:lnTo>
                  <a:pt x="742" y="1302"/>
                </a:lnTo>
                <a:lnTo>
                  <a:pt x="735" y="1297"/>
                </a:lnTo>
                <a:lnTo>
                  <a:pt x="725" y="1289"/>
                </a:lnTo>
                <a:lnTo>
                  <a:pt x="712" y="1280"/>
                </a:lnTo>
                <a:lnTo>
                  <a:pt x="702" y="1280"/>
                </a:lnTo>
                <a:lnTo>
                  <a:pt x="690" y="1282"/>
                </a:lnTo>
                <a:lnTo>
                  <a:pt x="677" y="1282"/>
                </a:lnTo>
                <a:lnTo>
                  <a:pt x="669" y="1282"/>
                </a:lnTo>
                <a:lnTo>
                  <a:pt x="667" y="1291"/>
                </a:lnTo>
                <a:lnTo>
                  <a:pt x="659" y="1291"/>
                </a:lnTo>
                <a:lnTo>
                  <a:pt x="647" y="1285"/>
                </a:lnTo>
                <a:lnTo>
                  <a:pt x="639" y="1278"/>
                </a:lnTo>
                <a:lnTo>
                  <a:pt x="629" y="1285"/>
                </a:lnTo>
                <a:lnTo>
                  <a:pt x="622" y="1282"/>
                </a:lnTo>
                <a:lnTo>
                  <a:pt x="614" y="1274"/>
                </a:lnTo>
                <a:lnTo>
                  <a:pt x="604" y="1276"/>
                </a:lnTo>
                <a:lnTo>
                  <a:pt x="589" y="1278"/>
                </a:lnTo>
                <a:lnTo>
                  <a:pt x="574" y="1280"/>
                </a:lnTo>
                <a:lnTo>
                  <a:pt x="569" y="1287"/>
                </a:lnTo>
                <a:lnTo>
                  <a:pt x="566" y="1293"/>
                </a:lnTo>
                <a:lnTo>
                  <a:pt x="551" y="1289"/>
                </a:lnTo>
                <a:lnTo>
                  <a:pt x="539" y="1265"/>
                </a:lnTo>
                <a:lnTo>
                  <a:pt x="536" y="1255"/>
                </a:lnTo>
                <a:lnTo>
                  <a:pt x="529" y="1252"/>
                </a:lnTo>
                <a:close/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>
            <a:off x="2318219" y="2098561"/>
            <a:ext cx="791315" cy="898121"/>
          </a:xfrm>
          <a:custGeom>
            <a:avLst/>
            <a:gdLst>
              <a:gd name="T0" fmla="*/ 224396 w 475"/>
              <a:gd name="T1" fmla="*/ 133572 h 573"/>
              <a:gd name="T2" fmla="*/ 167346 w 475"/>
              <a:gd name="T3" fmla="*/ 184643 h 573"/>
              <a:gd name="T4" fmla="*/ 167346 w 475"/>
              <a:gd name="T5" fmla="*/ 235715 h 573"/>
              <a:gd name="T6" fmla="*/ 186363 w 475"/>
              <a:gd name="T7" fmla="*/ 306429 h 573"/>
              <a:gd name="T8" fmla="*/ 173051 w 475"/>
              <a:gd name="T9" fmla="*/ 383036 h 573"/>
              <a:gd name="T10" fmla="*/ 224396 w 475"/>
              <a:gd name="T11" fmla="*/ 461608 h 573"/>
              <a:gd name="T12" fmla="*/ 173051 w 475"/>
              <a:gd name="T13" fmla="*/ 538215 h 573"/>
              <a:gd name="T14" fmla="*/ 114100 w 475"/>
              <a:gd name="T15" fmla="*/ 538215 h 573"/>
              <a:gd name="T16" fmla="*/ 62755 w 475"/>
              <a:gd name="T17" fmla="*/ 579465 h 573"/>
              <a:gd name="T18" fmla="*/ 85575 w 475"/>
              <a:gd name="T19" fmla="*/ 626608 h 573"/>
              <a:gd name="T20" fmla="*/ 47541 w 475"/>
              <a:gd name="T21" fmla="*/ 642323 h 573"/>
              <a:gd name="T22" fmla="*/ 5705 w 475"/>
              <a:gd name="T23" fmla="*/ 701251 h 573"/>
              <a:gd name="T24" fmla="*/ 34230 w 475"/>
              <a:gd name="T25" fmla="*/ 807323 h 573"/>
              <a:gd name="T26" fmla="*/ 81771 w 475"/>
              <a:gd name="T27" fmla="*/ 885895 h 573"/>
              <a:gd name="T28" fmla="*/ 214887 w 475"/>
              <a:gd name="T29" fmla="*/ 915359 h 573"/>
              <a:gd name="T30" fmla="*/ 281446 w 475"/>
              <a:gd name="T31" fmla="*/ 1017502 h 573"/>
              <a:gd name="T32" fmla="*/ 281446 w 475"/>
              <a:gd name="T33" fmla="*/ 1092145 h 573"/>
              <a:gd name="T34" fmla="*/ 334692 w 475"/>
              <a:gd name="T35" fmla="*/ 1058752 h 573"/>
              <a:gd name="T36" fmla="*/ 397447 w 475"/>
              <a:gd name="T37" fmla="*/ 1076431 h 573"/>
              <a:gd name="T38" fmla="*/ 435480 w 475"/>
              <a:gd name="T39" fmla="*/ 1113752 h 573"/>
              <a:gd name="T40" fmla="*/ 473513 w 475"/>
              <a:gd name="T41" fmla="*/ 1080359 h 573"/>
              <a:gd name="T42" fmla="*/ 526760 w 475"/>
              <a:gd name="T43" fmla="*/ 1058752 h 573"/>
              <a:gd name="T44" fmla="*/ 517251 w 475"/>
              <a:gd name="T45" fmla="*/ 1033216 h 573"/>
              <a:gd name="T46" fmla="*/ 521055 w 475"/>
              <a:gd name="T47" fmla="*/ 974288 h 573"/>
              <a:gd name="T48" fmla="*/ 606629 w 475"/>
              <a:gd name="T49" fmla="*/ 962502 h 573"/>
              <a:gd name="T50" fmla="*/ 640859 w 475"/>
              <a:gd name="T51" fmla="*/ 919288 h 573"/>
              <a:gd name="T52" fmla="*/ 688401 w 475"/>
              <a:gd name="T53" fmla="*/ 915359 h 573"/>
              <a:gd name="T54" fmla="*/ 659876 w 475"/>
              <a:gd name="T55" fmla="*/ 978216 h 573"/>
              <a:gd name="T56" fmla="*/ 713122 w 475"/>
              <a:gd name="T57" fmla="*/ 925180 h 573"/>
              <a:gd name="T58" fmla="*/ 741647 w 475"/>
              <a:gd name="T59" fmla="*/ 895716 h 573"/>
              <a:gd name="T60" fmla="*/ 789188 w 475"/>
              <a:gd name="T61" fmla="*/ 852502 h 573"/>
              <a:gd name="T62" fmla="*/ 808205 w 475"/>
              <a:gd name="T63" fmla="*/ 803394 h 573"/>
              <a:gd name="T64" fmla="*/ 783483 w 475"/>
              <a:gd name="T65" fmla="*/ 777859 h 573"/>
              <a:gd name="T66" fmla="*/ 741647 w 475"/>
              <a:gd name="T67" fmla="*/ 803394 h 573"/>
              <a:gd name="T68" fmla="*/ 713122 w 475"/>
              <a:gd name="T69" fmla="*/ 748394 h 573"/>
              <a:gd name="T70" fmla="*/ 703614 w 475"/>
              <a:gd name="T71" fmla="*/ 675716 h 573"/>
              <a:gd name="T72" fmla="*/ 697909 w 475"/>
              <a:gd name="T73" fmla="*/ 612858 h 573"/>
              <a:gd name="T74" fmla="*/ 669384 w 475"/>
              <a:gd name="T75" fmla="*/ 520537 h 573"/>
              <a:gd name="T76" fmla="*/ 694106 w 475"/>
              <a:gd name="T77" fmla="*/ 449822 h 573"/>
              <a:gd name="T78" fmla="*/ 716925 w 475"/>
              <a:gd name="T79" fmla="*/ 386965 h 573"/>
              <a:gd name="T80" fmla="*/ 770172 w 475"/>
              <a:gd name="T81" fmla="*/ 373215 h 573"/>
              <a:gd name="T82" fmla="*/ 804402 w 475"/>
              <a:gd name="T83" fmla="*/ 369286 h 573"/>
              <a:gd name="T84" fmla="*/ 842435 w 475"/>
              <a:gd name="T85" fmla="*/ 428215 h 573"/>
              <a:gd name="T86" fmla="*/ 870960 w 475"/>
              <a:gd name="T87" fmla="*/ 420358 h 573"/>
              <a:gd name="T88" fmla="*/ 903288 w 475"/>
              <a:gd name="T89" fmla="*/ 398751 h 573"/>
              <a:gd name="T90" fmla="*/ 884271 w 475"/>
              <a:gd name="T91" fmla="*/ 324108 h 573"/>
              <a:gd name="T92" fmla="*/ 874763 w 475"/>
              <a:gd name="T93" fmla="*/ 255358 h 573"/>
              <a:gd name="T94" fmla="*/ 823418 w 475"/>
              <a:gd name="T95" fmla="*/ 214108 h 573"/>
              <a:gd name="T96" fmla="*/ 745450 w 475"/>
              <a:gd name="T97" fmla="*/ 155179 h 573"/>
              <a:gd name="T98" fmla="*/ 707417 w 475"/>
              <a:gd name="T99" fmla="*/ 96250 h 573"/>
              <a:gd name="T100" fmla="*/ 659876 w 475"/>
              <a:gd name="T101" fmla="*/ 70714 h 573"/>
              <a:gd name="T102" fmla="*/ 621842 w 475"/>
              <a:gd name="T103" fmla="*/ 15714 h 573"/>
              <a:gd name="T104" fmla="*/ 521055 w 475"/>
              <a:gd name="T105" fmla="*/ 25536 h 573"/>
              <a:gd name="T106" fmla="*/ 439283 w 475"/>
              <a:gd name="T107" fmla="*/ 70714 h 573"/>
              <a:gd name="T108" fmla="*/ 368922 w 475"/>
              <a:gd name="T109" fmla="*/ 84464 h 57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75" h="573">
                <a:moveTo>
                  <a:pt x="141" y="28"/>
                </a:moveTo>
                <a:lnTo>
                  <a:pt x="148" y="34"/>
                </a:lnTo>
                <a:lnTo>
                  <a:pt x="141" y="47"/>
                </a:lnTo>
                <a:lnTo>
                  <a:pt x="141" y="68"/>
                </a:lnTo>
                <a:lnTo>
                  <a:pt x="118" y="68"/>
                </a:lnTo>
                <a:lnTo>
                  <a:pt x="116" y="75"/>
                </a:lnTo>
                <a:lnTo>
                  <a:pt x="116" y="81"/>
                </a:lnTo>
                <a:lnTo>
                  <a:pt x="111" y="83"/>
                </a:lnTo>
                <a:lnTo>
                  <a:pt x="98" y="94"/>
                </a:lnTo>
                <a:lnTo>
                  <a:pt x="88" y="94"/>
                </a:lnTo>
                <a:lnTo>
                  <a:pt x="88" y="105"/>
                </a:lnTo>
                <a:lnTo>
                  <a:pt x="75" y="107"/>
                </a:lnTo>
                <a:lnTo>
                  <a:pt x="75" y="111"/>
                </a:lnTo>
                <a:lnTo>
                  <a:pt x="78" y="115"/>
                </a:lnTo>
                <a:lnTo>
                  <a:pt x="88" y="120"/>
                </a:lnTo>
                <a:lnTo>
                  <a:pt x="88" y="130"/>
                </a:lnTo>
                <a:lnTo>
                  <a:pt x="78" y="135"/>
                </a:lnTo>
                <a:lnTo>
                  <a:pt x="75" y="141"/>
                </a:lnTo>
                <a:lnTo>
                  <a:pt x="93" y="154"/>
                </a:lnTo>
                <a:lnTo>
                  <a:pt x="98" y="156"/>
                </a:lnTo>
                <a:lnTo>
                  <a:pt x="98" y="162"/>
                </a:lnTo>
                <a:lnTo>
                  <a:pt x="91" y="171"/>
                </a:lnTo>
                <a:lnTo>
                  <a:pt x="86" y="177"/>
                </a:lnTo>
                <a:lnTo>
                  <a:pt x="86" y="186"/>
                </a:lnTo>
                <a:lnTo>
                  <a:pt x="91" y="195"/>
                </a:lnTo>
                <a:lnTo>
                  <a:pt x="106" y="203"/>
                </a:lnTo>
                <a:lnTo>
                  <a:pt x="113" y="209"/>
                </a:lnTo>
                <a:lnTo>
                  <a:pt x="113" y="222"/>
                </a:lnTo>
                <a:lnTo>
                  <a:pt x="118" y="229"/>
                </a:lnTo>
                <a:lnTo>
                  <a:pt x="118" y="235"/>
                </a:lnTo>
                <a:lnTo>
                  <a:pt x="108" y="235"/>
                </a:lnTo>
                <a:lnTo>
                  <a:pt x="103" y="259"/>
                </a:lnTo>
                <a:lnTo>
                  <a:pt x="96" y="259"/>
                </a:lnTo>
                <a:lnTo>
                  <a:pt x="91" y="265"/>
                </a:lnTo>
                <a:lnTo>
                  <a:pt x="91" y="274"/>
                </a:lnTo>
                <a:lnTo>
                  <a:pt x="86" y="280"/>
                </a:lnTo>
                <a:lnTo>
                  <a:pt x="75" y="276"/>
                </a:lnTo>
                <a:lnTo>
                  <a:pt x="75" y="269"/>
                </a:lnTo>
                <a:lnTo>
                  <a:pt x="65" y="269"/>
                </a:lnTo>
                <a:lnTo>
                  <a:pt x="60" y="274"/>
                </a:lnTo>
                <a:lnTo>
                  <a:pt x="60" y="282"/>
                </a:lnTo>
                <a:lnTo>
                  <a:pt x="55" y="287"/>
                </a:lnTo>
                <a:lnTo>
                  <a:pt x="45" y="289"/>
                </a:lnTo>
                <a:lnTo>
                  <a:pt x="43" y="295"/>
                </a:lnTo>
                <a:lnTo>
                  <a:pt x="33" y="295"/>
                </a:lnTo>
                <a:lnTo>
                  <a:pt x="28" y="295"/>
                </a:lnTo>
                <a:lnTo>
                  <a:pt x="28" y="299"/>
                </a:lnTo>
                <a:lnTo>
                  <a:pt x="33" y="304"/>
                </a:lnTo>
                <a:lnTo>
                  <a:pt x="43" y="306"/>
                </a:lnTo>
                <a:lnTo>
                  <a:pt x="45" y="319"/>
                </a:lnTo>
                <a:lnTo>
                  <a:pt x="48" y="327"/>
                </a:lnTo>
                <a:lnTo>
                  <a:pt x="43" y="331"/>
                </a:lnTo>
                <a:lnTo>
                  <a:pt x="38" y="331"/>
                </a:lnTo>
                <a:lnTo>
                  <a:pt x="33" y="325"/>
                </a:lnTo>
                <a:lnTo>
                  <a:pt x="25" y="327"/>
                </a:lnTo>
                <a:lnTo>
                  <a:pt x="25" y="338"/>
                </a:lnTo>
                <a:lnTo>
                  <a:pt x="15" y="338"/>
                </a:lnTo>
                <a:lnTo>
                  <a:pt x="5" y="340"/>
                </a:lnTo>
                <a:lnTo>
                  <a:pt x="0" y="349"/>
                </a:lnTo>
                <a:lnTo>
                  <a:pt x="3" y="357"/>
                </a:lnTo>
                <a:lnTo>
                  <a:pt x="8" y="364"/>
                </a:lnTo>
                <a:lnTo>
                  <a:pt x="3" y="374"/>
                </a:lnTo>
                <a:lnTo>
                  <a:pt x="0" y="381"/>
                </a:lnTo>
                <a:lnTo>
                  <a:pt x="10" y="391"/>
                </a:lnTo>
                <a:lnTo>
                  <a:pt x="18" y="411"/>
                </a:lnTo>
                <a:lnTo>
                  <a:pt x="25" y="421"/>
                </a:lnTo>
                <a:lnTo>
                  <a:pt x="33" y="428"/>
                </a:lnTo>
                <a:lnTo>
                  <a:pt x="33" y="434"/>
                </a:lnTo>
                <a:lnTo>
                  <a:pt x="45" y="445"/>
                </a:lnTo>
                <a:lnTo>
                  <a:pt x="43" y="451"/>
                </a:lnTo>
                <a:lnTo>
                  <a:pt x="50" y="460"/>
                </a:lnTo>
                <a:lnTo>
                  <a:pt x="50" y="475"/>
                </a:lnTo>
                <a:lnTo>
                  <a:pt x="73" y="466"/>
                </a:lnTo>
                <a:lnTo>
                  <a:pt x="78" y="458"/>
                </a:lnTo>
                <a:lnTo>
                  <a:pt x="113" y="466"/>
                </a:lnTo>
                <a:lnTo>
                  <a:pt x="131" y="481"/>
                </a:lnTo>
                <a:lnTo>
                  <a:pt x="146" y="492"/>
                </a:lnTo>
                <a:lnTo>
                  <a:pt x="141" y="501"/>
                </a:lnTo>
                <a:lnTo>
                  <a:pt x="148" y="509"/>
                </a:lnTo>
                <a:lnTo>
                  <a:pt x="148" y="518"/>
                </a:lnTo>
                <a:lnTo>
                  <a:pt x="138" y="522"/>
                </a:lnTo>
                <a:lnTo>
                  <a:pt x="138" y="537"/>
                </a:lnTo>
                <a:lnTo>
                  <a:pt x="141" y="543"/>
                </a:lnTo>
                <a:lnTo>
                  <a:pt x="148" y="545"/>
                </a:lnTo>
                <a:lnTo>
                  <a:pt x="148" y="556"/>
                </a:lnTo>
                <a:lnTo>
                  <a:pt x="151" y="556"/>
                </a:lnTo>
                <a:lnTo>
                  <a:pt x="163" y="550"/>
                </a:lnTo>
                <a:lnTo>
                  <a:pt x="169" y="548"/>
                </a:lnTo>
                <a:lnTo>
                  <a:pt x="169" y="541"/>
                </a:lnTo>
                <a:lnTo>
                  <a:pt x="176" y="539"/>
                </a:lnTo>
                <a:lnTo>
                  <a:pt x="181" y="543"/>
                </a:lnTo>
                <a:lnTo>
                  <a:pt x="186" y="545"/>
                </a:lnTo>
                <a:lnTo>
                  <a:pt x="196" y="545"/>
                </a:lnTo>
                <a:lnTo>
                  <a:pt x="204" y="541"/>
                </a:lnTo>
                <a:lnTo>
                  <a:pt x="209" y="548"/>
                </a:lnTo>
                <a:lnTo>
                  <a:pt x="214" y="554"/>
                </a:lnTo>
                <a:lnTo>
                  <a:pt x="216" y="563"/>
                </a:lnTo>
                <a:lnTo>
                  <a:pt x="216" y="571"/>
                </a:lnTo>
                <a:lnTo>
                  <a:pt x="221" y="573"/>
                </a:lnTo>
                <a:lnTo>
                  <a:pt x="229" y="567"/>
                </a:lnTo>
                <a:lnTo>
                  <a:pt x="234" y="565"/>
                </a:lnTo>
                <a:lnTo>
                  <a:pt x="244" y="565"/>
                </a:lnTo>
                <a:lnTo>
                  <a:pt x="244" y="560"/>
                </a:lnTo>
                <a:lnTo>
                  <a:pt x="249" y="556"/>
                </a:lnTo>
                <a:lnTo>
                  <a:pt x="249" y="550"/>
                </a:lnTo>
                <a:lnTo>
                  <a:pt x="254" y="545"/>
                </a:lnTo>
                <a:lnTo>
                  <a:pt x="257" y="541"/>
                </a:lnTo>
                <a:lnTo>
                  <a:pt x="259" y="539"/>
                </a:lnTo>
                <a:lnTo>
                  <a:pt x="264" y="545"/>
                </a:lnTo>
                <a:lnTo>
                  <a:pt x="277" y="539"/>
                </a:lnTo>
                <a:lnTo>
                  <a:pt x="282" y="535"/>
                </a:lnTo>
                <a:lnTo>
                  <a:pt x="274" y="528"/>
                </a:lnTo>
                <a:lnTo>
                  <a:pt x="267" y="531"/>
                </a:lnTo>
                <a:lnTo>
                  <a:pt x="267" y="524"/>
                </a:lnTo>
                <a:lnTo>
                  <a:pt x="272" y="526"/>
                </a:lnTo>
                <a:lnTo>
                  <a:pt x="274" y="520"/>
                </a:lnTo>
                <a:lnTo>
                  <a:pt x="274" y="516"/>
                </a:lnTo>
                <a:lnTo>
                  <a:pt x="267" y="516"/>
                </a:lnTo>
                <a:lnTo>
                  <a:pt x="269" y="501"/>
                </a:lnTo>
                <a:lnTo>
                  <a:pt x="274" y="496"/>
                </a:lnTo>
                <a:lnTo>
                  <a:pt x="282" y="494"/>
                </a:lnTo>
                <a:lnTo>
                  <a:pt x="292" y="492"/>
                </a:lnTo>
                <a:lnTo>
                  <a:pt x="297" y="488"/>
                </a:lnTo>
                <a:lnTo>
                  <a:pt x="304" y="488"/>
                </a:lnTo>
                <a:lnTo>
                  <a:pt x="319" y="490"/>
                </a:lnTo>
                <a:lnTo>
                  <a:pt x="322" y="481"/>
                </a:lnTo>
                <a:lnTo>
                  <a:pt x="317" y="479"/>
                </a:lnTo>
                <a:lnTo>
                  <a:pt x="319" y="475"/>
                </a:lnTo>
                <a:lnTo>
                  <a:pt x="327" y="466"/>
                </a:lnTo>
                <a:lnTo>
                  <a:pt x="337" y="468"/>
                </a:lnTo>
                <a:lnTo>
                  <a:pt x="345" y="473"/>
                </a:lnTo>
                <a:lnTo>
                  <a:pt x="352" y="471"/>
                </a:lnTo>
                <a:lnTo>
                  <a:pt x="362" y="464"/>
                </a:lnTo>
                <a:lnTo>
                  <a:pt x="367" y="464"/>
                </a:lnTo>
                <a:lnTo>
                  <a:pt x="362" y="466"/>
                </a:lnTo>
                <a:lnTo>
                  <a:pt x="362" y="473"/>
                </a:lnTo>
                <a:lnTo>
                  <a:pt x="347" y="481"/>
                </a:lnTo>
                <a:lnTo>
                  <a:pt x="347" y="488"/>
                </a:lnTo>
                <a:lnTo>
                  <a:pt x="340" y="494"/>
                </a:lnTo>
                <a:lnTo>
                  <a:pt x="347" y="498"/>
                </a:lnTo>
                <a:lnTo>
                  <a:pt x="360" y="501"/>
                </a:lnTo>
                <a:lnTo>
                  <a:pt x="367" y="496"/>
                </a:lnTo>
                <a:lnTo>
                  <a:pt x="372" y="490"/>
                </a:lnTo>
                <a:lnTo>
                  <a:pt x="375" y="486"/>
                </a:lnTo>
                <a:lnTo>
                  <a:pt x="375" y="471"/>
                </a:lnTo>
                <a:lnTo>
                  <a:pt x="377" y="468"/>
                </a:lnTo>
                <a:lnTo>
                  <a:pt x="382" y="471"/>
                </a:lnTo>
                <a:lnTo>
                  <a:pt x="387" y="471"/>
                </a:lnTo>
                <a:lnTo>
                  <a:pt x="395" y="462"/>
                </a:lnTo>
                <a:lnTo>
                  <a:pt x="390" y="456"/>
                </a:lnTo>
                <a:lnTo>
                  <a:pt x="395" y="447"/>
                </a:lnTo>
                <a:lnTo>
                  <a:pt x="390" y="441"/>
                </a:lnTo>
                <a:lnTo>
                  <a:pt x="397" y="434"/>
                </a:lnTo>
                <a:lnTo>
                  <a:pt x="407" y="434"/>
                </a:lnTo>
                <a:lnTo>
                  <a:pt x="415" y="434"/>
                </a:lnTo>
                <a:lnTo>
                  <a:pt x="415" y="428"/>
                </a:lnTo>
                <a:lnTo>
                  <a:pt x="417" y="424"/>
                </a:lnTo>
                <a:lnTo>
                  <a:pt x="417" y="415"/>
                </a:lnTo>
                <a:lnTo>
                  <a:pt x="425" y="415"/>
                </a:lnTo>
                <a:lnTo>
                  <a:pt x="425" y="409"/>
                </a:lnTo>
                <a:lnTo>
                  <a:pt x="433" y="404"/>
                </a:lnTo>
                <a:lnTo>
                  <a:pt x="433" y="398"/>
                </a:lnTo>
                <a:lnTo>
                  <a:pt x="425" y="391"/>
                </a:lnTo>
                <a:lnTo>
                  <a:pt x="412" y="391"/>
                </a:lnTo>
                <a:lnTo>
                  <a:pt x="412" y="396"/>
                </a:lnTo>
                <a:lnTo>
                  <a:pt x="405" y="396"/>
                </a:lnTo>
                <a:lnTo>
                  <a:pt x="402" y="398"/>
                </a:lnTo>
                <a:lnTo>
                  <a:pt x="400" y="406"/>
                </a:lnTo>
                <a:lnTo>
                  <a:pt x="395" y="411"/>
                </a:lnTo>
                <a:lnTo>
                  <a:pt x="390" y="409"/>
                </a:lnTo>
                <a:lnTo>
                  <a:pt x="392" y="402"/>
                </a:lnTo>
                <a:lnTo>
                  <a:pt x="385" y="398"/>
                </a:lnTo>
                <a:lnTo>
                  <a:pt x="380" y="391"/>
                </a:lnTo>
                <a:lnTo>
                  <a:pt x="380" y="387"/>
                </a:lnTo>
                <a:lnTo>
                  <a:pt x="375" y="381"/>
                </a:lnTo>
                <a:lnTo>
                  <a:pt x="377" y="376"/>
                </a:lnTo>
                <a:lnTo>
                  <a:pt x="375" y="372"/>
                </a:lnTo>
                <a:lnTo>
                  <a:pt x="375" y="364"/>
                </a:lnTo>
                <a:lnTo>
                  <a:pt x="375" y="351"/>
                </a:lnTo>
                <a:lnTo>
                  <a:pt x="370" y="344"/>
                </a:lnTo>
                <a:lnTo>
                  <a:pt x="375" y="338"/>
                </a:lnTo>
                <a:lnTo>
                  <a:pt x="372" y="334"/>
                </a:lnTo>
                <a:lnTo>
                  <a:pt x="372" y="323"/>
                </a:lnTo>
                <a:lnTo>
                  <a:pt x="375" y="317"/>
                </a:lnTo>
                <a:lnTo>
                  <a:pt x="367" y="312"/>
                </a:lnTo>
                <a:lnTo>
                  <a:pt x="365" y="302"/>
                </a:lnTo>
                <a:lnTo>
                  <a:pt x="365" y="291"/>
                </a:lnTo>
                <a:lnTo>
                  <a:pt x="365" y="280"/>
                </a:lnTo>
                <a:lnTo>
                  <a:pt x="355" y="272"/>
                </a:lnTo>
                <a:lnTo>
                  <a:pt x="352" y="265"/>
                </a:lnTo>
                <a:lnTo>
                  <a:pt x="355" y="261"/>
                </a:lnTo>
                <a:lnTo>
                  <a:pt x="355" y="250"/>
                </a:lnTo>
                <a:lnTo>
                  <a:pt x="355" y="237"/>
                </a:lnTo>
                <a:lnTo>
                  <a:pt x="360" y="235"/>
                </a:lnTo>
                <a:lnTo>
                  <a:pt x="365" y="229"/>
                </a:lnTo>
                <a:lnTo>
                  <a:pt x="372" y="227"/>
                </a:lnTo>
                <a:lnTo>
                  <a:pt x="372" y="218"/>
                </a:lnTo>
                <a:lnTo>
                  <a:pt x="375" y="212"/>
                </a:lnTo>
                <a:lnTo>
                  <a:pt x="380" y="203"/>
                </a:lnTo>
                <a:lnTo>
                  <a:pt x="377" y="197"/>
                </a:lnTo>
                <a:lnTo>
                  <a:pt x="385" y="190"/>
                </a:lnTo>
                <a:lnTo>
                  <a:pt x="390" y="195"/>
                </a:lnTo>
                <a:lnTo>
                  <a:pt x="395" y="192"/>
                </a:lnTo>
                <a:lnTo>
                  <a:pt x="402" y="197"/>
                </a:lnTo>
                <a:lnTo>
                  <a:pt x="405" y="190"/>
                </a:lnTo>
                <a:lnTo>
                  <a:pt x="405" y="182"/>
                </a:lnTo>
                <a:lnTo>
                  <a:pt x="405" y="169"/>
                </a:lnTo>
                <a:lnTo>
                  <a:pt x="410" y="169"/>
                </a:lnTo>
                <a:lnTo>
                  <a:pt x="415" y="177"/>
                </a:lnTo>
                <a:lnTo>
                  <a:pt x="423" y="188"/>
                </a:lnTo>
                <a:lnTo>
                  <a:pt x="428" y="199"/>
                </a:lnTo>
                <a:lnTo>
                  <a:pt x="428" y="205"/>
                </a:lnTo>
                <a:lnTo>
                  <a:pt x="435" y="205"/>
                </a:lnTo>
                <a:lnTo>
                  <a:pt x="443" y="209"/>
                </a:lnTo>
                <a:lnTo>
                  <a:pt x="443" y="218"/>
                </a:lnTo>
                <a:lnTo>
                  <a:pt x="448" y="218"/>
                </a:lnTo>
                <a:lnTo>
                  <a:pt x="448" y="205"/>
                </a:lnTo>
                <a:lnTo>
                  <a:pt x="453" y="203"/>
                </a:lnTo>
                <a:lnTo>
                  <a:pt x="458" y="207"/>
                </a:lnTo>
                <a:lnTo>
                  <a:pt x="458" y="214"/>
                </a:lnTo>
                <a:lnTo>
                  <a:pt x="470" y="222"/>
                </a:lnTo>
                <a:lnTo>
                  <a:pt x="473" y="218"/>
                </a:lnTo>
                <a:lnTo>
                  <a:pt x="468" y="214"/>
                </a:lnTo>
                <a:lnTo>
                  <a:pt x="473" y="207"/>
                </a:lnTo>
                <a:lnTo>
                  <a:pt x="475" y="203"/>
                </a:lnTo>
                <a:lnTo>
                  <a:pt x="473" y="197"/>
                </a:lnTo>
                <a:lnTo>
                  <a:pt x="470" y="188"/>
                </a:lnTo>
                <a:lnTo>
                  <a:pt x="468" y="184"/>
                </a:lnTo>
                <a:lnTo>
                  <a:pt x="468" y="173"/>
                </a:lnTo>
                <a:lnTo>
                  <a:pt x="465" y="165"/>
                </a:lnTo>
                <a:lnTo>
                  <a:pt x="465" y="156"/>
                </a:lnTo>
                <a:lnTo>
                  <a:pt x="463" y="150"/>
                </a:lnTo>
                <a:lnTo>
                  <a:pt x="463" y="141"/>
                </a:lnTo>
                <a:lnTo>
                  <a:pt x="463" y="135"/>
                </a:lnTo>
                <a:lnTo>
                  <a:pt x="460" y="130"/>
                </a:lnTo>
                <a:lnTo>
                  <a:pt x="445" y="122"/>
                </a:lnTo>
                <a:lnTo>
                  <a:pt x="448" y="113"/>
                </a:lnTo>
                <a:lnTo>
                  <a:pt x="443" y="109"/>
                </a:lnTo>
                <a:lnTo>
                  <a:pt x="435" y="113"/>
                </a:lnTo>
                <a:lnTo>
                  <a:pt x="433" y="109"/>
                </a:lnTo>
                <a:lnTo>
                  <a:pt x="435" y="105"/>
                </a:lnTo>
                <a:lnTo>
                  <a:pt x="430" y="98"/>
                </a:lnTo>
                <a:lnTo>
                  <a:pt x="420" y="88"/>
                </a:lnTo>
                <a:lnTo>
                  <a:pt x="410" y="81"/>
                </a:lnTo>
                <a:lnTo>
                  <a:pt x="392" y="79"/>
                </a:lnTo>
                <a:lnTo>
                  <a:pt x="387" y="77"/>
                </a:lnTo>
                <a:lnTo>
                  <a:pt x="387" y="64"/>
                </a:lnTo>
                <a:lnTo>
                  <a:pt x="375" y="62"/>
                </a:lnTo>
                <a:lnTo>
                  <a:pt x="372" y="58"/>
                </a:lnTo>
                <a:lnTo>
                  <a:pt x="372" y="49"/>
                </a:lnTo>
                <a:lnTo>
                  <a:pt x="370" y="43"/>
                </a:lnTo>
                <a:lnTo>
                  <a:pt x="362" y="38"/>
                </a:lnTo>
                <a:lnTo>
                  <a:pt x="355" y="43"/>
                </a:lnTo>
                <a:lnTo>
                  <a:pt x="347" y="43"/>
                </a:lnTo>
                <a:lnTo>
                  <a:pt x="347" y="36"/>
                </a:lnTo>
                <a:lnTo>
                  <a:pt x="347" y="32"/>
                </a:lnTo>
                <a:lnTo>
                  <a:pt x="337" y="25"/>
                </a:lnTo>
                <a:lnTo>
                  <a:pt x="329" y="23"/>
                </a:lnTo>
                <a:lnTo>
                  <a:pt x="332" y="17"/>
                </a:lnTo>
                <a:lnTo>
                  <a:pt x="327" y="8"/>
                </a:lnTo>
                <a:lnTo>
                  <a:pt x="317" y="8"/>
                </a:lnTo>
                <a:lnTo>
                  <a:pt x="312" y="0"/>
                </a:lnTo>
                <a:lnTo>
                  <a:pt x="297" y="0"/>
                </a:lnTo>
                <a:lnTo>
                  <a:pt x="287" y="4"/>
                </a:lnTo>
                <a:lnTo>
                  <a:pt x="274" y="13"/>
                </a:lnTo>
                <a:lnTo>
                  <a:pt x="262" y="17"/>
                </a:lnTo>
                <a:lnTo>
                  <a:pt x="249" y="19"/>
                </a:lnTo>
                <a:lnTo>
                  <a:pt x="244" y="25"/>
                </a:lnTo>
                <a:lnTo>
                  <a:pt x="239" y="34"/>
                </a:lnTo>
                <a:lnTo>
                  <a:pt x="231" y="36"/>
                </a:lnTo>
                <a:lnTo>
                  <a:pt x="224" y="36"/>
                </a:lnTo>
                <a:lnTo>
                  <a:pt x="216" y="34"/>
                </a:lnTo>
                <a:lnTo>
                  <a:pt x="209" y="38"/>
                </a:lnTo>
                <a:lnTo>
                  <a:pt x="199" y="38"/>
                </a:lnTo>
                <a:lnTo>
                  <a:pt x="194" y="43"/>
                </a:lnTo>
                <a:lnTo>
                  <a:pt x="179" y="43"/>
                </a:lnTo>
                <a:lnTo>
                  <a:pt x="169" y="36"/>
                </a:lnTo>
                <a:lnTo>
                  <a:pt x="166" y="28"/>
                </a:lnTo>
                <a:lnTo>
                  <a:pt x="141" y="28"/>
                </a:lnTo>
                <a:close/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8" name="Freeform 17"/>
          <p:cNvSpPr>
            <a:spLocks/>
          </p:cNvSpPr>
          <p:nvPr/>
        </p:nvSpPr>
        <p:spPr bwMode="auto">
          <a:xfrm>
            <a:off x="2429799" y="4236746"/>
            <a:ext cx="303173" cy="195079"/>
          </a:xfrm>
          <a:custGeom>
            <a:avLst/>
            <a:gdLst>
              <a:gd name="T0" fmla="*/ 4807 w 72"/>
              <a:gd name="T1" fmla="*/ 134883 h 58"/>
              <a:gd name="T2" fmla="*/ 0 w 72"/>
              <a:gd name="T3" fmla="*/ 113807 h 58"/>
              <a:gd name="T4" fmla="*/ 4807 w 72"/>
              <a:gd name="T5" fmla="*/ 96947 h 58"/>
              <a:gd name="T6" fmla="*/ 14420 w 72"/>
              <a:gd name="T7" fmla="*/ 80087 h 58"/>
              <a:gd name="T8" fmla="*/ 24033 w 72"/>
              <a:gd name="T9" fmla="*/ 71656 h 58"/>
              <a:gd name="T10" fmla="*/ 38453 w 72"/>
              <a:gd name="T11" fmla="*/ 67441 h 58"/>
              <a:gd name="T12" fmla="*/ 48066 w 72"/>
              <a:gd name="T13" fmla="*/ 59011 h 58"/>
              <a:gd name="T14" fmla="*/ 48066 w 72"/>
              <a:gd name="T15" fmla="*/ 50581 h 58"/>
              <a:gd name="T16" fmla="*/ 76906 w 72"/>
              <a:gd name="T17" fmla="*/ 46366 h 58"/>
              <a:gd name="T18" fmla="*/ 76906 w 72"/>
              <a:gd name="T19" fmla="*/ 25291 h 58"/>
              <a:gd name="T20" fmla="*/ 91325 w 72"/>
              <a:gd name="T21" fmla="*/ 25291 h 58"/>
              <a:gd name="T22" fmla="*/ 100939 w 72"/>
              <a:gd name="T23" fmla="*/ 29506 h 58"/>
              <a:gd name="T24" fmla="*/ 105745 w 72"/>
              <a:gd name="T25" fmla="*/ 42151 h 58"/>
              <a:gd name="T26" fmla="*/ 120165 w 72"/>
              <a:gd name="T27" fmla="*/ 25291 h 58"/>
              <a:gd name="T28" fmla="*/ 134585 w 72"/>
              <a:gd name="T29" fmla="*/ 21075 h 58"/>
              <a:gd name="T30" fmla="*/ 153811 w 72"/>
              <a:gd name="T31" fmla="*/ 16860 h 58"/>
              <a:gd name="T32" fmla="*/ 168231 w 72"/>
              <a:gd name="T33" fmla="*/ 25291 h 58"/>
              <a:gd name="T34" fmla="*/ 182651 w 72"/>
              <a:gd name="T35" fmla="*/ 21075 h 58"/>
              <a:gd name="T36" fmla="*/ 192264 w 72"/>
              <a:gd name="T37" fmla="*/ 29506 h 58"/>
              <a:gd name="T38" fmla="*/ 201877 w 72"/>
              <a:gd name="T39" fmla="*/ 37936 h 58"/>
              <a:gd name="T40" fmla="*/ 221103 w 72"/>
              <a:gd name="T41" fmla="*/ 29506 h 58"/>
              <a:gd name="T42" fmla="*/ 249943 w 72"/>
              <a:gd name="T43" fmla="*/ 33721 h 58"/>
              <a:gd name="T44" fmla="*/ 269169 w 72"/>
              <a:gd name="T45" fmla="*/ 33721 h 58"/>
              <a:gd name="T46" fmla="*/ 283589 w 72"/>
              <a:gd name="T47" fmla="*/ 25291 h 58"/>
              <a:gd name="T48" fmla="*/ 288396 w 72"/>
              <a:gd name="T49" fmla="*/ 12645 h 58"/>
              <a:gd name="T50" fmla="*/ 298009 w 72"/>
              <a:gd name="T51" fmla="*/ 12645 h 58"/>
              <a:gd name="T52" fmla="*/ 312429 w 72"/>
              <a:gd name="T53" fmla="*/ 16860 h 58"/>
              <a:gd name="T54" fmla="*/ 331655 w 72"/>
              <a:gd name="T55" fmla="*/ 4215 h 58"/>
              <a:gd name="T56" fmla="*/ 341268 w 72"/>
              <a:gd name="T57" fmla="*/ 0 h 58"/>
              <a:gd name="T58" fmla="*/ 346075 w 72"/>
              <a:gd name="T59" fmla="*/ 16860 h 58"/>
              <a:gd name="T60" fmla="*/ 346075 w 72"/>
              <a:gd name="T61" fmla="*/ 29506 h 58"/>
              <a:gd name="T62" fmla="*/ 326849 w 72"/>
              <a:gd name="T63" fmla="*/ 29506 h 58"/>
              <a:gd name="T64" fmla="*/ 317235 w 72"/>
              <a:gd name="T65" fmla="*/ 37936 h 58"/>
              <a:gd name="T66" fmla="*/ 317235 w 72"/>
              <a:gd name="T67" fmla="*/ 46366 h 58"/>
              <a:gd name="T68" fmla="*/ 302816 w 72"/>
              <a:gd name="T69" fmla="*/ 54796 h 58"/>
              <a:gd name="T70" fmla="*/ 283589 w 72"/>
              <a:gd name="T71" fmla="*/ 75872 h 58"/>
              <a:gd name="T72" fmla="*/ 269169 w 72"/>
              <a:gd name="T73" fmla="*/ 109592 h 58"/>
              <a:gd name="T74" fmla="*/ 245136 w 72"/>
              <a:gd name="T75" fmla="*/ 118022 h 58"/>
              <a:gd name="T76" fmla="*/ 225910 w 72"/>
              <a:gd name="T77" fmla="*/ 139098 h 58"/>
              <a:gd name="T78" fmla="*/ 216297 w 72"/>
              <a:gd name="T79" fmla="*/ 160173 h 58"/>
              <a:gd name="T80" fmla="*/ 206684 w 72"/>
              <a:gd name="T81" fmla="*/ 193894 h 58"/>
              <a:gd name="T82" fmla="*/ 182651 w 72"/>
              <a:gd name="T83" fmla="*/ 206539 h 58"/>
              <a:gd name="T84" fmla="*/ 163424 w 72"/>
              <a:gd name="T85" fmla="*/ 223400 h 58"/>
              <a:gd name="T86" fmla="*/ 144198 w 72"/>
              <a:gd name="T87" fmla="*/ 231830 h 58"/>
              <a:gd name="T88" fmla="*/ 124972 w 72"/>
              <a:gd name="T89" fmla="*/ 231830 h 58"/>
              <a:gd name="T90" fmla="*/ 105745 w 72"/>
              <a:gd name="T91" fmla="*/ 244475 h 58"/>
              <a:gd name="T92" fmla="*/ 86519 w 72"/>
              <a:gd name="T93" fmla="*/ 240260 h 58"/>
              <a:gd name="T94" fmla="*/ 76906 w 72"/>
              <a:gd name="T95" fmla="*/ 227615 h 58"/>
              <a:gd name="T96" fmla="*/ 62486 w 72"/>
              <a:gd name="T97" fmla="*/ 227615 h 58"/>
              <a:gd name="T98" fmla="*/ 48066 w 72"/>
              <a:gd name="T99" fmla="*/ 219184 h 58"/>
              <a:gd name="T100" fmla="*/ 43259 w 72"/>
              <a:gd name="T101" fmla="*/ 185464 h 58"/>
              <a:gd name="T102" fmla="*/ 24033 w 72"/>
              <a:gd name="T103" fmla="*/ 168603 h 58"/>
              <a:gd name="T104" fmla="*/ 9613 w 72"/>
              <a:gd name="T105" fmla="*/ 155958 h 58"/>
              <a:gd name="T106" fmla="*/ 9613 w 72"/>
              <a:gd name="T107" fmla="*/ 134883 h 58"/>
              <a:gd name="T108" fmla="*/ 4807 w 72"/>
              <a:gd name="T109" fmla="*/ 134883 h 5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" h="58">
                <a:moveTo>
                  <a:pt x="1" y="32"/>
                </a:moveTo>
                <a:lnTo>
                  <a:pt x="0" y="27"/>
                </a:lnTo>
                <a:lnTo>
                  <a:pt x="1" y="23"/>
                </a:lnTo>
                <a:lnTo>
                  <a:pt x="3" y="19"/>
                </a:lnTo>
                <a:lnTo>
                  <a:pt x="5" y="17"/>
                </a:lnTo>
                <a:lnTo>
                  <a:pt x="8" y="16"/>
                </a:lnTo>
                <a:lnTo>
                  <a:pt x="10" y="14"/>
                </a:lnTo>
                <a:lnTo>
                  <a:pt x="10" y="12"/>
                </a:lnTo>
                <a:lnTo>
                  <a:pt x="16" y="11"/>
                </a:lnTo>
                <a:lnTo>
                  <a:pt x="16" y="6"/>
                </a:lnTo>
                <a:lnTo>
                  <a:pt x="19" y="6"/>
                </a:lnTo>
                <a:lnTo>
                  <a:pt x="21" y="7"/>
                </a:lnTo>
                <a:lnTo>
                  <a:pt x="22" y="10"/>
                </a:lnTo>
                <a:lnTo>
                  <a:pt x="25" y="6"/>
                </a:lnTo>
                <a:lnTo>
                  <a:pt x="28" y="5"/>
                </a:lnTo>
                <a:lnTo>
                  <a:pt x="32" y="4"/>
                </a:lnTo>
                <a:lnTo>
                  <a:pt x="35" y="6"/>
                </a:lnTo>
                <a:lnTo>
                  <a:pt x="38" y="5"/>
                </a:lnTo>
                <a:lnTo>
                  <a:pt x="40" y="7"/>
                </a:lnTo>
                <a:lnTo>
                  <a:pt x="42" y="9"/>
                </a:lnTo>
                <a:lnTo>
                  <a:pt x="46" y="7"/>
                </a:lnTo>
                <a:lnTo>
                  <a:pt x="52" y="8"/>
                </a:lnTo>
                <a:lnTo>
                  <a:pt x="56" y="8"/>
                </a:lnTo>
                <a:lnTo>
                  <a:pt x="59" y="6"/>
                </a:lnTo>
                <a:lnTo>
                  <a:pt x="60" y="3"/>
                </a:lnTo>
                <a:lnTo>
                  <a:pt x="62" y="3"/>
                </a:lnTo>
                <a:lnTo>
                  <a:pt x="65" y="4"/>
                </a:lnTo>
                <a:lnTo>
                  <a:pt x="69" y="1"/>
                </a:lnTo>
                <a:lnTo>
                  <a:pt x="71" y="0"/>
                </a:lnTo>
                <a:lnTo>
                  <a:pt x="72" y="4"/>
                </a:lnTo>
                <a:lnTo>
                  <a:pt x="72" y="7"/>
                </a:lnTo>
                <a:lnTo>
                  <a:pt x="68" y="7"/>
                </a:lnTo>
                <a:lnTo>
                  <a:pt x="66" y="9"/>
                </a:lnTo>
                <a:lnTo>
                  <a:pt x="66" y="11"/>
                </a:lnTo>
                <a:lnTo>
                  <a:pt x="63" y="13"/>
                </a:lnTo>
                <a:lnTo>
                  <a:pt x="59" y="18"/>
                </a:lnTo>
                <a:lnTo>
                  <a:pt x="56" y="26"/>
                </a:lnTo>
                <a:lnTo>
                  <a:pt x="51" y="28"/>
                </a:lnTo>
                <a:lnTo>
                  <a:pt x="47" y="33"/>
                </a:lnTo>
                <a:lnTo>
                  <a:pt x="45" y="38"/>
                </a:lnTo>
                <a:lnTo>
                  <a:pt x="43" y="46"/>
                </a:lnTo>
                <a:lnTo>
                  <a:pt x="38" y="49"/>
                </a:lnTo>
                <a:lnTo>
                  <a:pt x="34" y="53"/>
                </a:lnTo>
                <a:lnTo>
                  <a:pt x="30" y="55"/>
                </a:lnTo>
                <a:lnTo>
                  <a:pt x="26" y="55"/>
                </a:lnTo>
                <a:lnTo>
                  <a:pt x="22" y="58"/>
                </a:lnTo>
                <a:lnTo>
                  <a:pt x="18" y="57"/>
                </a:lnTo>
                <a:lnTo>
                  <a:pt x="16" y="54"/>
                </a:lnTo>
                <a:lnTo>
                  <a:pt x="13" y="54"/>
                </a:lnTo>
                <a:lnTo>
                  <a:pt x="10" y="52"/>
                </a:lnTo>
                <a:lnTo>
                  <a:pt x="9" y="44"/>
                </a:lnTo>
                <a:lnTo>
                  <a:pt x="5" y="40"/>
                </a:lnTo>
                <a:lnTo>
                  <a:pt x="2" y="37"/>
                </a:lnTo>
                <a:lnTo>
                  <a:pt x="2" y="32"/>
                </a:lnTo>
                <a:lnTo>
                  <a:pt x="1" y="32"/>
                </a:lnTo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9" name="Freeform 19"/>
          <p:cNvSpPr>
            <a:spLocks/>
          </p:cNvSpPr>
          <p:nvPr/>
        </p:nvSpPr>
        <p:spPr bwMode="auto">
          <a:xfrm>
            <a:off x="2367315" y="1049681"/>
            <a:ext cx="1087534" cy="1114732"/>
          </a:xfrm>
          <a:custGeom>
            <a:avLst/>
            <a:gdLst>
              <a:gd name="T0" fmla="*/ 62833 w 652"/>
              <a:gd name="T1" fmla="*/ 905209 h 713"/>
              <a:gd name="T2" fmla="*/ 125666 w 652"/>
              <a:gd name="T3" fmla="*/ 779812 h 713"/>
              <a:gd name="T4" fmla="*/ 230387 w 652"/>
              <a:gd name="T5" fmla="*/ 775893 h 713"/>
              <a:gd name="T6" fmla="*/ 283700 w 652"/>
              <a:gd name="T7" fmla="*/ 732788 h 713"/>
              <a:gd name="T8" fmla="*/ 211347 w 652"/>
              <a:gd name="T9" fmla="*/ 687724 h 713"/>
              <a:gd name="T10" fmla="*/ 148514 w 652"/>
              <a:gd name="T11" fmla="*/ 662252 h 713"/>
              <a:gd name="T12" fmla="*/ 201827 w 652"/>
              <a:gd name="T13" fmla="*/ 603473 h 713"/>
              <a:gd name="T14" fmla="*/ 249427 w 652"/>
              <a:gd name="T15" fmla="*/ 558408 h 713"/>
              <a:gd name="T16" fmla="*/ 297028 w 652"/>
              <a:gd name="T17" fmla="*/ 470238 h 713"/>
              <a:gd name="T18" fmla="*/ 373189 w 652"/>
              <a:gd name="T19" fmla="*/ 411459 h 713"/>
              <a:gd name="T20" fmla="*/ 426502 w 652"/>
              <a:gd name="T21" fmla="*/ 368353 h 713"/>
              <a:gd name="T22" fmla="*/ 546455 w 652"/>
              <a:gd name="T23" fmla="*/ 313492 h 713"/>
              <a:gd name="T24" fmla="*/ 618808 w 652"/>
              <a:gd name="T25" fmla="*/ 260590 h 713"/>
              <a:gd name="T26" fmla="*/ 694970 w 652"/>
              <a:gd name="T27" fmla="*/ 239038 h 713"/>
              <a:gd name="T28" fmla="*/ 736858 w 652"/>
              <a:gd name="T29" fmla="*/ 217485 h 713"/>
              <a:gd name="T30" fmla="*/ 818731 w 652"/>
              <a:gd name="T31" fmla="*/ 213567 h 713"/>
              <a:gd name="T32" fmla="*/ 875852 w 652"/>
              <a:gd name="T33" fmla="*/ 195933 h 713"/>
              <a:gd name="T34" fmla="*/ 805403 w 652"/>
              <a:gd name="T35" fmla="*/ 180258 h 713"/>
              <a:gd name="T36" fmla="*/ 824443 w 652"/>
              <a:gd name="T37" fmla="*/ 146950 h 713"/>
              <a:gd name="T38" fmla="*/ 833963 w 652"/>
              <a:gd name="T39" fmla="*/ 70536 h 713"/>
              <a:gd name="T40" fmla="*/ 934877 w 652"/>
              <a:gd name="T41" fmla="*/ 25471 h 713"/>
              <a:gd name="T42" fmla="*/ 982477 w 652"/>
              <a:gd name="T43" fmla="*/ 50942 h 713"/>
              <a:gd name="T44" fmla="*/ 1001518 w 652"/>
              <a:gd name="T45" fmla="*/ 84251 h 713"/>
              <a:gd name="T46" fmla="*/ 982477 w 652"/>
              <a:gd name="T47" fmla="*/ 154787 h 713"/>
              <a:gd name="T48" fmla="*/ 1043406 w 652"/>
              <a:gd name="T49" fmla="*/ 150868 h 713"/>
              <a:gd name="T50" fmla="*/ 1087199 w 652"/>
              <a:gd name="T51" fmla="*/ 195933 h 713"/>
              <a:gd name="T52" fmla="*/ 1140512 w 652"/>
              <a:gd name="T53" fmla="*/ 209648 h 713"/>
              <a:gd name="T54" fmla="*/ 1130991 w 652"/>
              <a:gd name="T55" fmla="*/ 254712 h 713"/>
              <a:gd name="T56" fmla="*/ 1052926 w 652"/>
              <a:gd name="T57" fmla="*/ 309574 h 713"/>
              <a:gd name="T58" fmla="*/ 972957 w 652"/>
              <a:gd name="T59" fmla="*/ 331126 h 713"/>
              <a:gd name="T60" fmla="*/ 919645 w 652"/>
              <a:gd name="T61" fmla="*/ 401662 h 713"/>
              <a:gd name="T62" fmla="*/ 837771 w 652"/>
              <a:gd name="T63" fmla="*/ 427133 h 713"/>
              <a:gd name="T64" fmla="*/ 795883 w 652"/>
              <a:gd name="T65" fmla="*/ 444767 h 713"/>
              <a:gd name="T66" fmla="*/ 828251 w 652"/>
              <a:gd name="T67" fmla="*/ 481994 h 713"/>
              <a:gd name="T68" fmla="*/ 885372 w 652"/>
              <a:gd name="T69" fmla="*/ 519222 h 713"/>
              <a:gd name="T70" fmla="*/ 934877 w 652"/>
              <a:gd name="T71" fmla="*/ 548612 h 713"/>
              <a:gd name="T72" fmla="*/ 919645 w 652"/>
              <a:gd name="T73" fmla="*/ 658334 h 713"/>
              <a:gd name="T74" fmla="*/ 856812 w 652"/>
              <a:gd name="T75" fmla="*/ 695561 h 713"/>
              <a:gd name="T76" fmla="*/ 894892 w 652"/>
              <a:gd name="T77" fmla="*/ 687724 h 713"/>
              <a:gd name="T78" fmla="*/ 881564 w 652"/>
              <a:gd name="T79" fmla="*/ 721032 h 713"/>
              <a:gd name="T80" fmla="*/ 915837 w 652"/>
              <a:gd name="T81" fmla="*/ 683805 h 713"/>
              <a:gd name="T82" fmla="*/ 982477 w 652"/>
              <a:gd name="T83" fmla="*/ 644619 h 713"/>
              <a:gd name="T84" fmla="*/ 1068159 w 652"/>
              <a:gd name="T85" fmla="*/ 687724 h 713"/>
              <a:gd name="T86" fmla="*/ 1121471 w 652"/>
              <a:gd name="T87" fmla="*/ 658334 h 713"/>
              <a:gd name="T88" fmla="*/ 1201440 w 652"/>
              <a:gd name="T89" fmla="*/ 662252 h 713"/>
              <a:gd name="T90" fmla="*/ 1241425 w 652"/>
              <a:gd name="T91" fmla="*/ 703398 h 713"/>
              <a:gd name="T92" fmla="*/ 1163360 w 652"/>
              <a:gd name="T93" fmla="*/ 771975 h 713"/>
              <a:gd name="T94" fmla="*/ 1140512 w 652"/>
              <a:gd name="T95" fmla="*/ 783731 h 713"/>
              <a:gd name="T96" fmla="*/ 1163360 w 652"/>
              <a:gd name="T97" fmla="*/ 824877 h 713"/>
              <a:gd name="T98" fmla="*/ 1178592 w 652"/>
              <a:gd name="T99" fmla="*/ 930680 h 713"/>
              <a:gd name="T100" fmla="*/ 1106239 w 652"/>
              <a:gd name="T101" fmla="*/ 967907 h 713"/>
              <a:gd name="T102" fmla="*/ 1043406 w 652"/>
              <a:gd name="T103" fmla="*/ 1044321 h 713"/>
              <a:gd name="T104" fmla="*/ 963437 w 652"/>
              <a:gd name="T105" fmla="*/ 1132491 h 713"/>
              <a:gd name="T106" fmla="*/ 853004 w 652"/>
              <a:gd name="T107" fmla="*/ 1093304 h 713"/>
              <a:gd name="T108" fmla="*/ 704490 w 652"/>
              <a:gd name="T109" fmla="*/ 1122694 h 713"/>
              <a:gd name="T110" fmla="*/ 599768 w 652"/>
              <a:gd name="T111" fmla="*/ 1195189 h 713"/>
              <a:gd name="T112" fmla="*/ 517895 w 652"/>
              <a:gd name="T113" fmla="*/ 1283359 h 713"/>
              <a:gd name="T114" fmla="*/ 407462 w 652"/>
              <a:gd name="T115" fmla="*/ 1361732 h 713"/>
              <a:gd name="T116" fmla="*/ 283700 w 652"/>
              <a:gd name="T117" fmla="*/ 1397000 h 713"/>
              <a:gd name="T118" fmla="*/ 135186 w 652"/>
              <a:gd name="T119" fmla="*/ 1302952 h 713"/>
              <a:gd name="T120" fmla="*/ 57121 w 652"/>
              <a:gd name="T121" fmla="*/ 1195189 h 713"/>
              <a:gd name="T122" fmla="*/ 119954 w 652"/>
              <a:gd name="T123" fmla="*/ 1048240 h 7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52" h="713">
                <a:moveTo>
                  <a:pt x="8" y="514"/>
                </a:moveTo>
                <a:lnTo>
                  <a:pt x="5" y="503"/>
                </a:lnTo>
                <a:lnTo>
                  <a:pt x="0" y="496"/>
                </a:lnTo>
                <a:lnTo>
                  <a:pt x="10" y="481"/>
                </a:lnTo>
                <a:lnTo>
                  <a:pt x="15" y="477"/>
                </a:lnTo>
                <a:lnTo>
                  <a:pt x="15" y="466"/>
                </a:lnTo>
                <a:lnTo>
                  <a:pt x="23" y="462"/>
                </a:lnTo>
                <a:lnTo>
                  <a:pt x="33" y="462"/>
                </a:lnTo>
                <a:lnTo>
                  <a:pt x="38" y="458"/>
                </a:lnTo>
                <a:lnTo>
                  <a:pt x="43" y="447"/>
                </a:lnTo>
                <a:lnTo>
                  <a:pt x="48" y="441"/>
                </a:lnTo>
                <a:lnTo>
                  <a:pt x="58" y="436"/>
                </a:lnTo>
                <a:lnTo>
                  <a:pt x="61" y="430"/>
                </a:lnTo>
                <a:lnTo>
                  <a:pt x="68" y="424"/>
                </a:lnTo>
                <a:lnTo>
                  <a:pt x="68" y="415"/>
                </a:lnTo>
                <a:lnTo>
                  <a:pt x="66" y="398"/>
                </a:lnTo>
                <a:lnTo>
                  <a:pt x="68" y="396"/>
                </a:lnTo>
                <a:lnTo>
                  <a:pt x="73" y="400"/>
                </a:lnTo>
                <a:lnTo>
                  <a:pt x="86" y="398"/>
                </a:lnTo>
                <a:lnTo>
                  <a:pt x="96" y="404"/>
                </a:lnTo>
                <a:lnTo>
                  <a:pt x="103" y="404"/>
                </a:lnTo>
                <a:lnTo>
                  <a:pt x="106" y="400"/>
                </a:lnTo>
                <a:lnTo>
                  <a:pt x="111" y="396"/>
                </a:lnTo>
                <a:lnTo>
                  <a:pt x="121" y="396"/>
                </a:lnTo>
                <a:lnTo>
                  <a:pt x="123" y="392"/>
                </a:lnTo>
                <a:lnTo>
                  <a:pt x="131" y="392"/>
                </a:lnTo>
                <a:lnTo>
                  <a:pt x="136" y="398"/>
                </a:lnTo>
                <a:lnTo>
                  <a:pt x="144" y="396"/>
                </a:lnTo>
                <a:lnTo>
                  <a:pt x="149" y="392"/>
                </a:lnTo>
                <a:lnTo>
                  <a:pt x="151" y="385"/>
                </a:lnTo>
                <a:lnTo>
                  <a:pt x="154" y="379"/>
                </a:lnTo>
                <a:lnTo>
                  <a:pt x="149" y="374"/>
                </a:lnTo>
                <a:lnTo>
                  <a:pt x="151" y="372"/>
                </a:lnTo>
                <a:lnTo>
                  <a:pt x="146" y="366"/>
                </a:lnTo>
                <a:lnTo>
                  <a:pt x="144" y="362"/>
                </a:lnTo>
                <a:lnTo>
                  <a:pt x="139" y="362"/>
                </a:lnTo>
                <a:lnTo>
                  <a:pt x="136" y="357"/>
                </a:lnTo>
                <a:lnTo>
                  <a:pt x="126" y="355"/>
                </a:lnTo>
                <a:lnTo>
                  <a:pt x="118" y="353"/>
                </a:lnTo>
                <a:lnTo>
                  <a:pt x="111" y="351"/>
                </a:lnTo>
                <a:lnTo>
                  <a:pt x="108" y="355"/>
                </a:lnTo>
                <a:lnTo>
                  <a:pt x="108" y="359"/>
                </a:lnTo>
                <a:lnTo>
                  <a:pt x="101" y="359"/>
                </a:lnTo>
                <a:lnTo>
                  <a:pt x="98" y="353"/>
                </a:lnTo>
                <a:lnTo>
                  <a:pt x="98" y="347"/>
                </a:lnTo>
                <a:lnTo>
                  <a:pt x="91" y="342"/>
                </a:lnTo>
                <a:lnTo>
                  <a:pt x="86" y="338"/>
                </a:lnTo>
                <a:lnTo>
                  <a:pt x="78" y="338"/>
                </a:lnTo>
                <a:lnTo>
                  <a:pt x="78" y="334"/>
                </a:lnTo>
                <a:lnTo>
                  <a:pt x="81" y="332"/>
                </a:lnTo>
                <a:lnTo>
                  <a:pt x="88" y="325"/>
                </a:lnTo>
                <a:lnTo>
                  <a:pt x="93" y="321"/>
                </a:lnTo>
                <a:lnTo>
                  <a:pt x="98" y="319"/>
                </a:lnTo>
                <a:lnTo>
                  <a:pt x="101" y="314"/>
                </a:lnTo>
                <a:lnTo>
                  <a:pt x="103" y="310"/>
                </a:lnTo>
                <a:lnTo>
                  <a:pt x="106" y="308"/>
                </a:lnTo>
                <a:lnTo>
                  <a:pt x="113" y="300"/>
                </a:lnTo>
                <a:lnTo>
                  <a:pt x="116" y="300"/>
                </a:lnTo>
                <a:lnTo>
                  <a:pt x="123" y="295"/>
                </a:lnTo>
                <a:lnTo>
                  <a:pt x="131" y="295"/>
                </a:lnTo>
                <a:lnTo>
                  <a:pt x="131" y="289"/>
                </a:lnTo>
                <a:lnTo>
                  <a:pt x="121" y="289"/>
                </a:lnTo>
                <a:lnTo>
                  <a:pt x="123" y="285"/>
                </a:lnTo>
                <a:lnTo>
                  <a:pt x="131" y="285"/>
                </a:lnTo>
                <a:lnTo>
                  <a:pt x="131" y="278"/>
                </a:lnTo>
                <a:lnTo>
                  <a:pt x="131" y="270"/>
                </a:lnTo>
                <a:lnTo>
                  <a:pt x="139" y="259"/>
                </a:lnTo>
                <a:lnTo>
                  <a:pt x="146" y="255"/>
                </a:lnTo>
                <a:lnTo>
                  <a:pt x="149" y="250"/>
                </a:lnTo>
                <a:lnTo>
                  <a:pt x="151" y="248"/>
                </a:lnTo>
                <a:lnTo>
                  <a:pt x="156" y="246"/>
                </a:lnTo>
                <a:lnTo>
                  <a:pt x="156" y="240"/>
                </a:lnTo>
                <a:lnTo>
                  <a:pt x="146" y="246"/>
                </a:lnTo>
                <a:lnTo>
                  <a:pt x="146" y="240"/>
                </a:lnTo>
                <a:lnTo>
                  <a:pt x="151" y="237"/>
                </a:lnTo>
                <a:lnTo>
                  <a:pt x="159" y="233"/>
                </a:lnTo>
                <a:lnTo>
                  <a:pt x="169" y="229"/>
                </a:lnTo>
                <a:lnTo>
                  <a:pt x="176" y="222"/>
                </a:lnTo>
                <a:lnTo>
                  <a:pt x="186" y="214"/>
                </a:lnTo>
                <a:lnTo>
                  <a:pt x="196" y="210"/>
                </a:lnTo>
                <a:lnTo>
                  <a:pt x="199" y="203"/>
                </a:lnTo>
                <a:lnTo>
                  <a:pt x="201" y="195"/>
                </a:lnTo>
                <a:lnTo>
                  <a:pt x="206" y="193"/>
                </a:lnTo>
                <a:lnTo>
                  <a:pt x="216" y="190"/>
                </a:lnTo>
                <a:lnTo>
                  <a:pt x="211" y="195"/>
                </a:lnTo>
                <a:lnTo>
                  <a:pt x="211" y="199"/>
                </a:lnTo>
                <a:lnTo>
                  <a:pt x="216" y="199"/>
                </a:lnTo>
                <a:lnTo>
                  <a:pt x="224" y="188"/>
                </a:lnTo>
                <a:lnTo>
                  <a:pt x="234" y="186"/>
                </a:lnTo>
                <a:lnTo>
                  <a:pt x="244" y="184"/>
                </a:lnTo>
                <a:lnTo>
                  <a:pt x="252" y="175"/>
                </a:lnTo>
                <a:lnTo>
                  <a:pt x="257" y="171"/>
                </a:lnTo>
                <a:lnTo>
                  <a:pt x="267" y="167"/>
                </a:lnTo>
                <a:lnTo>
                  <a:pt x="269" y="163"/>
                </a:lnTo>
                <a:lnTo>
                  <a:pt x="279" y="163"/>
                </a:lnTo>
                <a:lnTo>
                  <a:pt x="287" y="160"/>
                </a:lnTo>
                <a:lnTo>
                  <a:pt x="292" y="156"/>
                </a:lnTo>
                <a:lnTo>
                  <a:pt x="297" y="152"/>
                </a:lnTo>
                <a:lnTo>
                  <a:pt x="305" y="152"/>
                </a:lnTo>
                <a:lnTo>
                  <a:pt x="307" y="148"/>
                </a:lnTo>
                <a:lnTo>
                  <a:pt x="315" y="148"/>
                </a:lnTo>
                <a:lnTo>
                  <a:pt x="315" y="139"/>
                </a:lnTo>
                <a:lnTo>
                  <a:pt x="322" y="137"/>
                </a:lnTo>
                <a:lnTo>
                  <a:pt x="325" y="133"/>
                </a:lnTo>
                <a:lnTo>
                  <a:pt x="332" y="133"/>
                </a:lnTo>
                <a:lnTo>
                  <a:pt x="337" y="135"/>
                </a:lnTo>
                <a:lnTo>
                  <a:pt x="340" y="130"/>
                </a:lnTo>
                <a:lnTo>
                  <a:pt x="345" y="126"/>
                </a:lnTo>
                <a:lnTo>
                  <a:pt x="347" y="120"/>
                </a:lnTo>
                <a:lnTo>
                  <a:pt x="355" y="122"/>
                </a:lnTo>
                <a:lnTo>
                  <a:pt x="357" y="128"/>
                </a:lnTo>
                <a:lnTo>
                  <a:pt x="365" y="122"/>
                </a:lnTo>
                <a:lnTo>
                  <a:pt x="372" y="118"/>
                </a:lnTo>
                <a:lnTo>
                  <a:pt x="365" y="118"/>
                </a:lnTo>
                <a:lnTo>
                  <a:pt x="360" y="120"/>
                </a:lnTo>
                <a:lnTo>
                  <a:pt x="355" y="115"/>
                </a:lnTo>
                <a:lnTo>
                  <a:pt x="357" y="113"/>
                </a:lnTo>
                <a:lnTo>
                  <a:pt x="365" y="105"/>
                </a:lnTo>
                <a:lnTo>
                  <a:pt x="375" y="107"/>
                </a:lnTo>
                <a:lnTo>
                  <a:pt x="387" y="111"/>
                </a:lnTo>
                <a:lnTo>
                  <a:pt x="382" y="105"/>
                </a:lnTo>
                <a:lnTo>
                  <a:pt x="387" y="100"/>
                </a:lnTo>
                <a:lnTo>
                  <a:pt x="395" y="100"/>
                </a:lnTo>
                <a:lnTo>
                  <a:pt x="395" y="107"/>
                </a:lnTo>
                <a:lnTo>
                  <a:pt x="405" y="109"/>
                </a:lnTo>
                <a:lnTo>
                  <a:pt x="413" y="109"/>
                </a:lnTo>
                <a:lnTo>
                  <a:pt x="423" y="107"/>
                </a:lnTo>
                <a:lnTo>
                  <a:pt x="430" y="109"/>
                </a:lnTo>
                <a:lnTo>
                  <a:pt x="430" y="115"/>
                </a:lnTo>
                <a:lnTo>
                  <a:pt x="440" y="115"/>
                </a:lnTo>
                <a:lnTo>
                  <a:pt x="443" y="111"/>
                </a:lnTo>
                <a:lnTo>
                  <a:pt x="450" y="109"/>
                </a:lnTo>
                <a:lnTo>
                  <a:pt x="460" y="111"/>
                </a:lnTo>
                <a:lnTo>
                  <a:pt x="455" y="109"/>
                </a:lnTo>
                <a:lnTo>
                  <a:pt x="455" y="103"/>
                </a:lnTo>
                <a:lnTo>
                  <a:pt x="460" y="100"/>
                </a:lnTo>
                <a:lnTo>
                  <a:pt x="465" y="103"/>
                </a:lnTo>
                <a:lnTo>
                  <a:pt x="463" y="94"/>
                </a:lnTo>
                <a:lnTo>
                  <a:pt x="458" y="94"/>
                </a:lnTo>
                <a:lnTo>
                  <a:pt x="450" y="98"/>
                </a:lnTo>
                <a:lnTo>
                  <a:pt x="445" y="100"/>
                </a:lnTo>
                <a:lnTo>
                  <a:pt x="440" y="96"/>
                </a:lnTo>
                <a:lnTo>
                  <a:pt x="433" y="92"/>
                </a:lnTo>
                <a:lnTo>
                  <a:pt x="423" y="92"/>
                </a:lnTo>
                <a:lnTo>
                  <a:pt x="418" y="96"/>
                </a:lnTo>
                <a:lnTo>
                  <a:pt x="410" y="100"/>
                </a:lnTo>
                <a:lnTo>
                  <a:pt x="410" y="94"/>
                </a:lnTo>
                <a:lnTo>
                  <a:pt x="415" y="85"/>
                </a:lnTo>
                <a:lnTo>
                  <a:pt x="415" y="77"/>
                </a:lnTo>
                <a:lnTo>
                  <a:pt x="420" y="71"/>
                </a:lnTo>
                <a:lnTo>
                  <a:pt x="425" y="75"/>
                </a:lnTo>
                <a:lnTo>
                  <a:pt x="433" y="75"/>
                </a:lnTo>
                <a:lnTo>
                  <a:pt x="428" y="68"/>
                </a:lnTo>
                <a:lnTo>
                  <a:pt x="433" y="66"/>
                </a:lnTo>
                <a:lnTo>
                  <a:pt x="438" y="60"/>
                </a:lnTo>
                <a:lnTo>
                  <a:pt x="435" y="56"/>
                </a:lnTo>
                <a:lnTo>
                  <a:pt x="433" y="60"/>
                </a:lnTo>
                <a:lnTo>
                  <a:pt x="425" y="62"/>
                </a:lnTo>
                <a:lnTo>
                  <a:pt x="430" y="49"/>
                </a:lnTo>
                <a:lnTo>
                  <a:pt x="438" y="36"/>
                </a:lnTo>
                <a:lnTo>
                  <a:pt x="443" y="34"/>
                </a:lnTo>
                <a:lnTo>
                  <a:pt x="453" y="34"/>
                </a:lnTo>
                <a:lnTo>
                  <a:pt x="458" y="30"/>
                </a:lnTo>
                <a:lnTo>
                  <a:pt x="468" y="28"/>
                </a:lnTo>
                <a:lnTo>
                  <a:pt x="478" y="23"/>
                </a:lnTo>
                <a:lnTo>
                  <a:pt x="486" y="17"/>
                </a:lnTo>
                <a:lnTo>
                  <a:pt x="491" y="19"/>
                </a:lnTo>
                <a:lnTo>
                  <a:pt x="491" y="13"/>
                </a:lnTo>
                <a:lnTo>
                  <a:pt x="496" y="11"/>
                </a:lnTo>
                <a:lnTo>
                  <a:pt x="501" y="13"/>
                </a:lnTo>
                <a:lnTo>
                  <a:pt x="501" y="6"/>
                </a:lnTo>
                <a:lnTo>
                  <a:pt x="503" y="0"/>
                </a:lnTo>
                <a:lnTo>
                  <a:pt x="513" y="2"/>
                </a:lnTo>
                <a:lnTo>
                  <a:pt x="511" y="11"/>
                </a:lnTo>
                <a:lnTo>
                  <a:pt x="513" y="17"/>
                </a:lnTo>
                <a:lnTo>
                  <a:pt x="516" y="26"/>
                </a:lnTo>
                <a:lnTo>
                  <a:pt x="521" y="26"/>
                </a:lnTo>
                <a:lnTo>
                  <a:pt x="528" y="28"/>
                </a:lnTo>
                <a:lnTo>
                  <a:pt x="533" y="32"/>
                </a:lnTo>
                <a:lnTo>
                  <a:pt x="528" y="38"/>
                </a:lnTo>
                <a:lnTo>
                  <a:pt x="518" y="43"/>
                </a:lnTo>
                <a:lnTo>
                  <a:pt x="516" y="47"/>
                </a:lnTo>
                <a:lnTo>
                  <a:pt x="521" y="47"/>
                </a:lnTo>
                <a:lnTo>
                  <a:pt x="526" y="43"/>
                </a:lnTo>
                <a:lnTo>
                  <a:pt x="533" y="41"/>
                </a:lnTo>
                <a:lnTo>
                  <a:pt x="538" y="45"/>
                </a:lnTo>
                <a:lnTo>
                  <a:pt x="533" y="47"/>
                </a:lnTo>
                <a:lnTo>
                  <a:pt x="533" y="64"/>
                </a:lnTo>
                <a:lnTo>
                  <a:pt x="528" y="66"/>
                </a:lnTo>
                <a:lnTo>
                  <a:pt x="526" y="71"/>
                </a:lnTo>
                <a:lnTo>
                  <a:pt x="518" y="75"/>
                </a:lnTo>
                <a:lnTo>
                  <a:pt x="516" y="79"/>
                </a:lnTo>
                <a:lnTo>
                  <a:pt x="521" y="75"/>
                </a:lnTo>
                <a:lnTo>
                  <a:pt x="528" y="75"/>
                </a:lnTo>
                <a:lnTo>
                  <a:pt x="533" y="79"/>
                </a:lnTo>
                <a:lnTo>
                  <a:pt x="536" y="75"/>
                </a:lnTo>
                <a:lnTo>
                  <a:pt x="541" y="75"/>
                </a:lnTo>
                <a:lnTo>
                  <a:pt x="543" y="85"/>
                </a:lnTo>
                <a:lnTo>
                  <a:pt x="548" y="83"/>
                </a:lnTo>
                <a:lnTo>
                  <a:pt x="548" y="77"/>
                </a:lnTo>
                <a:lnTo>
                  <a:pt x="559" y="77"/>
                </a:lnTo>
                <a:lnTo>
                  <a:pt x="566" y="83"/>
                </a:lnTo>
                <a:lnTo>
                  <a:pt x="566" y="92"/>
                </a:lnTo>
                <a:lnTo>
                  <a:pt x="569" y="98"/>
                </a:lnTo>
                <a:lnTo>
                  <a:pt x="564" y="103"/>
                </a:lnTo>
                <a:lnTo>
                  <a:pt x="569" y="109"/>
                </a:lnTo>
                <a:lnTo>
                  <a:pt x="569" y="105"/>
                </a:lnTo>
                <a:lnTo>
                  <a:pt x="571" y="100"/>
                </a:lnTo>
                <a:lnTo>
                  <a:pt x="579" y="105"/>
                </a:lnTo>
                <a:lnTo>
                  <a:pt x="589" y="98"/>
                </a:lnTo>
                <a:lnTo>
                  <a:pt x="589" y="94"/>
                </a:lnTo>
                <a:lnTo>
                  <a:pt x="601" y="92"/>
                </a:lnTo>
                <a:lnTo>
                  <a:pt x="599" y="100"/>
                </a:lnTo>
                <a:lnTo>
                  <a:pt x="589" y="103"/>
                </a:lnTo>
                <a:lnTo>
                  <a:pt x="591" y="109"/>
                </a:lnTo>
                <a:lnTo>
                  <a:pt x="599" y="107"/>
                </a:lnTo>
                <a:lnTo>
                  <a:pt x="604" y="113"/>
                </a:lnTo>
                <a:lnTo>
                  <a:pt x="604" y="120"/>
                </a:lnTo>
                <a:lnTo>
                  <a:pt x="596" y="122"/>
                </a:lnTo>
                <a:lnTo>
                  <a:pt x="591" y="115"/>
                </a:lnTo>
                <a:lnTo>
                  <a:pt x="581" y="118"/>
                </a:lnTo>
                <a:lnTo>
                  <a:pt x="586" y="120"/>
                </a:lnTo>
                <a:lnTo>
                  <a:pt x="591" y="124"/>
                </a:lnTo>
                <a:lnTo>
                  <a:pt x="594" y="130"/>
                </a:lnTo>
                <a:lnTo>
                  <a:pt x="589" y="133"/>
                </a:lnTo>
                <a:lnTo>
                  <a:pt x="586" y="137"/>
                </a:lnTo>
                <a:lnTo>
                  <a:pt x="576" y="137"/>
                </a:lnTo>
                <a:lnTo>
                  <a:pt x="571" y="143"/>
                </a:lnTo>
                <a:lnTo>
                  <a:pt x="566" y="143"/>
                </a:lnTo>
                <a:lnTo>
                  <a:pt x="561" y="150"/>
                </a:lnTo>
                <a:lnTo>
                  <a:pt x="551" y="154"/>
                </a:lnTo>
                <a:lnTo>
                  <a:pt x="553" y="158"/>
                </a:lnTo>
                <a:lnTo>
                  <a:pt x="553" y="163"/>
                </a:lnTo>
                <a:lnTo>
                  <a:pt x="548" y="165"/>
                </a:lnTo>
                <a:lnTo>
                  <a:pt x="538" y="167"/>
                </a:lnTo>
                <a:lnTo>
                  <a:pt x="531" y="175"/>
                </a:lnTo>
                <a:lnTo>
                  <a:pt x="523" y="171"/>
                </a:lnTo>
                <a:lnTo>
                  <a:pt x="521" y="167"/>
                </a:lnTo>
                <a:lnTo>
                  <a:pt x="516" y="167"/>
                </a:lnTo>
                <a:lnTo>
                  <a:pt x="511" y="169"/>
                </a:lnTo>
                <a:lnTo>
                  <a:pt x="508" y="165"/>
                </a:lnTo>
                <a:lnTo>
                  <a:pt x="503" y="165"/>
                </a:lnTo>
                <a:lnTo>
                  <a:pt x="498" y="171"/>
                </a:lnTo>
                <a:lnTo>
                  <a:pt x="493" y="178"/>
                </a:lnTo>
                <a:lnTo>
                  <a:pt x="486" y="184"/>
                </a:lnTo>
                <a:lnTo>
                  <a:pt x="483" y="190"/>
                </a:lnTo>
                <a:lnTo>
                  <a:pt x="483" y="197"/>
                </a:lnTo>
                <a:lnTo>
                  <a:pt x="483" y="205"/>
                </a:lnTo>
                <a:lnTo>
                  <a:pt x="481" y="216"/>
                </a:lnTo>
                <a:lnTo>
                  <a:pt x="476" y="225"/>
                </a:lnTo>
                <a:lnTo>
                  <a:pt x="468" y="225"/>
                </a:lnTo>
                <a:lnTo>
                  <a:pt x="465" y="222"/>
                </a:lnTo>
                <a:lnTo>
                  <a:pt x="460" y="222"/>
                </a:lnTo>
                <a:lnTo>
                  <a:pt x="458" y="225"/>
                </a:lnTo>
                <a:lnTo>
                  <a:pt x="438" y="225"/>
                </a:lnTo>
                <a:lnTo>
                  <a:pt x="440" y="218"/>
                </a:lnTo>
                <a:lnTo>
                  <a:pt x="438" y="216"/>
                </a:lnTo>
                <a:lnTo>
                  <a:pt x="430" y="210"/>
                </a:lnTo>
                <a:lnTo>
                  <a:pt x="423" y="207"/>
                </a:lnTo>
                <a:lnTo>
                  <a:pt x="423" y="212"/>
                </a:lnTo>
                <a:lnTo>
                  <a:pt x="430" y="218"/>
                </a:lnTo>
                <a:lnTo>
                  <a:pt x="430" y="222"/>
                </a:lnTo>
                <a:lnTo>
                  <a:pt x="423" y="222"/>
                </a:lnTo>
                <a:lnTo>
                  <a:pt x="418" y="227"/>
                </a:lnTo>
                <a:lnTo>
                  <a:pt x="415" y="231"/>
                </a:lnTo>
                <a:lnTo>
                  <a:pt x="420" y="231"/>
                </a:lnTo>
                <a:lnTo>
                  <a:pt x="425" y="229"/>
                </a:lnTo>
                <a:lnTo>
                  <a:pt x="428" y="231"/>
                </a:lnTo>
                <a:lnTo>
                  <a:pt x="428" y="237"/>
                </a:lnTo>
                <a:lnTo>
                  <a:pt x="423" y="240"/>
                </a:lnTo>
                <a:lnTo>
                  <a:pt x="428" y="246"/>
                </a:lnTo>
                <a:lnTo>
                  <a:pt x="435" y="246"/>
                </a:lnTo>
                <a:lnTo>
                  <a:pt x="440" y="248"/>
                </a:lnTo>
                <a:lnTo>
                  <a:pt x="448" y="248"/>
                </a:lnTo>
                <a:lnTo>
                  <a:pt x="458" y="244"/>
                </a:lnTo>
                <a:lnTo>
                  <a:pt x="465" y="244"/>
                </a:lnTo>
                <a:lnTo>
                  <a:pt x="468" y="248"/>
                </a:lnTo>
                <a:lnTo>
                  <a:pt x="468" y="252"/>
                </a:lnTo>
                <a:lnTo>
                  <a:pt x="465" y="257"/>
                </a:lnTo>
                <a:lnTo>
                  <a:pt x="465" y="265"/>
                </a:lnTo>
                <a:lnTo>
                  <a:pt x="470" y="267"/>
                </a:lnTo>
                <a:lnTo>
                  <a:pt x="470" y="259"/>
                </a:lnTo>
                <a:lnTo>
                  <a:pt x="473" y="255"/>
                </a:lnTo>
                <a:lnTo>
                  <a:pt x="478" y="255"/>
                </a:lnTo>
                <a:lnTo>
                  <a:pt x="481" y="259"/>
                </a:lnTo>
                <a:lnTo>
                  <a:pt x="486" y="263"/>
                </a:lnTo>
                <a:lnTo>
                  <a:pt x="488" y="274"/>
                </a:lnTo>
                <a:lnTo>
                  <a:pt x="491" y="280"/>
                </a:lnTo>
                <a:lnTo>
                  <a:pt x="498" y="287"/>
                </a:lnTo>
                <a:lnTo>
                  <a:pt x="498" y="295"/>
                </a:lnTo>
                <a:lnTo>
                  <a:pt x="498" y="304"/>
                </a:lnTo>
                <a:lnTo>
                  <a:pt x="501" y="317"/>
                </a:lnTo>
                <a:lnTo>
                  <a:pt x="496" y="321"/>
                </a:lnTo>
                <a:lnTo>
                  <a:pt x="491" y="325"/>
                </a:lnTo>
                <a:lnTo>
                  <a:pt x="491" y="329"/>
                </a:lnTo>
                <a:lnTo>
                  <a:pt x="483" y="336"/>
                </a:lnTo>
                <a:lnTo>
                  <a:pt x="476" y="338"/>
                </a:lnTo>
                <a:lnTo>
                  <a:pt x="473" y="340"/>
                </a:lnTo>
                <a:lnTo>
                  <a:pt x="470" y="338"/>
                </a:lnTo>
                <a:lnTo>
                  <a:pt x="468" y="338"/>
                </a:lnTo>
                <a:lnTo>
                  <a:pt x="460" y="340"/>
                </a:lnTo>
                <a:lnTo>
                  <a:pt x="453" y="342"/>
                </a:lnTo>
                <a:lnTo>
                  <a:pt x="453" y="349"/>
                </a:lnTo>
                <a:lnTo>
                  <a:pt x="450" y="355"/>
                </a:lnTo>
                <a:lnTo>
                  <a:pt x="448" y="355"/>
                </a:lnTo>
                <a:lnTo>
                  <a:pt x="445" y="362"/>
                </a:lnTo>
                <a:lnTo>
                  <a:pt x="450" y="359"/>
                </a:lnTo>
                <a:lnTo>
                  <a:pt x="455" y="353"/>
                </a:lnTo>
                <a:lnTo>
                  <a:pt x="458" y="344"/>
                </a:lnTo>
                <a:lnTo>
                  <a:pt x="465" y="344"/>
                </a:lnTo>
                <a:lnTo>
                  <a:pt x="470" y="344"/>
                </a:lnTo>
                <a:lnTo>
                  <a:pt x="470" y="351"/>
                </a:lnTo>
                <a:lnTo>
                  <a:pt x="468" y="351"/>
                </a:lnTo>
                <a:lnTo>
                  <a:pt x="468" y="355"/>
                </a:lnTo>
                <a:lnTo>
                  <a:pt x="463" y="359"/>
                </a:lnTo>
                <a:lnTo>
                  <a:pt x="465" y="364"/>
                </a:lnTo>
                <a:lnTo>
                  <a:pt x="460" y="364"/>
                </a:lnTo>
                <a:lnTo>
                  <a:pt x="455" y="366"/>
                </a:lnTo>
                <a:lnTo>
                  <a:pt x="455" y="370"/>
                </a:lnTo>
                <a:lnTo>
                  <a:pt x="463" y="368"/>
                </a:lnTo>
                <a:lnTo>
                  <a:pt x="468" y="370"/>
                </a:lnTo>
                <a:lnTo>
                  <a:pt x="470" y="374"/>
                </a:lnTo>
                <a:lnTo>
                  <a:pt x="473" y="370"/>
                </a:lnTo>
                <a:lnTo>
                  <a:pt x="476" y="364"/>
                </a:lnTo>
                <a:lnTo>
                  <a:pt x="481" y="366"/>
                </a:lnTo>
                <a:lnTo>
                  <a:pt x="481" y="362"/>
                </a:lnTo>
                <a:lnTo>
                  <a:pt x="478" y="355"/>
                </a:lnTo>
                <a:lnTo>
                  <a:pt x="481" y="349"/>
                </a:lnTo>
                <a:lnTo>
                  <a:pt x="486" y="344"/>
                </a:lnTo>
                <a:lnTo>
                  <a:pt x="491" y="349"/>
                </a:lnTo>
                <a:lnTo>
                  <a:pt x="501" y="351"/>
                </a:lnTo>
                <a:lnTo>
                  <a:pt x="511" y="347"/>
                </a:lnTo>
                <a:lnTo>
                  <a:pt x="516" y="347"/>
                </a:lnTo>
                <a:lnTo>
                  <a:pt x="518" y="342"/>
                </a:lnTo>
                <a:lnTo>
                  <a:pt x="516" y="336"/>
                </a:lnTo>
                <a:lnTo>
                  <a:pt x="516" y="329"/>
                </a:lnTo>
                <a:lnTo>
                  <a:pt x="533" y="332"/>
                </a:lnTo>
                <a:lnTo>
                  <a:pt x="533" y="338"/>
                </a:lnTo>
                <a:lnTo>
                  <a:pt x="538" y="334"/>
                </a:lnTo>
                <a:lnTo>
                  <a:pt x="546" y="332"/>
                </a:lnTo>
                <a:lnTo>
                  <a:pt x="556" y="334"/>
                </a:lnTo>
                <a:lnTo>
                  <a:pt x="561" y="338"/>
                </a:lnTo>
                <a:lnTo>
                  <a:pt x="561" y="342"/>
                </a:lnTo>
                <a:lnTo>
                  <a:pt x="561" y="351"/>
                </a:lnTo>
                <a:lnTo>
                  <a:pt x="566" y="351"/>
                </a:lnTo>
                <a:lnTo>
                  <a:pt x="566" y="344"/>
                </a:lnTo>
                <a:lnTo>
                  <a:pt x="569" y="340"/>
                </a:lnTo>
                <a:lnTo>
                  <a:pt x="571" y="347"/>
                </a:lnTo>
                <a:lnTo>
                  <a:pt x="576" y="347"/>
                </a:lnTo>
                <a:lnTo>
                  <a:pt x="579" y="338"/>
                </a:lnTo>
                <a:lnTo>
                  <a:pt x="586" y="340"/>
                </a:lnTo>
                <a:lnTo>
                  <a:pt x="589" y="336"/>
                </a:lnTo>
                <a:lnTo>
                  <a:pt x="599" y="332"/>
                </a:lnTo>
                <a:lnTo>
                  <a:pt x="606" y="334"/>
                </a:lnTo>
                <a:lnTo>
                  <a:pt x="604" y="344"/>
                </a:lnTo>
                <a:lnTo>
                  <a:pt x="611" y="347"/>
                </a:lnTo>
                <a:lnTo>
                  <a:pt x="611" y="342"/>
                </a:lnTo>
                <a:lnTo>
                  <a:pt x="616" y="338"/>
                </a:lnTo>
                <a:lnTo>
                  <a:pt x="621" y="336"/>
                </a:lnTo>
                <a:lnTo>
                  <a:pt x="631" y="338"/>
                </a:lnTo>
                <a:lnTo>
                  <a:pt x="636" y="340"/>
                </a:lnTo>
                <a:lnTo>
                  <a:pt x="634" y="347"/>
                </a:lnTo>
                <a:lnTo>
                  <a:pt x="639" y="347"/>
                </a:lnTo>
                <a:lnTo>
                  <a:pt x="642" y="353"/>
                </a:lnTo>
                <a:lnTo>
                  <a:pt x="634" y="357"/>
                </a:lnTo>
                <a:lnTo>
                  <a:pt x="634" y="359"/>
                </a:lnTo>
                <a:lnTo>
                  <a:pt x="644" y="357"/>
                </a:lnTo>
                <a:lnTo>
                  <a:pt x="652" y="359"/>
                </a:lnTo>
                <a:lnTo>
                  <a:pt x="652" y="364"/>
                </a:lnTo>
                <a:lnTo>
                  <a:pt x="647" y="364"/>
                </a:lnTo>
                <a:lnTo>
                  <a:pt x="639" y="372"/>
                </a:lnTo>
                <a:lnTo>
                  <a:pt x="626" y="379"/>
                </a:lnTo>
                <a:lnTo>
                  <a:pt x="621" y="385"/>
                </a:lnTo>
                <a:lnTo>
                  <a:pt x="619" y="389"/>
                </a:lnTo>
                <a:lnTo>
                  <a:pt x="611" y="389"/>
                </a:lnTo>
                <a:lnTo>
                  <a:pt x="611" y="394"/>
                </a:lnTo>
                <a:lnTo>
                  <a:pt x="614" y="394"/>
                </a:lnTo>
                <a:lnTo>
                  <a:pt x="614" y="398"/>
                </a:lnTo>
                <a:lnTo>
                  <a:pt x="606" y="398"/>
                </a:lnTo>
                <a:lnTo>
                  <a:pt x="604" y="396"/>
                </a:lnTo>
                <a:lnTo>
                  <a:pt x="601" y="392"/>
                </a:lnTo>
                <a:lnTo>
                  <a:pt x="596" y="394"/>
                </a:lnTo>
                <a:lnTo>
                  <a:pt x="599" y="396"/>
                </a:lnTo>
                <a:lnTo>
                  <a:pt x="599" y="400"/>
                </a:lnTo>
                <a:lnTo>
                  <a:pt x="591" y="400"/>
                </a:lnTo>
                <a:lnTo>
                  <a:pt x="591" y="404"/>
                </a:lnTo>
                <a:lnTo>
                  <a:pt x="601" y="407"/>
                </a:lnTo>
                <a:lnTo>
                  <a:pt x="609" y="404"/>
                </a:lnTo>
                <a:lnTo>
                  <a:pt x="609" y="415"/>
                </a:lnTo>
                <a:lnTo>
                  <a:pt x="606" y="417"/>
                </a:lnTo>
                <a:lnTo>
                  <a:pt x="606" y="419"/>
                </a:lnTo>
                <a:lnTo>
                  <a:pt x="611" y="421"/>
                </a:lnTo>
                <a:lnTo>
                  <a:pt x="611" y="430"/>
                </a:lnTo>
                <a:lnTo>
                  <a:pt x="614" y="434"/>
                </a:lnTo>
                <a:lnTo>
                  <a:pt x="614" y="447"/>
                </a:lnTo>
                <a:lnTo>
                  <a:pt x="614" y="456"/>
                </a:lnTo>
                <a:lnTo>
                  <a:pt x="616" y="462"/>
                </a:lnTo>
                <a:lnTo>
                  <a:pt x="611" y="466"/>
                </a:lnTo>
                <a:lnTo>
                  <a:pt x="616" y="471"/>
                </a:lnTo>
                <a:lnTo>
                  <a:pt x="619" y="475"/>
                </a:lnTo>
                <a:lnTo>
                  <a:pt x="619" y="484"/>
                </a:lnTo>
                <a:lnTo>
                  <a:pt x="614" y="486"/>
                </a:lnTo>
                <a:lnTo>
                  <a:pt x="621" y="492"/>
                </a:lnTo>
                <a:lnTo>
                  <a:pt x="614" y="492"/>
                </a:lnTo>
                <a:lnTo>
                  <a:pt x="606" y="490"/>
                </a:lnTo>
                <a:lnTo>
                  <a:pt x="599" y="490"/>
                </a:lnTo>
                <a:lnTo>
                  <a:pt x="586" y="494"/>
                </a:lnTo>
                <a:lnTo>
                  <a:pt x="581" y="494"/>
                </a:lnTo>
                <a:lnTo>
                  <a:pt x="581" y="486"/>
                </a:lnTo>
                <a:lnTo>
                  <a:pt x="576" y="488"/>
                </a:lnTo>
                <a:lnTo>
                  <a:pt x="569" y="492"/>
                </a:lnTo>
                <a:lnTo>
                  <a:pt x="566" y="496"/>
                </a:lnTo>
                <a:lnTo>
                  <a:pt x="564" y="511"/>
                </a:lnTo>
                <a:lnTo>
                  <a:pt x="561" y="522"/>
                </a:lnTo>
                <a:lnTo>
                  <a:pt x="553" y="524"/>
                </a:lnTo>
                <a:lnTo>
                  <a:pt x="548" y="533"/>
                </a:lnTo>
                <a:lnTo>
                  <a:pt x="546" y="546"/>
                </a:lnTo>
                <a:lnTo>
                  <a:pt x="538" y="556"/>
                </a:lnTo>
                <a:lnTo>
                  <a:pt x="538" y="567"/>
                </a:lnTo>
                <a:lnTo>
                  <a:pt x="536" y="580"/>
                </a:lnTo>
                <a:lnTo>
                  <a:pt x="533" y="588"/>
                </a:lnTo>
                <a:lnTo>
                  <a:pt x="523" y="586"/>
                </a:lnTo>
                <a:lnTo>
                  <a:pt x="516" y="582"/>
                </a:lnTo>
                <a:lnTo>
                  <a:pt x="506" y="578"/>
                </a:lnTo>
                <a:lnTo>
                  <a:pt x="498" y="584"/>
                </a:lnTo>
                <a:lnTo>
                  <a:pt x="481" y="591"/>
                </a:lnTo>
                <a:lnTo>
                  <a:pt x="465" y="599"/>
                </a:lnTo>
                <a:lnTo>
                  <a:pt x="463" y="606"/>
                </a:lnTo>
                <a:lnTo>
                  <a:pt x="455" y="606"/>
                </a:lnTo>
                <a:lnTo>
                  <a:pt x="455" y="593"/>
                </a:lnTo>
                <a:lnTo>
                  <a:pt x="448" y="571"/>
                </a:lnTo>
                <a:lnTo>
                  <a:pt x="448" y="558"/>
                </a:lnTo>
                <a:lnTo>
                  <a:pt x="443" y="556"/>
                </a:lnTo>
                <a:lnTo>
                  <a:pt x="425" y="556"/>
                </a:lnTo>
                <a:lnTo>
                  <a:pt x="418" y="563"/>
                </a:lnTo>
                <a:lnTo>
                  <a:pt x="408" y="563"/>
                </a:lnTo>
                <a:lnTo>
                  <a:pt x="393" y="561"/>
                </a:lnTo>
                <a:lnTo>
                  <a:pt x="380" y="561"/>
                </a:lnTo>
                <a:lnTo>
                  <a:pt x="372" y="567"/>
                </a:lnTo>
                <a:lnTo>
                  <a:pt x="370" y="573"/>
                </a:lnTo>
                <a:lnTo>
                  <a:pt x="360" y="580"/>
                </a:lnTo>
                <a:lnTo>
                  <a:pt x="347" y="584"/>
                </a:lnTo>
                <a:lnTo>
                  <a:pt x="345" y="597"/>
                </a:lnTo>
                <a:lnTo>
                  <a:pt x="330" y="606"/>
                </a:lnTo>
                <a:lnTo>
                  <a:pt x="330" y="618"/>
                </a:lnTo>
                <a:lnTo>
                  <a:pt x="322" y="621"/>
                </a:lnTo>
                <a:lnTo>
                  <a:pt x="320" y="610"/>
                </a:lnTo>
                <a:lnTo>
                  <a:pt x="315" y="610"/>
                </a:lnTo>
                <a:lnTo>
                  <a:pt x="312" y="614"/>
                </a:lnTo>
                <a:lnTo>
                  <a:pt x="305" y="614"/>
                </a:lnTo>
                <a:lnTo>
                  <a:pt x="299" y="621"/>
                </a:lnTo>
                <a:lnTo>
                  <a:pt x="305" y="629"/>
                </a:lnTo>
                <a:lnTo>
                  <a:pt x="292" y="631"/>
                </a:lnTo>
                <a:lnTo>
                  <a:pt x="287" y="636"/>
                </a:lnTo>
                <a:lnTo>
                  <a:pt x="282" y="648"/>
                </a:lnTo>
                <a:lnTo>
                  <a:pt x="272" y="655"/>
                </a:lnTo>
                <a:lnTo>
                  <a:pt x="274" y="663"/>
                </a:lnTo>
                <a:lnTo>
                  <a:pt x="282" y="670"/>
                </a:lnTo>
                <a:lnTo>
                  <a:pt x="267" y="670"/>
                </a:lnTo>
                <a:lnTo>
                  <a:pt x="257" y="674"/>
                </a:lnTo>
                <a:lnTo>
                  <a:pt x="244" y="683"/>
                </a:lnTo>
                <a:lnTo>
                  <a:pt x="232" y="687"/>
                </a:lnTo>
                <a:lnTo>
                  <a:pt x="219" y="689"/>
                </a:lnTo>
                <a:lnTo>
                  <a:pt x="214" y="695"/>
                </a:lnTo>
                <a:lnTo>
                  <a:pt x="209" y="704"/>
                </a:lnTo>
                <a:lnTo>
                  <a:pt x="201" y="706"/>
                </a:lnTo>
                <a:lnTo>
                  <a:pt x="194" y="706"/>
                </a:lnTo>
                <a:lnTo>
                  <a:pt x="186" y="704"/>
                </a:lnTo>
                <a:lnTo>
                  <a:pt x="179" y="708"/>
                </a:lnTo>
                <a:lnTo>
                  <a:pt x="169" y="708"/>
                </a:lnTo>
                <a:lnTo>
                  <a:pt x="164" y="713"/>
                </a:lnTo>
                <a:lnTo>
                  <a:pt x="149" y="713"/>
                </a:lnTo>
                <a:lnTo>
                  <a:pt x="139" y="706"/>
                </a:lnTo>
                <a:lnTo>
                  <a:pt x="136" y="698"/>
                </a:lnTo>
                <a:lnTo>
                  <a:pt x="131" y="693"/>
                </a:lnTo>
                <a:lnTo>
                  <a:pt x="103" y="695"/>
                </a:lnTo>
                <a:lnTo>
                  <a:pt x="96" y="689"/>
                </a:lnTo>
                <a:lnTo>
                  <a:pt x="93" y="676"/>
                </a:lnTo>
                <a:lnTo>
                  <a:pt x="86" y="665"/>
                </a:lnTo>
                <a:lnTo>
                  <a:pt x="71" y="665"/>
                </a:lnTo>
                <a:lnTo>
                  <a:pt x="50" y="668"/>
                </a:lnTo>
                <a:lnTo>
                  <a:pt x="35" y="665"/>
                </a:lnTo>
                <a:lnTo>
                  <a:pt x="25" y="657"/>
                </a:lnTo>
                <a:lnTo>
                  <a:pt x="30" y="644"/>
                </a:lnTo>
                <a:lnTo>
                  <a:pt x="23" y="642"/>
                </a:lnTo>
                <a:lnTo>
                  <a:pt x="20" y="633"/>
                </a:lnTo>
                <a:lnTo>
                  <a:pt x="23" y="625"/>
                </a:lnTo>
                <a:lnTo>
                  <a:pt x="30" y="610"/>
                </a:lnTo>
                <a:lnTo>
                  <a:pt x="40" y="603"/>
                </a:lnTo>
                <a:lnTo>
                  <a:pt x="38" y="597"/>
                </a:lnTo>
                <a:lnTo>
                  <a:pt x="48" y="586"/>
                </a:lnTo>
                <a:lnTo>
                  <a:pt x="48" y="573"/>
                </a:lnTo>
                <a:lnTo>
                  <a:pt x="48" y="563"/>
                </a:lnTo>
                <a:lnTo>
                  <a:pt x="58" y="550"/>
                </a:lnTo>
                <a:lnTo>
                  <a:pt x="68" y="543"/>
                </a:lnTo>
                <a:lnTo>
                  <a:pt x="63" y="535"/>
                </a:lnTo>
                <a:lnTo>
                  <a:pt x="53" y="535"/>
                </a:lnTo>
                <a:lnTo>
                  <a:pt x="45" y="531"/>
                </a:lnTo>
                <a:lnTo>
                  <a:pt x="43" y="522"/>
                </a:lnTo>
                <a:lnTo>
                  <a:pt x="28" y="520"/>
                </a:lnTo>
                <a:lnTo>
                  <a:pt x="25" y="511"/>
                </a:lnTo>
                <a:lnTo>
                  <a:pt x="18" y="509"/>
                </a:lnTo>
                <a:lnTo>
                  <a:pt x="8" y="514"/>
                </a:lnTo>
                <a:close/>
              </a:path>
            </a:pathLst>
          </a:custGeom>
          <a:solidFill>
            <a:srgbClr val="F9F9F9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ru-RU" sz="20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0" name="Группа 44"/>
          <p:cNvGrpSpPr/>
          <p:nvPr/>
        </p:nvGrpSpPr>
        <p:grpSpPr>
          <a:xfrm>
            <a:off x="2820880" y="1810144"/>
            <a:ext cx="973533" cy="1395002"/>
            <a:chOff x="5756040" y="2503306"/>
            <a:chExt cx="1075393" cy="1888177"/>
          </a:xfrm>
          <a:solidFill>
            <a:srgbClr val="F9F9F9"/>
          </a:solidFill>
        </p:grpSpPr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6322943" y="3493047"/>
              <a:ext cx="508490" cy="898436"/>
            </a:xfrm>
            <a:custGeom>
              <a:avLst/>
              <a:gdLst>
                <a:gd name="T0" fmla="*/ 24661 w 277"/>
                <a:gd name="T1" fmla="*/ 474782 h 424"/>
                <a:gd name="T2" fmla="*/ 53115 w 277"/>
                <a:gd name="T3" fmla="*/ 433582 h 424"/>
                <a:gd name="T4" fmla="*/ 85364 w 277"/>
                <a:gd name="T5" fmla="*/ 396306 h 424"/>
                <a:gd name="T6" fmla="*/ 91055 w 277"/>
                <a:gd name="T7" fmla="*/ 308020 h 424"/>
                <a:gd name="T8" fmla="*/ 43631 w 277"/>
                <a:gd name="T9" fmla="*/ 331563 h 424"/>
                <a:gd name="T10" fmla="*/ 34146 w 277"/>
                <a:gd name="T11" fmla="*/ 274667 h 424"/>
                <a:gd name="T12" fmla="*/ 75879 w 277"/>
                <a:gd name="T13" fmla="*/ 257010 h 424"/>
                <a:gd name="T14" fmla="*/ 85364 w 277"/>
                <a:gd name="T15" fmla="*/ 168724 h 424"/>
                <a:gd name="T16" fmla="*/ 62600 w 277"/>
                <a:gd name="T17" fmla="*/ 113791 h 424"/>
                <a:gd name="T18" fmla="*/ 81570 w 277"/>
                <a:gd name="T19" fmla="*/ 72591 h 424"/>
                <a:gd name="T20" fmla="*/ 128995 w 277"/>
                <a:gd name="T21" fmla="*/ 35314 h 424"/>
                <a:gd name="T22" fmla="*/ 182110 w 277"/>
                <a:gd name="T23" fmla="*/ 9810 h 424"/>
                <a:gd name="T24" fmla="*/ 214359 w 277"/>
                <a:gd name="T25" fmla="*/ 29429 h 424"/>
                <a:gd name="T26" fmla="*/ 242813 w 277"/>
                <a:gd name="T27" fmla="*/ 21581 h 424"/>
                <a:gd name="T28" fmla="*/ 267474 w 277"/>
                <a:gd name="T29" fmla="*/ 25505 h 424"/>
                <a:gd name="T30" fmla="*/ 311104 w 277"/>
                <a:gd name="T31" fmla="*/ 43162 h 424"/>
                <a:gd name="T32" fmla="*/ 305414 w 277"/>
                <a:gd name="T33" fmla="*/ 84362 h 424"/>
                <a:gd name="T34" fmla="*/ 267474 w 277"/>
                <a:gd name="T35" fmla="*/ 72591 h 424"/>
                <a:gd name="T36" fmla="*/ 257989 w 277"/>
                <a:gd name="T37" fmla="*/ 43162 h 424"/>
                <a:gd name="T38" fmla="*/ 252298 w 277"/>
                <a:gd name="T39" fmla="*/ 84362 h 424"/>
                <a:gd name="T40" fmla="*/ 273165 w 277"/>
                <a:gd name="T41" fmla="*/ 117715 h 424"/>
                <a:gd name="T42" fmla="*/ 301620 w 277"/>
                <a:gd name="T43" fmla="*/ 176572 h 424"/>
                <a:gd name="T44" fmla="*/ 339559 w 277"/>
                <a:gd name="T45" fmla="*/ 206001 h 424"/>
                <a:gd name="T46" fmla="*/ 405953 w 277"/>
                <a:gd name="T47" fmla="*/ 223658 h 424"/>
                <a:gd name="T48" fmla="*/ 405953 w 277"/>
                <a:gd name="T49" fmla="*/ 264858 h 424"/>
                <a:gd name="T50" fmla="*/ 377499 w 277"/>
                <a:gd name="T51" fmla="*/ 294287 h 424"/>
                <a:gd name="T52" fmla="*/ 362323 w 277"/>
                <a:gd name="T53" fmla="*/ 331563 h 424"/>
                <a:gd name="T54" fmla="*/ 371808 w 277"/>
                <a:gd name="T55" fmla="*/ 366877 h 424"/>
                <a:gd name="T56" fmla="*/ 381293 w 277"/>
                <a:gd name="T57" fmla="*/ 404154 h 424"/>
                <a:gd name="T58" fmla="*/ 396468 w 277"/>
                <a:gd name="T59" fmla="*/ 425735 h 424"/>
                <a:gd name="T60" fmla="*/ 419232 w 277"/>
                <a:gd name="T61" fmla="*/ 429658 h 424"/>
                <a:gd name="T62" fmla="*/ 462863 w 277"/>
                <a:gd name="T63" fmla="*/ 455163 h 424"/>
                <a:gd name="T64" fmla="*/ 459069 w 277"/>
                <a:gd name="T65" fmla="*/ 470858 h 424"/>
                <a:gd name="T66" fmla="*/ 434408 w 277"/>
                <a:gd name="T67" fmla="*/ 496363 h 424"/>
                <a:gd name="T68" fmla="*/ 434408 w 277"/>
                <a:gd name="T69" fmla="*/ 533640 h 424"/>
                <a:gd name="T70" fmla="*/ 409747 w 277"/>
                <a:gd name="T71" fmla="*/ 551297 h 424"/>
                <a:gd name="T72" fmla="*/ 419232 w 277"/>
                <a:gd name="T73" fmla="*/ 563068 h 424"/>
                <a:gd name="T74" fmla="*/ 443893 w 277"/>
                <a:gd name="T75" fmla="*/ 580725 h 424"/>
                <a:gd name="T76" fmla="*/ 453378 w 277"/>
                <a:gd name="T77" fmla="*/ 596421 h 424"/>
                <a:gd name="T78" fmla="*/ 481832 w 277"/>
                <a:gd name="T79" fmla="*/ 614078 h 424"/>
                <a:gd name="T80" fmla="*/ 487523 w 277"/>
                <a:gd name="T81" fmla="*/ 639583 h 424"/>
                <a:gd name="T82" fmla="*/ 500802 w 277"/>
                <a:gd name="T83" fmla="*/ 659202 h 424"/>
                <a:gd name="T84" fmla="*/ 506493 w 277"/>
                <a:gd name="T85" fmla="*/ 688631 h 424"/>
                <a:gd name="T86" fmla="*/ 510287 w 277"/>
                <a:gd name="T87" fmla="*/ 723945 h 424"/>
                <a:gd name="T88" fmla="*/ 515978 w 277"/>
                <a:gd name="T89" fmla="*/ 757297 h 424"/>
                <a:gd name="T90" fmla="*/ 519772 w 277"/>
                <a:gd name="T91" fmla="*/ 806345 h 424"/>
                <a:gd name="T92" fmla="*/ 515978 w 277"/>
                <a:gd name="T93" fmla="*/ 824002 h 424"/>
                <a:gd name="T94" fmla="*/ 491317 w 277"/>
                <a:gd name="T95" fmla="*/ 810269 h 424"/>
                <a:gd name="T96" fmla="*/ 443893 w 277"/>
                <a:gd name="T97" fmla="*/ 794574 h 424"/>
                <a:gd name="T98" fmla="*/ 400262 w 277"/>
                <a:gd name="T99" fmla="*/ 751412 h 424"/>
                <a:gd name="T100" fmla="*/ 349044 w 277"/>
                <a:gd name="T101" fmla="*/ 710212 h 424"/>
                <a:gd name="T102" fmla="*/ 282650 w 277"/>
                <a:gd name="T103" fmla="*/ 684707 h 424"/>
                <a:gd name="T104" fmla="*/ 134685 w 277"/>
                <a:gd name="T105" fmla="*/ 592497 h 424"/>
                <a:gd name="T106" fmla="*/ 62600 w 277"/>
                <a:gd name="T107" fmla="*/ 547373 h 424"/>
                <a:gd name="T108" fmla="*/ 0 w 277"/>
                <a:gd name="T109" fmla="*/ 488516 h 4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424">
                  <a:moveTo>
                    <a:pt x="0" y="249"/>
                  </a:moveTo>
                  <a:lnTo>
                    <a:pt x="5" y="244"/>
                  </a:lnTo>
                  <a:lnTo>
                    <a:pt x="13" y="242"/>
                  </a:lnTo>
                  <a:lnTo>
                    <a:pt x="20" y="238"/>
                  </a:lnTo>
                  <a:lnTo>
                    <a:pt x="25" y="234"/>
                  </a:lnTo>
                  <a:lnTo>
                    <a:pt x="28" y="221"/>
                  </a:lnTo>
                  <a:lnTo>
                    <a:pt x="33" y="214"/>
                  </a:lnTo>
                  <a:lnTo>
                    <a:pt x="40" y="210"/>
                  </a:lnTo>
                  <a:lnTo>
                    <a:pt x="45" y="202"/>
                  </a:lnTo>
                  <a:lnTo>
                    <a:pt x="55" y="199"/>
                  </a:lnTo>
                  <a:lnTo>
                    <a:pt x="53" y="157"/>
                  </a:lnTo>
                  <a:lnTo>
                    <a:pt x="48" y="157"/>
                  </a:lnTo>
                  <a:lnTo>
                    <a:pt x="38" y="165"/>
                  </a:lnTo>
                  <a:lnTo>
                    <a:pt x="28" y="169"/>
                  </a:lnTo>
                  <a:lnTo>
                    <a:pt x="23" y="169"/>
                  </a:lnTo>
                  <a:lnTo>
                    <a:pt x="18" y="165"/>
                  </a:lnTo>
                  <a:lnTo>
                    <a:pt x="15" y="157"/>
                  </a:lnTo>
                  <a:lnTo>
                    <a:pt x="18" y="140"/>
                  </a:lnTo>
                  <a:lnTo>
                    <a:pt x="20" y="135"/>
                  </a:lnTo>
                  <a:lnTo>
                    <a:pt x="35" y="133"/>
                  </a:lnTo>
                  <a:lnTo>
                    <a:pt x="40" y="131"/>
                  </a:lnTo>
                  <a:lnTo>
                    <a:pt x="53" y="101"/>
                  </a:lnTo>
                  <a:lnTo>
                    <a:pt x="53" y="92"/>
                  </a:lnTo>
                  <a:lnTo>
                    <a:pt x="45" y="86"/>
                  </a:lnTo>
                  <a:lnTo>
                    <a:pt x="40" y="80"/>
                  </a:lnTo>
                  <a:lnTo>
                    <a:pt x="40" y="67"/>
                  </a:lnTo>
                  <a:lnTo>
                    <a:pt x="33" y="58"/>
                  </a:lnTo>
                  <a:lnTo>
                    <a:pt x="33" y="50"/>
                  </a:lnTo>
                  <a:lnTo>
                    <a:pt x="33" y="45"/>
                  </a:lnTo>
                  <a:lnTo>
                    <a:pt x="43" y="37"/>
                  </a:lnTo>
                  <a:lnTo>
                    <a:pt x="58" y="30"/>
                  </a:lnTo>
                  <a:lnTo>
                    <a:pt x="66" y="28"/>
                  </a:lnTo>
                  <a:lnTo>
                    <a:pt x="68" y="18"/>
                  </a:lnTo>
                  <a:lnTo>
                    <a:pt x="78" y="7"/>
                  </a:lnTo>
                  <a:lnTo>
                    <a:pt x="88" y="0"/>
                  </a:lnTo>
                  <a:lnTo>
                    <a:pt x="96" y="5"/>
                  </a:lnTo>
                  <a:lnTo>
                    <a:pt x="101" y="7"/>
                  </a:lnTo>
                  <a:lnTo>
                    <a:pt x="106" y="9"/>
                  </a:lnTo>
                  <a:lnTo>
                    <a:pt x="113" y="15"/>
                  </a:lnTo>
                  <a:lnTo>
                    <a:pt x="118" y="18"/>
                  </a:lnTo>
                  <a:lnTo>
                    <a:pt x="123" y="18"/>
                  </a:lnTo>
                  <a:lnTo>
                    <a:pt x="128" y="11"/>
                  </a:lnTo>
                  <a:lnTo>
                    <a:pt x="131" y="7"/>
                  </a:lnTo>
                  <a:lnTo>
                    <a:pt x="138" y="9"/>
                  </a:lnTo>
                  <a:lnTo>
                    <a:pt x="141" y="13"/>
                  </a:lnTo>
                  <a:lnTo>
                    <a:pt x="146" y="18"/>
                  </a:lnTo>
                  <a:lnTo>
                    <a:pt x="154" y="18"/>
                  </a:lnTo>
                  <a:lnTo>
                    <a:pt x="164" y="22"/>
                  </a:lnTo>
                  <a:lnTo>
                    <a:pt x="164" y="28"/>
                  </a:lnTo>
                  <a:lnTo>
                    <a:pt x="164" y="39"/>
                  </a:lnTo>
                  <a:lnTo>
                    <a:pt x="161" y="43"/>
                  </a:lnTo>
                  <a:lnTo>
                    <a:pt x="154" y="43"/>
                  </a:lnTo>
                  <a:lnTo>
                    <a:pt x="146" y="43"/>
                  </a:lnTo>
                  <a:lnTo>
                    <a:pt x="141" y="37"/>
                  </a:lnTo>
                  <a:lnTo>
                    <a:pt x="144" y="28"/>
                  </a:lnTo>
                  <a:lnTo>
                    <a:pt x="144" y="22"/>
                  </a:lnTo>
                  <a:lnTo>
                    <a:pt x="136" y="22"/>
                  </a:lnTo>
                  <a:lnTo>
                    <a:pt x="138" y="28"/>
                  </a:lnTo>
                  <a:lnTo>
                    <a:pt x="136" y="35"/>
                  </a:lnTo>
                  <a:lnTo>
                    <a:pt x="133" y="43"/>
                  </a:lnTo>
                  <a:lnTo>
                    <a:pt x="141" y="45"/>
                  </a:lnTo>
                  <a:lnTo>
                    <a:pt x="144" y="50"/>
                  </a:lnTo>
                  <a:lnTo>
                    <a:pt x="144" y="60"/>
                  </a:lnTo>
                  <a:lnTo>
                    <a:pt x="144" y="69"/>
                  </a:lnTo>
                  <a:lnTo>
                    <a:pt x="149" y="75"/>
                  </a:lnTo>
                  <a:lnTo>
                    <a:pt x="159" y="90"/>
                  </a:lnTo>
                  <a:lnTo>
                    <a:pt x="164" y="97"/>
                  </a:lnTo>
                  <a:lnTo>
                    <a:pt x="171" y="101"/>
                  </a:lnTo>
                  <a:lnTo>
                    <a:pt x="179" y="105"/>
                  </a:lnTo>
                  <a:lnTo>
                    <a:pt x="189" y="107"/>
                  </a:lnTo>
                  <a:lnTo>
                    <a:pt x="201" y="110"/>
                  </a:lnTo>
                  <a:lnTo>
                    <a:pt x="214" y="114"/>
                  </a:lnTo>
                  <a:lnTo>
                    <a:pt x="214" y="120"/>
                  </a:lnTo>
                  <a:lnTo>
                    <a:pt x="214" y="127"/>
                  </a:lnTo>
                  <a:lnTo>
                    <a:pt x="214" y="135"/>
                  </a:lnTo>
                  <a:lnTo>
                    <a:pt x="211" y="144"/>
                  </a:lnTo>
                  <a:lnTo>
                    <a:pt x="206" y="148"/>
                  </a:lnTo>
                  <a:lnTo>
                    <a:pt x="199" y="150"/>
                  </a:lnTo>
                  <a:lnTo>
                    <a:pt x="194" y="152"/>
                  </a:lnTo>
                  <a:lnTo>
                    <a:pt x="194" y="165"/>
                  </a:lnTo>
                  <a:lnTo>
                    <a:pt x="191" y="169"/>
                  </a:lnTo>
                  <a:lnTo>
                    <a:pt x="191" y="176"/>
                  </a:lnTo>
                  <a:lnTo>
                    <a:pt x="194" y="184"/>
                  </a:lnTo>
                  <a:lnTo>
                    <a:pt x="196" y="187"/>
                  </a:lnTo>
                  <a:lnTo>
                    <a:pt x="196" y="191"/>
                  </a:lnTo>
                  <a:lnTo>
                    <a:pt x="196" y="197"/>
                  </a:lnTo>
                  <a:lnTo>
                    <a:pt x="201" y="206"/>
                  </a:lnTo>
                  <a:lnTo>
                    <a:pt x="204" y="208"/>
                  </a:lnTo>
                  <a:lnTo>
                    <a:pt x="206" y="214"/>
                  </a:lnTo>
                  <a:lnTo>
                    <a:pt x="209" y="217"/>
                  </a:lnTo>
                  <a:lnTo>
                    <a:pt x="211" y="217"/>
                  </a:lnTo>
                  <a:lnTo>
                    <a:pt x="214" y="221"/>
                  </a:lnTo>
                  <a:lnTo>
                    <a:pt x="221" y="219"/>
                  </a:lnTo>
                  <a:lnTo>
                    <a:pt x="224" y="221"/>
                  </a:lnTo>
                  <a:lnTo>
                    <a:pt x="237" y="232"/>
                  </a:lnTo>
                  <a:lnTo>
                    <a:pt x="244" y="232"/>
                  </a:lnTo>
                  <a:lnTo>
                    <a:pt x="252" y="236"/>
                  </a:lnTo>
                  <a:lnTo>
                    <a:pt x="249" y="240"/>
                  </a:lnTo>
                  <a:lnTo>
                    <a:pt x="242" y="240"/>
                  </a:lnTo>
                  <a:lnTo>
                    <a:pt x="237" y="238"/>
                  </a:lnTo>
                  <a:lnTo>
                    <a:pt x="232" y="247"/>
                  </a:lnTo>
                  <a:lnTo>
                    <a:pt x="229" y="253"/>
                  </a:lnTo>
                  <a:lnTo>
                    <a:pt x="227" y="257"/>
                  </a:lnTo>
                  <a:lnTo>
                    <a:pt x="227" y="264"/>
                  </a:lnTo>
                  <a:lnTo>
                    <a:pt x="229" y="272"/>
                  </a:lnTo>
                  <a:lnTo>
                    <a:pt x="227" y="276"/>
                  </a:lnTo>
                  <a:lnTo>
                    <a:pt x="227" y="283"/>
                  </a:lnTo>
                  <a:lnTo>
                    <a:pt x="216" y="281"/>
                  </a:lnTo>
                  <a:lnTo>
                    <a:pt x="214" y="285"/>
                  </a:lnTo>
                  <a:lnTo>
                    <a:pt x="216" y="289"/>
                  </a:lnTo>
                  <a:lnTo>
                    <a:pt x="221" y="287"/>
                  </a:lnTo>
                  <a:lnTo>
                    <a:pt x="227" y="287"/>
                  </a:lnTo>
                  <a:lnTo>
                    <a:pt x="229" y="291"/>
                  </a:lnTo>
                  <a:lnTo>
                    <a:pt x="234" y="296"/>
                  </a:lnTo>
                  <a:lnTo>
                    <a:pt x="237" y="298"/>
                  </a:lnTo>
                  <a:lnTo>
                    <a:pt x="234" y="304"/>
                  </a:lnTo>
                  <a:lnTo>
                    <a:pt x="239" y="304"/>
                  </a:lnTo>
                  <a:lnTo>
                    <a:pt x="244" y="309"/>
                  </a:lnTo>
                  <a:lnTo>
                    <a:pt x="252" y="309"/>
                  </a:lnTo>
                  <a:lnTo>
                    <a:pt x="254" y="313"/>
                  </a:lnTo>
                  <a:lnTo>
                    <a:pt x="252" y="319"/>
                  </a:lnTo>
                  <a:lnTo>
                    <a:pt x="254" y="324"/>
                  </a:lnTo>
                  <a:lnTo>
                    <a:pt x="257" y="326"/>
                  </a:lnTo>
                  <a:lnTo>
                    <a:pt x="259" y="330"/>
                  </a:lnTo>
                  <a:lnTo>
                    <a:pt x="262" y="334"/>
                  </a:lnTo>
                  <a:lnTo>
                    <a:pt x="264" y="336"/>
                  </a:lnTo>
                  <a:lnTo>
                    <a:pt x="264" y="343"/>
                  </a:lnTo>
                  <a:lnTo>
                    <a:pt x="269" y="347"/>
                  </a:lnTo>
                  <a:lnTo>
                    <a:pt x="267" y="351"/>
                  </a:lnTo>
                  <a:lnTo>
                    <a:pt x="272" y="356"/>
                  </a:lnTo>
                  <a:lnTo>
                    <a:pt x="272" y="362"/>
                  </a:lnTo>
                  <a:lnTo>
                    <a:pt x="269" y="369"/>
                  </a:lnTo>
                  <a:lnTo>
                    <a:pt x="269" y="377"/>
                  </a:lnTo>
                  <a:lnTo>
                    <a:pt x="274" y="381"/>
                  </a:lnTo>
                  <a:lnTo>
                    <a:pt x="272" y="386"/>
                  </a:lnTo>
                  <a:lnTo>
                    <a:pt x="272" y="396"/>
                  </a:lnTo>
                  <a:lnTo>
                    <a:pt x="274" y="405"/>
                  </a:lnTo>
                  <a:lnTo>
                    <a:pt x="274" y="411"/>
                  </a:lnTo>
                  <a:lnTo>
                    <a:pt x="277" y="418"/>
                  </a:lnTo>
                  <a:lnTo>
                    <a:pt x="277" y="424"/>
                  </a:lnTo>
                  <a:lnTo>
                    <a:pt x="272" y="420"/>
                  </a:lnTo>
                  <a:lnTo>
                    <a:pt x="269" y="416"/>
                  </a:lnTo>
                  <a:lnTo>
                    <a:pt x="262" y="416"/>
                  </a:lnTo>
                  <a:lnTo>
                    <a:pt x="259" y="413"/>
                  </a:lnTo>
                  <a:lnTo>
                    <a:pt x="252" y="413"/>
                  </a:lnTo>
                  <a:lnTo>
                    <a:pt x="242" y="411"/>
                  </a:lnTo>
                  <a:lnTo>
                    <a:pt x="234" y="405"/>
                  </a:lnTo>
                  <a:lnTo>
                    <a:pt x="227" y="398"/>
                  </a:lnTo>
                  <a:lnTo>
                    <a:pt x="219" y="390"/>
                  </a:lnTo>
                  <a:lnTo>
                    <a:pt x="211" y="383"/>
                  </a:lnTo>
                  <a:lnTo>
                    <a:pt x="196" y="375"/>
                  </a:lnTo>
                  <a:lnTo>
                    <a:pt x="184" y="369"/>
                  </a:lnTo>
                  <a:lnTo>
                    <a:pt x="184" y="362"/>
                  </a:lnTo>
                  <a:lnTo>
                    <a:pt x="174" y="366"/>
                  </a:lnTo>
                  <a:lnTo>
                    <a:pt x="166" y="362"/>
                  </a:lnTo>
                  <a:lnTo>
                    <a:pt x="149" y="349"/>
                  </a:lnTo>
                  <a:lnTo>
                    <a:pt x="131" y="336"/>
                  </a:lnTo>
                  <a:lnTo>
                    <a:pt x="106" y="321"/>
                  </a:lnTo>
                  <a:lnTo>
                    <a:pt x="71" y="302"/>
                  </a:lnTo>
                  <a:lnTo>
                    <a:pt x="58" y="294"/>
                  </a:lnTo>
                  <a:lnTo>
                    <a:pt x="40" y="287"/>
                  </a:lnTo>
                  <a:lnTo>
                    <a:pt x="33" y="279"/>
                  </a:lnTo>
                  <a:lnTo>
                    <a:pt x="18" y="264"/>
                  </a:lnTo>
                  <a:lnTo>
                    <a:pt x="8" y="255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20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2" name="Freeform 18"/>
            <p:cNvSpPr>
              <a:spLocks/>
            </p:cNvSpPr>
            <p:nvPr/>
          </p:nvSpPr>
          <p:spPr bwMode="auto">
            <a:xfrm>
              <a:off x="5756040" y="2503306"/>
              <a:ext cx="729704" cy="1515680"/>
            </a:xfrm>
            <a:custGeom>
              <a:avLst/>
              <a:gdLst>
                <a:gd name="T0" fmla="*/ 94970 w 397"/>
                <a:gd name="T1" fmla="*/ 264229 h 717"/>
                <a:gd name="T2" fmla="*/ 186141 w 397"/>
                <a:gd name="T3" fmla="*/ 170281 h 717"/>
                <a:gd name="T4" fmla="*/ 290609 w 397"/>
                <a:gd name="T5" fmla="*/ 137008 h 717"/>
                <a:gd name="T6" fmla="*/ 362786 w 397"/>
                <a:gd name="T7" fmla="*/ 234870 h 717"/>
                <a:gd name="T8" fmla="*/ 476750 w 397"/>
                <a:gd name="T9" fmla="*/ 195725 h 717"/>
                <a:gd name="T10" fmla="*/ 524235 w 397"/>
                <a:gd name="T11" fmla="*/ 91991 h 717"/>
                <a:gd name="T12" fmla="*/ 577419 w 397"/>
                <a:gd name="T13" fmla="*/ 3915 h 717"/>
                <a:gd name="T14" fmla="*/ 649596 w 397"/>
                <a:gd name="T15" fmla="*/ 11744 h 717"/>
                <a:gd name="T16" fmla="*/ 659093 w 397"/>
                <a:gd name="T17" fmla="*/ 58718 h 717"/>
                <a:gd name="T18" fmla="*/ 668590 w 397"/>
                <a:gd name="T19" fmla="*/ 95905 h 717"/>
                <a:gd name="T20" fmla="*/ 672389 w 397"/>
                <a:gd name="T21" fmla="*/ 125264 h 717"/>
                <a:gd name="T22" fmla="*/ 678087 w 397"/>
                <a:gd name="T23" fmla="*/ 166366 h 717"/>
                <a:gd name="T24" fmla="*/ 691383 w 397"/>
                <a:gd name="T25" fmla="*/ 191811 h 717"/>
                <a:gd name="T26" fmla="*/ 702779 w 397"/>
                <a:gd name="T27" fmla="*/ 234870 h 717"/>
                <a:gd name="T28" fmla="*/ 706578 w 397"/>
                <a:gd name="T29" fmla="*/ 297502 h 717"/>
                <a:gd name="T30" fmla="*/ 750264 w 397"/>
                <a:gd name="T31" fmla="*/ 334690 h 717"/>
                <a:gd name="T32" fmla="*/ 672389 w 397"/>
                <a:gd name="T33" fmla="*/ 350348 h 717"/>
                <a:gd name="T34" fmla="*/ 615407 w 397"/>
                <a:gd name="T35" fmla="*/ 401237 h 717"/>
                <a:gd name="T36" fmla="*/ 596413 w 397"/>
                <a:gd name="T37" fmla="*/ 477570 h 717"/>
                <a:gd name="T38" fmla="*/ 615407 w 397"/>
                <a:gd name="T39" fmla="*/ 526501 h 717"/>
                <a:gd name="T40" fmla="*/ 596413 w 397"/>
                <a:gd name="T41" fmla="*/ 540202 h 717"/>
                <a:gd name="T42" fmla="*/ 564123 w 397"/>
                <a:gd name="T43" fmla="*/ 589133 h 717"/>
                <a:gd name="T44" fmla="*/ 577419 w 397"/>
                <a:gd name="T45" fmla="*/ 636107 h 717"/>
                <a:gd name="T46" fmla="*/ 545129 w 397"/>
                <a:gd name="T47" fmla="*/ 647851 h 717"/>
                <a:gd name="T48" fmla="*/ 524235 w 397"/>
                <a:gd name="T49" fmla="*/ 683081 h 717"/>
                <a:gd name="T50" fmla="*/ 545129 w 397"/>
                <a:gd name="T51" fmla="*/ 732012 h 717"/>
                <a:gd name="T52" fmla="*/ 592614 w 397"/>
                <a:gd name="T53" fmla="*/ 765286 h 717"/>
                <a:gd name="T54" fmla="*/ 592614 w 397"/>
                <a:gd name="T55" fmla="*/ 798559 h 717"/>
                <a:gd name="T56" fmla="*/ 653395 w 397"/>
                <a:gd name="T57" fmla="*/ 908165 h 717"/>
                <a:gd name="T58" fmla="*/ 697081 w 397"/>
                <a:gd name="T59" fmla="*/ 892507 h 717"/>
                <a:gd name="T60" fmla="*/ 735069 w 397"/>
                <a:gd name="T61" fmla="*/ 853362 h 717"/>
                <a:gd name="T62" fmla="*/ 735069 w 397"/>
                <a:gd name="T63" fmla="*/ 929695 h 717"/>
                <a:gd name="T64" fmla="*/ 649596 w 397"/>
                <a:gd name="T65" fmla="*/ 1004071 h 717"/>
                <a:gd name="T66" fmla="*/ 687584 w 397"/>
                <a:gd name="T67" fmla="*/ 1096061 h 717"/>
                <a:gd name="T68" fmla="*/ 621105 w 397"/>
                <a:gd name="T69" fmla="*/ 1190009 h 717"/>
                <a:gd name="T70" fmla="*/ 659093 w 397"/>
                <a:gd name="T71" fmla="*/ 1238941 h 717"/>
                <a:gd name="T72" fmla="*/ 649596 w 397"/>
                <a:gd name="T73" fmla="*/ 1334846 h 717"/>
                <a:gd name="T74" fmla="*/ 586916 w 397"/>
                <a:gd name="T75" fmla="*/ 1403350 h 717"/>
                <a:gd name="T76" fmla="*/ 524235 w 397"/>
                <a:gd name="T77" fmla="*/ 1301573 h 717"/>
                <a:gd name="T78" fmla="*/ 520436 w 397"/>
                <a:gd name="T79" fmla="*/ 1235026 h 717"/>
                <a:gd name="T80" fmla="*/ 453957 w 397"/>
                <a:gd name="T81" fmla="*/ 1168480 h 717"/>
                <a:gd name="T82" fmla="*/ 472951 w 397"/>
                <a:gd name="T83" fmla="*/ 1113677 h 717"/>
                <a:gd name="T84" fmla="*/ 491945 w 397"/>
                <a:gd name="T85" fmla="*/ 1004071 h 717"/>
                <a:gd name="T86" fmla="*/ 457756 w 397"/>
                <a:gd name="T87" fmla="*/ 937524 h 717"/>
                <a:gd name="T88" fmla="*/ 438762 w 397"/>
                <a:gd name="T89" fmla="*/ 837704 h 717"/>
                <a:gd name="T90" fmla="*/ 406472 w 397"/>
                <a:gd name="T91" fmla="*/ 728098 h 717"/>
                <a:gd name="T92" fmla="*/ 410271 w 397"/>
                <a:gd name="T93" fmla="*/ 640022 h 717"/>
                <a:gd name="T94" fmla="*/ 396975 w 397"/>
                <a:gd name="T95" fmla="*/ 589133 h 717"/>
                <a:gd name="T96" fmla="*/ 347591 w 397"/>
                <a:gd name="T97" fmla="*/ 551945 h 717"/>
                <a:gd name="T98" fmla="*/ 290609 w 397"/>
                <a:gd name="T99" fmla="*/ 485399 h 717"/>
                <a:gd name="T100" fmla="*/ 300106 w 397"/>
                <a:gd name="T101" fmla="*/ 430596 h 717"/>
                <a:gd name="T102" fmla="*/ 258319 w 397"/>
                <a:gd name="T103" fmla="*/ 481484 h 717"/>
                <a:gd name="T104" fmla="*/ 262118 w 397"/>
                <a:gd name="T105" fmla="*/ 532373 h 717"/>
                <a:gd name="T106" fmla="*/ 319100 w 397"/>
                <a:gd name="T107" fmla="*/ 573475 h 717"/>
                <a:gd name="T108" fmla="*/ 305804 w 397"/>
                <a:gd name="T109" fmla="*/ 606748 h 717"/>
                <a:gd name="T110" fmla="*/ 248822 w 397"/>
                <a:gd name="T111" fmla="*/ 573475 h 717"/>
                <a:gd name="T112" fmla="*/ 161449 w 397"/>
                <a:gd name="T113" fmla="*/ 510843 h 717"/>
                <a:gd name="T114" fmla="*/ 113964 w 397"/>
                <a:gd name="T115" fmla="*/ 434510 h 717"/>
                <a:gd name="T116" fmla="*/ 51284 w 397"/>
                <a:gd name="T117" fmla="*/ 405151 h 717"/>
                <a:gd name="T118" fmla="*/ 0 w 397"/>
                <a:gd name="T119" fmla="*/ 330776 h 7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7" h="717">
                  <a:moveTo>
                    <a:pt x="27" y="135"/>
                  </a:moveTo>
                  <a:lnTo>
                    <a:pt x="33" y="128"/>
                  </a:lnTo>
                  <a:lnTo>
                    <a:pt x="40" y="128"/>
                  </a:lnTo>
                  <a:lnTo>
                    <a:pt x="43" y="124"/>
                  </a:lnTo>
                  <a:lnTo>
                    <a:pt x="48" y="124"/>
                  </a:lnTo>
                  <a:lnTo>
                    <a:pt x="50" y="135"/>
                  </a:lnTo>
                  <a:lnTo>
                    <a:pt x="58" y="132"/>
                  </a:lnTo>
                  <a:lnTo>
                    <a:pt x="58" y="120"/>
                  </a:lnTo>
                  <a:lnTo>
                    <a:pt x="73" y="111"/>
                  </a:lnTo>
                  <a:lnTo>
                    <a:pt x="75" y="98"/>
                  </a:lnTo>
                  <a:lnTo>
                    <a:pt x="88" y="94"/>
                  </a:lnTo>
                  <a:lnTo>
                    <a:pt x="98" y="87"/>
                  </a:lnTo>
                  <a:lnTo>
                    <a:pt x="100" y="81"/>
                  </a:lnTo>
                  <a:lnTo>
                    <a:pt x="108" y="75"/>
                  </a:lnTo>
                  <a:lnTo>
                    <a:pt x="121" y="75"/>
                  </a:lnTo>
                  <a:lnTo>
                    <a:pt x="136" y="77"/>
                  </a:lnTo>
                  <a:lnTo>
                    <a:pt x="146" y="77"/>
                  </a:lnTo>
                  <a:lnTo>
                    <a:pt x="153" y="70"/>
                  </a:lnTo>
                  <a:lnTo>
                    <a:pt x="171" y="70"/>
                  </a:lnTo>
                  <a:lnTo>
                    <a:pt x="176" y="72"/>
                  </a:lnTo>
                  <a:lnTo>
                    <a:pt x="176" y="85"/>
                  </a:lnTo>
                  <a:lnTo>
                    <a:pt x="183" y="107"/>
                  </a:lnTo>
                  <a:lnTo>
                    <a:pt x="183" y="120"/>
                  </a:lnTo>
                  <a:lnTo>
                    <a:pt x="191" y="120"/>
                  </a:lnTo>
                  <a:lnTo>
                    <a:pt x="193" y="113"/>
                  </a:lnTo>
                  <a:lnTo>
                    <a:pt x="209" y="105"/>
                  </a:lnTo>
                  <a:lnTo>
                    <a:pt x="226" y="98"/>
                  </a:lnTo>
                  <a:lnTo>
                    <a:pt x="234" y="92"/>
                  </a:lnTo>
                  <a:lnTo>
                    <a:pt x="244" y="96"/>
                  </a:lnTo>
                  <a:lnTo>
                    <a:pt x="251" y="100"/>
                  </a:lnTo>
                  <a:lnTo>
                    <a:pt x="261" y="102"/>
                  </a:lnTo>
                  <a:lnTo>
                    <a:pt x="264" y="94"/>
                  </a:lnTo>
                  <a:lnTo>
                    <a:pt x="266" y="81"/>
                  </a:lnTo>
                  <a:lnTo>
                    <a:pt x="266" y="70"/>
                  </a:lnTo>
                  <a:lnTo>
                    <a:pt x="274" y="60"/>
                  </a:lnTo>
                  <a:lnTo>
                    <a:pt x="276" y="47"/>
                  </a:lnTo>
                  <a:lnTo>
                    <a:pt x="281" y="38"/>
                  </a:lnTo>
                  <a:lnTo>
                    <a:pt x="289" y="36"/>
                  </a:lnTo>
                  <a:lnTo>
                    <a:pt x="292" y="25"/>
                  </a:lnTo>
                  <a:lnTo>
                    <a:pt x="294" y="10"/>
                  </a:lnTo>
                  <a:lnTo>
                    <a:pt x="297" y="6"/>
                  </a:lnTo>
                  <a:lnTo>
                    <a:pt x="304" y="2"/>
                  </a:lnTo>
                  <a:lnTo>
                    <a:pt x="309" y="0"/>
                  </a:lnTo>
                  <a:lnTo>
                    <a:pt x="309" y="8"/>
                  </a:lnTo>
                  <a:lnTo>
                    <a:pt x="314" y="8"/>
                  </a:lnTo>
                  <a:lnTo>
                    <a:pt x="327" y="4"/>
                  </a:lnTo>
                  <a:lnTo>
                    <a:pt x="334" y="4"/>
                  </a:lnTo>
                  <a:lnTo>
                    <a:pt x="342" y="6"/>
                  </a:lnTo>
                  <a:lnTo>
                    <a:pt x="349" y="6"/>
                  </a:lnTo>
                  <a:lnTo>
                    <a:pt x="347" y="13"/>
                  </a:lnTo>
                  <a:lnTo>
                    <a:pt x="344" y="17"/>
                  </a:lnTo>
                  <a:lnTo>
                    <a:pt x="342" y="19"/>
                  </a:lnTo>
                  <a:lnTo>
                    <a:pt x="347" y="23"/>
                  </a:lnTo>
                  <a:lnTo>
                    <a:pt x="347" y="30"/>
                  </a:lnTo>
                  <a:lnTo>
                    <a:pt x="342" y="32"/>
                  </a:lnTo>
                  <a:lnTo>
                    <a:pt x="342" y="36"/>
                  </a:lnTo>
                  <a:lnTo>
                    <a:pt x="344" y="40"/>
                  </a:lnTo>
                  <a:lnTo>
                    <a:pt x="349" y="43"/>
                  </a:lnTo>
                  <a:lnTo>
                    <a:pt x="349" y="47"/>
                  </a:lnTo>
                  <a:lnTo>
                    <a:pt x="352" y="49"/>
                  </a:lnTo>
                  <a:lnTo>
                    <a:pt x="354" y="53"/>
                  </a:lnTo>
                  <a:lnTo>
                    <a:pt x="352" y="57"/>
                  </a:lnTo>
                  <a:lnTo>
                    <a:pt x="347" y="60"/>
                  </a:lnTo>
                  <a:lnTo>
                    <a:pt x="344" y="64"/>
                  </a:lnTo>
                  <a:lnTo>
                    <a:pt x="352" y="64"/>
                  </a:lnTo>
                  <a:lnTo>
                    <a:pt x="354" y="64"/>
                  </a:lnTo>
                  <a:lnTo>
                    <a:pt x="357" y="66"/>
                  </a:lnTo>
                  <a:lnTo>
                    <a:pt x="357" y="72"/>
                  </a:lnTo>
                  <a:lnTo>
                    <a:pt x="359" y="75"/>
                  </a:lnTo>
                  <a:lnTo>
                    <a:pt x="357" y="79"/>
                  </a:lnTo>
                  <a:lnTo>
                    <a:pt x="354" y="83"/>
                  </a:lnTo>
                  <a:lnTo>
                    <a:pt x="357" y="85"/>
                  </a:lnTo>
                  <a:lnTo>
                    <a:pt x="364" y="85"/>
                  </a:lnTo>
                  <a:lnTo>
                    <a:pt x="364" y="87"/>
                  </a:lnTo>
                  <a:lnTo>
                    <a:pt x="359" y="92"/>
                  </a:lnTo>
                  <a:lnTo>
                    <a:pt x="364" y="94"/>
                  </a:lnTo>
                  <a:lnTo>
                    <a:pt x="370" y="96"/>
                  </a:lnTo>
                  <a:lnTo>
                    <a:pt x="364" y="98"/>
                  </a:lnTo>
                  <a:lnTo>
                    <a:pt x="364" y="102"/>
                  </a:lnTo>
                  <a:lnTo>
                    <a:pt x="367" y="107"/>
                  </a:lnTo>
                  <a:lnTo>
                    <a:pt x="364" y="109"/>
                  </a:lnTo>
                  <a:lnTo>
                    <a:pt x="364" y="113"/>
                  </a:lnTo>
                  <a:lnTo>
                    <a:pt x="370" y="113"/>
                  </a:lnTo>
                  <a:lnTo>
                    <a:pt x="370" y="120"/>
                  </a:lnTo>
                  <a:lnTo>
                    <a:pt x="372" y="124"/>
                  </a:lnTo>
                  <a:lnTo>
                    <a:pt x="372" y="130"/>
                  </a:lnTo>
                  <a:lnTo>
                    <a:pt x="372" y="135"/>
                  </a:lnTo>
                  <a:lnTo>
                    <a:pt x="370" y="143"/>
                  </a:lnTo>
                  <a:lnTo>
                    <a:pt x="375" y="147"/>
                  </a:lnTo>
                  <a:lnTo>
                    <a:pt x="372" y="152"/>
                  </a:lnTo>
                  <a:lnTo>
                    <a:pt x="377" y="152"/>
                  </a:lnTo>
                  <a:lnTo>
                    <a:pt x="380" y="156"/>
                  </a:lnTo>
                  <a:lnTo>
                    <a:pt x="382" y="158"/>
                  </a:lnTo>
                  <a:lnTo>
                    <a:pt x="385" y="164"/>
                  </a:lnTo>
                  <a:lnTo>
                    <a:pt x="392" y="167"/>
                  </a:lnTo>
                  <a:lnTo>
                    <a:pt x="395" y="171"/>
                  </a:lnTo>
                  <a:lnTo>
                    <a:pt x="395" y="175"/>
                  </a:lnTo>
                  <a:lnTo>
                    <a:pt x="387" y="177"/>
                  </a:lnTo>
                  <a:lnTo>
                    <a:pt x="380" y="179"/>
                  </a:lnTo>
                  <a:lnTo>
                    <a:pt x="372" y="179"/>
                  </a:lnTo>
                  <a:lnTo>
                    <a:pt x="364" y="177"/>
                  </a:lnTo>
                  <a:lnTo>
                    <a:pt x="354" y="179"/>
                  </a:lnTo>
                  <a:lnTo>
                    <a:pt x="349" y="182"/>
                  </a:lnTo>
                  <a:lnTo>
                    <a:pt x="342" y="179"/>
                  </a:lnTo>
                  <a:lnTo>
                    <a:pt x="337" y="182"/>
                  </a:lnTo>
                  <a:lnTo>
                    <a:pt x="337" y="190"/>
                  </a:lnTo>
                  <a:lnTo>
                    <a:pt x="332" y="197"/>
                  </a:lnTo>
                  <a:lnTo>
                    <a:pt x="324" y="205"/>
                  </a:lnTo>
                  <a:lnTo>
                    <a:pt x="322" y="220"/>
                  </a:lnTo>
                  <a:lnTo>
                    <a:pt x="319" y="220"/>
                  </a:lnTo>
                  <a:lnTo>
                    <a:pt x="322" y="224"/>
                  </a:lnTo>
                  <a:lnTo>
                    <a:pt x="319" y="235"/>
                  </a:lnTo>
                  <a:lnTo>
                    <a:pt x="319" y="244"/>
                  </a:lnTo>
                  <a:lnTo>
                    <a:pt x="314" y="244"/>
                  </a:lnTo>
                  <a:lnTo>
                    <a:pt x="314" y="248"/>
                  </a:lnTo>
                  <a:lnTo>
                    <a:pt x="317" y="250"/>
                  </a:lnTo>
                  <a:lnTo>
                    <a:pt x="317" y="254"/>
                  </a:lnTo>
                  <a:lnTo>
                    <a:pt x="319" y="261"/>
                  </a:lnTo>
                  <a:lnTo>
                    <a:pt x="322" y="265"/>
                  </a:lnTo>
                  <a:lnTo>
                    <a:pt x="324" y="269"/>
                  </a:lnTo>
                  <a:lnTo>
                    <a:pt x="324" y="276"/>
                  </a:lnTo>
                  <a:lnTo>
                    <a:pt x="329" y="280"/>
                  </a:lnTo>
                  <a:lnTo>
                    <a:pt x="332" y="286"/>
                  </a:lnTo>
                  <a:lnTo>
                    <a:pt x="327" y="289"/>
                  </a:lnTo>
                  <a:lnTo>
                    <a:pt x="319" y="282"/>
                  </a:lnTo>
                  <a:lnTo>
                    <a:pt x="314" y="276"/>
                  </a:lnTo>
                  <a:lnTo>
                    <a:pt x="304" y="272"/>
                  </a:lnTo>
                  <a:lnTo>
                    <a:pt x="299" y="267"/>
                  </a:lnTo>
                  <a:lnTo>
                    <a:pt x="299" y="263"/>
                  </a:lnTo>
                  <a:lnTo>
                    <a:pt x="294" y="263"/>
                  </a:lnTo>
                  <a:lnTo>
                    <a:pt x="294" y="293"/>
                  </a:lnTo>
                  <a:lnTo>
                    <a:pt x="297" y="301"/>
                  </a:lnTo>
                  <a:lnTo>
                    <a:pt x="292" y="306"/>
                  </a:lnTo>
                  <a:lnTo>
                    <a:pt x="299" y="306"/>
                  </a:lnTo>
                  <a:lnTo>
                    <a:pt x="304" y="308"/>
                  </a:lnTo>
                  <a:lnTo>
                    <a:pt x="307" y="316"/>
                  </a:lnTo>
                  <a:lnTo>
                    <a:pt x="307" y="323"/>
                  </a:lnTo>
                  <a:lnTo>
                    <a:pt x="304" y="325"/>
                  </a:lnTo>
                  <a:lnTo>
                    <a:pt x="297" y="321"/>
                  </a:lnTo>
                  <a:lnTo>
                    <a:pt x="289" y="321"/>
                  </a:lnTo>
                  <a:lnTo>
                    <a:pt x="284" y="319"/>
                  </a:lnTo>
                  <a:lnTo>
                    <a:pt x="279" y="325"/>
                  </a:lnTo>
                  <a:lnTo>
                    <a:pt x="281" y="329"/>
                  </a:lnTo>
                  <a:lnTo>
                    <a:pt x="287" y="331"/>
                  </a:lnTo>
                  <a:lnTo>
                    <a:pt x="287" y="334"/>
                  </a:lnTo>
                  <a:lnTo>
                    <a:pt x="279" y="336"/>
                  </a:lnTo>
                  <a:lnTo>
                    <a:pt x="271" y="340"/>
                  </a:lnTo>
                  <a:lnTo>
                    <a:pt x="269" y="344"/>
                  </a:lnTo>
                  <a:lnTo>
                    <a:pt x="279" y="344"/>
                  </a:lnTo>
                  <a:lnTo>
                    <a:pt x="276" y="349"/>
                  </a:lnTo>
                  <a:lnTo>
                    <a:pt x="276" y="355"/>
                  </a:lnTo>
                  <a:lnTo>
                    <a:pt x="276" y="359"/>
                  </a:lnTo>
                  <a:lnTo>
                    <a:pt x="281" y="364"/>
                  </a:lnTo>
                  <a:lnTo>
                    <a:pt x="284" y="364"/>
                  </a:lnTo>
                  <a:lnTo>
                    <a:pt x="287" y="368"/>
                  </a:lnTo>
                  <a:lnTo>
                    <a:pt x="287" y="374"/>
                  </a:lnTo>
                  <a:lnTo>
                    <a:pt x="297" y="374"/>
                  </a:lnTo>
                  <a:lnTo>
                    <a:pt x="302" y="381"/>
                  </a:lnTo>
                  <a:lnTo>
                    <a:pt x="299" y="383"/>
                  </a:lnTo>
                  <a:lnTo>
                    <a:pt x="299" y="387"/>
                  </a:lnTo>
                  <a:lnTo>
                    <a:pt x="307" y="387"/>
                  </a:lnTo>
                  <a:lnTo>
                    <a:pt x="312" y="391"/>
                  </a:lnTo>
                  <a:lnTo>
                    <a:pt x="304" y="391"/>
                  </a:lnTo>
                  <a:lnTo>
                    <a:pt x="302" y="396"/>
                  </a:lnTo>
                  <a:lnTo>
                    <a:pt x="314" y="398"/>
                  </a:lnTo>
                  <a:lnTo>
                    <a:pt x="314" y="400"/>
                  </a:lnTo>
                  <a:lnTo>
                    <a:pt x="312" y="404"/>
                  </a:lnTo>
                  <a:lnTo>
                    <a:pt x="312" y="408"/>
                  </a:lnTo>
                  <a:lnTo>
                    <a:pt x="317" y="413"/>
                  </a:lnTo>
                  <a:lnTo>
                    <a:pt x="317" y="419"/>
                  </a:lnTo>
                  <a:lnTo>
                    <a:pt x="322" y="432"/>
                  </a:lnTo>
                  <a:lnTo>
                    <a:pt x="329" y="449"/>
                  </a:lnTo>
                  <a:lnTo>
                    <a:pt x="337" y="458"/>
                  </a:lnTo>
                  <a:lnTo>
                    <a:pt x="344" y="464"/>
                  </a:lnTo>
                  <a:lnTo>
                    <a:pt x="352" y="466"/>
                  </a:lnTo>
                  <a:lnTo>
                    <a:pt x="357" y="466"/>
                  </a:lnTo>
                  <a:lnTo>
                    <a:pt x="364" y="462"/>
                  </a:lnTo>
                  <a:lnTo>
                    <a:pt x="370" y="466"/>
                  </a:lnTo>
                  <a:lnTo>
                    <a:pt x="372" y="462"/>
                  </a:lnTo>
                  <a:lnTo>
                    <a:pt x="367" y="456"/>
                  </a:lnTo>
                  <a:lnTo>
                    <a:pt x="362" y="453"/>
                  </a:lnTo>
                  <a:lnTo>
                    <a:pt x="359" y="447"/>
                  </a:lnTo>
                  <a:lnTo>
                    <a:pt x="364" y="443"/>
                  </a:lnTo>
                  <a:lnTo>
                    <a:pt x="372" y="443"/>
                  </a:lnTo>
                  <a:lnTo>
                    <a:pt x="382" y="434"/>
                  </a:lnTo>
                  <a:lnTo>
                    <a:pt x="387" y="436"/>
                  </a:lnTo>
                  <a:lnTo>
                    <a:pt x="387" y="441"/>
                  </a:lnTo>
                  <a:lnTo>
                    <a:pt x="395" y="445"/>
                  </a:lnTo>
                  <a:lnTo>
                    <a:pt x="395" y="451"/>
                  </a:lnTo>
                  <a:lnTo>
                    <a:pt x="397" y="456"/>
                  </a:lnTo>
                  <a:lnTo>
                    <a:pt x="397" y="468"/>
                  </a:lnTo>
                  <a:lnTo>
                    <a:pt x="387" y="475"/>
                  </a:lnTo>
                  <a:lnTo>
                    <a:pt x="382" y="481"/>
                  </a:lnTo>
                  <a:lnTo>
                    <a:pt x="377" y="486"/>
                  </a:lnTo>
                  <a:lnTo>
                    <a:pt x="375" y="496"/>
                  </a:lnTo>
                  <a:lnTo>
                    <a:pt x="367" y="498"/>
                  </a:lnTo>
                  <a:lnTo>
                    <a:pt x="352" y="505"/>
                  </a:lnTo>
                  <a:lnTo>
                    <a:pt x="342" y="513"/>
                  </a:lnTo>
                  <a:lnTo>
                    <a:pt x="342" y="518"/>
                  </a:lnTo>
                  <a:lnTo>
                    <a:pt x="342" y="526"/>
                  </a:lnTo>
                  <a:lnTo>
                    <a:pt x="349" y="535"/>
                  </a:lnTo>
                  <a:lnTo>
                    <a:pt x="349" y="548"/>
                  </a:lnTo>
                  <a:lnTo>
                    <a:pt x="354" y="554"/>
                  </a:lnTo>
                  <a:lnTo>
                    <a:pt x="362" y="560"/>
                  </a:lnTo>
                  <a:lnTo>
                    <a:pt x="362" y="569"/>
                  </a:lnTo>
                  <a:lnTo>
                    <a:pt x="354" y="586"/>
                  </a:lnTo>
                  <a:lnTo>
                    <a:pt x="349" y="599"/>
                  </a:lnTo>
                  <a:lnTo>
                    <a:pt x="344" y="601"/>
                  </a:lnTo>
                  <a:lnTo>
                    <a:pt x="329" y="603"/>
                  </a:lnTo>
                  <a:lnTo>
                    <a:pt x="327" y="608"/>
                  </a:lnTo>
                  <a:lnTo>
                    <a:pt x="327" y="616"/>
                  </a:lnTo>
                  <a:lnTo>
                    <a:pt x="324" y="625"/>
                  </a:lnTo>
                  <a:lnTo>
                    <a:pt x="327" y="633"/>
                  </a:lnTo>
                  <a:lnTo>
                    <a:pt x="332" y="637"/>
                  </a:lnTo>
                  <a:lnTo>
                    <a:pt x="337" y="637"/>
                  </a:lnTo>
                  <a:lnTo>
                    <a:pt x="347" y="633"/>
                  </a:lnTo>
                  <a:lnTo>
                    <a:pt x="357" y="625"/>
                  </a:lnTo>
                  <a:lnTo>
                    <a:pt x="362" y="625"/>
                  </a:lnTo>
                  <a:lnTo>
                    <a:pt x="364" y="667"/>
                  </a:lnTo>
                  <a:lnTo>
                    <a:pt x="354" y="670"/>
                  </a:lnTo>
                  <a:lnTo>
                    <a:pt x="349" y="678"/>
                  </a:lnTo>
                  <a:lnTo>
                    <a:pt x="342" y="682"/>
                  </a:lnTo>
                  <a:lnTo>
                    <a:pt x="337" y="689"/>
                  </a:lnTo>
                  <a:lnTo>
                    <a:pt x="334" y="702"/>
                  </a:lnTo>
                  <a:lnTo>
                    <a:pt x="329" y="706"/>
                  </a:lnTo>
                  <a:lnTo>
                    <a:pt x="322" y="710"/>
                  </a:lnTo>
                  <a:lnTo>
                    <a:pt x="314" y="712"/>
                  </a:lnTo>
                  <a:lnTo>
                    <a:pt x="309" y="717"/>
                  </a:lnTo>
                  <a:lnTo>
                    <a:pt x="299" y="710"/>
                  </a:lnTo>
                  <a:lnTo>
                    <a:pt x="297" y="702"/>
                  </a:lnTo>
                  <a:lnTo>
                    <a:pt x="294" y="693"/>
                  </a:lnTo>
                  <a:lnTo>
                    <a:pt x="287" y="685"/>
                  </a:lnTo>
                  <a:lnTo>
                    <a:pt x="279" y="674"/>
                  </a:lnTo>
                  <a:lnTo>
                    <a:pt x="276" y="665"/>
                  </a:lnTo>
                  <a:lnTo>
                    <a:pt x="276" y="661"/>
                  </a:lnTo>
                  <a:lnTo>
                    <a:pt x="274" y="652"/>
                  </a:lnTo>
                  <a:lnTo>
                    <a:pt x="271" y="646"/>
                  </a:lnTo>
                  <a:lnTo>
                    <a:pt x="266" y="637"/>
                  </a:lnTo>
                  <a:lnTo>
                    <a:pt x="274" y="635"/>
                  </a:lnTo>
                  <a:lnTo>
                    <a:pt x="274" y="631"/>
                  </a:lnTo>
                  <a:lnTo>
                    <a:pt x="266" y="629"/>
                  </a:lnTo>
                  <a:lnTo>
                    <a:pt x="266" y="618"/>
                  </a:lnTo>
                  <a:lnTo>
                    <a:pt x="261" y="610"/>
                  </a:lnTo>
                  <a:lnTo>
                    <a:pt x="246" y="605"/>
                  </a:lnTo>
                  <a:lnTo>
                    <a:pt x="241" y="603"/>
                  </a:lnTo>
                  <a:lnTo>
                    <a:pt x="239" y="597"/>
                  </a:lnTo>
                  <a:lnTo>
                    <a:pt x="244" y="593"/>
                  </a:lnTo>
                  <a:lnTo>
                    <a:pt x="249" y="590"/>
                  </a:lnTo>
                  <a:lnTo>
                    <a:pt x="254" y="588"/>
                  </a:lnTo>
                  <a:lnTo>
                    <a:pt x="254" y="580"/>
                  </a:lnTo>
                  <a:lnTo>
                    <a:pt x="249" y="575"/>
                  </a:lnTo>
                  <a:lnTo>
                    <a:pt x="249" y="569"/>
                  </a:lnTo>
                  <a:lnTo>
                    <a:pt x="256" y="563"/>
                  </a:lnTo>
                  <a:lnTo>
                    <a:pt x="261" y="556"/>
                  </a:lnTo>
                  <a:lnTo>
                    <a:pt x="256" y="548"/>
                  </a:lnTo>
                  <a:lnTo>
                    <a:pt x="256" y="539"/>
                  </a:lnTo>
                  <a:lnTo>
                    <a:pt x="256" y="520"/>
                  </a:lnTo>
                  <a:lnTo>
                    <a:pt x="259" y="513"/>
                  </a:lnTo>
                  <a:lnTo>
                    <a:pt x="256" y="507"/>
                  </a:lnTo>
                  <a:lnTo>
                    <a:pt x="256" y="501"/>
                  </a:lnTo>
                  <a:lnTo>
                    <a:pt x="254" y="494"/>
                  </a:lnTo>
                  <a:lnTo>
                    <a:pt x="251" y="488"/>
                  </a:lnTo>
                  <a:lnTo>
                    <a:pt x="244" y="483"/>
                  </a:lnTo>
                  <a:lnTo>
                    <a:pt x="241" y="479"/>
                  </a:lnTo>
                  <a:lnTo>
                    <a:pt x="239" y="466"/>
                  </a:lnTo>
                  <a:lnTo>
                    <a:pt x="236" y="460"/>
                  </a:lnTo>
                  <a:lnTo>
                    <a:pt x="236" y="449"/>
                  </a:lnTo>
                  <a:lnTo>
                    <a:pt x="234" y="447"/>
                  </a:lnTo>
                  <a:lnTo>
                    <a:pt x="234" y="438"/>
                  </a:lnTo>
                  <a:lnTo>
                    <a:pt x="231" y="428"/>
                  </a:lnTo>
                  <a:lnTo>
                    <a:pt x="231" y="419"/>
                  </a:lnTo>
                  <a:lnTo>
                    <a:pt x="229" y="411"/>
                  </a:lnTo>
                  <a:lnTo>
                    <a:pt x="226" y="406"/>
                  </a:lnTo>
                  <a:lnTo>
                    <a:pt x="226" y="393"/>
                  </a:lnTo>
                  <a:lnTo>
                    <a:pt x="224" y="383"/>
                  </a:lnTo>
                  <a:lnTo>
                    <a:pt x="214" y="372"/>
                  </a:lnTo>
                  <a:lnTo>
                    <a:pt x="211" y="361"/>
                  </a:lnTo>
                  <a:lnTo>
                    <a:pt x="214" y="349"/>
                  </a:lnTo>
                  <a:lnTo>
                    <a:pt x="216" y="342"/>
                  </a:lnTo>
                  <a:lnTo>
                    <a:pt x="214" y="336"/>
                  </a:lnTo>
                  <a:lnTo>
                    <a:pt x="214" y="331"/>
                  </a:lnTo>
                  <a:lnTo>
                    <a:pt x="216" y="327"/>
                  </a:lnTo>
                  <a:lnTo>
                    <a:pt x="221" y="325"/>
                  </a:lnTo>
                  <a:lnTo>
                    <a:pt x="221" y="319"/>
                  </a:lnTo>
                  <a:lnTo>
                    <a:pt x="221" y="310"/>
                  </a:lnTo>
                  <a:lnTo>
                    <a:pt x="211" y="312"/>
                  </a:lnTo>
                  <a:lnTo>
                    <a:pt x="211" y="306"/>
                  </a:lnTo>
                  <a:lnTo>
                    <a:pt x="209" y="301"/>
                  </a:lnTo>
                  <a:lnTo>
                    <a:pt x="209" y="293"/>
                  </a:lnTo>
                  <a:lnTo>
                    <a:pt x="204" y="289"/>
                  </a:lnTo>
                  <a:lnTo>
                    <a:pt x="196" y="289"/>
                  </a:lnTo>
                  <a:lnTo>
                    <a:pt x="193" y="289"/>
                  </a:lnTo>
                  <a:lnTo>
                    <a:pt x="188" y="284"/>
                  </a:lnTo>
                  <a:lnTo>
                    <a:pt x="183" y="282"/>
                  </a:lnTo>
                  <a:lnTo>
                    <a:pt x="183" y="274"/>
                  </a:lnTo>
                  <a:lnTo>
                    <a:pt x="178" y="272"/>
                  </a:lnTo>
                  <a:lnTo>
                    <a:pt x="171" y="265"/>
                  </a:lnTo>
                  <a:lnTo>
                    <a:pt x="166" y="263"/>
                  </a:lnTo>
                  <a:lnTo>
                    <a:pt x="156" y="254"/>
                  </a:lnTo>
                  <a:lnTo>
                    <a:pt x="153" y="248"/>
                  </a:lnTo>
                  <a:lnTo>
                    <a:pt x="153" y="235"/>
                  </a:lnTo>
                  <a:lnTo>
                    <a:pt x="158" y="227"/>
                  </a:lnTo>
                  <a:lnTo>
                    <a:pt x="163" y="224"/>
                  </a:lnTo>
                  <a:lnTo>
                    <a:pt x="166" y="220"/>
                  </a:lnTo>
                  <a:lnTo>
                    <a:pt x="166" y="216"/>
                  </a:lnTo>
                  <a:lnTo>
                    <a:pt x="158" y="220"/>
                  </a:lnTo>
                  <a:lnTo>
                    <a:pt x="156" y="224"/>
                  </a:lnTo>
                  <a:lnTo>
                    <a:pt x="148" y="224"/>
                  </a:lnTo>
                  <a:lnTo>
                    <a:pt x="141" y="227"/>
                  </a:lnTo>
                  <a:lnTo>
                    <a:pt x="136" y="233"/>
                  </a:lnTo>
                  <a:lnTo>
                    <a:pt x="136" y="235"/>
                  </a:lnTo>
                  <a:lnTo>
                    <a:pt x="136" y="246"/>
                  </a:lnTo>
                  <a:lnTo>
                    <a:pt x="131" y="250"/>
                  </a:lnTo>
                  <a:lnTo>
                    <a:pt x="128" y="254"/>
                  </a:lnTo>
                  <a:lnTo>
                    <a:pt x="128" y="263"/>
                  </a:lnTo>
                  <a:lnTo>
                    <a:pt x="131" y="267"/>
                  </a:lnTo>
                  <a:lnTo>
                    <a:pt x="136" y="267"/>
                  </a:lnTo>
                  <a:lnTo>
                    <a:pt x="138" y="272"/>
                  </a:lnTo>
                  <a:lnTo>
                    <a:pt x="141" y="276"/>
                  </a:lnTo>
                  <a:lnTo>
                    <a:pt x="148" y="280"/>
                  </a:lnTo>
                  <a:lnTo>
                    <a:pt x="153" y="284"/>
                  </a:lnTo>
                  <a:lnTo>
                    <a:pt x="156" y="289"/>
                  </a:lnTo>
                  <a:lnTo>
                    <a:pt x="158" y="293"/>
                  </a:lnTo>
                  <a:lnTo>
                    <a:pt x="168" y="293"/>
                  </a:lnTo>
                  <a:lnTo>
                    <a:pt x="173" y="293"/>
                  </a:lnTo>
                  <a:lnTo>
                    <a:pt x="176" y="295"/>
                  </a:lnTo>
                  <a:lnTo>
                    <a:pt x="176" y="306"/>
                  </a:lnTo>
                  <a:lnTo>
                    <a:pt x="168" y="304"/>
                  </a:lnTo>
                  <a:lnTo>
                    <a:pt x="163" y="304"/>
                  </a:lnTo>
                  <a:lnTo>
                    <a:pt x="161" y="310"/>
                  </a:lnTo>
                  <a:lnTo>
                    <a:pt x="158" y="314"/>
                  </a:lnTo>
                  <a:lnTo>
                    <a:pt x="143" y="306"/>
                  </a:lnTo>
                  <a:lnTo>
                    <a:pt x="146" y="297"/>
                  </a:lnTo>
                  <a:lnTo>
                    <a:pt x="141" y="293"/>
                  </a:lnTo>
                  <a:lnTo>
                    <a:pt x="133" y="297"/>
                  </a:lnTo>
                  <a:lnTo>
                    <a:pt x="131" y="293"/>
                  </a:lnTo>
                  <a:lnTo>
                    <a:pt x="133" y="289"/>
                  </a:lnTo>
                  <a:lnTo>
                    <a:pt x="128" y="282"/>
                  </a:lnTo>
                  <a:lnTo>
                    <a:pt x="118" y="272"/>
                  </a:lnTo>
                  <a:lnTo>
                    <a:pt x="108" y="265"/>
                  </a:lnTo>
                  <a:lnTo>
                    <a:pt x="90" y="263"/>
                  </a:lnTo>
                  <a:lnTo>
                    <a:pt x="85" y="261"/>
                  </a:lnTo>
                  <a:lnTo>
                    <a:pt x="85" y="248"/>
                  </a:lnTo>
                  <a:lnTo>
                    <a:pt x="73" y="246"/>
                  </a:lnTo>
                  <a:lnTo>
                    <a:pt x="70" y="242"/>
                  </a:lnTo>
                  <a:lnTo>
                    <a:pt x="70" y="233"/>
                  </a:lnTo>
                  <a:lnTo>
                    <a:pt x="68" y="227"/>
                  </a:lnTo>
                  <a:lnTo>
                    <a:pt x="60" y="222"/>
                  </a:lnTo>
                  <a:lnTo>
                    <a:pt x="53" y="227"/>
                  </a:lnTo>
                  <a:lnTo>
                    <a:pt x="45" y="227"/>
                  </a:lnTo>
                  <a:lnTo>
                    <a:pt x="45" y="220"/>
                  </a:lnTo>
                  <a:lnTo>
                    <a:pt x="45" y="216"/>
                  </a:lnTo>
                  <a:lnTo>
                    <a:pt x="35" y="209"/>
                  </a:lnTo>
                  <a:lnTo>
                    <a:pt x="27" y="207"/>
                  </a:lnTo>
                  <a:lnTo>
                    <a:pt x="30" y="201"/>
                  </a:lnTo>
                  <a:lnTo>
                    <a:pt x="25" y="192"/>
                  </a:lnTo>
                  <a:lnTo>
                    <a:pt x="15" y="192"/>
                  </a:lnTo>
                  <a:lnTo>
                    <a:pt x="10" y="184"/>
                  </a:lnTo>
                  <a:lnTo>
                    <a:pt x="2" y="177"/>
                  </a:lnTo>
                  <a:lnTo>
                    <a:pt x="0" y="169"/>
                  </a:lnTo>
                  <a:lnTo>
                    <a:pt x="10" y="162"/>
                  </a:lnTo>
                  <a:lnTo>
                    <a:pt x="15" y="150"/>
                  </a:lnTo>
                  <a:lnTo>
                    <a:pt x="20" y="145"/>
                  </a:lnTo>
                  <a:lnTo>
                    <a:pt x="33" y="143"/>
                  </a:lnTo>
                  <a:lnTo>
                    <a:pt x="27" y="135"/>
                  </a:lnTo>
                  <a:close/>
                </a:path>
              </a:pathLst>
            </a:custGeom>
            <a:grpFill/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20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3" name="Полилиния 43"/>
            <p:cNvSpPr/>
            <p:nvPr/>
          </p:nvSpPr>
          <p:spPr>
            <a:xfrm>
              <a:off x="6322942" y="3493046"/>
              <a:ext cx="162802" cy="525939"/>
            </a:xfrm>
            <a:custGeom>
              <a:avLst/>
              <a:gdLst>
                <a:gd name="connsiteX0" fmla="*/ 157163 w 171652"/>
                <a:gd name="connsiteY0" fmla="*/ 0 h 534162"/>
                <a:gd name="connsiteX1" fmla="*/ 157163 w 171652"/>
                <a:gd name="connsiteY1" fmla="*/ 0 h 534162"/>
                <a:gd name="connsiteX2" fmla="*/ 166688 w 171652"/>
                <a:gd name="connsiteY2" fmla="*/ 21431 h 534162"/>
                <a:gd name="connsiteX3" fmla="*/ 171450 w 171652"/>
                <a:gd name="connsiteY3" fmla="*/ 28575 h 534162"/>
                <a:gd name="connsiteX4" fmla="*/ 169069 w 171652"/>
                <a:gd name="connsiteY4" fmla="*/ 50006 h 534162"/>
                <a:gd name="connsiteX5" fmla="*/ 161925 w 171652"/>
                <a:gd name="connsiteY5" fmla="*/ 57150 h 534162"/>
                <a:gd name="connsiteX6" fmla="*/ 150019 w 171652"/>
                <a:gd name="connsiteY6" fmla="*/ 71438 h 534162"/>
                <a:gd name="connsiteX7" fmla="*/ 142875 w 171652"/>
                <a:gd name="connsiteY7" fmla="*/ 85725 h 534162"/>
                <a:gd name="connsiteX8" fmla="*/ 138113 w 171652"/>
                <a:gd name="connsiteY8" fmla="*/ 100013 h 534162"/>
                <a:gd name="connsiteX9" fmla="*/ 130969 w 171652"/>
                <a:gd name="connsiteY9" fmla="*/ 126206 h 534162"/>
                <a:gd name="connsiteX10" fmla="*/ 128588 w 171652"/>
                <a:gd name="connsiteY10" fmla="*/ 135731 h 534162"/>
                <a:gd name="connsiteX11" fmla="*/ 121444 w 171652"/>
                <a:gd name="connsiteY11" fmla="*/ 157163 h 534162"/>
                <a:gd name="connsiteX12" fmla="*/ 119063 w 171652"/>
                <a:gd name="connsiteY12" fmla="*/ 164306 h 534162"/>
                <a:gd name="connsiteX13" fmla="*/ 121444 w 171652"/>
                <a:gd name="connsiteY13" fmla="*/ 185738 h 534162"/>
                <a:gd name="connsiteX14" fmla="*/ 123825 w 171652"/>
                <a:gd name="connsiteY14" fmla="*/ 200025 h 534162"/>
                <a:gd name="connsiteX15" fmla="*/ 126207 w 171652"/>
                <a:gd name="connsiteY15" fmla="*/ 216694 h 534162"/>
                <a:gd name="connsiteX16" fmla="*/ 121444 w 171652"/>
                <a:gd name="connsiteY16" fmla="*/ 264319 h 534162"/>
                <a:gd name="connsiteX17" fmla="*/ 119063 w 171652"/>
                <a:gd name="connsiteY17" fmla="*/ 271463 h 534162"/>
                <a:gd name="connsiteX18" fmla="*/ 121444 w 171652"/>
                <a:gd name="connsiteY18" fmla="*/ 347663 h 534162"/>
                <a:gd name="connsiteX19" fmla="*/ 121444 w 171652"/>
                <a:gd name="connsiteY19" fmla="*/ 423863 h 534162"/>
                <a:gd name="connsiteX20" fmla="*/ 119063 w 171652"/>
                <a:gd name="connsiteY20" fmla="*/ 431006 h 534162"/>
                <a:gd name="connsiteX21" fmla="*/ 114300 w 171652"/>
                <a:gd name="connsiteY21" fmla="*/ 438150 h 534162"/>
                <a:gd name="connsiteX22" fmla="*/ 111919 w 171652"/>
                <a:gd name="connsiteY22" fmla="*/ 447675 h 534162"/>
                <a:gd name="connsiteX23" fmla="*/ 107157 w 171652"/>
                <a:gd name="connsiteY23" fmla="*/ 454819 h 534162"/>
                <a:gd name="connsiteX24" fmla="*/ 102394 w 171652"/>
                <a:gd name="connsiteY24" fmla="*/ 464344 h 534162"/>
                <a:gd name="connsiteX25" fmla="*/ 90488 w 171652"/>
                <a:gd name="connsiteY25" fmla="*/ 485775 h 534162"/>
                <a:gd name="connsiteX26" fmla="*/ 85725 w 171652"/>
                <a:gd name="connsiteY26" fmla="*/ 492919 h 534162"/>
                <a:gd name="connsiteX27" fmla="*/ 78582 w 171652"/>
                <a:gd name="connsiteY27" fmla="*/ 500063 h 534162"/>
                <a:gd name="connsiteX28" fmla="*/ 73819 w 171652"/>
                <a:gd name="connsiteY28" fmla="*/ 507206 h 534162"/>
                <a:gd name="connsiteX29" fmla="*/ 59532 w 171652"/>
                <a:gd name="connsiteY29" fmla="*/ 516731 h 534162"/>
                <a:gd name="connsiteX30" fmla="*/ 35719 w 171652"/>
                <a:gd name="connsiteY30" fmla="*/ 533400 h 534162"/>
                <a:gd name="connsiteX31" fmla="*/ 2382 w 171652"/>
                <a:gd name="connsiteY31" fmla="*/ 523875 h 534162"/>
                <a:gd name="connsiteX32" fmla="*/ 0 w 171652"/>
                <a:gd name="connsiteY32" fmla="*/ 511969 h 534162"/>
                <a:gd name="connsiteX33" fmla="*/ 7144 w 171652"/>
                <a:gd name="connsiteY33" fmla="*/ 440531 h 534162"/>
                <a:gd name="connsiteX34" fmla="*/ 11907 w 171652"/>
                <a:gd name="connsiteY34" fmla="*/ 426244 h 534162"/>
                <a:gd name="connsiteX35" fmla="*/ 14288 w 171652"/>
                <a:gd name="connsiteY35" fmla="*/ 419100 h 534162"/>
                <a:gd name="connsiteX36" fmla="*/ 16669 w 171652"/>
                <a:gd name="connsiteY36" fmla="*/ 400050 h 534162"/>
                <a:gd name="connsiteX37" fmla="*/ 19050 w 171652"/>
                <a:gd name="connsiteY37" fmla="*/ 335756 h 534162"/>
                <a:gd name="connsiteX38" fmla="*/ 23813 w 171652"/>
                <a:gd name="connsiteY38" fmla="*/ 321469 h 534162"/>
                <a:gd name="connsiteX39" fmla="*/ 28575 w 171652"/>
                <a:gd name="connsiteY39" fmla="*/ 304800 h 534162"/>
                <a:gd name="connsiteX40" fmla="*/ 30957 w 171652"/>
                <a:gd name="connsiteY40" fmla="*/ 292894 h 534162"/>
                <a:gd name="connsiteX41" fmla="*/ 33338 w 171652"/>
                <a:gd name="connsiteY41" fmla="*/ 283369 h 534162"/>
                <a:gd name="connsiteX42" fmla="*/ 38100 w 171652"/>
                <a:gd name="connsiteY42" fmla="*/ 252413 h 534162"/>
                <a:gd name="connsiteX43" fmla="*/ 40482 w 171652"/>
                <a:gd name="connsiteY43" fmla="*/ 142875 h 534162"/>
                <a:gd name="connsiteX44" fmla="*/ 42863 w 171652"/>
                <a:gd name="connsiteY44" fmla="*/ 133350 h 534162"/>
                <a:gd name="connsiteX45" fmla="*/ 47625 w 171652"/>
                <a:gd name="connsiteY45" fmla="*/ 95250 h 534162"/>
                <a:gd name="connsiteX46" fmla="*/ 52388 w 171652"/>
                <a:gd name="connsiteY46" fmla="*/ 85725 h 534162"/>
                <a:gd name="connsiteX47" fmla="*/ 57150 w 171652"/>
                <a:gd name="connsiteY47" fmla="*/ 73819 h 534162"/>
                <a:gd name="connsiteX48" fmla="*/ 64294 w 171652"/>
                <a:gd name="connsiteY48" fmla="*/ 69056 h 534162"/>
                <a:gd name="connsiteX49" fmla="*/ 76200 w 171652"/>
                <a:gd name="connsiteY49" fmla="*/ 61913 h 534162"/>
                <a:gd name="connsiteX50" fmla="*/ 83344 w 171652"/>
                <a:gd name="connsiteY50" fmla="*/ 54769 h 534162"/>
                <a:gd name="connsiteX51" fmla="*/ 97632 w 171652"/>
                <a:gd name="connsiteY51" fmla="*/ 47625 h 534162"/>
                <a:gd name="connsiteX52" fmla="*/ 109538 w 171652"/>
                <a:gd name="connsiteY52" fmla="*/ 33338 h 534162"/>
                <a:gd name="connsiteX53" fmla="*/ 111919 w 171652"/>
                <a:gd name="connsiteY53" fmla="*/ 26194 h 534162"/>
                <a:gd name="connsiteX54" fmla="*/ 126207 w 171652"/>
                <a:gd name="connsiteY54" fmla="*/ 19050 h 534162"/>
                <a:gd name="connsiteX55" fmla="*/ 147638 w 171652"/>
                <a:gd name="connsiteY55" fmla="*/ 9525 h 534162"/>
                <a:gd name="connsiteX56" fmla="*/ 157163 w 171652"/>
                <a:gd name="connsiteY56" fmla="*/ 0 h 53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1652" h="534162">
                  <a:moveTo>
                    <a:pt x="157163" y="0"/>
                  </a:moveTo>
                  <a:lnTo>
                    <a:pt x="157163" y="0"/>
                  </a:lnTo>
                  <a:cubicBezTo>
                    <a:pt x="160338" y="7144"/>
                    <a:pt x="163192" y="14439"/>
                    <a:pt x="166688" y="21431"/>
                  </a:cubicBezTo>
                  <a:cubicBezTo>
                    <a:pt x="167968" y="23991"/>
                    <a:pt x="171212" y="25723"/>
                    <a:pt x="171450" y="28575"/>
                  </a:cubicBezTo>
                  <a:cubicBezTo>
                    <a:pt x="172047" y="35738"/>
                    <a:pt x="171342" y="43187"/>
                    <a:pt x="169069" y="50006"/>
                  </a:cubicBezTo>
                  <a:cubicBezTo>
                    <a:pt x="168004" y="53201"/>
                    <a:pt x="164081" y="54563"/>
                    <a:pt x="161925" y="57150"/>
                  </a:cubicBezTo>
                  <a:cubicBezTo>
                    <a:pt x="145349" y="77042"/>
                    <a:pt x="170891" y="50566"/>
                    <a:pt x="150019" y="71438"/>
                  </a:cubicBezTo>
                  <a:cubicBezTo>
                    <a:pt x="141333" y="97495"/>
                    <a:pt x="155188" y="58021"/>
                    <a:pt x="142875" y="85725"/>
                  </a:cubicBezTo>
                  <a:cubicBezTo>
                    <a:pt x="140836" y="90313"/>
                    <a:pt x="139700" y="95250"/>
                    <a:pt x="138113" y="100013"/>
                  </a:cubicBezTo>
                  <a:cubicBezTo>
                    <a:pt x="133661" y="113369"/>
                    <a:pt x="136343" y="104713"/>
                    <a:pt x="130969" y="126206"/>
                  </a:cubicBezTo>
                  <a:cubicBezTo>
                    <a:pt x="130175" y="129381"/>
                    <a:pt x="129623" y="132626"/>
                    <a:pt x="128588" y="135731"/>
                  </a:cubicBezTo>
                  <a:lnTo>
                    <a:pt x="121444" y="157163"/>
                  </a:lnTo>
                  <a:lnTo>
                    <a:pt x="119063" y="164306"/>
                  </a:lnTo>
                  <a:cubicBezTo>
                    <a:pt x="119857" y="171450"/>
                    <a:pt x="120494" y="178613"/>
                    <a:pt x="121444" y="185738"/>
                  </a:cubicBezTo>
                  <a:cubicBezTo>
                    <a:pt x="122082" y="190524"/>
                    <a:pt x="123091" y="195253"/>
                    <a:pt x="123825" y="200025"/>
                  </a:cubicBezTo>
                  <a:cubicBezTo>
                    <a:pt x="124679" y="205572"/>
                    <a:pt x="125413" y="211138"/>
                    <a:pt x="126207" y="216694"/>
                  </a:cubicBezTo>
                  <a:cubicBezTo>
                    <a:pt x="125017" y="233355"/>
                    <a:pt x="124991" y="248357"/>
                    <a:pt x="121444" y="264319"/>
                  </a:cubicBezTo>
                  <a:cubicBezTo>
                    <a:pt x="120900" y="266769"/>
                    <a:pt x="119857" y="269082"/>
                    <a:pt x="119063" y="271463"/>
                  </a:cubicBezTo>
                  <a:cubicBezTo>
                    <a:pt x="119857" y="296863"/>
                    <a:pt x="120235" y="322279"/>
                    <a:pt x="121444" y="347663"/>
                  </a:cubicBezTo>
                  <a:cubicBezTo>
                    <a:pt x="123856" y="398327"/>
                    <a:pt x="127930" y="342780"/>
                    <a:pt x="121444" y="423863"/>
                  </a:cubicBezTo>
                  <a:cubicBezTo>
                    <a:pt x="121244" y="426365"/>
                    <a:pt x="120185" y="428761"/>
                    <a:pt x="119063" y="431006"/>
                  </a:cubicBezTo>
                  <a:cubicBezTo>
                    <a:pt x="117783" y="433566"/>
                    <a:pt x="115888" y="435769"/>
                    <a:pt x="114300" y="438150"/>
                  </a:cubicBezTo>
                  <a:cubicBezTo>
                    <a:pt x="113506" y="441325"/>
                    <a:pt x="113208" y="444667"/>
                    <a:pt x="111919" y="447675"/>
                  </a:cubicBezTo>
                  <a:cubicBezTo>
                    <a:pt x="110792" y="450306"/>
                    <a:pt x="108577" y="452334"/>
                    <a:pt x="107157" y="454819"/>
                  </a:cubicBezTo>
                  <a:cubicBezTo>
                    <a:pt x="105396" y="457901"/>
                    <a:pt x="103792" y="461081"/>
                    <a:pt x="102394" y="464344"/>
                  </a:cubicBezTo>
                  <a:cubicBezTo>
                    <a:pt x="94848" y="481950"/>
                    <a:pt x="109055" y="457926"/>
                    <a:pt x="90488" y="485775"/>
                  </a:cubicBezTo>
                  <a:cubicBezTo>
                    <a:pt x="88900" y="488156"/>
                    <a:pt x="87749" y="490895"/>
                    <a:pt x="85725" y="492919"/>
                  </a:cubicBezTo>
                  <a:cubicBezTo>
                    <a:pt x="83344" y="495300"/>
                    <a:pt x="80738" y="497476"/>
                    <a:pt x="78582" y="500063"/>
                  </a:cubicBezTo>
                  <a:cubicBezTo>
                    <a:pt x="76750" y="502261"/>
                    <a:pt x="75973" y="505322"/>
                    <a:pt x="73819" y="507206"/>
                  </a:cubicBezTo>
                  <a:cubicBezTo>
                    <a:pt x="69511" y="510975"/>
                    <a:pt x="64294" y="513556"/>
                    <a:pt x="59532" y="516731"/>
                  </a:cubicBezTo>
                  <a:cubicBezTo>
                    <a:pt x="29651" y="536653"/>
                    <a:pt x="58231" y="527773"/>
                    <a:pt x="35719" y="533400"/>
                  </a:cubicBezTo>
                  <a:cubicBezTo>
                    <a:pt x="8197" y="531283"/>
                    <a:pt x="6595" y="540726"/>
                    <a:pt x="2382" y="523875"/>
                  </a:cubicBezTo>
                  <a:cubicBezTo>
                    <a:pt x="1400" y="519949"/>
                    <a:pt x="794" y="515938"/>
                    <a:pt x="0" y="511969"/>
                  </a:cubicBezTo>
                  <a:cubicBezTo>
                    <a:pt x="965" y="492681"/>
                    <a:pt x="193" y="461381"/>
                    <a:pt x="7144" y="440531"/>
                  </a:cubicBezTo>
                  <a:lnTo>
                    <a:pt x="11907" y="426244"/>
                  </a:lnTo>
                  <a:lnTo>
                    <a:pt x="14288" y="419100"/>
                  </a:lnTo>
                  <a:cubicBezTo>
                    <a:pt x="15082" y="412750"/>
                    <a:pt x="16304" y="406439"/>
                    <a:pt x="16669" y="400050"/>
                  </a:cubicBezTo>
                  <a:cubicBezTo>
                    <a:pt x="17892" y="378639"/>
                    <a:pt x="17108" y="357114"/>
                    <a:pt x="19050" y="335756"/>
                  </a:cubicBezTo>
                  <a:cubicBezTo>
                    <a:pt x="19505" y="330757"/>
                    <a:pt x="22434" y="326296"/>
                    <a:pt x="23813" y="321469"/>
                  </a:cubicBezTo>
                  <a:cubicBezTo>
                    <a:pt x="25400" y="315913"/>
                    <a:pt x="27173" y="310406"/>
                    <a:pt x="28575" y="304800"/>
                  </a:cubicBezTo>
                  <a:cubicBezTo>
                    <a:pt x="29557" y="300874"/>
                    <a:pt x="30079" y="296845"/>
                    <a:pt x="30957" y="292894"/>
                  </a:cubicBezTo>
                  <a:cubicBezTo>
                    <a:pt x="31667" y="289699"/>
                    <a:pt x="32800" y="286597"/>
                    <a:pt x="33338" y="283369"/>
                  </a:cubicBezTo>
                  <a:cubicBezTo>
                    <a:pt x="41986" y="231474"/>
                    <a:pt x="30818" y="288827"/>
                    <a:pt x="38100" y="252413"/>
                  </a:cubicBezTo>
                  <a:cubicBezTo>
                    <a:pt x="38894" y="215900"/>
                    <a:pt x="39022" y="179367"/>
                    <a:pt x="40482" y="142875"/>
                  </a:cubicBezTo>
                  <a:cubicBezTo>
                    <a:pt x="40613" y="139605"/>
                    <a:pt x="42431" y="136594"/>
                    <a:pt x="42863" y="133350"/>
                  </a:cubicBezTo>
                  <a:cubicBezTo>
                    <a:pt x="43799" y="126328"/>
                    <a:pt x="44361" y="105042"/>
                    <a:pt x="47625" y="95250"/>
                  </a:cubicBezTo>
                  <a:cubicBezTo>
                    <a:pt x="48748" y="91882"/>
                    <a:pt x="50946" y="88969"/>
                    <a:pt x="52388" y="85725"/>
                  </a:cubicBezTo>
                  <a:cubicBezTo>
                    <a:pt x="54124" y="81819"/>
                    <a:pt x="54666" y="77297"/>
                    <a:pt x="57150" y="73819"/>
                  </a:cubicBezTo>
                  <a:cubicBezTo>
                    <a:pt x="58814" y="71490"/>
                    <a:pt x="61867" y="70573"/>
                    <a:pt x="64294" y="69056"/>
                  </a:cubicBezTo>
                  <a:cubicBezTo>
                    <a:pt x="68219" y="66603"/>
                    <a:pt x="72497" y="64690"/>
                    <a:pt x="76200" y="61913"/>
                  </a:cubicBezTo>
                  <a:cubicBezTo>
                    <a:pt x="78894" y="59892"/>
                    <a:pt x="80757" y="56925"/>
                    <a:pt x="83344" y="54769"/>
                  </a:cubicBezTo>
                  <a:cubicBezTo>
                    <a:pt x="89500" y="49639"/>
                    <a:pt x="90471" y="50012"/>
                    <a:pt x="97632" y="47625"/>
                  </a:cubicBezTo>
                  <a:cubicBezTo>
                    <a:pt x="102895" y="42362"/>
                    <a:pt x="106224" y="39965"/>
                    <a:pt x="109538" y="33338"/>
                  </a:cubicBezTo>
                  <a:cubicBezTo>
                    <a:pt x="110661" y="31093"/>
                    <a:pt x="110351" y="28154"/>
                    <a:pt x="111919" y="26194"/>
                  </a:cubicBezTo>
                  <a:cubicBezTo>
                    <a:pt x="115277" y="21997"/>
                    <a:pt x="121500" y="20619"/>
                    <a:pt x="126207" y="19050"/>
                  </a:cubicBezTo>
                  <a:cubicBezTo>
                    <a:pt x="137527" y="11503"/>
                    <a:pt x="130635" y="15193"/>
                    <a:pt x="147638" y="9525"/>
                  </a:cubicBezTo>
                  <a:cubicBezTo>
                    <a:pt x="150650" y="8521"/>
                    <a:pt x="155576" y="1587"/>
                    <a:pt x="157163" y="0"/>
                  </a:cubicBezTo>
                  <a:close/>
                </a:path>
              </a:pathLst>
            </a:custGeom>
            <a:grpFill/>
            <a:ln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cs typeface="Arial" panose="020B0604020202020204" pitchFamily="34" charset="0"/>
              </a:endParaRPr>
            </a:p>
          </p:txBody>
        </p:sp>
      </p:grpSp>
      <p:sp>
        <p:nvSpPr>
          <p:cNvPr id="64" name="Прямоугольник 45"/>
          <p:cNvSpPr/>
          <p:nvPr/>
        </p:nvSpPr>
        <p:spPr>
          <a:xfrm>
            <a:off x="983181" y="3981045"/>
            <a:ext cx="729978" cy="386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>
                <a:latin typeface="+mn-lt"/>
                <a:cs typeface="Arial" panose="020B0604020202020204" pitchFamily="34" charset="0"/>
              </a:rPr>
              <a:t>Амурская </a:t>
            </a:r>
          </a:p>
          <a:p>
            <a:pPr algn="ctr"/>
            <a:r>
              <a:rPr lang="ru-RU" sz="1000" b="1" dirty="0">
                <a:latin typeface="+mn-lt"/>
                <a:cs typeface="Arial" panose="020B0604020202020204" pitchFamily="34" charset="0"/>
              </a:rPr>
              <a:t>область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Прямоугольник 46"/>
          <p:cNvSpPr/>
          <p:nvPr/>
        </p:nvSpPr>
        <p:spPr>
          <a:xfrm>
            <a:off x="1162468" y="2715602"/>
            <a:ext cx="915234" cy="23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+mn-lt"/>
                <a:cs typeface="Arial" panose="020B0604020202020204" pitchFamily="34" charset="0"/>
              </a:rPr>
              <a:t>Якутия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6" name="Прямоугольник 47"/>
          <p:cNvSpPr/>
          <p:nvPr/>
        </p:nvSpPr>
        <p:spPr>
          <a:xfrm>
            <a:off x="2474544" y="3159950"/>
            <a:ext cx="102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+mn-lt"/>
                <a:cs typeface="Arial" panose="020B0604020202020204" pitchFamily="34" charset="0"/>
              </a:rPr>
              <a:t>Хабаровский край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7" name="Прямоугольник 48"/>
          <p:cNvSpPr/>
          <p:nvPr/>
        </p:nvSpPr>
        <p:spPr>
          <a:xfrm>
            <a:off x="3237289" y="3691766"/>
            <a:ext cx="915235" cy="386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+mn-lt"/>
                <a:cs typeface="Arial" panose="020B0604020202020204" pitchFamily="34" charset="0"/>
              </a:rPr>
              <a:t>Сахалинская область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8" name="Прямоугольник 49"/>
          <p:cNvSpPr/>
          <p:nvPr/>
        </p:nvSpPr>
        <p:spPr>
          <a:xfrm>
            <a:off x="1685135" y="4389859"/>
            <a:ext cx="849266" cy="223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latin typeface="+mn-lt"/>
                <a:cs typeface="Arial" panose="020B0604020202020204" pitchFamily="34" charset="0"/>
              </a:rPr>
              <a:t>Еврейская АО</a:t>
            </a:r>
            <a:endParaRPr lang="en-US" sz="9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9" name="Прямоугольник 50"/>
          <p:cNvSpPr/>
          <p:nvPr/>
        </p:nvSpPr>
        <p:spPr>
          <a:xfrm>
            <a:off x="2965902" y="4588127"/>
            <a:ext cx="894191" cy="386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latin typeface="+mn-lt"/>
                <a:cs typeface="Arial" panose="020B0604020202020204" pitchFamily="34" charset="0"/>
              </a:rPr>
              <a:t>Приморский </a:t>
            </a:r>
          </a:p>
          <a:p>
            <a:r>
              <a:rPr lang="ru-RU" sz="1000" b="1" dirty="0">
                <a:latin typeface="+mn-lt"/>
                <a:cs typeface="Arial" panose="020B0604020202020204" pitchFamily="34" charset="0"/>
              </a:rPr>
              <a:t>край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0" name="Прямоугольник 51"/>
          <p:cNvSpPr/>
          <p:nvPr/>
        </p:nvSpPr>
        <p:spPr>
          <a:xfrm>
            <a:off x="2272273" y="2420217"/>
            <a:ext cx="914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+mn-lt"/>
                <a:cs typeface="Arial" panose="020B0604020202020204" pitchFamily="34" charset="0"/>
              </a:rPr>
              <a:t>Магаданская область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1" name="Прямоугольник 52"/>
          <p:cNvSpPr/>
          <p:nvPr/>
        </p:nvSpPr>
        <p:spPr>
          <a:xfrm>
            <a:off x="2296316" y="1743031"/>
            <a:ext cx="915235" cy="23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+mn-lt"/>
                <a:cs typeface="Arial" panose="020B0604020202020204" pitchFamily="34" charset="0"/>
              </a:rPr>
              <a:t>Чукотский АО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2" name="Oval 155"/>
          <p:cNvSpPr/>
          <p:nvPr/>
        </p:nvSpPr>
        <p:spPr>
          <a:xfrm>
            <a:off x="2614574" y="4848844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Oval 156"/>
          <p:cNvSpPr/>
          <p:nvPr/>
        </p:nvSpPr>
        <p:spPr>
          <a:xfrm>
            <a:off x="2876069" y="4665235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val 157"/>
          <p:cNvSpPr/>
          <p:nvPr/>
        </p:nvSpPr>
        <p:spPr>
          <a:xfrm>
            <a:off x="2807755" y="4450722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Oval 158"/>
          <p:cNvSpPr/>
          <p:nvPr/>
        </p:nvSpPr>
        <p:spPr>
          <a:xfrm>
            <a:off x="2649606" y="4614365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6" name="Oval 159"/>
          <p:cNvSpPr/>
          <p:nvPr/>
        </p:nvSpPr>
        <p:spPr>
          <a:xfrm>
            <a:off x="2702990" y="4074975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160"/>
          <p:cNvSpPr/>
          <p:nvPr/>
        </p:nvSpPr>
        <p:spPr>
          <a:xfrm>
            <a:off x="2639796" y="3740269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78" name="Oval 161"/>
          <p:cNvSpPr/>
          <p:nvPr/>
        </p:nvSpPr>
        <p:spPr>
          <a:xfrm>
            <a:off x="3218512" y="4070670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8</a:t>
            </a:r>
          </a:p>
        </p:txBody>
      </p:sp>
      <p:sp>
        <p:nvSpPr>
          <p:cNvPr id="79" name="Oval 162"/>
          <p:cNvSpPr/>
          <p:nvPr/>
        </p:nvSpPr>
        <p:spPr>
          <a:xfrm>
            <a:off x="3140427" y="3883522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9</a:t>
            </a:r>
          </a:p>
        </p:txBody>
      </p:sp>
      <p:sp>
        <p:nvSpPr>
          <p:cNvPr id="80" name="Oval 163"/>
          <p:cNvSpPr/>
          <p:nvPr/>
        </p:nvSpPr>
        <p:spPr>
          <a:xfrm>
            <a:off x="2124213" y="4197488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Oval 164"/>
          <p:cNvSpPr/>
          <p:nvPr/>
        </p:nvSpPr>
        <p:spPr>
          <a:xfrm>
            <a:off x="2030116" y="4036218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Oval 165"/>
          <p:cNvSpPr/>
          <p:nvPr/>
        </p:nvSpPr>
        <p:spPr>
          <a:xfrm>
            <a:off x="1471254" y="3222634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83" name="Oval 166"/>
          <p:cNvSpPr/>
          <p:nvPr/>
        </p:nvSpPr>
        <p:spPr>
          <a:xfrm>
            <a:off x="3271654" y="1605008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84" name="Oval 167"/>
          <p:cNvSpPr/>
          <p:nvPr/>
        </p:nvSpPr>
        <p:spPr>
          <a:xfrm>
            <a:off x="3500808" y="2857199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85" name="Oval 168"/>
          <p:cNvSpPr/>
          <p:nvPr/>
        </p:nvSpPr>
        <p:spPr>
          <a:xfrm>
            <a:off x="2856281" y="3816914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Oval 169"/>
          <p:cNvSpPr/>
          <p:nvPr/>
        </p:nvSpPr>
        <p:spPr>
          <a:xfrm>
            <a:off x="3621412" y="2711983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Oval 170"/>
          <p:cNvSpPr/>
          <p:nvPr/>
        </p:nvSpPr>
        <p:spPr>
          <a:xfrm>
            <a:off x="2477189" y="1548265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5</a:t>
            </a:r>
          </a:p>
        </p:txBody>
      </p:sp>
      <p:sp>
        <p:nvSpPr>
          <p:cNvPr id="88" name="Oval 171"/>
          <p:cNvSpPr/>
          <p:nvPr/>
        </p:nvSpPr>
        <p:spPr>
          <a:xfrm>
            <a:off x="3363287" y="4002373"/>
            <a:ext cx="154824" cy="154824"/>
          </a:xfrm>
          <a:prstGeom prst="ellipse">
            <a:avLst/>
          </a:prstGeom>
          <a:solidFill>
            <a:srgbClr val="13994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Oval 172"/>
          <p:cNvSpPr/>
          <p:nvPr/>
        </p:nvSpPr>
        <p:spPr>
          <a:xfrm>
            <a:off x="2483557" y="4237501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cs typeface="Arial" panose="020B0604020202020204" pitchFamily="34" charset="0"/>
              </a:rPr>
              <a:t>4</a:t>
            </a:r>
          </a:p>
        </p:txBody>
      </p:sp>
      <p:sp>
        <p:nvSpPr>
          <p:cNvPr id="90" name="Rectangle 4"/>
          <p:cNvSpPr/>
          <p:nvPr/>
        </p:nvSpPr>
        <p:spPr>
          <a:xfrm>
            <a:off x="2573002" y="3700922"/>
            <a:ext cx="289024" cy="225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" name="Rectangle 176"/>
          <p:cNvSpPr/>
          <p:nvPr/>
        </p:nvSpPr>
        <p:spPr>
          <a:xfrm>
            <a:off x="1404153" y="3187484"/>
            <a:ext cx="289024" cy="225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3" name="Rectangle 177"/>
          <p:cNvSpPr/>
          <p:nvPr/>
        </p:nvSpPr>
        <p:spPr>
          <a:xfrm>
            <a:off x="3437399" y="2817380"/>
            <a:ext cx="289024" cy="225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4" name="Rectangle 178"/>
          <p:cNvSpPr/>
          <p:nvPr/>
        </p:nvSpPr>
        <p:spPr>
          <a:xfrm>
            <a:off x="3202001" y="1565243"/>
            <a:ext cx="289024" cy="225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13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8" name="Прямоугольник 47"/>
          <p:cNvSpPr/>
          <p:nvPr/>
        </p:nvSpPr>
        <p:spPr>
          <a:xfrm>
            <a:off x="3350838" y="2134849"/>
            <a:ext cx="897312" cy="386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+mn-lt"/>
                <a:cs typeface="Arial" panose="020B0604020202020204" pitchFamily="34" charset="0"/>
              </a:rPr>
              <a:t>Камчатский край</a:t>
            </a:r>
            <a:endParaRPr lang="en-US" sz="1000" b="1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2" name="Straight Connector 186"/>
          <p:cNvCxnSpPr/>
          <p:nvPr/>
        </p:nvCxnSpPr>
        <p:spPr>
          <a:xfrm>
            <a:off x="3057411" y="5352097"/>
            <a:ext cx="100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"/>
          <p:cNvSpPr/>
          <p:nvPr/>
        </p:nvSpPr>
        <p:spPr>
          <a:xfrm>
            <a:off x="6922371" y="1649654"/>
            <a:ext cx="29215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20C22"/>
                </a:solidFill>
                <a:latin typeface="+mn-lt"/>
              </a:rPr>
              <a:t>20</a:t>
            </a:r>
            <a:r>
              <a:rPr lang="ru-RU" sz="1600" dirty="0">
                <a:solidFill>
                  <a:srgbClr val="020C22"/>
                </a:solidFill>
                <a:latin typeface="+mn-lt"/>
              </a:rPr>
              <a:t> </a:t>
            </a:r>
            <a:r>
              <a:rPr lang="ru-RU" sz="1300" dirty="0">
                <a:solidFill>
                  <a:srgbClr val="020C22"/>
                </a:solidFill>
                <a:latin typeface="+mn-lt"/>
              </a:rPr>
              <a:t>муниципальных районов и городов с особым режимом предпринимательской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5495" y="5326777"/>
            <a:ext cx="1463861" cy="13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10. Комсомольск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11. Кангалассы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12. Камчатка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13. </a:t>
            </a:r>
            <a:r>
              <a:rPr lang="ru-RU" sz="800" dirty="0" err="1">
                <a:latin typeface="+mn-lt"/>
                <a:cs typeface="Arial" panose="020B0604020202020204" pitchFamily="34" charset="0"/>
              </a:rPr>
              <a:t>Беринговский</a:t>
            </a:r>
            <a:endParaRPr lang="ru-RU" sz="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14. </a:t>
            </a:r>
            <a:r>
              <a:rPr lang="ru-RU" sz="800" dirty="0">
                <a:latin typeface="+mn-lt"/>
              </a:rPr>
              <a:t>Нефтехимический</a:t>
            </a:r>
            <a:endParaRPr lang="ru-RU" sz="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15. Южная Якутия</a:t>
            </a: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16. </a:t>
            </a:r>
            <a:r>
              <a:rPr lang="ru-RU" sz="800" dirty="0" err="1">
                <a:latin typeface="+mn-lt"/>
                <a:cs typeface="Arial" panose="020B0604020202020204" pitchFamily="34" charset="0"/>
              </a:rPr>
              <a:t>Свободненский</a:t>
            </a:r>
            <a:endParaRPr lang="ru-RU" sz="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800" dirty="0">
                <a:latin typeface="+mn-lt"/>
                <a:cs typeface="Arial" panose="020B0604020202020204" pitchFamily="34" charset="0"/>
              </a:rPr>
              <a:t>17. Николаевск</a:t>
            </a:r>
            <a:endParaRPr lang="ru-RU" sz="800" dirty="0">
              <a:latin typeface="+mn-lt"/>
            </a:endParaRPr>
          </a:p>
        </p:txBody>
      </p:sp>
      <p:sp>
        <p:nvSpPr>
          <p:cNvPr id="107" name="Oval 156"/>
          <p:cNvSpPr/>
          <p:nvPr/>
        </p:nvSpPr>
        <p:spPr>
          <a:xfrm>
            <a:off x="2772280" y="4766594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cs typeface="Arial" panose="020B0604020202020204" pitchFamily="34" charset="0"/>
            </a:endParaRPr>
          </a:p>
        </p:txBody>
      </p:sp>
      <p:sp>
        <p:nvSpPr>
          <p:cNvPr id="108" name="Rectangle 4"/>
          <p:cNvSpPr/>
          <p:nvPr/>
        </p:nvSpPr>
        <p:spPr>
          <a:xfrm>
            <a:off x="2692786" y="4731611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9" name="Oval 160"/>
          <p:cNvSpPr/>
          <p:nvPr/>
        </p:nvSpPr>
        <p:spPr>
          <a:xfrm>
            <a:off x="1722359" y="3617921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110" name="Rectangle 4"/>
          <p:cNvSpPr/>
          <p:nvPr/>
        </p:nvSpPr>
        <p:spPr>
          <a:xfrm>
            <a:off x="1655565" y="3578574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15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2" name="Straight Connector 179"/>
          <p:cNvCxnSpPr/>
          <p:nvPr/>
        </p:nvCxnSpPr>
        <p:spPr>
          <a:xfrm flipH="1">
            <a:off x="4248150" y="2751181"/>
            <a:ext cx="5518200" cy="0"/>
          </a:xfrm>
          <a:prstGeom prst="line">
            <a:avLst/>
          </a:prstGeom>
          <a:ln w="38100">
            <a:solidFill>
              <a:srgbClr val="921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79"/>
          <p:cNvCxnSpPr/>
          <p:nvPr/>
        </p:nvCxnSpPr>
        <p:spPr>
          <a:xfrm flipH="1">
            <a:off x="4248150" y="6757258"/>
            <a:ext cx="5518200" cy="0"/>
          </a:xfrm>
          <a:prstGeom prst="line">
            <a:avLst/>
          </a:prstGeom>
          <a:ln w="38100">
            <a:solidFill>
              <a:srgbClr val="921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ВЛИЯНИЕ АПИ НА КРЕДИТНЫЙ РИСК</a:t>
            </a:r>
            <a:r>
              <a:rPr lang="en-US" dirty="0">
                <a:cs typeface="Arial"/>
              </a:rPr>
              <a:t>: </a:t>
            </a:r>
            <a:r>
              <a:rPr lang="ru-RU" dirty="0">
                <a:cs typeface="Arial"/>
              </a:rPr>
              <a:t>ТОР и СПВ</a:t>
            </a:r>
            <a:endParaRPr lang="ru-RU" dirty="0"/>
          </a:p>
        </p:txBody>
      </p:sp>
      <p:sp>
        <p:nvSpPr>
          <p:cNvPr id="91" name="Oval 160"/>
          <p:cNvSpPr/>
          <p:nvPr/>
        </p:nvSpPr>
        <p:spPr>
          <a:xfrm>
            <a:off x="1406570" y="3764531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97" name="Rectangle 4"/>
          <p:cNvSpPr/>
          <p:nvPr/>
        </p:nvSpPr>
        <p:spPr>
          <a:xfrm>
            <a:off x="1339776" y="3725184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16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3" name="Oval 160"/>
          <p:cNvSpPr/>
          <p:nvPr/>
        </p:nvSpPr>
        <p:spPr>
          <a:xfrm>
            <a:off x="2581978" y="3554921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104" name="Rectangle 4"/>
          <p:cNvSpPr/>
          <p:nvPr/>
        </p:nvSpPr>
        <p:spPr>
          <a:xfrm>
            <a:off x="2515184" y="3515574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17</a:t>
            </a:r>
            <a:endParaRPr lang="ru-RU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6" name="Rectangle 58"/>
          <p:cNvSpPr/>
          <p:nvPr/>
        </p:nvSpPr>
        <p:spPr>
          <a:xfrm>
            <a:off x="5374300" y="2959608"/>
            <a:ext cx="3390004" cy="378056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Свободная таможенная зона </a:t>
            </a:r>
          </a:p>
        </p:txBody>
      </p:sp>
      <p:sp>
        <p:nvSpPr>
          <p:cNvPr id="111" name="Rectangle 58"/>
          <p:cNvSpPr/>
          <p:nvPr/>
        </p:nvSpPr>
        <p:spPr>
          <a:xfrm>
            <a:off x="5374300" y="4051679"/>
            <a:ext cx="3390004" cy="383295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Клиентоориентированные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государственные услуги</a:t>
            </a:r>
          </a:p>
        </p:txBody>
      </p:sp>
      <p:sp>
        <p:nvSpPr>
          <p:cNvPr id="117" name="Rectangle 58"/>
          <p:cNvSpPr/>
          <p:nvPr/>
        </p:nvSpPr>
        <p:spPr>
          <a:xfrm>
            <a:off x="5374300" y="3505674"/>
            <a:ext cx="3390004" cy="377995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Упрощенный процесс предоставления земельных участков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ru-RU" sz="1200" dirty="0">
                <a:solidFill>
                  <a:schemeClr val="tx1"/>
                </a:solidFill>
              </a:rPr>
              <a:t>вне конкурса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8" name="Rectangle 58"/>
          <p:cNvSpPr/>
          <p:nvPr/>
        </p:nvSpPr>
        <p:spPr>
          <a:xfrm>
            <a:off x="5374300" y="5152771"/>
            <a:ext cx="3390004" cy="39182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Сокращенные сроки и упрощенные процедуры таможенного контроля </a:t>
            </a:r>
          </a:p>
        </p:txBody>
      </p:sp>
      <p:sp>
        <p:nvSpPr>
          <p:cNvPr id="120" name="Rectangle 58"/>
          <p:cNvSpPr/>
          <p:nvPr/>
        </p:nvSpPr>
        <p:spPr>
          <a:xfrm>
            <a:off x="5374300" y="5712609"/>
            <a:ext cx="3390004" cy="386975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8-дневная электронная виза для иностранных граждан</a:t>
            </a:r>
          </a:p>
        </p:txBody>
      </p:sp>
      <p:sp>
        <p:nvSpPr>
          <p:cNvPr id="121" name="Rectangle 58"/>
          <p:cNvSpPr/>
          <p:nvPr/>
        </p:nvSpPr>
        <p:spPr>
          <a:xfrm>
            <a:off x="5374300" y="4602984"/>
            <a:ext cx="3390004" cy="381777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Специальные механизмы защиты бизнеса от избыточного контроля</a:t>
            </a:r>
          </a:p>
        </p:txBody>
      </p:sp>
      <p:sp>
        <p:nvSpPr>
          <p:cNvPr id="122" name="Знак ''плюс'' 121"/>
          <p:cNvSpPr/>
          <p:nvPr/>
        </p:nvSpPr>
        <p:spPr>
          <a:xfrm>
            <a:off x="4838727" y="2960825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Знак ''плюс'' 125"/>
          <p:cNvSpPr/>
          <p:nvPr/>
        </p:nvSpPr>
        <p:spPr>
          <a:xfrm>
            <a:off x="8949392" y="2960825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Знак ''плюс'' 126"/>
          <p:cNvSpPr/>
          <p:nvPr/>
        </p:nvSpPr>
        <p:spPr>
          <a:xfrm>
            <a:off x="4838727" y="3498796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Знак ''плюс'' 130"/>
          <p:cNvSpPr/>
          <p:nvPr/>
        </p:nvSpPr>
        <p:spPr>
          <a:xfrm>
            <a:off x="4838727" y="4020944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Знак ''плюс'' 131"/>
          <p:cNvSpPr/>
          <p:nvPr/>
        </p:nvSpPr>
        <p:spPr>
          <a:xfrm>
            <a:off x="8949392" y="4020944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Знак ''плюс'' 134"/>
          <p:cNvSpPr/>
          <p:nvPr/>
        </p:nvSpPr>
        <p:spPr>
          <a:xfrm>
            <a:off x="4838727" y="4596636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Знак ''плюс'' 135"/>
          <p:cNvSpPr/>
          <p:nvPr/>
        </p:nvSpPr>
        <p:spPr>
          <a:xfrm>
            <a:off x="8949392" y="4596636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Знак ''плюс'' 136"/>
          <p:cNvSpPr/>
          <p:nvPr/>
        </p:nvSpPr>
        <p:spPr>
          <a:xfrm>
            <a:off x="8949392" y="5141751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4887522" y="5296712"/>
            <a:ext cx="302520" cy="901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Знак ''плюс'' 145"/>
          <p:cNvSpPr/>
          <p:nvPr/>
        </p:nvSpPr>
        <p:spPr>
          <a:xfrm>
            <a:off x="8949392" y="5729670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4887522" y="5884631"/>
            <a:ext cx="302520" cy="901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Rectangle 58"/>
          <p:cNvSpPr/>
          <p:nvPr/>
        </p:nvSpPr>
        <p:spPr>
          <a:xfrm>
            <a:off x="5374300" y="6267594"/>
            <a:ext cx="3390004" cy="386975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Предоставление инфраструктурной поддержки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8998187" y="6415987"/>
            <a:ext cx="302520" cy="901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0" name="Знак ''плюс'' 149"/>
          <p:cNvSpPr/>
          <p:nvPr/>
        </p:nvSpPr>
        <p:spPr>
          <a:xfrm>
            <a:off x="4838727" y="6261026"/>
            <a:ext cx="400110" cy="4001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Знак ''плюс'' 113"/>
          <p:cNvSpPr/>
          <p:nvPr/>
        </p:nvSpPr>
        <p:spPr>
          <a:xfrm>
            <a:off x="8949392" y="3498796"/>
            <a:ext cx="400110" cy="400110"/>
          </a:xfrm>
          <a:prstGeom prst="mathPlus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Freeform 123"/>
          <p:cNvSpPr/>
          <p:nvPr/>
        </p:nvSpPr>
        <p:spPr>
          <a:xfrm>
            <a:off x="3743325" y="32535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/>
          <p:cNvSpPr/>
          <p:nvPr/>
        </p:nvSpPr>
        <p:spPr>
          <a:xfrm>
            <a:off x="3691509" y="32545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3704830" y="33742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3680222" y="33408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3697705" y="34719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3666752" y="35504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>
            <a:off x="3654717" y="36135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3636169" y="37338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5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7"/>
          <p:cNvSpPr/>
          <p:nvPr/>
        </p:nvSpPr>
        <p:spPr>
          <a:xfrm>
            <a:off x="345334" y="3227632"/>
            <a:ext cx="3012566" cy="369332"/>
          </a:xfrm>
          <a:prstGeom prst="rect">
            <a:avLst/>
          </a:prstGeom>
          <a:solidFill>
            <a:srgbClr val="92184F"/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+mn-lt"/>
              </a:rPr>
              <a:t>Горнодобыча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433" y="255493"/>
            <a:ext cx="7013898" cy="652453"/>
          </a:xfrm>
        </p:spPr>
        <p:txBody>
          <a:bodyPr/>
          <a:lstStyle/>
          <a:p>
            <a:r>
              <a:rPr lang="ru-RU" dirty="0">
                <a:cs typeface="Arial"/>
              </a:rPr>
              <a:t>Бизнес-КЕЙСЫ по индустриям Дальнего Востока</a:t>
            </a:r>
            <a:endParaRPr lang="ru-RU" dirty="0"/>
          </a:p>
        </p:txBody>
      </p:sp>
      <p:sp>
        <p:nvSpPr>
          <p:cNvPr id="115" name="Rectangle 73"/>
          <p:cNvSpPr/>
          <p:nvPr/>
        </p:nvSpPr>
        <p:spPr>
          <a:xfrm>
            <a:off x="4856652" y="4511628"/>
            <a:ext cx="446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Рыба и </a:t>
            </a:r>
            <a:r>
              <a:rPr lang="ru-RU" b="1" dirty="0" err="1">
                <a:solidFill>
                  <a:srgbClr val="92184F"/>
                </a:solidFill>
                <a:latin typeface="+mn-lt"/>
              </a:rPr>
              <a:t>аквакультура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6" name="Rectangle 74"/>
          <p:cNvSpPr/>
          <p:nvPr/>
        </p:nvSpPr>
        <p:spPr>
          <a:xfrm>
            <a:off x="816630" y="6212339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Туризм</a:t>
            </a:r>
          </a:p>
        </p:txBody>
      </p:sp>
      <p:sp>
        <p:nvSpPr>
          <p:cNvPr id="117" name="Rectangle 72"/>
          <p:cNvSpPr/>
          <p:nvPr/>
        </p:nvSpPr>
        <p:spPr>
          <a:xfrm>
            <a:off x="4867930" y="314518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Нефтегазохимия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sp>
        <p:nvSpPr>
          <p:cNvPr id="118" name="Rectangle 71"/>
          <p:cNvSpPr/>
          <p:nvPr/>
        </p:nvSpPr>
        <p:spPr>
          <a:xfrm>
            <a:off x="4795826" y="1778748"/>
            <a:ext cx="4467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92184F"/>
                </a:solidFill>
                <a:latin typeface="+mn-lt"/>
              </a:rPr>
              <a:t>Машиностроение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19" name="Straight Connector 89"/>
          <p:cNvCxnSpPr>
            <a:cxnSpLocks/>
          </p:cNvCxnSpPr>
          <p:nvPr/>
        </p:nvCxnSpPr>
        <p:spPr>
          <a:xfrm flipH="1">
            <a:off x="6515100" y="4861223"/>
            <a:ext cx="274800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89"/>
          <p:cNvCxnSpPr>
            <a:cxnSpLocks/>
          </p:cNvCxnSpPr>
          <p:nvPr/>
        </p:nvCxnSpPr>
        <p:spPr>
          <a:xfrm flipH="1">
            <a:off x="6860483" y="3505000"/>
            <a:ext cx="241087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89"/>
          <p:cNvCxnSpPr>
            <a:cxnSpLocks/>
          </p:cNvCxnSpPr>
          <p:nvPr/>
        </p:nvCxnSpPr>
        <p:spPr>
          <a:xfrm flipH="1">
            <a:off x="6221217" y="2148420"/>
            <a:ext cx="29880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89"/>
          <p:cNvCxnSpPr>
            <a:cxnSpLocks/>
          </p:cNvCxnSpPr>
          <p:nvPr/>
        </p:nvCxnSpPr>
        <p:spPr>
          <a:xfrm flipV="1">
            <a:off x="4836482" y="5793581"/>
            <a:ext cx="0" cy="46751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400" y="1666800"/>
            <a:ext cx="7810500" cy="4165600"/>
          </a:xfrm>
          <a:prstGeom prst="rect">
            <a:avLst/>
          </a:prstGeom>
        </p:spPr>
      </p:pic>
      <p:sp>
        <p:nvSpPr>
          <p:cNvPr id="18" name="Rectangle 76"/>
          <p:cNvSpPr/>
          <p:nvPr/>
        </p:nvSpPr>
        <p:spPr>
          <a:xfrm>
            <a:off x="345334" y="4494343"/>
            <a:ext cx="254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Лесная отрасль</a:t>
            </a:r>
            <a:endParaRPr lang="en-US" b="1" dirty="0">
              <a:solidFill>
                <a:srgbClr val="92184F"/>
              </a:solidFill>
              <a:latin typeface="+mn-lt"/>
            </a:endParaRPr>
          </a:p>
        </p:txBody>
      </p:sp>
      <p:cxnSp>
        <p:nvCxnSpPr>
          <p:cNvPr id="19" name="Straight Connector 97"/>
          <p:cNvCxnSpPr>
            <a:cxnSpLocks/>
          </p:cNvCxnSpPr>
          <p:nvPr/>
        </p:nvCxnSpPr>
        <p:spPr>
          <a:xfrm flipV="1">
            <a:off x="345334" y="4861223"/>
            <a:ext cx="277886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6"/>
          <p:cNvSpPr/>
          <p:nvPr/>
        </p:nvSpPr>
        <p:spPr>
          <a:xfrm>
            <a:off x="345334" y="1779768"/>
            <a:ext cx="435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2184F"/>
                </a:solidFill>
                <a:latin typeface="+mn-lt"/>
              </a:rPr>
              <a:t>Сельское хозяйство</a:t>
            </a:r>
          </a:p>
        </p:txBody>
      </p:sp>
      <p:cxnSp>
        <p:nvCxnSpPr>
          <p:cNvPr id="21" name="Straight Connector 97"/>
          <p:cNvCxnSpPr>
            <a:cxnSpLocks/>
          </p:cNvCxnSpPr>
          <p:nvPr/>
        </p:nvCxnSpPr>
        <p:spPr>
          <a:xfrm flipV="1">
            <a:off x="345334" y="2149100"/>
            <a:ext cx="300548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23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cs typeface="Arial"/>
              </a:rPr>
              <a:t>горнодобыча</a:t>
            </a:r>
            <a:r>
              <a:rPr lang="en-US" dirty="0">
                <a:cs typeface="Arial"/>
              </a:rPr>
              <a:t>: 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инвестиционная привлекательность</a:t>
            </a:r>
            <a:endParaRPr lang="ru-RU" dirty="0"/>
          </a:p>
        </p:txBody>
      </p:sp>
      <p:sp>
        <p:nvSpPr>
          <p:cNvPr id="112" name="Rectangle 2"/>
          <p:cNvSpPr/>
          <p:nvPr/>
        </p:nvSpPr>
        <p:spPr>
          <a:xfrm>
            <a:off x="5438045" y="1064422"/>
            <a:ext cx="4128649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Первоклассная сырьевая база</a:t>
            </a:r>
            <a:r>
              <a:rPr lang="en-US" sz="1300" dirty="0">
                <a:latin typeface="+mn-lt"/>
              </a:rPr>
              <a:t> (% </a:t>
            </a:r>
            <a:r>
              <a:rPr lang="ru-RU" sz="1300" dirty="0">
                <a:latin typeface="+mn-lt"/>
              </a:rPr>
              <a:t>запасов РФ</a:t>
            </a:r>
            <a:r>
              <a:rPr lang="en-US" sz="1300" dirty="0">
                <a:latin typeface="+mn-lt"/>
              </a:rPr>
              <a:t>)</a:t>
            </a:r>
            <a:r>
              <a:rPr lang="ru-RU" sz="1300" dirty="0">
                <a:latin typeface="+mn-lt"/>
              </a:rPr>
              <a:t>: золото </a:t>
            </a:r>
            <a:r>
              <a:rPr lang="ru-RU" sz="1300" b="1" dirty="0">
                <a:latin typeface="+mn-lt"/>
              </a:rPr>
              <a:t>5,7 тыс. тонн </a:t>
            </a:r>
            <a:r>
              <a:rPr lang="ru-RU" sz="1300" dirty="0">
                <a:latin typeface="+mn-lt"/>
              </a:rPr>
              <a:t>(220 млрд долл.</a:t>
            </a:r>
            <a:r>
              <a:rPr lang="en-US" sz="1300" dirty="0">
                <a:latin typeface="+mn-lt"/>
              </a:rPr>
              <a:t> – </a:t>
            </a:r>
            <a:r>
              <a:rPr lang="ru-RU" sz="1300" dirty="0">
                <a:latin typeface="+mn-lt"/>
              </a:rPr>
              <a:t>44%), серебро 45 тыс. тонн (24 млрд долл. – 37%), медь </a:t>
            </a:r>
            <a:r>
              <a:rPr lang="ru-RU" sz="1300" b="1" dirty="0">
                <a:latin typeface="+mn-lt"/>
              </a:rPr>
              <a:t>10 млн тонн </a:t>
            </a:r>
            <a:r>
              <a:rPr lang="ru-RU" sz="1300" dirty="0">
                <a:latin typeface="+mn-lt"/>
              </a:rPr>
              <a:t>(57 млрд долл. – 11%), уголь </a:t>
            </a:r>
            <a:r>
              <a:rPr lang="ru-RU" sz="1300" b="1" dirty="0">
                <a:latin typeface="+mn-lt"/>
              </a:rPr>
              <a:t>30 млрд тонн</a:t>
            </a:r>
            <a:r>
              <a:rPr lang="ru-RU" sz="1300" dirty="0">
                <a:latin typeface="+mn-lt"/>
              </a:rPr>
              <a:t> (1 300 млрд долл. – 10%), олово </a:t>
            </a:r>
            <a:r>
              <a:rPr lang="ru-RU" sz="1300" b="1" dirty="0">
                <a:latin typeface="+mn-lt"/>
              </a:rPr>
              <a:t>2 тыс. тонн</a:t>
            </a:r>
            <a:r>
              <a:rPr lang="ru-RU" sz="1300" dirty="0">
                <a:latin typeface="+mn-lt"/>
              </a:rPr>
              <a:t> (30 млрд долл. – 93%)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Нераспределенный фонд: </a:t>
            </a:r>
            <a:r>
              <a:rPr lang="ru-RU" sz="1300" b="1" dirty="0">
                <a:latin typeface="+mn-lt"/>
              </a:rPr>
              <a:t>14</a:t>
            </a:r>
            <a:r>
              <a:rPr lang="ru-RU" sz="1300" dirty="0">
                <a:latin typeface="+mn-lt"/>
              </a:rPr>
              <a:t>% драгоценных металлов, </a:t>
            </a:r>
            <a:r>
              <a:rPr lang="ru-RU" sz="1300" b="1" dirty="0">
                <a:latin typeface="+mn-lt"/>
              </a:rPr>
              <a:t>70</a:t>
            </a:r>
            <a:r>
              <a:rPr lang="ru-RU" sz="1300" dirty="0">
                <a:latin typeface="+mn-lt"/>
              </a:rPr>
              <a:t>+% угля, </a:t>
            </a:r>
            <a:r>
              <a:rPr lang="ru-RU" sz="1300" b="1" dirty="0">
                <a:latin typeface="+mn-lt"/>
              </a:rPr>
              <a:t>50</a:t>
            </a:r>
            <a:r>
              <a:rPr lang="ru-RU" sz="1300" dirty="0">
                <a:latin typeface="+mn-lt"/>
              </a:rPr>
              <a:t>% олова, </a:t>
            </a:r>
            <a:r>
              <a:rPr lang="ru-RU" sz="1300" b="1" dirty="0">
                <a:latin typeface="+mn-lt"/>
              </a:rPr>
              <a:t>70</a:t>
            </a:r>
            <a:r>
              <a:rPr lang="ru-RU" sz="1300" dirty="0">
                <a:latin typeface="+mn-lt"/>
              </a:rPr>
              <a:t>% вольфрама, </a:t>
            </a:r>
            <a:r>
              <a:rPr lang="ru-RU" sz="1300" b="1" dirty="0">
                <a:latin typeface="+mn-lt"/>
              </a:rPr>
              <a:t>16</a:t>
            </a:r>
            <a:r>
              <a:rPr lang="ru-RU" sz="1300" dirty="0">
                <a:latin typeface="+mn-lt"/>
              </a:rPr>
              <a:t>% железа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Реализация </a:t>
            </a:r>
            <a:r>
              <a:rPr lang="ru-RU" sz="1300" b="1" dirty="0">
                <a:latin typeface="+mn-lt"/>
              </a:rPr>
              <a:t>более 20 </a:t>
            </a:r>
            <a:r>
              <a:rPr lang="ru-RU" sz="1300" dirty="0">
                <a:latin typeface="+mn-lt"/>
              </a:rPr>
              <a:t>инвестиционных проектов, инициаторы заинтересованы в привлечении стратегического инвестора</a:t>
            </a:r>
            <a:endParaRPr lang="en-US" sz="1300" dirty="0">
              <a:latin typeface="+mn-lt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3722574" y="1251020"/>
            <a:ext cx="1482486" cy="69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8" name="Straight Arrow Connector 104"/>
          <p:cNvCxnSpPr>
            <a:cxnSpLocks/>
          </p:cNvCxnSpPr>
          <p:nvPr/>
        </p:nvCxnSpPr>
        <p:spPr>
          <a:xfrm>
            <a:off x="5396389" y="3613770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Группа 119"/>
          <p:cNvGrpSpPr/>
          <p:nvPr/>
        </p:nvGrpSpPr>
        <p:grpSpPr>
          <a:xfrm>
            <a:off x="52802" y="1789729"/>
            <a:ext cx="3506126" cy="3652536"/>
            <a:chOff x="0" y="1388933"/>
            <a:chExt cx="3759904" cy="3916909"/>
          </a:xfrm>
        </p:grpSpPr>
        <p:sp>
          <p:nvSpPr>
            <p:cNvPr id="121" name="Freeform 5"/>
            <p:cNvSpPr>
              <a:spLocks/>
            </p:cNvSpPr>
            <p:nvPr/>
          </p:nvSpPr>
          <p:spPr bwMode="auto">
            <a:xfrm>
              <a:off x="2174103" y="4480782"/>
              <a:ext cx="407477" cy="777779"/>
            </a:xfrm>
            <a:custGeom>
              <a:avLst/>
              <a:gdLst>
                <a:gd name="T0" fmla="*/ 398005 w 97"/>
                <a:gd name="T1" fmla="*/ 67222 h 232"/>
                <a:gd name="T2" fmla="*/ 388414 w 97"/>
                <a:gd name="T3" fmla="*/ 37813 h 232"/>
                <a:gd name="T4" fmla="*/ 378824 w 97"/>
                <a:gd name="T5" fmla="*/ 12604 h 232"/>
                <a:gd name="T6" fmla="*/ 340462 w 97"/>
                <a:gd name="T7" fmla="*/ 12604 h 232"/>
                <a:gd name="T8" fmla="*/ 311690 w 97"/>
                <a:gd name="T9" fmla="*/ 16806 h 232"/>
                <a:gd name="T10" fmla="*/ 292509 w 97"/>
                <a:gd name="T11" fmla="*/ 79827 h 232"/>
                <a:gd name="T12" fmla="*/ 335667 w 97"/>
                <a:gd name="T13" fmla="*/ 96632 h 232"/>
                <a:gd name="T14" fmla="*/ 364438 w 97"/>
                <a:gd name="T15" fmla="*/ 117639 h 232"/>
                <a:gd name="T16" fmla="*/ 302100 w 97"/>
                <a:gd name="T17" fmla="*/ 189063 h 232"/>
                <a:gd name="T18" fmla="*/ 316486 w 97"/>
                <a:gd name="T19" fmla="*/ 231077 h 232"/>
                <a:gd name="T20" fmla="*/ 282919 w 97"/>
                <a:gd name="T21" fmla="*/ 264688 h 232"/>
                <a:gd name="T22" fmla="*/ 230171 w 97"/>
                <a:gd name="T23" fmla="*/ 273091 h 232"/>
                <a:gd name="T24" fmla="*/ 206195 w 97"/>
                <a:gd name="T25" fmla="*/ 285695 h 232"/>
                <a:gd name="T26" fmla="*/ 177424 w 97"/>
                <a:gd name="T27" fmla="*/ 268890 h 232"/>
                <a:gd name="T28" fmla="*/ 139062 w 97"/>
                <a:gd name="T29" fmla="*/ 294098 h 232"/>
                <a:gd name="T30" fmla="*/ 148652 w 97"/>
                <a:gd name="T31" fmla="*/ 344515 h 232"/>
                <a:gd name="T32" fmla="*/ 124676 w 97"/>
                <a:gd name="T33" fmla="*/ 365522 h 232"/>
                <a:gd name="T34" fmla="*/ 139062 w 97"/>
                <a:gd name="T35" fmla="*/ 403334 h 232"/>
                <a:gd name="T36" fmla="*/ 134267 w 97"/>
                <a:gd name="T37" fmla="*/ 436946 h 232"/>
                <a:gd name="T38" fmla="*/ 129471 w 97"/>
                <a:gd name="T39" fmla="*/ 478960 h 232"/>
                <a:gd name="T40" fmla="*/ 139062 w 97"/>
                <a:gd name="T41" fmla="*/ 516772 h 232"/>
                <a:gd name="T42" fmla="*/ 139062 w 97"/>
                <a:gd name="T43" fmla="*/ 558786 h 232"/>
                <a:gd name="T44" fmla="*/ 105495 w 97"/>
                <a:gd name="T45" fmla="*/ 588196 h 232"/>
                <a:gd name="T46" fmla="*/ 33567 w 97"/>
                <a:gd name="T47" fmla="*/ 609203 h 232"/>
                <a:gd name="T48" fmla="*/ 14386 w 97"/>
                <a:gd name="T49" fmla="*/ 663821 h 232"/>
                <a:gd name="T50" fmla="*/ 0 w 97"/>
                <a:gd name="T51" fmla="*/ 689030 h 232"/>
                <a:gd name="T52" fmla="*/ 38362 w 97"/>
                <a:gd name="T53" fmla="*/ 731044 h 232"/>
                <a:gd name="T54" fmla="*/ 71929 w 97"/>
                <a:gd name="T55" fmla="*/ 785662 h 232"/>
                <a:gd name="T56" fmla="*/ 110290 w 97"/>
                <a:gd name="T57" fmla="*/ 882294 h 232"/>
                <a:gd name="T58" fmla="*/ 62338 w 97"/>
                <a:gd name="T59" fmla="*/ 928510 h 232"/>
                <a:gd name="T60" fmla="*/ 76724 w 97"/>
                <a:gd name="T61" fmla="*/ 957919 h 232"/>
                <a:gd name="T62" fmla="*/ 115086 w 97"/>
                <a:gd name="T63" fmla="*/ 962121 h 232"/>
                <a:gd name="T64" fmla="*/ 91110 w 97"/>
                <a:gd name="T65" fmla="*/ 936912 h 232"/>
                <a:gd name="T66" fmla="*/ 124676 w 97"/>
                <a:gd name="T67" fmla="*/ 924308 h 232"/>
                <a:gd name="T68" fmla="*/ 143857 w 97"/>
                <a:gd name="T69" fmla="*/ 890697 h 232"/>
                <a:gd name="T70" fmla="*/ 143857 w 97"/>
                <a:gd name="T71" fmla="*/ 869690 h 232"/>
                <a:gd name="T72" fmla="*/ 148652 w 97"/>
                <a:gd name="T73" fmla="*/ 827676 h 232"/>
                <a:gd name="T74" fmla="*/ 163038 w 97"/>
                <a:gd name="T75" fmla="*/ 836079 h 232"/>
                <a:gd name="T76" fmla="*/ 187014 w 97"/>
                <a:gd name="T77" fmla="*/ 819273 h 232"/>
                <a:gd name="T78" fmla="*/ 206195 w 97"/>
                <a:gd name="T79" fmla="*/ 815072 h 232"/>
                <a:gd name="T80" fmla="*/ 220581 w 97"/>
                <a:gd name="T81" fmla="*/ 844482 h 232"/>
                <a:gd name="T82" fmla="*/ 258943 w 97"/>
                <a:gd name="T83" fmla="*/ 831877 h 232"/>
                <a:gd name="T84" fmla="*/ 287714 w 97"/>
                <a:gd name="T85" fmla="*/ 823475 h 232"/>
                <a:gd name="T86" fmla="*/ 306895 w 97"/>
                <a:gd name="T87" fmla="*/ 819273 h 232"/>
                <a:gd name="T88" fmla="*/ 345257 w 97"/>
                <a:gd name="T89" fmla="*/ 785662 h 232"/>
                <a:gd name="T90" fmla="*/ 364438 w 97"/>
                <a:gd name="T91" fmla="*/ 743648 h 232"/>
                <a:gd name="T92" fmla="*/ 398005 w 97"/>
                <a:gd name="T93" fmla="*/ 689030 h 232"/>
                <a:gd name="T94" fmla="*/ 412390 w 97"/>
                <a:gd name="T95" fmla="*/ 642814 h 232"/>
                <a:gd name="T96" fmla="*/ 426776 w 97"/>
                <a:gd name="T97" fmla="*/ 617606 h 232"/>
                <a:gd name="T98" fmla="*/ 421981 w 97"/>
                <a:gd name="T99" fmla="*/ 571391 h 232"/>
                <a:gd name="T100" fmla="*/ 417186 w 97"/>
                <a:gd name="T101" fmla="*/ 550384 h 232"/>
                <a:gd name="T102" fmla="*/ 426776 w 97"/>
                <a:gd name="T103" fmla="*/ 512571 h 232"/>
                <a:gd name="T104" fmla="*/ 436367 w 97"/>
                <a:gd name="T105" fmla="*/ 453751 h 232"/>
                <a:gd name="T106" fmla="*/ 450752 w 97"/>
                <a:gd name="T107" fmla="*/ 365522 h 232"/>
                <a:gd name="T108" fmla="*/ 465138 w 97"/>
                <a:gd name="T109" fmla="*/ 302501 h 232"/>
                <a:gd name="T110" fmla="*/ 465138 w 97"/>
                <a:gd name="T111" fmla="*/ 235278 h 232"/>
                <a:gd name="T112" fmla="*/ 460343 w 97"/>
                <a:gd name="T113" fmla="*/ 189063 h 232"/>
                <a:gd name="T114" fmla="*/ 445957 w 97"/>
                <a:gd name="T115" fmla="*/ 130243 h 232"/>
                <a:gd name="T116" fmla="*/ 436367 w 97"/>
                <a:gd name="T117" fmla="*/ 79827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7" h="232">
                  <a:moveTo>
                    <a:pt x="87" y="21"/>
                  </a:moveTo>
                  <a:lnTo>
                    <a:pt x="83" y="19"/>
                  </a:lnTo>
                  <a:lnTo>
                    <a:pt x="83" y="16"/>
                  </a:lnTo>
                  <a:lnTo>
                    <a:pt x="86" y="13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78" y="2"/>
                  </a:lnTo>
                  <a:lnTo>
                    <a:pt x="75" y="4"/>
                  </a:lnTo>
                  <a:lnTo>
                    <a:pt x="71" y="3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4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70" y="23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6" y="28"/>
                  </a:lnTo>
                  <a:lnTo>
                    <a:pt x="73" y="38"/>
                  </a:lnTo>
                  <a:lnTo>
                    <a:pt x="66" y="39"/>
                  </a:lnTo>
                  <a:lnTo>
                    <a:pt x="63" y="45"/>
                  </a:lnTo>
                  <a:lnTo>
                    <a:pt x="63" y="48"/>
                  </a:lnTo>
                  <a:lnTo>
                    <a:pt x="66" y="51"/>
                  </a:lnTo>
                  <a:lnTo>
                    <a:pt x="66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9" y="63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6" y="64"/>
                  </a:lnTo>
                  <a:lnTo>
                    <a:pt x="45" y="67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39" y="64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1" y="67"/>
                  </a:lnTo>
                  <a:lnTo>
                    <a:pt x="29" y="70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7" y="85"/>
                  </a:lnTo>
                  <a:lnTo>
                    <a:pt x="26" y="87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30" y="99"/>
                  </a:lnTo>
                  <a:lnTo>
                    <a:pt x="28" y="101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28" y="111"/>
                  </a:lnTo>
                  <a:lnTo>
                    <a:pt x="27" y="114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29" y="123"/>
                  </a:lnTo>
                  <a:lnTo>
                    <a:pt x="28" y="126"/>
                  </a:lnTo>
                  <a:lnTo>
                    <a:pt x="28" y="131"/>
                  </a:lnTo>
                  <a:lnTo>
                    <a:pt x="29" y="133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2" y="140"/>
                  </a:lnTo>
                  <a:lnTo>
                    <a:pt x="13" y="142"/>
                  </a:lnTo>
                  <a:lnTo>
                    <a:pt x="8" y="142"/>
                  </a:lnTo>
                  <a:lnTo>
                    <a:pt x="7" y="145"/>
                  </a:lnTo>
                  <a:lnTo>
                    <a:pt x="7" y="151"/>
                  </a:lnTo>
                  <a:lnTo>
                    <a:pt x="6" y="156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5"/>
                  </a:lnTo>
                  <a:lnTo>
                    <a:pt x="5" y="168"/>
                  </a:lnTo>
                  <a:lnTo>
                    <a:pt x="8" y="174"/>
                  </a:lnTo>
                  <a:lnTo>
                    <a:pt x="11" y="178"/>
                  </a:lnTo>
                  <a:lnTo>
                    <a:pt x="13" y="181"/>
                  </a:lnTo>
                  <a:lnTo>
                    <a:pt x="15" y="187"/>
                  </a:lnTo>
                  <a:lnTo>
                    <a:pt x="19" y="198"/>
                  </a:lnTo>
                  <a:lnTo>
                    <a:pt x="22" y="206"/>
                  </a:lnTo>
                  <a:lnTo>
                    <a:pt x="23" y="210"/>
                  </a:lnTo>
                  <a:lnTo>
                    <a:pt x="21" y="215"/>
                  </a:lnTo>
                  <a:lnTo>
                    <a:pt x="17" y="217"/>
                  </a:lnTo>
                  <a:lnTo>
                    <a:pt x="13" y="221"/>
                  </a:lnTo>
                  <a:lnTo>
                    <a:pt x="12" y="224"/>
                  </a:lnTo>
                  <a:lnTo>
                    <a:pt x="11" y="226"/>
                  </a:lnTo>
                  <a:lnTo>
                    <a:pt x="16" y="228"/>
                  </a:lnTo>
                  <a:lnTo>
                    <a:pt x="20" y="231"/>
                  </a:lnTo>
                  <a:lnTo>
                    <a:pt x="23" y="232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1" y="224"/>
                  </a:lnTo>
                  <a:lnTo>
                    <a:pt x="19" y="223"/>
                  </a:lnTo>
                  <a:lnTo>
                    <a:pt x="20" y="222"/>
                  </a:lnTo>
                  <a:lnTo>
                    <a:pt x="24" y="222"/>
                  </a:lnTo>
                  <a:lnTo>
                    <a:pt x="26" y="220"/>
                  </a:lnTo>
                  <a:lnTo>
                    <a:pt x="29" y="221"/>
                  </a:lnTo>
                  <a:lnTo>
                    <a:pt x="28" y="216"/>
                  </a:lnTo>
                  <a:lnTo>
                    <a:pt x="30" y="212"/>
                  </a:lnTo>
                  <a:lnTo>
                    <a:pt x="29" y="210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3" y="194"/>
                  </a:lnTo>
                  <a:lnTo>
                    <a:pt x="34" y="199"/>
                  </a:lnTo>
                  <a:lnTo>
                    <a:pt x="36" y="201"/>
                  </a:lnTo>
                  <a:lnTo>
                    <a:pt x="39" y="198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1" y="190"/>
                  </a:lnTo>
                  <a:lnTo>
                    <a:pt x="43" y="194"/>
                  </a:lnTo>
                  <a:lnTo>
                    <a:pt x="45" y="198"/>
                  </a:lnTo>
                  <a:lnTo>
                    <a:pt x="45" y="201"/>
                  </a:lnTo>
                  <a:lnTo>
                    <a:pt x="46" y="201"/>
                  </a:lnTo>
                  <a:lnTo>
                    <a:pt x="49" y="198"/>
                  </a:lnTo>
                  <a:lnTo>
                    <a:pt x="52" y="199"/>
                  </a:lnTo>
                  <a:lnTo>
                    <a:pt x="54" y="198"/>
                  </a:lnTo>
                  <a:lnTo>
                    <a:pt x="57" y="200"/>
                  </a:lnTo>
                  <a:lnTo>
                    <a:pt x="58" y="195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3" y="197"/>
                  </a:lnTo>
                  <a:lnTo>
                    <a:pt x="64" y="195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2" y="187"/>
                  </a:lnTo>
                  <a:lnTo>
                    <a:pt x="75" y="184"/>
                  </a:lnTo>
                  <a:lnTo>
                    <a:pt x="76" y="180"/>
                  </a:lnTo>
                  <a:lnTo>
                    <a:pt x="76" y="177"/>
                  </a:lnTo>
                  <a:lnTo>
                    <a:pt x="78" y="172"/>
                  </a:lnTo>
                  <a:lnTo>
                    <a:pt x="81" y="167"/>
                  </a:lnTo>
                  <a:lnTo>
                    <a:pt x="83" y="164"/>
                  </a:lnTo>
                  <a:lnTo>
                    <a:pt x="83" y="158"/>
                  </a:lnTo>
                  <a:lnTo>
                    <a:pt x="85" y="157"/>
                  </a:lnTo>
                  <a:lnTo>
                    <a:pt x="86" y="153"/>
                  </a:lnTo>
                  <a:lnTo>
                    <a:pt x="85" y="149"/>
                  </a:lnTo>
                  <a:lnTo>
                    <a:pt x="87" y="149"/>
                  </a:lnTo>
                  <a:lnTo>
                    <a:pt x="89" y="147"/>
                  </a:lnTo>
                  <a:lnTo>
                    <a:pt x="89" y="144"/>
                  </a:lnTo>
                  <a:lnTo>
                    <a:pt x="87" y="140"/>
                  </a:lnTo>
                  <a:lnTo>
                    <a:pt x="88" y="136"/>
                  </a:lnTo>
                  <a:lnTo>
                    <a:pt x="86" y="134"/>
                  </a:lnTo>
                  <a:lnTo>
                    <a:pt x="86" y="133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7" y="125"/>
                  </a:lnTo>
                  <a:lnTo>
                    <a:pt x="89" y="122"/>
                  </a:lnTo>
                  <a:lnTo>
                    <a:pt x="90" y="118"/>
                  </a:lnTo>
                  <a:lnTo>
                    <a:pt x="89" y="111"/>
                  </a:lnTo>
                  <a:lnTo>
                    <a:pt x="91" y="108"/>
                  </a:lnTo>
                  <a:lnTo>
                    <a:pt x="91" y="98"/>
                  </a:lnTo>
                  <a:lnTo>
                    <a:pt x="93" y="92"/>
                  </a:lnTo>
                  <a:lnTo>
                    <a:pt x="94" y="87"/>
                  </a:lnTo>
                  <a:lnTo>
                    <a:pt x="94" y="80"/>
                  </a:lnTo>
                  <a:lnTo>
                    <a:pt x="96" y="76"/>
                  </a:lnTo>
                  <a:lnTo>
                    <a:pt x="97" y="72"/>
                  </a:lnTo>
                  <a:lnTo>
                    <a:pt x="97" y="63"/>
                  </a:lnTo>
                  <a:lnTo>
                    <a:pt x="97" y="60"/>
                  </a:lnTo>
                  <a:lnTo>
                    <a:pt x="97" y="56"/>
                  </a:lnTo>
                  <a:lnTo>
                    <a:pt x="96" y="54"/>
                  </a:lnTo>
                  <a:lnTo>
                    <a:pt x="97" y="49"/>
                  </a:lnTo>
                  <a:lnTo>
                    <a:pt x="96" y="45"/>
                  </a:lnTo>
                  <a:lnTo>
                    <a:pt x="95" y="43"/>
                  </a:lnTo>
                  <a:lnTo>
                    <a:pt x="94" y="35"/>
                  </a:lnTo>
                  <a:lnTo>
                    <a:pt x="93" y="31"/>
                  </a:lnTo>
                  <a:lnTo>
                    <a:pt x="93" y="25"/>
                  </a:lnTo>
                  <a:lnTo>
                    <a:pt x="94" y="21"/>
                  </a:lnTo>
                  <a:lnTo>
                    <a:pt x="91" y="19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939555" y="4046831"/>
              <a:ext cx="1056940" cy="648572"/>
            </a:xfrm>
            <a:custGeom>
              <a:avLst/>
              <a:gdLst>
                <a:gd name="T0" fmla="*/ 239778 w 634"/>
                <a:gd name="T1" fmla="*/ 419131 h 415"/>
                <a:gd name="T2" fmla="*/ 224554 w 634"/>
                <a:gd name="T3" fmla="*/ 473970 h 415"/>
                <a:gd name="T4" fmla="*/ 357763 w 634"/>
                <a:gd name="T5" fmla="*/ 507266 h 415"/>
                <a:gd name="T6" fmla="*/ 435786 w 634"/>
                <a:gd name="T7" fmla="*/ 495514 h 415"/>
                <a:gd name="T8" fmla="*/ 511906 w 634"/>
                <a:gd name="T9" fmla="*/ 507266 h 415"/>
                <a:gd name="T10" fmla="*/ 574705 w 634"/>
                <a:gd name="T11" fmla="*/ 503348 h 415"/>
                <a:gd name="T12" fmla="*/ 622280 w 634"/>
                <a:gd name="T13" fmla="*/ 524893 h 415"/>
                <a:gd name="T14" fmla="*/ 664146 w 634"/>
                <a:gd name="T15" fmla="*/ 569939 h 415"/>
                <a:gd name="T16" fmla="*/ 704109 w 634"/>
                <a:gd name="T17" fmla="*/ 616945 h 415"/>
                <a:gd name="T18" fmla="*/ 742169 w 634"/>
                <a:gd name="T19" fmla="*/ 654157 h 415"/>
                <a:gd name="T20" fmla="*/ 803065 w 634"/>
                <a:gd name="T21" fmla="*/ 746209 h 415"/>
                <a:gd name="T22" fmla="*/ 865864 w 634"/>
                <a:gd name="T23" fmla="*/ 797132 h 415"/>
                <a:gd name="T24" fmla="*/ 938177 w 634"/>
                <a:gd name="T25" fmla="*/ 801049 h 415"/>
                <a:gd name="T26" fmla="*/ 1004782 w 634"/>
                <a:gd name="T27" fmla="*/ 793214 h 415"/>
                <a:gd name="T28" fmla="*/ 1061872 w 634"/>
                <a:gd name="T29" fmla="*/ 797132 h 415"/>
                <a:gd name="T30" fmla="*/ 1147507 w 634"/>
                <a:gd name="T31" fmla="*/ 801049 h 415"/>
                <a:gd name="T32" fmla="*/ 1166537 w 634"/>
                <a:gd name="T33" fmla="*/ 738375 h 415"/>
                <a:gd name="T34" fmla="*/ 1153216 w 634"/>
                <a:gd name="T35" fmla="*/ 671784 h 415"/>
                <a:gd name="T36" fmla="*/ 1118962 w 634"/>
                <a:gd name="T37" fmla="*/ 624779 h 415"/>
                <a:gd name="T38" fmla="*/ 1061872 w 634"/>
                <a:gd name="T39" fmla="*/ 595400 h 415"/>
                <a:gd name="T40" fmla="*/ 1033327 w 634"/>
                <a:gd name="T41" fmla="*/ 544478 h 415"/>
                <a:gd name="T42" fmla="*/ 1052357 w 634"/>
                <a:gd name="T43" fmla="*/ 485721 h 415"/>
                <a:gd name="T44" fmla="*/ 1077096 w 634"/>
                <a:gd name="T45" fmla="*/ 436758 h 415"/>
                <a:gd name="T46" fmla="*/ 1090417 w 634"/>
                <a:gd name="T47" fmla="*/ 403462 h 415"/>
                <a:gd name="T48" fmla="*/ 1124671 w 634"/>
                <a:gd name="T49" fmla="*/ 360374 h 415"/>
                <a:gd name="T50" fmla="*/ 1105641 w 634"/>
                <a:gd name="T51" fmla="*/ 301617 h 415"/>
                <a:gd name="T52" fmla="*/ 1147507 w 634"/>
                <a:gd name="T53" fmla="*/ 285949 h 415"/>
                <a:gd name="T54" fmla="*/ 1200791 w 634"/>
                <a:gd name="T55" fmla="*/ 238944 h 415"/>
                <a:gd name="T56" fmla="*/ 1162731 w 634"/>
                <a:gd name="T57" fmla="*/ 180187 h 415"/>
                <a:gd name="T58" fmla="*/ 1115156 w 634"/>
                <a:gd name="T59" fmla="*/ 188021 h 415"/>
                <a:gd name="T60" fmla="*/ 1052357 w 634"/>
                <a:gd name="T61" fmla="*/ 227192 h 415"/>
                <a:gd name="T62" fmla="*/ 995267 w 634"/>
                <a:gd name="T63" fmla="*/ 272239 h 415"/>
                <a:gd name="T64" fmla="*/ 966722 w 634"/>
                <a:gd name="T65" fmla="*/ 285949 h 415"/>
                <a:gd name="T66" fmla="*/ 909632 w 634"/>
                <a:gd name="T67" fmla="*/ 227192 h 415"/>
                <a:gd name="T68" fmla="*/ 841125 w 634"/>
                <a:gd name="T69" fmla="*/ 235027 h 415"/>
                <a:gd name="T70" fmla="*/ 856349 w 634"/>
                <a:gd name="T71" fmla="*/ 164519 h 415"/>
                <a:gd name="T72" fmla="*/ 890603 w 634"/>
                <a:gd name="T73" fmla="*/ 72467 h 415"/>
                <a:gd name="T74" fmla="*/ 909632 w 634"/>
                <a:gd name="T75" fmla="*/ 43088 h 415"/>
                <a:gd name="T76" fmla="*/ 919147 w 634"/>
                <a:gd name="T77" fmla="*/ 25461 h 415"/>
                <a:gd name="T78" fmla="*/ 856349 w 634"/>
                <a:gd name="T79" fmla="*/ 3917 h 415"/>
                <a:gd name="T80" fmla="*/ 679370 w 634"/>
                <a:gd name="T81" fmla="*/ 72467 h 415"/>
                <a:gd name="T82" fmla="*/ 641310 w 634"/>
                <a:gd name="T83" fmla="*/ 135140 h 415"/>
                <a:gd name="T84" fmla="*/ 555675 w 634"/>
                <a:gd name="T85" fmla="*/ 139057 h 415"/>
                <a:gd name="T86" fmla="*/ 521421 w 634"/>
                <a:gd name="T87" fmla="*/ 160601 h 415"/>
                <a:gd name="T88" fmla="*/ 458622 w 634"/>
                <a:gd name="T89" fmla="*/ 188021 h 415"/>
                <a:gd name="T90" fmla="*/ 420562 w 634"/>
                <a:gd name="T91" fmla="*/ 176270 h 415"/>
                <a:gd name="T92" fmla="*/ 325412 w 634"/>
                <a:gd name="T93" fmla="*/ 184104 h 415"/>
                <a:gd name="T94" fmla="*/ 239778 w 634"/>
                <a:gd name="T95" fmla="*/ 154726 h 415"/>
                <a:gd name="T96" fmla="*/ 180785 w 634"/>
                <a:gd name="T97" fmla="*/ 172353 h 415"/>
                <a:gd name="T98" fmla="*/ 110374 w 634"/>
                <a:gd name="T99" fmla="*/ 154726 h 415"/>
                <a:gd name="T100" fmla="*/ 19030 w 634"/>
                <a:gd name="T101" fmla="*/ 150809 h 415"/>
                <a:gd name="T102" fmla="*/ 47575 w 634"/>
                <a:gd name="T103" fmla="*/ 227192 h 415"/>
                <a:gd name="T104" fmla="*/ 41866 w 634"/>
                <a:gd name="T105" fmla="*/ 272239 h 415"/>
                <a:gd name="T106" fmla="*/ 129404 w 634"/>
                <a:gd name="T107" fmla="*/ 256571 h 415"/>
                <a:gd name="T108" fmla="*/ 171270 w 634"/>
                <a:gd name="T109" fmla="*/ 289866 h 415"/>
                <a:gd name="T110" fmla="*/ 199815 w 634"/>
                <a:gd name="T111" fmla="*/ 356457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4" h="415">
                  <a:moveTo>
                    <a:pt x="116" y="195"/>
                  </a:moveTo>
                  <a:lnTo>
                    <a:pt x="118" y="203"/>
                  </a:lnTo>
                  <a:lnTo>
                    <a:pt x="128" y="210"/>
                  </a:lnTo>
                  <a:lnTo>
                    <a:pt x="126" y="214"/>
                  </a:lnTo>
                  <a:lnTo>
                    <a:pt x="118" y="214"/>
                  </a:lnTo>
                  <a:lnTo>
                    <a:pt x="116" y="223"/>
                  </a:lnTo>
                  <a:lnTo>
                    <a:pt x="118" y="231"/>
                  </a:lnTo>
                  <a:lnTo>
                    <a:pt x="118" y="242"/>
                  </a:lnTo>
                  <a:lnTo>
                    <a:pt x="131" y="246"/>
                  </a:lnTo>
                  <a:lnTo>
                    <a:pt x="151" y="274"/>
                  </a:lnTo>
                  <a:lnTo>
                    <a:pt x="173" y="268"/>
                  </a:lnTo>
                  <a:lnTo>
                    <a:pt x="188" y="259"/>
                  </a:lnTo>
                  <a:lnTo>
                    <a:pt x="196" y="253"/>
                  </a:lnTo>
                  <a:lnTo>
                    <a:pt x="204" y="248"/>
                  </a:lnTo>
                  <a:lnTo>
                    <a:pt x="216" y="248"/>
                  </a:lnTo>
                  <a:lnTo>
                    <a:pt x="229" y="253"/>
                  </a:lnTo>
                  <a:lnTo>
                    <a:pt x="241" y="253"/>
                  </a:lnTo>
                  <a:lnTo>
                    <a:pt x="246" y="261"/>
                  </a:lnTo>
                  <a:lnTo>
                    <a:pt x="261" y="259"/>
                  </a:lnTo>
                  <a:lnTo>
                    <a:pt x="269" y="259"/>
                  </a:lnTo>
                  <a:lnTo>
                    <a:pt x="271" y="253"/>
                  </a:lnTo>
                  <a:lnTo>
                    <a:pt x="279" y="253"/>
                  </a:lnTo>
                  <a:lnTo>
                    <a:pt x="294" y="255"/>
                  </a:lnTo>
                  <a:lnTo>
                    <a:pt x="302" y="257"/>
                  </a:lnTo>
                  <a:lnTo>
                    <a:pt x="309" y="259"/>
                  </a:lnTo>
                  <a:lnTo>
                    <a:pt x="319" y="261"/>
                  </a:lnTo>
                  <a:lnTo>
                    <a:pt x="319" y="268"/>
                  </a:lnTo>
                  <a:lnTo>
                    <a:pt x="327" y="268"/>
                  </a:lnTo>
                  <a:lnTo>
                    <a:pt x="332" y="272"/>
                  </a:lnTo>
                  <a:lnTo>
                    <a:pt x="337" y="281"/>
                  </a:lnTo>
                  <a:lnTo>
                    <a:pt x="342" y="289"/>
                  </a:lnTo>
                  <a:lnTo>
                    <a:pt x="349" y="291"/>
                  </a:lnTo>
                  <a:lnTo>
                    <a:pt x="354" y="304"/>
                  </a:lnTo>
                  <a:lnTo>
                    <a:pt x="362" y="302"/>
                  </a:lnTo>
                  <a:lnTo>
                    <a:pt x="370" y="308"/>
                  </a:lnTo>
                  <a:lnTo>
                    <a:pt x="370" y="315"/>
                  </a:lnTo>
                  <a:lnTo>
                    <a:pt x="377" y="319"/>
                  </a:lnTo>
                  <a:lnTo>
                    <a:pt x="385" y="325"/>
                  </a:lnTo>
                  <a:lnTo>
                    <a:pt x="385" y="334"/>
                  </a:lnTo>
                  <a:lnTo>
                    <a:pt x="390" y="334"/>
                  </a:lnTo>
                  <a:lnTo>
                    <a:pt x="400" y="347"/>
                  </a:lnTo>
                  <a:lnTo>
                    <a:pt x="415" y="362"/>
                  </a:lnTo>
                  <a:lnTo>
                    <a:pt x="417" y="368"/>
                  </a:lnTo>
                  <a:lnTo>
                    <a:pt x="422" y="381"/>
                  </a:lnTo>
                  <a:lnTo>
                    <a:pt x="435" y="383"/>
                  </a:lnTo>
                  <a:lnTo>
                    <a:pt x="442" y="394"/>
                  </a:lnTo>
                  <a:lnTo>
                    <a:pt x="447" y="407"/>
                  </a:lnTo>
                  <a:lnTo>
                    <a:pt x="455" y="407"/>
                  </a:lnTo>
                  <a:lnTo>
                    <a:pt x="460" y="415"/>
                  </a:lnTo>
                  <a:lnTo>
                    <a:pt x="470" y="415"/>
                  </a:lnTo>
                  <a:lnTo>
                    <a:pt x="488" y="413"/>
                  </a:lnTo>
                  <a:lnTo>
                    <a:pt x="493" y="409"/>
                  </a:lnTo>
                  <a:lnTo>
                    <a:pt x="500" y="403"/>
                  </a:lnTo>
                  <a:lnTo>
                    <a:pt x="508" y="403"/>
                  </a:lnTo>
                  <a:lnTo>
                    <a:pt x="518" y="405"/>
                  </a:lnTo>
                  <a:lnTo>
                    <a:pt x="528" y="405"/>
                  </a:lnTo>
                  <a:lnTo>
                    <a:pt x="536" y="403"/>
                  </a:lnTo>
                  <a:lnTo>
                    <a:pt x="543" y="400"/>
                  </a:lnTo>
                  <a:lnTo>
                    <a:pt x="551" y="400"/>
                  </a:lnTo>
                  <a:lnTo>
                    <a:pt x="558" y="407"/>
                  </a:lnTo>
                  <a:lnTo>
                    <a:pt x="571" y="413"/>
                  </a:lnTo>
                  <a:lnTo>
                    <a:pt x="583" y="415"/>
                  </a:lnTo>
                  <a:lnTo>
                    <a:pt x="593" y="411"/>
                  </a:lnTo>
                  <a:lnTo>
                    <a:pt x="603" y="409"/>
                  </a:lnTo>
                  <a:lnTo>
                    <a:pt x="601" y="398"/>
                  </a:lnTo>
                  <a:lnTo>
                    <a:pt x="603" y="390"/>
                  </a:lnTo>
                  <a:lnTo>
                    <a:pt x="608" y="381"/>
                  </a:lnTo>
                  <a:lnTo>
                    <a:pt x="613" y="377"/>
                  </a:lnTo>
                  <a:lnTo>
                    <a:pt x="613" y="368"/>
                  </a:lnTo>
                  <a:lnTo>
                    <a:pt x="608" y="358"/>
                  </a:lnTo>
                  <a:lnTo>
                    <a:pt x="601" y="351"/>
                  </a:lnTo>
                  <a:lnTo>
                    <a:pt x="606" y="343"/>
                  </a:lnTo>
                  <a:lnTo>
                    <a:pt x="601" y="336"/>
                  </a:lnTo>
                  <a:lnTo>
                    <a:pt x="593" y="332"/>
                  </a:lnTo>
                  <a:lnTo>
                    <a:pt x="593" y="328"/>
                  </a:lnTo>
                  <a:lnTo>
                    <a:pt x="588" y="319"/>
                  </a:lnTo>
                  <a:lnTo>
                    <a:pt x="578" y="317"/>
                  </a:lnTo>
                  <a:lnTo>
                    <a:pt x="566" y="319"/>
                  </a:lnTo>
                  <a:lnTo>
                    <a:pt x="558" y="310"/>
                  </a:lnTo>
                  <a:lnTo>
                    <a:pt x="558" y="304"/>
                  </a:lnTo>
                  <a:lnTo>
                    <a:pt x="543" y="304"/>
                  </a:lnTo>
                  <a:lnTo>
                    <a:pt x="543" y="296"/>
                  </a:lnTo>
                  <a:lnTo>
                    <a:pt x="538" y="285"/>
                  </a:lnTo>
                  <a:lnTo>
                    <a:pt x="543" y="278"/>
                  </a:lnTo>
                  <a:lnTo>
                    <a:pt x="546" y="266"/>
                  </a:lnTo>
                  <a:lnTo>
                    <a:pt x="546" y="257"/>
                  </a:lnTo>
                  <a:lnTo>
                    <a:pt x="551" y="255"/>
                  </a:lnTo>
                  <a:lnTo>
                    <a:pt x="553" y="248"/>
                  </a:lnTo>
                  <a:lnTo>
                    <a:pt x="546" y="244"/>
                  </a:lnTo>
                  <a:lnTo>
                    <a:pt x="541" y="236"/>
                  </a:lnTo>
                  <a:lnTo>
                    <a:pt x="556" y="236"/>
                  </a:lnTo>
                  <a:lnTo>
                    <a:pt x="566" y="223"/>
                  </a:lnTo>
                  <a:lnTo>
                    <a:pt x="571" y="216"/>
                  </a:lnTo>
                  <a:lnTo>
                    <a:pt x="568" y="210"/>
                  </a:lnTo>
                  <a:lnTo>
                    <a:pt x="568" y="206"/>
                  </a:lnTo>
                  <a:lnTo>
                    <a:pt x="573" y="206"/>
                  </a:lnTo>
                  <a:lnTo>
                    <a:pt x="576" y="199"/>
                  </a:lnTo>
                  <a:lnTo>
                    <a:pt x="576" y="189"/>
                  </a:lnTo>
                  <a:lnTo>
                    <a:pt x="581" y="189"/>
                  </a:lnTo>
                  <a:lnTo>
                    <a:pt x="591" y="184"/>
                  </a:lnTo>
                  <a:lnTo>
                    <a:pt x="601" y="178"/>
                  </a:lnTo>
                  <a:lnTo>
                    <a:pt x="598" y="171"/>
                  </a:lnTo>
                  <a:lnTo>
                    <a:pt x="591" y="167"/>
                  </a:lnTo>
                  <a:lnTo>
                    <a:pt x="581" y="154"/>
                  </a:lnTo>
                  <a:lnTo>
                    <a:pt x="578" y="148"/>
                  </a:lnTo>
                  <a:lnTo>
                    <a:pt x="586" y="148"/>
                  </a:lnTo>
                  <a:lnTo>
                    <a:pt x="591" y="152"/>
                  </a:lnTo>
                  <a:lnTo>
                    <a:pt x="603" y="146"/>
                  </a:lnTo>
                  <a:lnTo>
                    <a:pt x="619" y="144"/>
                  </a:lnTo>
                  <a:lnTo>
                    <a:pt x="634" y="141"/>
                  </a:lnTo>
                  <a:lnTo>
                    <a:pt x="634" y="133"/>
                  </a:lnTo>
                  <a:lnTo>
                    <a:pt x="631" y="122"/>
                  </a:lnTo>
                  <a:lnTo>
                    <a:pt x="624" y="120"/>
                  </a:lnTo>
                  <a:lnTo>
                    <a:pt x="616" y="111"/>
                  </a:lnTo>
                  <a:lnTo>
                    <a:pt x="616" y="99"/>
                  </a:lnTo>
                  <a:lnTo>
                    <a:pt x="611" y="92"/>
                  </a:lnTo>
                  <a:lnTo>
                    <a:pt x="611" y="88"/>
                  </a:lnTo>
                  <a:lnTo>
                    <a:pt x="601" y="82"/>
                  </a:lnTo>
                  <a:lnTo>
                    <a:pt x="591" y="79"/>
                  </a:lnTo>
                  <a:lnTo>
                    <a:pt x="586" y="96"/>
                  </a:lnTo>
                  <a:lnTo>
                    <a:pt x="578" y="99"/>
                  </a:lnTo>
                  <a:lnTo>
                    <a:pt x="568" y="99"/>
                  </a:lnTo>
                  <a:lnTo>
                    <a:pt x="553" y="107"/>
                  </a:lnTo>
                  <a:lnTo>
                    <a:pt x="553" y="116"/>
                  </a:lnTo>
                  <a:lnTo>
                    <a:pt x="548" y="122"/>
                  </a:lnTo>
                  <a:lnTo>
                    <a:pt x="548" y="129"/>
                  </a:lnTo>
                  <a:lnTo>
                    <a:pt x="533" y="135"/>
                  </a:lnTo>
                  <a:lnTo>
                    <a:pt x="523" y="139"/>
                  </a:lnTo>
                  <a:lnTo>
                    <a:pt x="523" y="148"/>
                  </a:lnTo>
                  <a:lnTo>
                    <a:pt x="515" y="148"/>
                  </a:lnTo>
                  <a:lnTo>
                    <a:pt x="513" y="144"/>
                  </a:lnTo>
                  <a:lnTo>
                    <a:pt x="508" y="146"/>
                  </a:lnTo>
                  <a:lnTo>
                    <a:pt x="495" y="152"/>
                  </a:lnTo>
                  <a:lnTo>
                    <a:pt x="488" y="144"/>
                  </a:lnTo>
                  <a:lnTo>
                    <a:pt x="483" y="126"/>
                  </a:lnTo>
                  <a:lnTo>
                    <a:pt x="478" y="116"/>
                  </a:lnTo>
                  <a:lnTo>
                    <a:pt x="465" y="122"/>
                  </a:lnTo>
                  <a:lnTo>
                    <a:pt x="458" y="126"/>
                  </a:lnTo>
                  <a:lnTo>
                    <a:pt x="445" y="126"/>
                  </a:lnTo>
                  <a:lnTo>
                    <a:pt x="442" y="120"/>
                  </a:lnTo>
                  <a:lnTo>
                    <a:pt x="445" y="105"/>
                  </a:lnTo>
                  <a:lnTo>
                    <a:pt x="453" y="96"/>
                  </a:lnTo>
                  <a:lnTo>
                    <a:pt x="453" y="92"/>
                  </a:lnTo>
                  <a:lnTo>
                    <a:pt x="450" y="84"/>
                  </a:lnTo>
                  <a:lnTo>
                    <a:pt x="453" y="71"/>
                  </a:lnTo>
                  <a:lnTo>
                    <a:pt x="460" y="62"/>
                  </a:lnTo>
                  <a:lnTo>
                    <a:pt x="463" y="45"/>
                  </a:lnTo>
                  <a:lnTo>
                    <a:pt x="468" y="37"/>
                  </a:lnTo>
                  <a:lnTo>
                    <a:pt x="480" y="30"/>
                  </a:lnTo>
                  <a:lnTo>
                    <a:pt x="473" y="26"/>
                  </a:lnTo>
                  <a:lnTo>
                    <a:pt x="473" y="22"/>
                  </a:lnTo>
                  <a:lnTo>
                    <a:pt x="478" y="22"/>
                  </a:lnTo>
                  <a:lnTo>
                    <a:pt x="480" y="19"/>
                  </a:lnTo>
                  <a:lnTo>
                    <a:pt x="478" y="17"/>
                  </a:lnTo>
                  <a:lnTo>
                    <a:pt x="475" y="13"/>
                  </a:lnTo>
                  <a:lnTo>
                    <a:pt x="483" y="13"/>
                  </a:lnTo>
                  <a:lnTo>
                    <a:pt x="485" y="9"/>
                  </a:lnTo>
                  <a:lnTo>
                    <a:pt x="470" y="4"/>
                  </a:lnTo>
                  <a:lnTo>
                    <a:pt x="458" y="0"/>
                  </a:lnTo>
                  <a:lnTo>
                    <a:pt x="450" y="2"/>
                  </a:lnTo>
                  <a:lnTo>
                    <a:pt x="435" y="11"/>
                  </a:lnTo>
                  <a:lnTo>
                    <a:pt x="405" y="19"/>
                  </a:lnTo>
                  <a:lnTo>
                    <a:pt x="377" y="30"/>
                  </a:lnTo>
                  <a:lnTo>
                    <a:pt x="357" y="37"/>
                  </a:lnTo>
                  <a:lnTo>
                    <a:pt x="337" y="47"/>
                  </a:lnTo>
                  <a:lnTo>
                    <a:pt x="339" y="58"/>
                  </a:lnTo>
                  <a:lnTo>
                    <a:pt x="342" y="64"/>
                  </a:lnTo>
                  <a:lnTo>
                    <a:pt x="337" y="69"/>
                  </a:lnTo>
                  <a:lnTo>
                    <a:pt x="314" y="71"/>
                  </a:lnTo>
                  <a:lnTo>
                    <a:pt x="302" y="75"/>
                  </a:lnTo>
                  <a:lnTo>
                    <a:pt x="297" y="71"/>
                  </a:lnTo>
                  <a:lnTo>
                    <a:pt x="292" y="71"/>
                  </a:lnTo>
                  <a:lnTo>
                    <a:pt x="294" y="82"/>
                  </a:lnTo>
                  <a:lnTo>
                    <a:pt x="284" y="82"/>
                  </a:lnTo>
                  <a:lnTo>
                    <a:pt x="281" y="79"/>
                  </a:lnTo>
                  <a:lnTo>
                    <a:pt x="274" y="82"/>
                  </a:lnTo>
                  <a:lnTo>
                    <a:pt x="269" y="86"/>
                  </a:lnTo>
                  <a:lnTo>
                    <a:pt x="261" y="86"/>
                  </a:lnTo>
                  <a:lnTo>
                    <a:pt x="254" y="92"/>
                  </a:lnTo>
                  <a:lnTo>
                    <a:pt x="241" y="96"/>
                  </a:lnTo>
                  <a:lnTo>
                    <a:pt x="239" y="90"/>
                  </a:lnTo>
                  <a:lnTo>
                    <a:pt x="234" y="86"/>
                  </a:lnTo>
                  <a:lnTo>
                    <a:pt x="226" y="88"/>
                  </a:lnTo>
                  <a:lnTo>
                    <a:pt x="221" y="90"/>
                  </a:lnTo>
                  <a:lnTo>
                    <a:pt x="204" y="90"/>
                  </a:lnTo>
                  <a:lnTo>
                    <a:pt x="188" y="96"/>
                  </a:lnTo>
                  <a:lnTo>
                    <a:pt x="178" y="99"/>
                  </a:lnTo>
                  <a:lnTo>
                    <a:pt x="171" y="94"/>
                  </a:lnTo>
                  <a:lnTo>
                    <a:pt x="161" y="86"/>
                  </a:lnTo>
                  <a:lnTo>
                    <a:pt x="148" y="77"/>
                  </a:lnTo>
                  <a:lnTo>
                    <a:pt x="138" y="77"/>
                  </a:lnTo>
                  <a:lnTo>
                    <a:pt x="126" y="79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103" y="88"/>
                  </a:lnTo>
                  <a:lnTo>
                    <a:pt x="95" y="88"/>
                  </a:lnTo>
                  <a:lnTo>
                    <a:pt x="83" y="82"/>
                  </a:lnTo>
                  <a:lnTo>
                    <a:pt x="75" y="75"/>
                  </a:lnTo>
                  <a:lnTo>
                    <a:pt x="65" y="82"/>
                  </a:lnTo>
                  <a:lnTo>
                    <a:pt x="58" y="79"/>
                  </a:lnTo>
                  <a:lnTo>
                    <a:pt x="50" y="71"/>
                  </a:lnTo>
                  <a:lnTo>
                    <a:pt x="40" y="73"/>
                  </a:lnTo>
                  <a:lnTo>
                    <a:pt x="25" y="75"/>
                  </a:lnTo>
                  <a:lnTo>
                    <a:pt x="10" y="77"/>
                  </a:lnTo>
                  <a:lnTo>
                    <a:pt x="5" y="84"/>
                  </a:lnTo>
                  <a:lnTo>
                    <a:pt x="0" y="96"/>
                  </a:lnTo>
                  <a:lnTo>
                    <a:pt x="10" y="111"/>
                  </a:lnTo>
                  <a:lnTo>
                    <a:pt x="25" y="116"/>
                  </a:lnTo>
                  <a:lnTo>
                    <a:pt x="33" y="122"/>
                  </a:lnTo>
                  <a:lnTo>
                    <a:pt x="22" y="126"/>
                  </a:lnTo>
                  <a:lnTo>
                    <a:pt x="17" y="131"/>
                  </a:lnTo>
                  <a:lnTo>
                    <a:pt x="22" y="139"/>
                  </a:lnTo>
                  <a:lnTo>
                    <a:pt x="30" y="144"/>
                  </a:lnTo>
                  <a:lnTo>
                    <a:pt x="45" y="131"/>
                  </a:lnTo>
                  <a:lnTo>
                    <a:pt x="58" y="126"/>
                  </a:lnTo>
                  <a:lnTo>
                    <a:pt x="68" y="131"/>
                  </a:lnTo>
                  <a:lnTo>
                    <a:pt x="70" y="148"/>
                  </a:lnTo>
                  <a:lnTo>
                    <a:pt x="70" y="156"/>
                  </a:lnTo>
                  <a:lnTo>
                    <a:pt x="80" y="159"/>
                  </a:lnTo>
                  <a:lnTo>
                    <a:pt x="90" y="148"/>
                  </a:lnTo>
                  <a:lnTo>
                    <a:pt x="100" y="156"/>
                  </a:lnTo>
                  <a:lnTo>
                    <a:pt x="100" y="165"/>
                  </a:lnTo>
                  <a:lnTo>
                    <a:pt x="105" y="171"/>
                  </a:lnTo>
                  <a:lnTo>
                    <a:pt x="105" y="182"/>
                  </a:lnTo>
                  <a:lnTo>
                    <a:pt x="103" y="191"/>
                  </a:lnTo>
                  <a:lnTo>
                    <a:pt x="105" y="197"/>
                  </a:lnTo>
                  <a:lnTo>
                    <a:pt x="116" y="195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3" name="Freeform 11"/>
            <p:cNvSpPr>
              <a:spLocks/>
            </p:cNvSpPr>
            <p:nvPr/>
          </p:nvSpPr>
          <p:spPr bwMode="auto">
            <a:xfrm>
              <a:off x="1529270" y="3154941"/>
              <a:ext cx="1049984" cy="1621429"/>
            </a:xfrm>
            <a:custGeom>
              <a:avLst/>
              <a:gdLst>
                <a:gd name="T0" fmla="*/ 455415 w 629"/>
                <a:gd name="T1" fmla="*/ 1767723 h 1038"/>
                <a:gd name="T2" fmla="*/ 514486 w 629"/>
                <a:gd name="T3" fmla="*/ 1842112 h 1038"/>
                <a:gd name="T4" fmla="*/ 604045 w 629"/>
                <a:gd name="T5" fmla="*/ 1804917 h 1038"/>
                <a:gd name="T6" fmla="*/ 739336 w 629"/>
                <a:gd name="T7" fmla="*/ 1818620 h 1038"/>
                <a:gd name="T8" fmla="*/ 815556 w 629"/>
                <a:gd name="T9" fmla="*/ 1812748 h 1038"/>
                <a:gd name="T10" fmla="*/ 853666 w 629"/>
                <a:gd name="T11" fmla="*/ 1893010 h 1038"/>
                <a:gd name="T12" fmla="*/ 859382 w 629"/>
                <a:gd name="T13" fmla="*/ 2014382 h 1038"/>
                <a:gd name="T14" fmla="*/ 901303 w 629"/>
                <a:gd name="T15" fmla="*/ 1939992 h 1038"/>
                <a:gd name="T16" fmla="*/ 988957 w 629"/>
                <a:gd name="T17" fmla="*/ 1936077 h 1038"/>
                <a:gd name="T18" fmla="*/ 1040405 w 629"/>
                <a:gd name="T19" fmla="*/ 1851900 h 1038"/>
                <a:gd name="T20" fmla="*/ 1049933 w 629"/>
                <a:gd name="T21" fmla="*/ 1767723 h 1038"/>
                <a:gd name="T22" fmla="*/ 1078515 w 629"/>
                <a:gd name="T23" fmla="*/ 1675715 h 1038"/>
                <a:gd name="T24" fmla="*/ 1150924 w 629"/>
                <a:gd name="T25" fmla="*/ 1716825 h 1038"/>
                <a:gd name="T26" fmla="*/ 1189034 w 629"/>
                <a:gd name="T27" fmla="*/ 1724655 h 1038"/>
                <a:gd name="T28" fmla="*/ 1179507 w 629"/>
                <a:gd name="T29" fmla="*/ 1511276 h 1038"/>
                <a:gd name="T30" fmla="*/ 1131869 w 629"/>
                <a:gd name="T31" fmla="*/ 1423183 h 1038"/>
                <a:gd name="T32" fmla="*/ 1055649 w 629"/>
                <a:gd name="T33" fmla="*/ 1323345 h 1038"/>
                <a:gd name="T34" fmla="*/ 1027067 w 629"/>
                <a:gd name="T35" fmla="*/ 1223507 h 1038"/>
                <a:gd name="T36" fmla="*/ 998484 w 629"/>
                <a:gd name="T37" fmla="*/ 1143245 h 1038"/>
                <a:gd name="T38" fmla="*/ 939413 w 629"/>
                <a:gd name="T39" fmla="*/ 1072771 h 1038"/>
                <a:gd name="T40" fmla="*/ 863193 w 629"/>
                <a:gd name="T41" fmla="*/ 1033618 h 1038"/>
                <a:gd name="T42" fmla="*/ 739336 w 629"/>
                <a:gd name="T43" fmla="*/ 1029703 h 1038"/>
                <a:gd name="T44" fmla="*/ 724092 w 629"/>
                <a:gd name="T45" fmla="*/ 1088432 h 1038"/>
                <a:gd name="T46" fmla="*/ 701225 w 629"/>
                <a:gd name="T47" fmla="*/ 1080601 h 1038"/>
                <a:gd name="T48" fmla="*/ 651682 w 629"/>
                <a:gd name="T49" fmla="*/ 1172609 h 1038"/>
                <a:gd name="T50" fmla="*/ 623100 w 629"/>
                <a:gd name="T51" fmla="*/ 1117796 h 1038"/>
                <a:gd name="T52" fmla="*/ 600234 w 629"/>
                <a:gd name="T53" fmla="*/ 1117796 h 1038"/>
                <a:gd name="T54" fmla="*/ 584990 w 629"/>
                <a:gd name="T55" fmla="*/ 1143245 h 1038"/>
                <a:gd name="T56" fmla="*/ 527825 w 629"/>
                <a:gd name="T57" fmla="*/ 1102135 h 1038"/>
                <a:gd name="T58" fmla="*/ 426833 w 629"/>
                <a:gd name="T59" fmla="*/ 1109965 h 1038"/>
                <a:gd name="T60" fmla="*/ 464943 w 629"/>
                <a:gd name="T61" fmla="*/ 1000339 h 1038"/>
                <a:gd name="T62" fmla="*/ 504959 w 629"/>
                <a:gd name="T63" fmla="*/ 916162 h 1038"/>
                <a:gd name="T64" fmla="*/ 508770 w 629"/>
                <a:gd name="T65" fmla="*/ 812408 h 1038"/>
                <a:gd name="T66" fmla="*/ 527825 w 629"/>
                <a:gd name="T67" fmla="*/ 687121 h 1038"/>
                <a:gd name="T68" fmla="*/ 533541 w 629"/>
                <a:gd name="T69" fmla="*/ 565750 h 1038"/>
                <a:gd name="T70" fmla="*/ 552596 w 629"/>
                <a:gd name="T71" fmla="*/ 409141 h 1038"/>
                <a:gd name="T72" fmla="*/ 676454 w 629"/>
                <a:gd name="T73" fmla="*/ 283854 h 1038"/>
                <a:gd name="T74" fmla="*/ 752674 w 629"/>
                <a:gd name="T75" fmla="*/ 258405 h 1038"/>
                <a:gd name="T76" fmla="*/ 729808 w 629"/>
                <a:gd name="T77" fmla="*/ 162482 h 1038"/>
                <a:gd name="T78" fmla="*/ 628816 w 629"/>
                <a:gd name="T79" fmla="*/ 191846 h 1038"/>
                <a:gd name="T80" fmla="*/ 609761 w 629"/>
                <a:gd name="T81" fmla="*/ 84177 h 1038"/>
                <a:gd name="T82" fmla="*/ 432549 w 629"/>
                <a:gd name="T83" fmla="*/ 48940 h 1038"/>
                <a:gd name="T84" fmla="*/ 388723 w 629"/>
                <a:gd name="T85" fmla="*/ 95923 h 1038"/>
                <a:gd name="T86" fmla="*/ 268676 w 629"/>
                <a:gd name="T87" fmla="*/ 133118 h 1038"/>
                <a:gd name="T88" fmla="*/ 221038 w 629"/>
                <a:gd name="T89" fmla="*/ 209464 h 1038"/>
                <a:gd name="T90" fmla="*/ 201983 w 629"/>
                <a:gd name="T91" fmla="*/ 393480 h 1038"/>
                <a:gd name="T92" fmla="*/ 259149 w 629"/>
                <a:gd name="T93" fmla="*/ 552046 h 1038"/>
                <a:gd name="T94" fmla="*/ 158157 w 629"/>
                <a:gd name="T95" fmla="*/ 644054 h 1038"/>
                <a:gd name="T96" fmla="*/ 49543 w 629"/>
                <a:gd name="T97" fmla="*/ 698867 h 1038"/>
                <a:gd name="T98" fmla="*/ 15244 w 629"/>
                <a:gd name="T99" fmla="*/ 833942 h 1038"/>
                <a:gd name="T100" fmla="*/ 34299 w 629"/>
                <a:gd name="T101" fmla="*/ 896586 h 1038"/>
                <a:gd name="T102" fmla="*/ 91464 w 629"/>
                <a:gd name="T103" fmla="*/ 1017958 h 1038"/>
                <a:gd name="T104" fmla="*/ 97181 w 629"/>
                <a:gd name="T105" fmla="*/ 1154990 h 1038"/>
                <a:gd name="T106" fmla="*/ 236282 w 629"/>
                <a:gd name="T107" fmla="*/ 1151075 h 1038"/>
                <a:gd name="T108" fmla="*/ 201983 w 629"/>
                <a:gd name="T109" fmla="*/ 1239168 h 1038"/>
                <a:gd name="T110" fmla="*/ 198172 w 629"/>
                <a:gd name="T111" fmla="*/ 1364455 h 1038"/>
                <a:gd name="T112" fmla="*/ 306786 w 629"/>
                <a:gd name="T113" fmla="*/ 1407522 h 1038"/>
                <a:gd name="T114" fmla="*/ 407778 w 629"/>
                <a:gd name="T115" fmla="*/ 1311599 h 1038"/>
                <a:gd name="T116" fmla="*/ 499242 w 629"/>
                <a:gd name="T117" fmla="*/ 1335091 h 1038"/>
                <a:gd name="T118" fmla="*/ 426833 w 629"/>
                <a:gd name="T119" fmla="*/ 1407522 h 1038"/>
                <a:gd name="T120" fmla="*/ 423022 w 629"/>
                <a:gd name="T121" fmla="*/ 1507360 h 1038"/>
                <a:gd name="T122" fmla="*/ 365857 w 629"/>
                <a:gd name="T123" fmla="*/ 1595453 h 1038"/>
                <a:gd name="T124" fmla="*/ 360140 w 629"/>
                <a:gd name="T125" fmla="*/ 1712909 h 10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29" h="1038">
                  <a:moveTo>
                    <a:pt x="189" y="875"/>
                  </a:moveTo>
                  <a:lnTo>
                    <a:pt x="204" y="875"/>
                  </a:lnTo>
                  <a:lnTo>
                    <a:pt x="204" y="881"/>
                  </a:lnTo>
                  <a:lnTo>
                    <a:pt x="212" y="890"/>
                  </a:lnTo>
                  <a:lnTo>
                    <a:pt x="224" y="888"/>
                  </a:lnTo>
                  <a:lnTo>
                    <a:pt x="234" y="890"/>
                  </a:lnTo>
                  <a:lnTo>
                    <a:pt x="239" y="899"/>
                  </a:lnTo>
                  <a:lnTo>
                    <a:pt x="239" y="903"/>
                  </a:lnTo>
                  <a:lnTo>
                    <a:pt x="247" y="907"/>
                  </a:lnTo>
                  <a:lnTo>
                    <a:pt x="252" y="914"/>
                  </a:lnTo>
                  <a:lnTo>
                    <a:pt x="247" y="922"/>
                  </a:lnTo>
                  <a:lnTo>
                    <a:pt x="254" y="929"/>
                  </a:lnTo>
                  <a:lnTo>
                    <a:pt x="259" y="939"/>
                  </a:lnTo>
                  <a:lnTo>
                    <a:pt x="259" y="948"/>
                  </a:lnTo>
                  <a:lnTo>
                    <a:pt x="267" y="946"/>
                  </a:lnTo>
                  <a:lnTo>
                    <a:pt x="270" y="941"/>
                  </a:lnTo>
                  <a:lnTo>
                    <a:pt x="272" y="937"/>
                  </a:lnTo>
                  <a:lnTo>
                    <a:pt x="287" y="935"/>
                  </a:lnTo>
                  <a:lnTo>
                    <a:pt x="287" y="924"/>
                  </a:lnTo>
                  <a:lnTo>
                    <a:pt x="295" y="924"/>
                  </a:lnTo>
                  <a:lnTo>
                    <a:pt x="300" y="926"/>
                  </a:lnTo>
                  <a:lnTo>
                    <a:pt x="302" y="933"/>
                  </a:lnTo>
                  <a:lnTo>
                    <a:pt x="310" y="924"/>
                  </a:lnTo>
                  <a:lnTo>
                    <a:pt x="317" y="922"/>
                  </a:lnTo>
                  <a:lnTo>
                    <a:pt x="327" y="920"/>
                  </a:lnTo>
                  <a:lnTo>
                    <a:pt x="335" y="924"/>
                  </a:lnTo>
                  <a:lnTo>
                    <a:pt x="342" y="922"/>
                  </a:lnTo>
                  <a:lnTo>
                    <a:pt x="348" y="926"/>
                  </a:lnTo>
                  <a:lnTo>
                    <a:pt x="353" y="931"/>
                  </a:lnTo>
                  <a:lnTo>
                    <a:pt x="363" y="926"/>
                  </a:lnTo>
                  <a:lnTo>
                    <a:pt x="378" y="929"/>
                  </a:lnTo>
                  <a:lnTo>
                    <a:pt x="388" y="929"/>
                  </a:lnTo>
                  <a:lnTo>
                    <a:pt x="395" y="924"/>
                  </a:lnTo>
                  <a:lnTo>
                    <a:pt x="398" y="918"/>
                  </a:lnTo>
                  <a:lnTo>
                    <a:pt x="403" y="918"/>
                  </a:lnTo>
                  <a:lnTo>
                    <a:pt x="410" y="920"/>
                  </a:lnTo>
                  <a:lnTo>
                    <a:pt x="420" y="914"/>
                  </a:lnTo>
                  <a:lnTo>
                    <a:pt x="425" y="911"/>
                  </a:lnTo>
                  <a:lnTo>
                    <a:pt x="428" y="920"/>
                  </a:lnTo>
                  <a:lnTo>
                    <a:pt x="428" y="926"/>
                  </a:lnTo>
                  <a:lnTo>
                    <a:pt x="418" y="926"/>
                  </a:lnTo>
                  <a:lnTo>
                    <a:pt x="413" y="931"/>
                  </a:lnTo>
                  <a:lnTo>
                    <a:pt x="413" y="935"/>
                  </a:lnTo>
                  <a:lnTo>
                    <a:pt x="431" y="933"/>
                  </a:lnTo>
                  <a:lnTo>
                    <a:pt x="433" y="950"/>
                  </a:lnTo>
                  <a:lnTo>
                    <a:pt x="438" y="956"/>
                  </a:lnTo>
                  <a:lnTo>
                    <a:pt x="446" y="961"/>
                  </a:lnTo>
                  <a:lnTo>
                    <a:pt x="448" y="967"/>
                  </a:lnTo>
                  <a:lnTo>
                    <a:pt x="446" y="976"/>
                  </a:lnTo>
                  <a:lnTo>
                    <a:pt x="446" y="986"/>
                  </a:lnTo>
                  <a:lnTo>
                    <a:pt x="438" y="991"/>
                  </a:lnTo>
                  <a:lnTo>
                    <a:pt x="438" y="1001"/>
                  </a:lnTo>
                  <a:lnTo>
                    <a:pt x="443" y="1001"/>
                  </a:lnTo>
                  <a:lnTo>
                    <a:pt x="446" y="1010"/>
                  </a:lnTo>
                  <a:lnTo>
                    <a:pt x="446" y="1021"/>
                  </a:lnTo>
                  <a:lnTo>
                    <a:pt x="451" y="1029"/>
                  </a:lnTo>
                  <a:lnTo>
                    <a:pt x="453" y="1038"/>
                  </a:lnTo>
                  <a:lnTo>
                    <a:pt x="458" y="1025"/>
                  </a:lnTo>
                  <a:lnTo>
                    <a:pt x="466" y="1025"/>
                  </a:lnTo>
                  <a:lnTo>
                    <a:pt x="461" y="1014"/>
                  </a:lnTo>
                  <a:lnTo>
                    <a:pt x="466" y="1010"/>
                  </a:lnTo>
                  <a:lnTo>
                    <a:pt x="461" y="999"/>
                  </a:lnTo>
                  <a:lnTo>
                    <a:pt x="466" y="993"/>
                  </a:lnTo>
                  <a:lnTo>
                    <a:pt x="473" y="991"/>
                  </a:lnTo>
                  <a:lnTo>
                    <a:pt x="481" y="986"/>
                  </a:lnTo>
                  <a:lnTo>
                    <a:pt x="486" y="986"/>
                  </a:lnTo>
                  <a:lnTo>
                    <a:pt x="491" y="995"/>
                  </a:lnTo>
                  <a:lnTo>
                    <a:pt x="496" y="995"/>
                  </a:lnTo>
                  <a:lnTo>
                    <a:pt x="501" y="993"/>
                  </a:lnTo>
                  <a:lnTo>
                    <a:pt x="503" y="986"/>
                  </a:lnTo>
                  <a:lnTo>
                    <a:pt x="508" y="989"/>
                  </a:lnTo>
                  <a:lnTo>
                    <a:pt x="519" y="989"/>
                  </a:lnTo>
                  <a:lnTo>
                    <a:pt x="526" y="984"/>
                  </a:lnTo>
                  <a:lnTo>
                    <a:pt x="536" y="984"/>
                  </a:lnTo>
                  <a:lnTo>
                    <a:pt x="539" y="976"/>
                  </a:lnTo>
                  <a:lnTo>
                    <a:pt x="549" y="976"/>
                  </a:lnTo>
                  <a:lnTo>
                    <a:pt x="554" y="967"/>
                  </a:lnTo>
                  <a:lnTo>
                    <a:pt x="554" y="959"/>
                  </a:lnTo>
                  <a:lnTo>
                    <a:pt x="546" y="952"/>
                  </a:lnTo>
                  <a:lnTo>
                    <a:pt x="546" y="946"/>
                  </a:lnTo>
                  <a:lnTo>
                    <a:pt x="554" y="933"/>
                  </a:lnTo>
                  <a:lnTo>
                    <a:pt x="571" y="931"/>
                  </a:lnTo>
                  <a:lnTo>
                    <a:pt x="576" y="920"/>
                  </a:lnTo>
                  <a:lnTo>
                    <a:pt x="579" y="909"/>
                  </a:lnTo>
                  <a:lnTo>
                    <a:pt x="574" y="899"/>
                  </a:lnTo>
                  <a:lnTo>
                    <a:pt x="571" y="894"/>
                  </a:lnTo>
                  <a:lnTo>
                    <a:pt x="564" y="899"/>
                  </a:lnTo>
                  <a:lnTo>
                    <a:pt x="551" y="903"/>
                  </a:lnTo>
                  <a:lnTo>
                    <a:pt x="549" y="892"/>
                  </a:lnTo>
                  <a:lnTo>
                    <a:pt x="541" y="890"/>
                  </a:lnTo>
                  <a:lnTo>
                    <a:pt x="536" y="881"/>
                  </a:lnTo>
                  <a:lnTo>
                    <a:pt x="539" y="877"/>
                  </a:lnTo>
                  <a:lnTo>
                    <a:pt x="551" y="858"/>
                  </a:lnTo>
                  <a:lnTo>
                    <a:pt x="554" y="849"/>
                  </a:lnTo>
                  <a:lnTo>
                    <a:pt x="559" y="849"/>
                  </a:lnTo>
                  <a:lnTo>
                    <a:pt x="566" y="856"/>
                  </a:lnTo>
                  <a:lnTo>
                    <a:pt x="576" y="858"/>
                  </a:lnTo>
                  <a:lnTo>
                    <a:pt x="584" y="854"/>
                  </a:lnTo>
                  <a:lnTo>
                    <a:pt x="586" y="856"/>
                  </a:lnTo>
                  <a:lnTo>
                    <a:pt x="581" y="864"/>
                  </a:lnTo>
                  <a:lnTo>
                    <a:pt x="581" y="869"/>
                  </a:lnTo>
                  <a:lnTo>
                    <a:pt x="591" y="869"/>
                  </a:lnTo>
                  <a:lnTo>
                    <a:pt x="602" y="873"/>
                  </a:lnTo>
                  <a:lnTo>
                    <a:pt x="604" y="877"/>
                  </a:lnTo>
                  <a:lnTo>
                    <a:pt x="596" y="884"/>
                  </a:lnTo>
                  <a:lnTo>
                    <a:pt x="596" y="888"/>
                  </a:lnTo>
                  <a:lnTo>
                    <a:pt x="607" y="894"/>
                  </a:lnTo>
                  <a:lnTo>
                    <a:pt x="612" y="892"/>
                  </a:lnTo>
                  <a:lnTo>
                    <a:pt x="617" y="890"/>
                  </a:lnTo>
                  <a:lnTo>
                    <a:pt x="627" y="894"/>
                  </a:lnTo>
                  <a:lnTo>
                    <a:pt x="627" y="892"/>
                  </a:lnTo>
                  <a:lnTo>
                    <a:pt x="624" y="881"/>
                  </a:lnTo>
                  <a:lnTo>
                    <a:pt x="622" y="862"/>
                  </a:lnTo>
                  <a:lnTo>
                    <a:pt x="622" y="852"/>
                  </a:lnTo>
                  <a:lnTo>
                    <a:pt x="627" y="828"/>
                  </a:lnTo>
                  <a:lnTo>
                    <a:pt x="629" y="811"/>
                  </a:lnTo>
                  <a:lnTo>
                    <a:pt x="627" y="802"/>
                  </a:lnTo>
                  <a:lnTo>
                    <a:pt x="622" y="798"/>
                  </a:lnTo>
                  <a:lnTo>
                    <a:pt x="622" y="785"/>
                  </a:lnTo>
                  <a:lnTo>
                    <a:pt x="619" y="772"/>
                  </a:lnTo>
                  <a:lnTo>
                    <a:pt x="612" y="772"/>
                  </a:lnTo>
                  <a:lnTo>
                    <a:pt x="612" y="766"/>
                  </a:lnTo>
                  <a:lnTo>
                    <a:pt x="604" y="762"/>
                  </a:lnTo>
                  <a:lnTo>
                    <a:pt x="609" y="755"/>
                  </a:lnTo>
                  <a:lnTo>
                    <a:pt x="604" y="751"/>
                  </a:lnTo>
                  <a:lnTo>
                    <a:pt x="602" y="740"/>
                  </a:lnTo>
                  <a:lnTo>
                    <a:pt x="596" y="736"/>
                  </a:lnTo>
                  <a:lnTo>
                    <a:pt x="594" y="727"/>
                  </a:lnTo>
                  <a:lnTo>
                    <a:pt x="584" y="723"/>
                  </a:lnTo>
                  <a:lnTo>
                    <a:pt x="584" y="710"/>
                  </a:lnTo>
                  <a:lnTo>
                    <a:pt x="576" y="712"/>
                  </a:lnTo>
                  <a:lnTo>
                    <a:pt x="574" y="708"/>
                  </a:lnTo>
                  <a:lnTo>
                    <a:pt x="571" y="702"/>
                  </a:lnTo>
                  <a:lnTo>
                    <a:pt x="564" y="693"/>
                  </a:lnTo>
                  <a:lnTo>
                    <a:pt x="561" y="687"/>
                  </a:lnTo>
                  <a:lnTo>
                    <a:pt x="554" y="676"/>
                  </a:lnTo>
                  <a:lnTo>
                    <a:pt x="554" y="663"/>
                  </a:lnTo>
                  <a:lnTo>
                    <a:pt x="551" y="657"/>
                  </a:lnTo>
                  <a:lnTo>
                    <a:pt x="546" y="650"/>
                  </a:lnTo>
                  <a:lnTo>
                    <a:pt x="544" y="646"/>
                  </a:lnTo>
                  <a:lnTo>
                    <a:pt x="544" y="638"/>
                  </a:lnTo>
                  <a:lnTo>
                    <a:pt x="539" y="635"/>
                  </a:lnTo>
                  <a:lnTo>
                    <a:pt x="541" y="631"/>
                  </a:lnTo>
                  <a:lnTo>
                    <a:pt x="539" y="625"/>
                  </a:lnTo>
                  <a:lnTo>
                    <a:pt x="541" y="620"/>
                  </a:lnTo>
                  <a:lnTo>
                    <a:pt x="541" y="612"/>
                  </a:lnTo>
                  <a:lnTo>
                    <a:pt x="541" y="603"/>
                  </a:lnTo>
                  <a:lnTo>
                    <a:pt x="544" y="599"/>
                  </a:lnTo>
                  <a:lnTo>
                    <a:pt x="539" y="597"/>
                  </a:lnTo>
                  <a:lnTo>
                    <a:pt x="536" y="588"/>
                  </a:lnTo>
                  <a:lnTo>
                    <a:pt x="536" y="584"/>
                  </a:lnTo>
                  <a:lnTo>
                    <a:pt x="524" y="584"/>
                  </a:lnTo>
                  <a:lnTo>
                    <a:pt x="511" y="578"/>
                  </a:lnTo>
                  <a:lnTo>
                    <a:pt x="511" y="571"/>
                  </a:lnTo>
                  <a:lnTo>
                    <a:pt x="508" y="565"/>
                  </a:lnTo>
                  <a:lnTo>
                    <a:pt x="501" y="558"/>
                  </a:lnTo>
                  <a:lnTo>
                    <a:pt x="498" y="554"/>
                  </a:lnTo>
                  <a:lnTo>
                    <a:pt x="491" y="554"/>
                  </a:lnTo>
                  <a:lnTo>
                    <a:pt x="481" y="552"/>
                  </a:lnTo>
                  <a:lnTo>
                    <a:pt x="493" y="548"/>
                  </a:lnTo>
                  <a:lnTo>
                    <a:pt x="493" y="545"/>
                  </a:lnTo>
                  <a:lnTo>
                    <a:pt x="496" y="539"/>
                  </a:lnTo>
                  <a:lnTo>
                    <a:pt x="496" y="535"/>
                  </a:lnTo>
                  <a:lnTo>
                    <a:pt x="488" y="531"/>
                  </a:lnTo>
                  <a:lnTo>
                    <a:pt x="481" y="531"/>
                  </a:lnTo>
                  <a:lnTo>
                    <a:pt x="468" y="531"/>
                  </a:lnTo>
                  <a:lnTo>
                    <a:pt x="468" y="526"/>
                  </a:lnTo>
                  <a:lnTo>
                    <a:pt x="453" y="528"/>
                  </a:lnTo>
                  <a:lnTo>
                    <a:pt x="443" y="524"/>
                  </a:lnTo>
                  <a:lnTo>
                    <a:pt x="433" y="524"/>
                  </a:lnTo>
                  <a:lnTo>
                    <a:pt x="425" y="518"/>
                  </a:lnTo>
                  <a:lnTo>
                    <a:pt x="418" y="516"/>
                  </a:lnTo>
                  <a:lnTo>
                    <a:pt x="408" y="516"/>
                  </a:lnTo>
                  <a:lnTo>
                    <a:pt x="403" y="516"/>
                  </a:lnTo>
                  <a:lnTo>
                    <a:pt x="398" y="511"/>
                  </a:lnTo>
                  <a:lnTo>
                    <a:pt x="388" y="526"/>
                  </a:lnTo>
                  <a:lnTo>
                    <a:pt x="380" y="533"/>
                  </a:lnTo>
                  <a:lnTo>
                    <a:pt x="378" y="531"/>
                  </a:lnTo>
                  <a:lnTo>
                    <a:pt x="363" y="533"/>
                  </a:lnTo>
                  <a:lnTo>
                    <a:pt x="368" y="539"/>
                  </a:lnTo>
                  <a:lnTo>
                    <a:pt x="368" y="543"/>
                  </a:lnTo>
                  <a:lnTo>
                    <a:pt x="375" y="545"/>
                  </a:lnTo>
                  <a:lnTo>
                    <a:pt x="378" y="552"/>
                  </a:lnTo>
                  <a:lnTo>
                    <a:pt x="380" y="556"/>
                  </a:lnTo>
                  <a:lnTo>
                    <a:pt x="383" y="563"/>
                  </a:lnTo>
                  <a:lnTo>
                    <a:pt x="385" y="571"/>
                  </a:lnTo>
                  <a:lnTo>
                    <a:pt x="383" y="578"/>
                  </a:lnTo>
                  <a:lnTo>
                    <a:pt x="378" y="580"/>
                  </a:lnTo>
                  <a:lnTo>
                    <a:pt x="375" y="573"/>
                  </a:lnTo>
                  <a:lnTo>
                    <a:pt x="375" y="565"/>
                  </a:lnTo>
                  <a:lnTo>
                    <a:pt x="375" y="556"/>
                  </a:lnTo>
                  <a:lnTo>
                    <a:pt x="368" y="552"/>
                  </a:lnTo>
                  <a:lnTo>
                    <a:pt x="365" y="554"/>
                  </a:lnTo>
                  <a:lnTo>
                    <a:pt x="365" y="565"/>
                  </a:lnTo>
                  <a:lnTo>
                    <a:pt x="368" y="569"/>
                  </a:lnTo>
                  <a:lnTo>
                    <a:pt x="365" y="575"/>
                  </a:lnTo>
                  <a:lnTo>
                    <a:pt x="365" y="584"/>
                  </a:lnTo>
                  <a:lnTo>
                    <a:pt x="360" y="590"/>
                  </a:lnTo>
                  <a:lnTo>
                    <a:pt x="353" y="597"/>
                  </a:lnTo>
                  <a:lnTo>
                    <a:pt x="342" y="599"/>
                  </a:lnTo>
                  <a:lnTo>
                    <a:pt x="342" y="593"/>
                  </a:lnTo>
                  <a:lnTo>
                    <a:pt x="345" y="590"/>
                  </a:lnTo>
                  <a:lnTo>
                    <a:pt x="345" y="573"/>
                  </a:lnTo>
                  <a:lnTo>
                    <a:pt x="350" y="571"/>
                  </a:lnTo>
                  <a:lnTo>
                    <a:pt x="350" y="567"/>
                  </a:lnTo>
                  <a:lnTo>
                    <a:pt x="342" y="567"/>
                  </a:lnTo>
                  <a:lnTo>
                    <a:pt x="337" y="571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30" y="565"/>
                  </a:lnTo>
                  <a:lnTo>
                    <a:pt x="332" y="560"/>
                  </a:lnTo>
                  <a:lnTo>
                    <a:pt x="332" y="554"/>
                  </a:lnTo>
                  <a:lnTo>
                    <a:pt x="330" y="552"/>
                  </a:lnTo>
                  <a:lnTo>
                    <a:pt x="322" y="556"/>
                  </a:lnTo>
                  <a:lnTo>
                    <a:pt x="317" y="565"/>
                  </a:lnTo>
                  <a:lnTo>
                    <a:pt x="315" y="571"/>
                  </a:lnTo>
                  <a:lnTo>
                    <a:pt x="327" y="580"/>
                  </a:lnTo>
                  <a:lnTo>
                    <a:pt x="327" y="586"/>
                  </a:lnTo>
                  <a:lnTo>
                    <a:pt x="325" y="588"/>
                  </a:lnTo>
                  <a:lnTo>
                    <a:pt x="320" y="590"/>
                  </a:lnTo>
                  <a:lnTo>
                    <a:pt x="320" y="595"/>
                  </a:lnTo>
                  <a:lnTo>
                    <a:pt x="312" y="595"/>
                  </a:lnTo>
                  <a:lnTo>
                    <a:pt x="310" y="590"/>
                  </a:lnTo>
                  <a:lnTo>
                    <a:pt x="307" y="584"/>
                  </a:lnTo>
                  <a:lnTo>
                    <a:pt x="307" y="578"/>
                  </a:lnTo>
                  <a:lnTo>
                    <a:pt x="302" y="573"/>
                  </a:lnTo>
                  <a:lnTo>
                    <a:pt x="300" y="567"/>
                  </a:lnTo>
                  <a:lnTo>
                    <a:pt x="297" y="556"/>
                  </a:lnTo>
                  <a:lnTo>
                    <a:pt x="292" y="554"/>
                  </a:lnTo>
                  <a:lnTo>
                    <a:pt x="287" y="554"/>
                  </a:lnTo>
                  <a:lnTo>
                    <a:pt x="282" y="554"/>
                  </a:lnTo>
                  <a:lnTo>
                    <a:pt x="277" y="563"/>
                  </a:lnTo>
                  <a:lnTo>
                    <a:pt x="272" y="565"/>
                  </a:lnTo>
                  <a:lnTo>
                    <a:pt x="259" y="573"/>
                  </a:lnTo>
                  <a:lnTo>
                    <a:pt x="249" y="573"/>
                  </a:lnTo>
                  <a:lnTo>
                    <a:pt x="242" y="573"/>
                  </a:lnTo>
                  <a:lnTo>
                    <a:pt x="237" y="575"/>
                  </a:lnTo>
                  <a:lnTo>
                    <a:pt x="234" y="573"/>
                  </a:lnTo>
                  <a:lnTo>
                    <a:pt x="229" y="571"/>
                  </a:lnTo>
                  <a:lnTo>
                    <a:pt x="224" y="567"/>
                  </a:lnTo>
                  <a:lnTo>
                    <a:pt x="227" y="560"/>
                  </a:lnTo>
                  <a:lnTo>
                    <a:pt x="232" y="552"/>
                  </a:lnTo>
                  <a:lnTo>
                    <a:pt x="234" y="545"/>
                  </a:lnTo>
                  <a:lnTo>
                    <a:pt x="242" y="543"/>
                  </a:lnTo>
                  <a:lnTo>
                    <a:pt x="242" y="535"/>
                  </a:lnTo>
                  <a:lnTo>
                    <a:pt x="247" y="524"/>
                  </a:lnTo>
                  <a:lnTo>
                    <a:pt x="244" y="518"/>
                  </a:lnTo>
                  <a:lnTo>
                    <a:pt x="244" y="511"/>
                  </a:lnTo>
                  <a:lnTo>
                    <a:pt x="247" y="507"/>
                  </a:lnTo>
                  <a:lnTo>
                    <a:pt x="247" y="501"/>
                  </a:lnTo>
                  <a:lnTo>
                    <a:pt x="252" y="498"/>
                  </a:lnTo>
                  <a:lnTo>
                    <a:pt x="252" y="492"/>
                  </a:lnTo>
                  <a:lnTo>
                    <a:pt x="254" y="488"/>
                  </a:lnTo>
                  <a:lnTo>
                    <a:pt x="257" y="479"/>
                  </a:lnTo>
                  <a:lnTo>
                    <a:pt x="259" y="473"/>
                  </a:lnTo>
                  <a:lnTo>
                    <a:pt x="265" y="468"/>
                  </a:lnTo>
                  <a:lnTo>
                    <a:pt x="262" y="460"/>
                  </a:lnTo>
                  <a:lnTo>
                    <a:pt x="267" y="453"/>
                  </a:lnTo>
                  <a:lnTo>
                    <a:pt x="267" y="445"/>
                  </a:lnTo>
                  <a:lnTo>
                    <a:pt x="265" y="438"/>
                  </a:lnTo>
                  <a:lnTo>
                    <a:pt x="272" y="432"/>
                  </a:lnTo>
                  <a:lnTo>
                    <a:pt x="272" y="426"/>
                  </a:lnTo>
                  <a:lnTo>
                    <a:pt x="262" y="426"/>
                  </a:lnTo>
                  <a:lnTo>
                    <a:pt x="267" y="415"/>
                  </a:lnTo>
                  <a:lnTo>
                    <a:pt x="267" y="409"/>
                  </a:lnTo>
                  <a:lnTo>
                    <a:pt x="265" y="391"/>
                  </a:lnTo>
                  <a:lnTo>
                    <a:pt x="272" y="387"/>
                  </a:lnTo>
                  <a:lnTo>
                    <a:pt x="270" y="381"/>
                  </a:lnTo>
                  <a:lnTo>
                    <a:pt x="270" y="374"/>
                  </a:lnTo>
                  <a:lnTo>
                    <a:pt x="270" y="368"/>
                  </a:lnTo>
                  <a:lnTo>
                    <a:pt x="277" y="361"/>
                  </a:lnTo>
                  <a:lnTo>
                    <a:pt x="277" y="351"/>
                  </a:lnTo>
                  <a:lnTo>
                    <a:pt x="280" y="349"/>
                  </a:lnTo>
                  <a:lnTo>
                    <a:pt x="280" y="336"/>
                  </a:lnTo>
                  <a:lnTo>
                    <a:pt x="280" y="329"/>
                  </a:lnTo>
                  <a:lnTo>
                    <a:pt x="287" y="321"/>
                  </a:lnTo>
                  <a:lnTo>
                    <a:pt x="290" y="312"/>
                  </a:lnTo>
                  <a:lnTo>
                    <a:pt x="285" y="308"/>
                  </a:lnTo>
                  <a:lnTo>
                    <a:pt x="282" y="299"/>
                  </a:lnTo>
                  <a:lnTo>
                    <a:pt x="280" y="289"/>
                  </a:lnTo>
                  <a:lnTo>
                    <a:pt x="280" y="276"/>
                  </a:lnTo>
                  <a:lnTo>
                    <a:pt x="285" y="267"/>
                  </a:lnTo>
                  <a:lnTo>
                    <a:pt x="290" y="254"/>
                  </a:lnTo>
                  <a:lnTo>
                    <a:pt x="292" y="246"/>
                  </a:lnTo>
                  <a:lnTo>
                    <a:pt x="290" y="239"/>
                  </a:lnTo>
                  <a:lnTo>
                    <a:pt x="287" y="229"/>
                  </a:lnTo>
                  <a:lnTo>
                    <a:pt x="287" y="220"/>
                  </a:lnTo>
                  <a:lnTo>
                    <a:pt x="290" y="209"/>
                  </a:lnTo>
                  <a:lnTo>
                    <a:pt x="297" y="197"/>
                  </a:lnTo>
                  <a:lnTo>
                    <a:pt x="302" y="184"/>
                  </a:lnTo>
                  <a:lnTo>
                    <a:pt x="312" y="184"/>
                  </a:lnTo>
                  <a:lnTo>
                    <a:pt x="320" y="175"/>
                  </a:lnTo>
                  <a:lnTo>
                    <a:pt x="325" y="165"/>
                  </a:lnTo>
                  <a:lnTo>
                    <a:pt x="335" y="160"/>
                  </a:lnTo>
                  <a:lnTo>
                    <a:pt x="345" y="154"/>
                  </a:lnTo>
                  <a:lnTo>
                    <a:pt x="355" y="145"/>
                  </a:lnTo>
                  <a:lnTo>
                    <a:pt x="365" y="137"/>
                  </a:lnTo>
                  <a:lnTo>
                    <a:pt x="370" y="132"/>
                  </a:lnTo>
                  <a:lnTo>
                    <a:pt x="375" y="132"/>
                  </a:lnTo>
                  <a:lnTo>
                    <a:pt x="378" y="139"/>
                  </a:lnTo>
                  <a:lnTo>
                    <a:pt x="383" y="141"/>
                  </a:lnTo>
                  <a:lnTo>
                    <a:pt x="390" y="143"/>
                  </a:lnTo>
                  <a:lnTo>
                    <a:pt x="390" y="135"/>
                  </a:lnTo>
                  <a:lnTo>
                    <a:pt x="395" y="132"/>
                  </a:lnTo>
                  <a:lnTo>
                    <a:pt x="388" y="126"/>
                  </a:lnTo>
                  <a:lnTo>
                    <a:pt x="388" y="120"/>
                  </a:lnTo>
                  <a:lnTo>
                    <a:pt x="390" y="117"/>
                  </a:lnTo>
                  <a:lnTo>
                    <a:pt x="395" y="113"/>
                  </a:lnTo>
                  <a:lnTo>
                    <a:pt x="395" y="105"/>
                  </a:lnTo>
                  <a:lnTo>
                    <a:pt x="393" y="96"/>
                  </a:lnTo>
                  <a:lnTo>
                    <a:pt x="388" y="90"/>
                  </a:lnTo>
                  <a:lnTo>
                    <a:pt x="383" y="83"/>
                  </a:lnTo>
                  <a:lnTo>
                    <a:pt x="375" y="87"/>
                  </a:lnTo>
                  <a:lnTo>
                    <a:pt x="365" y="87"/>
                  </a:lnTo>
                  <a:lnTo>
                    <a:pt x="360" y="85"/>
                  </a:lnTo>
                  <a:lnTo>
                    <a:pt x="355" y="81"/>
                  </a:lnTo>
                  <a:lnTo>
                    <a:pt x="348" y="83"/>
                  </a:lnTo>
                  <a:lnTo>
                    <a:pt x="348" y="90"/>
                  </a:lnTo>
                  <a:lnTo>
                    <a:pt x="342" y="92"/>
                  </a:lnTo>
                  <a:lnTo>
                    <a:pt x="330" y="98"/>
                  </a:lnTo>
                  <a:lnTo>
                    <a:pt x="327" y="98"/>
                  </a:lnTo>
                  <a:lnTo>
                    <a:pt x="327" y="87"/>
                  </a:lnTo>
                  <a:lnTo>
                    <a:pt x="320" y="85"/>
                  </a:lnTo>
                  <a:lnTo>
                    <a:pt x="317" y="79"/>
                  </a:lnTo>
                  <a:lnTo>
                    <a:pt x="317" y="64"/>
                  </a:lnTo>
                  <a:lnTo>
                    <a:pt x="327" y="60"/>
                  </a:lnTo>
                  <a:lnTo>
                    <a:pt x="327" y="51"/>
                  </a:lnTo>
                  <a:lnTo>
                    <a:pt x="320" y="43"/>
                  </a:lnTo>
                  <a:lnTo>
                    <a:pt x="325" y="34"/>
                  </a:lnTo>
                  <a:lnTo>
                    <a:pt x="310" y="23"/>
                  </a:lnTo>
                  <a:lnTo>
                    <a:pt x="292" y="8"/>
                  </a:lnTo>
                  <a:lnTo>
                    <a:pt x="257" y="0"/>
                  </a:lnTo>
                  <a:lnTo>
                    <a:pt x="252" y="8"/>
                  </a:lnTo>
                  <a:lnTo>
                    <a:pt x="239" y="13"/>
                  </a:lnTo>
                  <a:lnTo>
                    <a:pt x="229" y="17"/>
                  </a:lnTo>
                  <a:lnTo>
                    <a:pt x="227" y="25"/>
                  </a:lnTo>
                  <a:lnTo>
                    <a:pt x="227" y="34"/>
                  </a:lnTo>
                  <a:lnTo>
                    <a:pt x="227" y="43"/>
                  </a:lnTo>
                  <a:lnTo>
                    <a:pt x="222" y="45"/>
                  </a:lnTo>
                  <a:lnTo>
                    <a:pt x="217" y="40"/>
                  </a:lnTo>
                  <a:lnTo>
                    <a:pt x="212" y="34"/>
                  </a:lnTo>
                  <a:lnTo>
                    <a:pt x="207" y="36"/>
                  </a:lnTo>
                  <a:lnTo>
                    <a:pt x="209" y="45"/>
                  </a:lnTo>
                  <a:lnTo>
                    <a:pt x="204" y="49"/>
                  </a:lnTo>
                  <a:lnTo>
                    <a:pt x="197" y="40"/>
                  </a:lnTo>
                  <a:lnTo>
                    <a:pt x="184" y="47"/>
                  </a:lnTo>
                  <a:lnTo>
                    <a:pt x="192" y="58"/>
                  </a:lnTo>
                  <a:lnTo>
                    <a:pt x="184" y="64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54" y="70"/>
                  </a:lnTo>
                  <a:lnTo>
                    <a:pt x="141" y="68"/>
                  </a:lnTo>
                  <a:lnTo>
                    <a:pt x="134" y="66"/>
                  </a:lnTo>
                  <a:lnTo>
                    <a:pt x="126" y="73"/>
                  </a:lnTo>
                  <a:lnTo>
                    <a:pt x="119" y="70"/>
                  </a:lnTo>
                  <a:lnTo>
                    <a:pt x="114" y="66"/>
                  </a:lnTo>
                  <a:lnTo>
                    <a:pt x="111" y="70"/>
                  </a:lnTo>
                  <a:lnTo>
                    <a:pt x="114" y="77"/>
                  </a:lnTo>
                  <a:lnTo>
                    <a:pt x="109" y="87"/>
                  </a:lnTo>
                  <a:lnTo>
                    <a:pt x="116" y="107"/>
                  </a:lnTo>
                  <a:lnTo>
                    <a:pt x="121" y="111"/>
                  </a:lnTo>
                  <a:lnTo>
                    <a:pt x="119" y="128"/>
                  </a:lnTo>
                  <a:lnTo>
                    <a:pt x="116" y="141"/>
                  </a:lnTo>
                  <a:lnTo>
                    <a:pt x="111" y="150"/>
                  </a:lnTo>
                  <a:lnTo>
                    <a:pt x="111" y="160"/>
                  </a:lnTo>
                  <a:lnTo>
                    <a:pt x="106" y="169"/>
                  </a:lnTo>
                  <a:lnTo>
                    <a:pt x="104" y="184"/>
                  </a:lnTo>
                  <a:lnTo>
                    <a:pt x="106" y="201"/>
                  </a:lnTo>
                  <a:lnTo>
                    <a:pt x="119" y="212"/>
                  </a:lnTo>
                  <a:lnTo>
                    <a:pt x="124" y="229"/>
                  </a:lnTo>
                  <a:lnTo>
                    <a:pt x="131" y="239"/>
                  </a:lnTo>
                  <a:lnTo>
                    <a:pt x="141" y="244"/>
                  </a:lnTo>
                  <a:lnTo>
                    <a:pt x="144" y="254"/>
                  </a:lnTo>
                  <a:lnTo>
                    <a:pt x="141" y="261"/>
                  </a:lnTo>
                  <a:lnTo>
                    <a:pt x="136" y="265"/>
                  </a:lnTo>
                  <a:lnTo>
                    <a:pt x="136" y="282"/>
                  </a:lnTo>
                  <a:lnTo>
                    <a:pt x="131" y="291"/>
                  </a:lnTo>
                  <a:lnTo>
                    <a:pt x="119" y="302"/>
                  </a:lnTo>
                  <a:lnTo>
                    <a:pt x="109" y="302"/>
                  </a:lnTo>
                  <a:lnTo>
                    <a:pt x="104" y="308"/>
                  </a:lnTo>
                  <a:lnTo>
                    <a:pt x="93" y="306"/>
                  </a:lnTo>
                  <a:lnTo>
                    <a:pt x="86" y="308"/>
                  </a:lnTo>
                  <a:lnTo>
                    <a:pt x="83" y="319"/>
                  </a:lnTo>
                  <a:lnTo>
                    <a:pt x="83" y="329"/>
                  </a:lnTo>
                  <a:lnTo>
                    <a:pt x="83" y="336"/>
                  </a:lnTo>
                  <a:lnTo>
                    <a:pt x="78" y="338"/>
                  </a:lnTo>
                  <a:lnTo>
                    <a:pt x="66" y="342"/>
                  </a:lnTo>
                  <a:lnTo>
                    <a:pt x="58" y="344"/>
                  </a:lnTo>
                  <a:lnTo>
                    <a:pt x="53" y="353"/>
                  </a:lnTo>
                  <a:lnTo>
                    <a:pt x="43" y="351"/>
                  </a:lnTo>
                  <a:lnTo>
                    <a:pt x="36" y="357"/>
                  </a:lnTo>
                  <a:lnTo>
                    <a:pt x="26" y="357"/>
                  </a:lnTo>
                  <a:lnTo>
                    <a:pt x="18" y="361"/>
                  </a:lnTo>
                  <a:lnTo>
                    <a:pt x="13" y="374"/>
                  </a:lnTo>
                  <a:lnTo>
                    <a:pt x="18" y="385"/>
                  </a:lnTo>
                  <a:lnTo>
                    <a:pt x="16" y="389"/>
                  </a:lnTo>
                  <a:lnTo>
                    <a:pt x="8" y="394"/>
                  </a:lnTo>
                  <a:lnTo>
                    <a:pt x="18" y="419"/>
                  </a:lnTo>
                  <a:lnTo>
                    <a:pt x="8" y="421"/>
                  </a:lnTo>
                  <a:lnTo>
                    <a:pt x="8" y="426"/>
                  </a:lnTo>
                  <a:lnTo>
                    <a:pt x="18" y="432"/>
                  </a:lnTo>
                  <a:lnTo>
                    <a:pt x="16" y="436"/>
                  </a:lnTo>
                  <a:lnTo>
                    <a:pt x="18" y="441"/>
                  </a:lnTo>
                  <a:lnTo>
                    <a:pt x="18" y="445"/>
                  </a:lnTo>
                  <a:lnTo>
                    <a:pt x="3" y="445"/>
                  </a:lnTo>
                  <a:lnTo>
                    <a:pt x="0" y="447"/>
                  </a:lnTo>
                  <a:lnTo>
                    <a:pt x="3" y="451"/>
                  </a:lnTo>
                  <a:lnTo>
                    <a:pt x="18" y="458"/>
                  </a:lnTo>
                  <a:lnTo>
                    <a:pt x="23" y="464"/>
                  </a:lnTo>
                  <a:lnTo>
                    <a:pt x="31" y="466"/>
                  </a:lnTo>
                  <a:lnTo>
                    <a:pt x="28" y="477"/>
                  </a:lnTo>
                  <a:lnTo>
                    <a:pt x="23" y="492"/>
                  </a:lnTo>
                  <a:lnTo>
                    <a:pt x="23" y="505"/>
                  </a:lnTo>
                  <a:lnTo>
                    <a:pt x="33" y="507"/>
                  </a:lnTo>
                  <a:lnTo>
                    <a:pt x="43" y="513"/>
                  </a:lnTo>
                  <a:lnTo>
                    <a:pt x="48" y="520"/>
                  </a:lnTo>
                  <a:lnTo>
                    <a:pt x="51" y="528"/>
                  </a:lnTo>
                  <a:lnTo>
                    <a:pt x="46" y="537"/>
                  </a:lnTo>
                  <a:lnTo>
                    <a:pt x="41" y="541"/>
                  </a:lnTo>
                  <a:lnTo>
                    <a:pt x="41" y="552"/>
                  </a:lnTo>
                  <a:lnTo>
                    <a:pt x="43" y="558"/>
                  </a:lnTo>
                  <a:lnTo>
                    <a:pt x="38" y="569"/>
                  </a:lnTo>
                  <a:lnTo>
                    <a:pt x="38" y="578"/>
                  </a:lnTo>
                  <a:lnTo>
                    <a:pt x="51" y="590"/>
                  </a:lnTo>
                  <a:lnTo>
                    <a:pt x="81" y="582"/>
                  </a:lnTo>
                  <a:lnTo>
                    <a:pt x="96" y="573"/>
                  </a:lnTo>
                  <a:lnTo>
                    <a:pt x="104" y="571"/>
                  </a:lnTo>
                  <a:lnTo>
                    <a:pt x="116" y="575"/>
                  </a:lnTo>
                  <a:lnTo>
                    <a:pt x="131" y="580"/>
                  </a:lnTo>
                  <a:lnTo>
                    <a:pt x="129" y="584"/>
                  </a:lnTo>
                  <a:lnTo>
                    <a:pt x="121" y="584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4" y="593"/>
                  </a:lnTo>
                  <a:lnTo>
                    <a:pt x="119" y="593"/>
                  </a:lnTo>
                  <a:lnTo>
                    <a:pt x="119" y="597"/>
                  </a:lnTo>
                  <a:lnTo>
                    <a:pt x="126" y="601"/>
                  </a:lnTo>
                  <a:lnTo>
                    <a:pt x="114" y="608"/>
                  </a:lnTo>
                  <a:lnTo>
                    <a:pt x="109" y="616"/>
                  </a:lnTo>
                  <a:lnTo>
                    <a:pt x="106" y="633"/>
                  </a:lnTo>
                  <a:lnTo>
                    <a:pt x="99" y="642"/>
                  </a:lnTo>
                  <a:lnTo>
                    <a:pt x="96" y="655"/>
                  </a:lnTo>
                  <a:lnTo>
                    <a:pt x="99" y="663"/>
                  </a:lnTo>
                  <a:lnTo>
                    <a:pt x="99" y="667"/>
                  </a:lnTo>
                  <a:lnTo>
                    <a:pt x="91" y="676"/>
                  </a:lnTo>
                  <a:lnTo>
                    <a:pt x="88" y="691"/>
                  </a:lnTo>
                  <a:lnTo>
                    <a:pt x="91" y="697"/>
                  </a:lnTo>
                  <a:lnTo>
                    <a:pt x="104" y="697"/>
                  </a:lnTo>
                  <a:lnTo>
                    <a:pt x="111" y="693"/>
                  </a:lnTo>
                  <a:lnTo>
                    <a:pt x="124" y="687"/>
                  </a:lnTo>
                  <a:lnTo>
                    <a:pt x="129" y="697"/>
                  </a:lnTo>
                  <a:lnTo>
                    <a:pt x="134" y="715"/>
                  </a:lnTo>
                  <a:lnTo>
                    <a:pt x="141" y="723"/>
                  </a:lnTo>
                  <a:lnTo>
                    <a:pt x="154" y="717"/>
                  </a:lnTo>
                  <a:lnTo>
                    <a:pt x="159" y="715"/>
                  </a:lnTo>
                  <a:lnTo>
                    <a:pt x="161" y="719"/>
                  </a:lnTo>
                  <a:lnTo>
                    <a:pt x="169" y="719"/>
                  </a:lnTo>
                  <a:lnTo>
                    <a:pt x="169" y="710"/>
                  </a:lnTo>
                  <a:lnTo>
                    <a:pt x="179" y="706"/>
                  </a:lnTo>
                  <a:lnTo>
                    <a:pt x="194" y="700"/>
                  </a:lnTo>
                  <a:lnTo>
                    <a:pt x="194" y="693"/>
                  </a:lnTo>
                  <a:lnTo>
                    <a:pt x="199" y="687"/>
                  </a:lnTo>
                  <a:lnTo>
                    <a:pt x="199" y="678"/>
                  </a:lnTo>
                  <a:lnTo>
                    <a:pt x="214" y="670"/>
                  </a:lnTo>
                  <a:lnTo>
                    <a:pt x="224" y="670"/>
                  </a:lnTo>
                  <a:lnTo>
                    <a:pt x="232" y="667"/>
                  </a:lnTo>
                  <a:lnTo>
                    <a:pt x="237" y="650"/>
                  </a:lnTo>
                  <a:lnTo>
                    <a:pt x="247" y="653"/>
                  </a:lnTo>
                  <a:lnTo>
                    <a:pt x="257" y="659"/>
                  </a:lnTo>
                  <a:lnTo>
                    <a:pt x="257" y="663"/>
                  </a:lnTo>
                  <a:lnTo>
                    <a:pt x="262" y="670"/>
                  </a:lnTo>
                  <a:lnTo>
                    <a:pt x="262" y="682"/>
                  </a:lnTo>
                  <a:lnTo>
                    <a:pt x="270" y="691"/>
                  </a:lnTo>
                  <a:lnTo>
                    <a:pt x="277" y="693"/>
                  </a:lnTo>
                  <a:lnTo>
                    <a:pt x="280" y="704"/>
                  </a:lnTo>
                  <a:lnTo>
                    <a:pt x="280" y="712"/>
                  </a:lnTo>
                  <a:lnTo>
                    <a:pt x="249" y="717"/>
                  </a:lnTo>
                  <a:lnTo>
                    <a:pt x="237" y="723"/>
                  </a:lnTo>
                  <a:lnTo>
                    <a:pt x="232" y="719"/>
                  </a:lnTo>
                  <a:lnTo>
                    <a:pt x="224" y="719"/>
                  </a:lnTo>
                  <a:lnTo>
                    <a:pt x="227" y="725"/>
                  </a:lnTo>
                  <a:lnTo>
                    <a:pt x="237" y="738"/>
                  </a:lnTo>
                  <a:lnTo>
                    <a:pt x="244" y="742"/>
                  </a:lnTo>
                  <a:lnTo>
                    <a:pt x="247" y="749"/>
                  </a:lnTo>
                  <a:lnTo>
                    <a:pt x="237" y="755"/>
                  </a:lnTo>
                  <a:lnTo>
                    <a:pt x="227" y="760"/>
                  </a:lnTo>
                  <a:lnTo>
                    <a:pt x="222" y="760"/>
                  </a:lnTo>
                  <a:lnTo>
                    <a:pt x="222" y="770"/>
                  </a:lnTo>
                  <a:lnTo>
                    <a:pt x="219" y="777"/>
                  </a:lnTo>
                  <a:lnTo>
                    <a:pt x="214" y="777"/>
                  </a:lnTo>
                  <a:lnTo>
                    <a:pt x="214" y="781"/>
                  </a:lnTo>
                  <a:lnTo>
                    <a:pt x="217" y="787"/>
                  </a:lnTo>
                  <a:lnTo>
                    <a:pt x="212" y="794"/>
                  </a:lnTo>
                  <a:lnTo>
                    <a:pt x="202" y="804"/>
                  </a:lnTo>
                  <a:lnTo>
                    <a:pt x="187" y="807"/>
                  </a:lnTo>
                  <a:lnTo>
                    <a:pt x="192" y="815"/>
                  </a:lnTo>
                  <a:lnTo>
                    <a:pt x="199" y="819"/>
                  </a:lnTo>
                  <a:lnTo>
                    <a:pt x="197" y="826"/>
                  </a:lnTo>
                  <a:lnTo>
                    <a:pt x="192" y="828"/>
                  </a:lnTo>
                  <a:lnTo>
                    <a:pt x="192" y="837"/>
                  </a:lnTo>
                  <a:lnTo>
                    <a:pt x="189" y="849"/>
                  </a:lnTo>
                  <a:lnTo>
                    <a:pt x="184" y="856"/>
                  </a:lnTo>
                  <a:lnTo>
                    <a:pt x="189" y="867"/>
                  </a:lnTo>
                  <a:lnTo>
                    <a:pt x="189" y="875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4" name="Freeform 12"/>
            <p:cNvSpPr>
              <a:spLocks/>
            </p:cNvSpPr>
            <p:nvPr/>
          </p:nvSpPr>
          <p:spPr bwMode="auto">
            <a:xfrm>
              <a:off x="2361446" y="3840158"/>
              <a:ext cx="607738" cy="701776"/>
            </a:xfrm>
            <a:custGeom>
              <a:avLst/>
              <a:gdLst>
                <a:gd name="T0" fmla="*/ 133411 w 364"/>
                <a:gd name="T1" fmla="*/ 297729 h 449"/>
                <a:gd name="T2" fmla="*/ 158188 w 364"/>
                <a:gd name="T3" fmla="*/ 309481 h 449"/>
                <a:gd name="T4" fmla="*/ 190587 w 364"/>
                <a:gd name="T5" fmla="*/ 327110 h 449"/>
                <a:gd name="T6" fmla="*/ 224893 w 364"/>
                <a:gd name="T7" fmla="*/ 350615 h 449"/>
                <a:gd name="T8" fmla="*/ 249669 w 364"/>
                <a:gd name="T9" fmla="*/ 401542 h 449"/>
                <a:gd name="T10" fmla="*/ 310657 w 364"/>
                <a:gd name="T11" fmla="*/ 472057 h 449"/>
                <a:gd name="T12" fmla="*/ 354492 w 364"/>
                <a:gd name="T13" fmla="*/ 540613 h 449"/>
                <a:gd name="T14" fmla="*/ 377363 w 364"/>
                <a:gd name="T15" fmla="*/ 603292 h 449"/>
                <a:gd name="T16" fmla="*/ 436445 w 364"/>
                <a:gd name="T17" fmla="*/ 640509 h 449"/>
                <a:gd name="T18" fmla="*/ 465033 w 364"/>
                <a:gd name="T19" fmla="*/ 665972 h 449"/>
                <a:gd name="T20" fmla="*/ 487904 w 364"/>
                <a:gd name="T21" fmla="*/ 732569 h 449"/>
                <a:gd name="T22" fmla="*/ 522209 w 364"/>
                <a:gd name="T23" fmla="*/ 779579 h 449"/>
                <a:gd name="T24" fmla="*/ 560327 w 364"/>
                <a:gd name="T25" fmla="*/ 842259 h 449"/>
                <a:gd name="T26" fmla="*/ 598444 w 364"/>
                <a:gd name="T27" fmla="*/ 875558 h 449"/>
                <a:gd name="T28" fmla="*/ 604162 w 364"/>
                <a:gd name="T29" fmla="*/ 861846 h 449"/>
                <a:gd name="T30" fmla="*/ 588915 w 364"/>
                <a:gd name="T31" fmla="*/ 799167 h 449"/>
                <a:gd name="T32" fmla="*/ 588915 w 364"/>
                <a:gd name="T33" fmla="*/ 761951 h 449"/>
                <a:gd name="T34" fmla="*/ 646091 w 364"/>
                <a:gd name="T35" fmla="*/ 750198 h 449"/>
                <a:gd name="T36" fmla="*/ 680397 w 364"/>
                <a:gd name="T37" fmla="*/ 787414 h 449"/>
                <a:gd name="T38" fmla="*/ 689926 w 364"/>
                <a:gd name="T39" fmla="*/ 775662 h 449"/>
                <a:gd name="T40" fmla="*/ 670868 w 364"/>
                <a:gd name="T41" fmla="*/ 740404 h 449"/>
                <a:gd name="T42" fmla="*/ 642279 w 364"/>
                <a:gd name="T43" fmla="*/ 716899 h 449"/>
                <a:gd name="T44" fmla="*/ 617503 w 364"/>
                <a:gd name="T45" fmla="*/ 724734 h 449"/>
                <a:gd name="T46" fmla="*/ 579386 w 364"/>
                <a:gd name="T47" fmla="*/ 699271 h 449"/>
                <a:gd name="T48" fmla="*/ 506962 w 364"/>
                <a:gd name="T49" fmla="*/ 673807 h 449"/>
                <a:gd name="T50" fmla="*/ 459316 w 364"/>
                <a:gd name="T51" fmla="*/ 581746 h 449"/>
                <a:gd name="T52" fmla="*/ 436445 w 364"/>
                <a:gd name="T53" fmla="*/ 522984 h 449"/>
                <a:gd name="T54" fmla="*/ 436445 w 364"/>
                <a:gd name="T55" fmla="*/ 481850 h 449"/>
                <a:gd name="T56" fmla="*/ 484092 w 364"/>
                <a:gd name="T57" fmla="*/ 460304 h 449"/>
                <a:gd name="T58" fmla="*/ 566044 w 364"/>
                <a:gd name="T59" fmla="*/ 472057 h 449"/>
                <a:gd name="T60" fmla="*/ 560327 w 364"/>
                <a:gd name="T61" fmla="*/ 456387 h 449"/>
                <a:gd name="T62" fmla="*/ 522209 w 364"/>
                <a:gd name="T63" fmla="*/ 448552 h 449"/>
                <a:gd name="T64" fmla="*/ 478374 w 364"/>
                <a:gd name="T65" fmla="*/ 409377 h 449"/>
                <a:gd name="T66" fmla="*/ 455504 w 364"/>
                <a:gd name="T67" fmla="*/ 389790 h 449"/>
                <a:gd name="T68" fmla="*/ 417386 w 364"/>
                <a:gd name="T69" fmla="*/ 368243 h 449"/>
                <a:gd name="T70" fmla="*/ 339246 w 364"/>
                <a:gd name="T71" fmla="*/ 309481 h 449"/>
                <a:gd name="T72" fmla="*/ 301128 w 364"/>
                <a:gd name="T73" fmla="*/ 287935 h 449"/>
                <a:gd name="T74" fmla="*/ 272540 w 364"/>
                <a:gd name="T75" fmla="*/ 258554 h 449"/>
                <a:gd name="T76" fmla="*/ 249669 w 364"/>
                <a:gd name="T77" fmla="*/ 254636 h 449"/>
                <a:gd name="T78" fmla="*/ 243952 w 364"/>
                <a:gd name="T79" fmla="*/ 233090 h 449"/>
                <a:gd name="T80" fmla="*/ 219175 w 364"/>
                <a:gd name="T81" fmla="*/ 221338 h 449"/>
                <a:gd name="T82" fmla="*/ 209646 w 364"/>
                <a:gd name="T83" fmla="*/ 199792 h 449"/>
                <a:gd name="T84" fmla="*/ 186776 w 364"/>
                <a:gd name="T85" fmla="*/ 166493 h 449"/>
                <a:gd name="T86" fmla="*/ 200117 w 364"/>
                <a:gd name="T87" fmla="*/ 170411 h 449"/>
                <a:gd name="T88" fmla="*/ 158188 w 364"/>
                <a:gd name="T89" fmla="*/ 129277 h 449"/>
                <a:gd name="T90" fmla="*/ 120070 w 364"/>
                <a:gd name="T91" fmla="*/ 99896 h 449"/>
                <a:gd name="T92" fmla="*/ 142941 w 364"/>
                <a:gd name="T93" fmla="*/ 107731 h 449"/>
                <a:gd name="T94" fmla="*/ 95294 w 364"/>
                <a:gd name="T95" fmla="*/ 78350 h 449"/>
                <a:gd name="T96" fmla="*/ 62894 w 364"/>
                <a:gd name="T97" fmla="*/ 41134 h 449"/>
                <a:gd name="T98" fmla="*/ 32400 w 364"/>
                <a:gd name="T99" fmla="*/ 15670 h 449"/>
                <a:gd name="T100" fmla="*/ 13341 w 364"/>
                <a:gd name="T101" fmla="*/ 19587 h 449"/>
                <a:gd name="T102" fmla="*/ 0 w 364"/>
                <a:gd name="T103" fmla="*/ 37216 h 449"/>
                <a:gd name="T104" fmla="*/ 32400 w 364"/>
                <a:gd name="T105" fmla="*/ 58762 h 449"/>
                <a:gd name="T106" fmla="*/ 57176 w 364"/>
                <a:gd name="T107" fmla="*/ 74432 h 449"/>
                <a:gd name="T108" fmla="*/ 72423 w 364"/>
                <a:gd name="T109" fmla="*/ 82267 h 449"/>
                <a:gd name="T110" fmla="*/ 76235 w 364"/>
                <a:gd name="T111" fmla="*/ 95978 h 449"/>
                <a:gd name="T112" fmla="*/ 62894 w 364"/>
                <a:gd name="T113" fmla="*/ 129277 h 449"/>
                <a:gd name="T114" fmla="*/ 38117 w 364"/>
                <a:gd name="T115" fmla="*/ 129277 h 449"/>
                <a:gd name="T116" fmla="*/ 51459 w 364"/>
                <a:gd name="T117" fmla="*/ 170411 h 449"/>
                <a:gd name="T118" fmla="*/ 81953 w 364"/>
                <a:gd name="T119" fmla="*/ 199792 h 449"/>
                <a:gd name="T120" fmla="*/ 101011 w 364"/>
                <a:gd name="T121" fmla="*/ 250719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4" h="449">
                  <a:moveTo>
                    <a:pt x="65" y="141"/>
                  </a:moveTo>
                  <a:lnTo>
                    <a:pt x="65" y="147"/>
                  </a:lnTo>
                  <a:lnTo>
                    <a:pt x="70" y="152"/>
                  </a:lnTo>
                  <a:lnTo>
                    <a:pt x="70" y="156"/>
                  </a:lnTo>
                  <a:lnTo>
                    <a:pt x="80" y="156"/>
                  </a:lnTo>
                  <a:lnTo>
                    <a:pt x="83" y="158"/>
                  </a:lnTo>
                  <a:lnTo>
                    <a:pt x="78" y="162"/>
                  </a:lnTo>
                  <a:lnTo>
                    <a:pt x="90" y="167"/>
                  </a:lnTo>
                  <a:lnTo>
                    <a:pt x="100" y="167"/>
                  </a:lnTo>
                  <a:lnTo>
                    <a:pt x="103" y="171"/>
                  </a:lnTo>
                  <a:lnTo>
                    <a:pt x="110" y="175"/>
                  </a:lnTo>
                  <a:lnTo>
                    <a:pt x="118" y="179"/>
                  </a:lnTo>
                  <a:lnTo>
                    <a:pt x="126" y="186"/>
                  </a:lnTo>
                  <a:lnTo>
                    <a:pt x="128" y="201"/>
                  </a:lnTo>
                  <a:lnTo>
                    <a:pt x="131" y="205"/>
                  </a:lnTo>
                  <a:lnTo>
                    <a:pt x="141" y="220"/>
                  </a:lnTo>
                  <a:lnTo>
                    <a:pt x="151" y="229"/>
                  </a:lnTo>
                  <a:lnTo>
                    <a:pt x="163" y="241"/>
                  </a:lnTo>
                  <a:lnTo>
                    <a:pt x="173" y="254"/>
                  </a:lnTo>
                  <a:lnTo>
                    <a:pt x="181" y="269"/>
                  </a:lnTo>
                  <a:lnTo>
                    <a:pt x="186" y="276"/>
                  </a:lnTo>
                  <a:lnTo>
                    <a:pt x="191" y="284"/>
                  </a:lnTo>
                  <a:lnTo>
                    <a:pt x="196" y="297"/>
                  </a:lnTo>
                  <a:lnTo>
                    <a:pt x="198" y="308"/>
                  </a:lnTo>
                  <a:lnTo>
                    <a:pt x="209" y="319"/>
                  </a:lnTo>
                  <a:lnTo>
                    <a:pt x="221" y="321"/>
                  </a:lnTo>
                  <a:lnTo>
                    <a:pt x="229" y="327"/>
                  </a:lnTo>
                  <a:lnTo>
                    <a:pt x="234" y="331"/>
                  </a:lnTo>
                  <a:lnTo>
                    <a:pt x="241" y="333"/>
                  </a:lnTo>
                  <a:lnTo>
                    <a:pt x="244" y="340"/>
                  </a:lnTo>
                  <a:lnTo>
                    <a:pt x="244" y="353"/>
                  </a:lnTo>
                  <a:lnTo>
                    <a:pt x="251" y="368"/>
                  </a:lnTo>
                  <a:lnTo>
                    <a:pt x="256" y="374"/>
                  </a:lnTo>
                  <a:lnTo>
                    <a:pt x="264" y="381"/>
                  </a:lnTo>
                  <a:lnTo>
                    <a:pt x="271" y="385"/>
                  </a:lnTo>
                  <a:lnTo>
                    <a:pt x="274" y="398"/>
                  </a:lnTo>
                  <a:lnTo>
                    <a:pt x="276" y="411"/>
                  </a:lnTo>
                  <a:lnTo>
                    <a:pt x="284" y="421"/>
                  </a:lnTo>
                  <a:lnTo>
                    <a:pt x="294" y="430"/>
                  </a:lnTo>
                  <a:lnTo>
                    <a:pt x="304" y="438"/>
                  </a:lnTo>
                  <a:lnTo>
                    <a:pt x="307" y="445"/>
                  </a:lnTo>
                  <a:lnTo>
                    <a:pt x="314" y="447"/>
                  </a:lnTo>
                  <a:lnTo>
                    <a:pt x="322" y="449"/>
                  </a:lnTo>
                  <a:lnTo>
                    <a:pt x="322" y="445"/>
                  </a:lnTo>
                  <a:lnTo>
                    <a:pt x="317" y="440"/>
                  </a:lnTo>
                  <a:lnTo>
                    <a:pt x="317" y="430"/>
                  </a:lnTo>
                  <a:lnTo>
                    <a:pt x="312" y="423"/>
                  </a:lnTo>
                  <a:lnTo>
                    <a:pt x="309" y="408"/>
                  </a:lnTo>
                  <a:lnTo>
                    <a:pt x="304" y="402"/>
                  </a:lnTo>
                  <a:lnTo>
                    <a:pt x="307" y="393"/>
                  </a:lnTo>
                  <a:lnTo>
                    <a:pt x="309" y="389"/>
                  </a:lnTo>
                  <a:lnTo>
                    <a:pt x="319" y="389"/>
                  </a:lnTo>
                  <a:lnTo>
                    <a:pt x="327" y="387"/>
                  </a:lnTo>
                  <a:lnTo>
                    <a:pt x="339" y="383"/>
                  </a:lnTo>
                  <a:lnTo>
                    <a:pt x="347" y="389"/>
                  </a:lnTo>
                  <a:lnTo>
                    <a:pt x="354" y="396"/>
                  </a:lnTo>
                  <a:lnTo>
                    <a:pt x="357" y="402"/>
                  </a:lnTo>
                  <a:lnTo>
                    <a:pt x="364" y="406"/>
                  </a:lnTo>
                  <a:lnTo>
                    <a:pt x="364" y="402"/>
                  </a:lnTo>
                  <a:lnTo>
                    <a:pt x="362" y="396"/>
                  </a:lnTo>
                  <a:lnTo>
                    <a:pt x="362" y="387"/>
                  </a:lnTo>
                  <a:lnTo>
                    <a:pt x="359" y="383"/>
                  </a:lnTo>
                  <a:lnTo>
                    <a:pt x="352" y="378"/>
                  </a:lnTo>
                  <a:lnTo>
                    <a:pt x="344" y="376"/>
                  </a:lnTo>
                  <a:lnTo>
                    <a:pt x="342" y="368"/>
                  </a:lnTo>
                  <a:lnTo>
                    <a:pt x="337" y="366"/>
                  </a:lnTo>
                  <a:lnTo>
                    <a:pt x="332" y="366"/>
                  </a:lnTo>
                  <a:lnTo>
                    <a:pt x="329" y="370"/>
                  </a:lnTo>
                  <a:lnTo>
                    <a:pt x="324" y="370"/>
                  </a:lnTo>
                  <a:lnTo>
                    <a:pt x="317" y="368"/>
                  </a:lnTo>
                  <a:lnTo>
                    <a:pt x="312" y="359"/>
                  </a:lnTo>
                  <a:lnTo>
                    <a:pt x="304" y="357"/>
                  </a:lnTo>
                  <a:lnTo>
                    <a:pt x="289" y="353"/>
                  </a:lnTo>
                  <a:lnTo>
                    <a:pt x="276" y="351"/>
                  </a:lnTo>
                  <a:lnTo>
                    <a:pt x="266" y="344"/>
                  </a:lnTo>
                  <a:lnTo>
                    <a:pt x="256" y="325"/>
                  </a:lnTo>
                  <a:lnTo>
                    <a:pt x="246" y="312"/>
                  </a:lnTo>
                  <a:lnTo>
                    <a:pt x="241" y="297"/>
                  </a:lnTo>
                  <a:lnTo>
                    <a:pt x="239" y="284"/>
                  </a:lnTo>
                  <a:lnTo>
                    <a:pt x="236" y="274"/>
                  </a:lnTo>
                  <a:lnTo>
                    <a:pt x="229" y="267"/>
                  </a:lnTo>
                  <a:lnTo>
                    <a:pt x="226" y="261"/>
                  </a:lnTo>
                  <a:lnTo>
                    <a:pt x="226" y="256"/>
                  </a:lnTo>
                  <a:lnTo>
                    <a:pt x="229" y="246"/>
                  </a:lnTo>
                  <a:lnTo>
                    <a:pt x="231" y="239"/>
                  </a:lnTo>
                  <a:lnTo>
                    <a:pt x="241" y="235"/>
                  </a:lnTo>
                  <a:lnTo>
                    <a:pt x="254" y="235"/>
                  </a:lnTo>
                  <a:lnTo>
                    <a:pt x="266" y="235"/>
                  </a:lnTo>
                  <a:lnTo>
                    <a:pt x="289" y="237"/>
                  </a:lnTo>
                  <a:lnTo>
                    <a:pt x="297" y="241"/>
                  </a:lnTo>
                  <a:lnTo>
                    <a:pt x="304" y="244"/>
                  </a:lnTo>
                  <a:lnTo>
                    <a:pt x="302" y="239"/>
                  </a:lnTo>
                  <a:lnTo>
                    <a:pt x="294" y="233"/>
                  </a:lnTo>
                  <a:lnTo>
                    <a:pt x="289" y="231"/>
                  </a:lnTo>
                  <a:lnTo>
                    <a:pt x="281" y="229"/>
                  </a:lnTo>
                  <a:lnTo>
                    <a:pt x="274" y="229"/>
                  </a:lnTo>
                  <a:lnTo>
                    <a:pt x="266" y="222"/>
                  </a:lnTo>
                  <a:lnTo>
                    <a:pt x="261" y="220"/>
                  </a:lnTo>
                  <a:lnTo>
                    <a:pt x="251" y="209"/>
                  </a:lnTo>
                  <a:lnTo>
                    <a:pt x="244" y="207"/>
                  </a:lnTo>
                  <a:lnTo>
                    <a:pt x="241" y="203"/>
                  </a:lnTo>
                  <a:lnTo>
                    <a:pt x="239" y="199"/>
                  </a:lnTo>
                  <a:lnTo>
                    <a:pt x="229" y="199"/>
                  </a:lnTo>
                  <a:lnTo>
                    <a:pt x="226" y="190"/>
                  </a:lnTo>
                  <a:lnTo>
                    <a:pt x="219" y="188"/>
                  </a:lnTo>
                  <a:lnTo>
                    <a:pt x="206" y="184"/>
                  </a:lnTo>
                  <a:lnTo>
                    <a:pt x="191" y="171"/>
                  </a:lnTo>
                  <a:lnTo>
                    <a:pt x="178" y="158"/>
                  </a:lnTo>
                  <a:lnTo>
                    <a:pt x="166" y="147"/>
                  </a:lnTo>
                  <a:lnTo>
                    <a:pt x="161" y="145"/>
                  </a:lnTo>
                  <a:lnTo>
                    <a:pt x="158" y="147"/>
                  </a:lnTo>
                  <a:lnTo>
                    <a:pt x="153" y="143"/>
                  </a:lnTo>
                  <a:lnTo>
                    <a:pt x="153" y="137"/>
                  </a:lnTo>
                  <a:lnTo>
                    <a:pt x="143" y="132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33" y="124"/>
                  </a:lnTo>
                  <a:lnTo>
                    <a:pt x="128" y="119"/>
                  </a:lnTo>
                  <a:lnTo>
                    <a:pt x="121" y="119"/>
                  </a:lnTo>
                  <a:lnTo>
                    <a:pt x="113" y="119"/>
                  </a:lnTo>
                  <a:lnTo>
                    <a:pt x="115" y="113"/>
                  </a:lnTo>
                  <a:lnTo>
                    <a:pt x="110" y="111"/>
                  </a:lnTo>
                  <a:lnTo>
                    <a:pt x="110" y="107"/>
                  </a:lnTo>
                  <a:lnTo>
                    <a:pt x="110" y="102"/>
                  </a:lnTo>
                  <a:lnTo>
                    <a:pt x="105" y="100"/>
                  </a:lnTo>
                  <a:lnTo>
                    <a:pt x="100" y="100"/>
                  </a:lnTo>
                  <a:lnTo>
                    <a:pt x="98" y="85"/>
                  </a:lnTo>
                  <a:lnTo>
                    <a:pt x="100" y="87"/>
                  </a:lnTo>
                  <a:lnTo>
                    <a:pt x="103" y="92"/>
                  </a:lnTo>
                  <a:lnTo>
                    <a:pt x="105" y="87"/>
                  </a:lnTo>
                  <a:lnTo>
                    <a:pt x="98" y="77"/>
                  </a:lnTo>
                  <a:lnTo>
                    <a:pt x="90" y="70"/>
                  </a:lnTo>
                  <a:lnTo>
                    <a:pt x="83" y="66"/>
                  </a:lnTo>
                  <a:lnTo>
                    <a:pt x="70" y="62"/>
                  </a:lnTo>
                  <a:lnTo>
                    <a:pt x="65" y="57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70" y="55"/>
                  </a:lnTo>
                  <a:lnTo>
                    <a:pt x="75" y="55"/>
                  </a:lnTo>
                  <a:lnTo>
                    <a:pt x="73" y="49"/>
                  </a:lnTo>
                  <a:lnTo>
                    <a:pt x="60" y="42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0" y="27"/>
                  </a:lnTo>
                  <a:lnTo>
                    <a:pt x="33" y="21"/>
                  </a:lnTo>
                  <a:lnTo>
                    <a:pt x="30" y="12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2" y="23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30" y="32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8" y="42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40" y="49"/>
                  </a:lnTo>
                  <a:lnTo>
                    <a:pt x="40" y="55"/>
                  </a:lnTo>
                  <a:lnTo>
                    <a:pt x="38" y="62"/>
                  </a:lnTo>
                  <a:lnTo>
                    <a:pt x="33" y="66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7" y="70"/>
                  </a:lnTo>
                  <a:lnTo>
                    <a:pt x="20" y="79"/>
                  </a:lnTo>
                  <a:lnTo>
                    <a:pt x="27" y="87"/>
                  </a:lnTo>
                  <a:lnTo>
                    <a:pt x="35" y="90"/>
                  </a:lnTo>
                  <a:lnTo>
                    <a:pt x="38" y="98"/>
                  </a:lnTo>
                  <a:lnTo>
                    <a:pt x="43" y="102"/>
                  </a:lnTo>
                  <a:lnTo>
                    <a:pt x="45" y="109"/>
                  </a:lnTo>
                  <a:lnTo>
                    <a:pt x="50" y="115"/>
                  </a:lnTo>
                  <a:lnTo>
                    <a:pt x="53" y="128"/>
                  </a:lnTo>
                  <a:lnTo>
                    <a:pt x="58" y="137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5" name="Freeform 13"/>
            <p:cNvSpPr>
              <a:spLocks/>
            </p:cNvSpPr>
            <p:nvPr/>
          </p:nvSpPr>
          <p:spPr bwMode="auto">
            <a:xfrm>
              <a:off x="0" y="2164665"/>
              <a:ext cx="2077718" cy="2038187"/>
            </a:xfrm>
            <a:custGeom>
              <a:avLst/>
              <a:gdLst>
                <a:gd name="T0" fmla="*/ 944880 w 1245"/>
                <a:gd name="T1" fmla="*/ 2356144 h 1302"/>
                <a:gd name="T2" fmla="*/ 824865 w 1245"/>
                <a:gd name="T3" fmla="*/ 2263939 h 1302"/>
                <a:gd name="T4" fmla="*/ 662940 w 1245"/>
                <a:gd name="T5" fmla="*/ 2216855 h 1302"/>
                <a:gd name="T6" fmla="*/ 527685 w 1245"/>
                <a:gd name="T7" fmla="*/ 2360068 h 1302"/>
                <a:gd name="T8" fmla="*/ 325755 w 1245"/>
                <a:gd name="T9" fmla="*/ 2373801 h 1302"/>
                <a:gd name="T10" fmla="*/ 321945 w 1245"/>
                <a:gd name="T11" fmla="*/ 2142306 h 1302"/>
                <a:gd name="T12" fmla="*/ 278130 w 1245"/>
                <a:gd name="T13" fmla="*/ 1987322 h 1302"/>
                <a:gd name="T14" fmla="*/ 201930 w 1245"/>
                <a:gd name="T15" fmla="*/ 1822530 h 1302"/>
                <a:gd name="T16" fmla="*/ 40005 w 1245"/>
                <a:gd name="T17" fmla="*/ 1773484 h 1302"/>
                <a:gd name="T18" fmla="*/ 43815 w 1245"/>
                <a:gd name="T19" fmla="*/ 1524333 h 1302"/>
                <a:gd name="T20" fmla="*/ 34290 w 1245"/>
                <a:gd name="T21" fmla="*/ 1239869 h 1302"/>
                <a:gd name="T22" fmla="*/ 144780 w 1245"/>
                <a:gd name="T23" fmla="*/ 1092733 h 1302"/>
                <a:gd name="T24" fmla="*/ 217170 w 1245"/>
                <a:gd name="T25" fmla="*/ 908322 h 1302"/>
                <a:gd name="T26" fmla="*/ 125730 w 1245"/>
                <a:gd name="T27" fmla="*/ 655247 h 1302"/>
                <a:gd name="T28" fmla="*/ 220980 w 1245"/>
                <a:gd name="T29" fmla="*/ 639553 h 1302"/>
                <a:gd name="T30" fmla="*/ 331470 w 1245"/>
                <a:gd name="T31" fmla="*/ 610126 h 1302"/>
                <a:gd name="T32" fmla="*/ 556260 w 1245"/>
                <a:gd name="T33" fmla="*/ 635629 h 1302"/>
                <a:gd name="T34" fmla="*/ 590550 w 1245"/>
                <a:gd name="T35" fmla="*/ 529691 h 1302"/>
                <a:gd name="T36" fmla="*/ 704850 w 1245"/>
                <a:gd name="T37" fmla="*/ 517920 h 1302"/>
                <a:gd name="T38" fmla="*/ 815340 w 1245"/>
                <a:gd name="T39" fmla="*/ 529691 h 1302"/>
                <a:gd name="T40" fmla="*/ 840105 w 1245"/>
                <a:gd name="T41" fmla="*/ 584622 h 1302"/>
                <a:gd name="T42" fmla="*/ 809625 w 1245"/>
                <a:gd name="T43" fmla="*/ 617973 h 1302"/>
                <a:gd name="T44" fmla="*/ 878205 w 1245"/>
                <a:gd name="T45" fmla="*/ 643477 h 1302"/>
                <a:gd name="T46" fmla="*/ 939165 w 1245"/>
                <a:gd name="T47" fmla="*/ 727835 h 1302"/>
                <a:gd name="T48" fmla="*/ 1021080 w 1245"/>
                <a:gd name="T49" fmla="*/ 731758 h 1302"/>
                <a:gd name="T50" fmla="*/ 1078230 w 1245"/>
                <a:gd name="T51" fmla="*/ 617973 h 1302"/>
                <a:gd name="T52" fmla="*/ 1223010 w 1245"/>
                <a:gd name="T53" fmla="*/ 555195 h 1302"/>
                <a:gd name="T54" fmla="*/ 1226820 w 1245"/>
                <a:gd name="T55" fmla="*/ 547347 h 1302"/>
                <a:gd name="T56" fmla="*/ 1280160 w 1245"/>
                <a:gd name="T57" fmla="*/ 478684 h 1302"/>
                <a:gd name="T58" fmla="*/ 1213485 w 1245"/>
                <a:gd name="T59" fmla="*/ 429638 h 1302"/>
                <a:gd name="T60" fmla="*/ 1207770 w 1245"/>
                <a:gd name="T61" fmla="*/ 327624 h 1302"/>
                <a:gd name="T62" fmla="*/ 1390650 w 1245"/>
                <a:gd name="T63" fmla="*/ 274655 h 1302"/>
                <a:gd name="T64" fmla="*/ 1451610 w 1245"/>
                <a:gd name="T65" fmla="*/ 286426 h 1302"/>
                <a:gd name="T66" fmla="*/ 1419225 w 1245"/>
                <a:gd name="T67" fmla="*/ 327624 h 1302"/>
                <a:gd name="T68" fmla="*/ 1577340 w 1245"/>
                <a:gd name="T69" fmla="*/ 190296 h 1302"/>
                <a:gd name="T70" fmla="*/ 1630680 w 1245"/>
                <a:gd name="T71" fmla="*/ 215800 h 1302"/>
                <a:gd name="T72" fmla="*/ 1767840 w 1245"/>
                <a:gd name="T73" fmla="*/ 186373 h 1302"/>
                <a:gd name="T74" fmla="*/ 2004060 w 1245"/>
                <a:gd name="T75" fmla="*/ 29427 h 1302"/>
                <a:gd name="T76" fmla="*/ 2133600 w 1245"/>
                <a:gd name="T77" fmla="*/ 64740 h 1302"/>
                <a:gd name="T78" fmla="*/ 2228850 w 1245"/>
                <a:gd name="T79" fmla="*/ 51007 h 1302"/>
                <a:gd name="T80" fmla="*/ 2190750 w 1245"/>
                <a:gd name="T81" fmla="*/ 253075 h 1302"/>
                <a:gd name="T82" fmla="*/ 2358390 w 1245"/>
                <a:gd name="T83" fmla="*/ 396287 h 1302"/>
                <a:gd name="T84" fmla="*/ 2232660 w 1245"/>
                <a:gd name="T85" fmla="*/ 559118 h 1302"/>
                <a:gd name="T86" fmla="*/ 2263140 w 1245"/>
                <a:gd name="T87" fmla="*/ 723911 h 1302"/>
                <a:gd name="T88" fmla="*/ 2232660 w 1245"/>
                <a:gd name="T89" fmla="*/ 882818 h 1302"/>
                <a:gd name="T90" fmla="*/ 2171700 w 1245"/>
                <a:gd name="T91" fmla="*/ 941673 h 1302"/>
                <a:gd name="T92" fmla="*/ 2105025 w 1245"/>
                <a:gd name="T93" fmla="*/ 1055458 h 1302"/>
                <a:gd name="T94" fmla="*/ 2181225 w 1245"/>
                <a:gd name="T95" fmla="*/ 1288915 h 1302"/>
                <a:gd name="T96" fmla="*/ 2099310 w 1245"/>
                <a:gd name="T97" fmla="*/ 1365426 h 1302"/>
                <a:gd name="T98" fmla="*/ 1969770 w 1245"/>
                <a:gd name="T99" fmla="*/ 1449784 h 1302"/>
                <a:gd name="T100" fmla="*/ 2017395 w 1245"/>
                <a:gd name="T101" fmla="*/ 1718553 h 1302"/>
                <a:gd name="T102" fmla="*/ 1906905 w 1245"/>
                <a:gd name="T103" fmla="*/ 1885308 h 1302"/>
                <a:gd name="T104" fmla="*/ 1779270 w 1245"/>
                <a:gd name="T105" fmla="*/ 2003017 h 1302"/>
                <a:gd name="T106" fmla="*/ 1783080 w 1245"/>
                <a:gd name="T107" fmla="*/ 2138382 h 1302"/>
                <a:gd name="T108" fmla="*/ 1826895 w 1245"/>
                <a:gd name="T109" fmla="*/ 2322793 h 1302"/>
                <a:gd name="T110" fmla="*/ 1649730 w 1245"/>
                <a:gd name="T111" fmla="*/ 2507204 h 1302"/>
                <a:gd name="T112" fmla="*/ 1520190 w 1245"/>
                <a:gd name="T113" fmla="*/ 2528784 h 1302"/>
                <a:gd name="T114" fmla="*/ 1274445 w 1245"/>
                <a:gd name="T115" fmla="*/ 2515052 h 1302"/>
                <a:gd name="T116" fmla="*/ 1078230 w 1245"/>
                <a:gd name="T117" fmla="*/ 2536632 h 1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45" h="1302">
                  <a:moveTo>
                    <a:pt x="529" y="1252"/>
                  </a:moveTo>
                  <a:lnTo>
                    <a:pt x="521" y="1263"/>
                  </a:lnTo>
                  <a:lnTo>
                    <a:pt x="516" y="1261"/>
                  </a:lnTo>
                  <a:lnTo>
                    <a:pt x="519" y="1255"/>
                  </a:lnTo>
                  <a:lnTo>
                    <a:pt x="519" y="1250"/>
                  </a:lnTo>
                  <a:lnTo>
                    <a:pt x="514" y="1250"/>
                  </a:lnTo>
                  <a:lnTo>
                    <a:pt x="514" y="1244"/>
                  </a:lnTo>
                  <a:lnTo>
                    <a:pt x="516" y="1235"/>
                  </a:lnTo>
                  <a:lnTo>
                    <a:pt x="508" y="1222"/>
                  </a:lnTo>
                  <a:lnTo>
                    <a:pt x="501" y="1214"/>
                  </a:lnTo>
                  <a:lnTo>
                    <a:pt x="503" y="1207"/>
                  </a:lnTo>
                  <a:lnTo>
                    <a:pt x="496" y="1201"/>
                  </a:lnTo>
                  <a:lnTo>
                    <a:pt x="488" y="1201"/>
                  </a:lnTo>
                  <a:lnTo>
                    <a:pt x="488" y="1188"/>
                  </a:lnTo>
                  <a:lnTo>
                    <a:pt x="486" y="1180"/>
                  </a:lnTo>
                  <a:lnTo>
                    <a:pt x="486" y="1169"/>
                  </a:lnTo>
                  <a:lnTo>
                    <a:pt x="478" y="1169"/>
                  </a:lnTo>
                  <a:lnTo>
                    <a:pt x="478" y="1160"/>
                  </a:lnTo>
                  <a:lnTo>
                    <a:pt x="473" y="1154"/>
                  </a:lnTo>
                  <a:lnTo>
                    <a:pt x="463" y="1156"/>
                  </a:lnTo>
                  <a:lnTo>
                    <a:pt x="451" y="1148"/>
                  </a:lnTo>
                  <a:lnTo>
                    <a:pt x="448" y="1152"/>
                  </a:lnTo>
                  <a:lnTo>
                    <a:pt x="443" y="1156"/>
                  </a:lnTo>
                  <a:lnTo>
                    <a:pt x="433" y="1154"/>
                  </a:lnTo>
                  <a:lnTo>
                    <a:pt x="431" y="1160"/>
                  </a:lnTo>
                  <a:lnTo>
                    <a:pt x="423" y="1163"/>
                  </a:lnTo>
                  <a:lnTo>
                    <a:pt x="415" y="1154"/>
                  </a:lnTo>
                  <a:lnTo>
                    <a:pt x="413" y="1143"/>
                  </a:lnTo>
                  <a:lnTo>
                    <a:pt x="413" y="1133"/>
                  </a:lnTo>
                  <a:lnTo>
                    <a:pt x="418" y="1128"/>
                  </a:lnTo>
                  <a:lnTo>
                    <a:pt x="413" y="1124"/>
                  </a:lnTo>
                  <a:lnTo>
                    <a:pt x="398" y="1118"/>
                  </a:lnTo>
                  <a:lnTo>
                    <a:pt x="385" y="1115"/>
                  </a:lnTo>
                  <a:lnTo>
                    <a:pt x="365" y="1111"/>
                  </a:lnTo>
                  <a:lnTo>
                    <a:pt x="350" y="1120"/>
                  </a:lnTo>
                  <a:lnTo>
                    <a:pt x="348" y="1130"/>
                  </a:lnTo>
                  <a:lnTo>
                    <a:pt x="340" y="1143"/>
                  </a:lnTo>
                  <a:lnTo>
                    <a:pt x="330" y="1167"/>
                  </a:lnTo>
                  <a:lnTo>
                    <a:pt x="317" y="1184"/>
                  </a:lnTo>
                  <a:lnTo>
                    <a:pt x="310" y="1192"/>
                  </a:lnTo>
                  <a:lnTo>
                    <a:pt x="312" y="1210"/>
                  </a:lnTo>
                  <a:lnTo>
                    <a:pt x="302" y="1216"/>
                  </a:lnTo>
                  <a:lnTo>
                    <a:pt x="295" y="1222"/>
                  </a:lnTo>
                  <a:lnTo>
                    <a:pt x="287" y="1231"/>
                  </a:lnTo>
                  <a:lnTo>
                    <a:pt x="282" y="1225"/>
                  </a:lnTo>
                  <a:lnTo>
                    <a:pt x="282" y="1216"/>
                  </a:lnTo>
                  <a:lnTo>
                    <a:pt x="285" y="1203"/>
                  </a:lnTo>
                  <a:lnTo>
                    <a:pt x="277" y="1203"/>
                  </a:lnTo>
                  <a:lnTo>
                    <a:pt x="270" y="1192"/>
                  </a:lnTo>
                  <a:lnTo>
                    <a:pt x="262" y="1207"/>
                  </a:lnTo>
                  <a:lnTo>
                    <a:pt x="252" y="1218"/>
                  </a:lnTo>
                  <a:lnTo>
                    <a:pt x="237" y="1220"/>
                  </a:lnTo>
                  <a:lnTo>
                    <a:pt x="227" y="1225"/>
                  </a:lnTo>
                  <a:lnTo>
                    <a:pt x="217" y="1225"/>
                  </a:lnTo>
                  <a:lnTo>
                    <a:pt x="212" y="1233"/>
                  </a:lnTo>
                  <a:lnTo>
                    <a:pt x="207" y="1237"/>
                  </a:lnTo>
                  <a:lnTo>
                    <a:pt x="189" y="1237"/>
                  </a:lnTo>
                  <a:lnTo>
                    <a:pt x="179" y="1229"/>
                  </a:lnTo>
                  <a:lnTo>
                    <a:pt x="171" y="1222"/>
                  </a:lnTo>
                  <a:lnTo>
                    <a:pt x="171" y="1210"/>
                  </a:lnTo>
                  <a:lnTo>
                    <a:pt x="176" y="1195"/>
                  </a:lnTo>
                  <a:lnTo>
                    <a:pt x="179" y="1167"/>
                  </a:lnTo>
                  <a:lnTo>
                    <a:pt x="184" y="1139"/>
                  </a:lnTo>
                  <a:lnTo>
                    <a:pt x="192" y="1137"/>
                  </a:lnTo>
                  <a:lnTo>
                    <a:pt x="192" y="1133"/>
                  </a:lnTo>
                  <a:lnTo>
                    <a:pt x="189" y="1128"/>
                  </a:lnTo>
                  <a:lnTo>
                    <a:pt x="192" y="1122"/>
                  </a:lnTo>
                  <a:lnTo>
                    <a:pt x="197" y="1113"/>
                  </a:lnTo>
                  <a:lnTo>
                    <a:pt x="194" y="1109"/>
                  </a:lnTo>
                  <a:lnTo>
                    <a:pt x="187" y="1103"/>
                  </a:lnTo>
                  <a:lnTo>
                    <a:pt x="171" y="1100"/>
                  </a:lnTo>
                  <a:lnTo>
                    <a:pt x="169" y="1092"/>
                  </a:lnTo>
                  <a:lnTo>
                    <a:pt x="169" y="1081"/>
                  </a:lnTo>
                  <a:lnTo>
                    <a:pt x="166" y="1077"/>
                  </a:lnTo>
                  <a:lnTo>
                    <a:pt x="159" y="1077"/>
                  </a:lnTo>
                  <a:lnTo>
                    <a:pt x="159" y="1070"/>
                  </a:lnTo>
                  <a:lnTo>
                    <a:pt x="159" y="1064"/>
                  </a:lnTo>
                  <a:lnTo>
                    <a:pt x="164" y="1056"/>
                  </a:lnTo>
                  <a:lnTo>
                    <a:pt x="164" y="1032"/>
                  </a:lnTo>
                  <a:lnTo>
                    <a:pt x="159" y="1028"/>
                  </a:lnTo>
                  <a:lnTo>
                    <a:pt x="154" y="1032"/>
                  </a:lnTo>
                  <a:lnTo>
                    <a:pt x="146" y="1030"/>
                  </a:lnTo>
                  <a:lnTo>
                    <a:pt x="141" y="1021"/>
                  </a:lnTo>
                  <a:lnTo>
                    <a:pt x="146" y="1013"/>
                  </a:lnTo>
                  <a:lnTo>
                    <a:pt x="151" y="1002"/>
                  </a:lnTo>
                  <a:lnTo>
                    <a:pt x="139" y="983"/>
                  </a:lnTo>
                  <a:lnTo>
                    <a:pt x="131" y="970"/>
                  </a:lnTo>
                  <a:lnTo>
                    <a:pt x="121" y="963"/>
                  </a:lnTo>
                  <a:lnTo>
                    <a:pt x="104" y="966"/>
                  </a:lnTo>
                  <a:lnTo>
                    <a:pt x="96" y="961"/>
                  </a:lnTo>
                  <a:lnTo>
                    <a:pt x="96" y="957"/>
                  </a:lnTo>
                  <a:lnTo>
                    <a:pt x="99" y="948"/>
                  </a:lnTo>
                  <a:lnTo>
                    <a:pt x="106" y="946"/>
                  </a:lnTo>
                  <a:lnTo>
                    <a:pt x="111" y="944"/>
                  </a:lnTo>
                  <a:lnTo>
                    <a:pt x="114" y="938"/>
                  </a:lnTo>
                  <a:lnTo>
                    <a:pt x="106" y="929"/>
                  </a:lnTo>
                  <a:lnTo>
                    <a:pt x="99" y="916"/>
                  </a:lnTo>
                  <a:lnTo>
                    <a:pt x="93" y="916"/>
                  </a:lnTo>
                  <a:lnTo>
                    <a:pt x="93" y="921"/>
                  </a:lnTo>
                  <a:lnTo>
                    <a:pt x="73" y="916"/>
                  </a:lnTo>
                  <a:lnTo>
                    <a:pt x="66" y="921"/>
                  </a:lnTo>
                  <a:lnTo>
                    <a:pt x="51" y="916"/>
                  </a:lnTo>
                  <a:lnTo>
                    <a:pt x="48" y="912"/>
                  </a:lnTo>
                  <a:lnTo>
                    <a:pt x="41" y="912"/>
                  </a:lnTo>
                  <a:lnTo>
                    <a:pt x="38" y="916"/>
                  </a:lnTo>
                  <a:lnTo>
                    <a:pt x="28" y="914"/>
                  </a:lnTo>
                  <a:lnTo>
                    <a:pt x="21" y="912"/>
                  </a:lnTo>
                  <a:lnTo>
                    <a:pt x="21" y="904"/>
                  </a:lnTo>
                  <a:lnTo>
                    <a:pt x="23" y="891"/>
                  </a:lnTo>
                  <a:lnTo>
                    <a:pt x="26" y="876"/>
                  </a:lnTo>
                  <a:lnTo>
                    <a:pt x="36" y="863"/>
                  </a:lnTo>
                  <a:lnTo>
                    <a:pt x="46" y="852"/>
                  </a:lnTo>
                  <a:lnTo>
                    <a:pt x="46" y="846"/>
                  </a:lnTo>
                  <a:lnTo>
                    <a:pt x="38" y="841"/>
                  </a:lnTo>
                  <a:lnTo>
                    <a:pt x="33" y="833"/>
                  </a:lnTo>
                  <a:lnTo>
                    <a:pt x="33" y="816"/>
                  </a:lnTo>
                  <a:lnTo>
                    <a:pt x="31" y="807"/>
                  </a:lnTo>
                  <a:lnTo>
                    <a:pt x="21" y="799"/>
                  </a:lnTo>
                  <a:lnTo>
                    <a:pt x="18" y="790"/>
                  </a:lnTo>
                  <a:lnTo>
                    <a:pt x="23" y="777"/>
                  </a:lnTo>
                  <a:lnTo>
                    <a:pt x="21" y="769"/>
                  </a:lnTo>
                  <a:lnTo>
                    <a:pt x="16" y="769"/>
                  </a:lnTo>
                  <a:lnTo>
                    <a:pt x="13" y="760"/>
                  </a:lnTo>
                  <a:lnTo>
                    <a:pt x="3" y="760"/>
                  </a:lnTo>
                  <a:lnTo>
                    <a:pt x="10" y="752"/>
                  </a:lnTo>
                  <a:lnTo>
                    <a:pt x="13" y="745"/>
                  </a:lnTo>
                  <a:lnTo>
                    <a:pt x="18" y="739"/>
                  </a:lnTo>
                  <a:lnTo>
                    <a:pt x="26" y="739"/>
                  </a:lnTo>
                  <a:lnTo>
                    <a:pt x="31" y="732"/>
                  </a:lnTo>
                  <a:lnTo>
                    <a:pt x="26" y="700"/>
                  </a:lnTo>
                  <a:lnTo>
                    <a:pt x="23" y="668"/>
                  </a:lnTo>
                  <a:lnTo>
                    <a:pt x="18" y="632"/>
                  </a:lnTo>
                  <a:lnTo>
                    <a:pt x="13" y="615"/>
                  </a:lnTo>
                  <a:lnTo>
                    <a:pt x="0" y="606"/>
                  </a:lnTo>
                  <a:lnTo>
                    <a:pt x="5" y="598"/>
                  </a:lnTo>
                  <a:lnTo>
                    <a:pt x="18" y="595"/>
                  </a:lnTo>
                  <a:lnTo>
                    <a:pt x="28" y="591"/>
                  </a:lnTo>
                  <a:lnTo>
                    <a:pt x="41" y="578"/>
                  </a:lnTo>
                  <a:lnTo>
                    <a:pt x="48" y="572"/>
                  </a:lnTo>
                  <a:lnTo>
                    <a:pt x="53" y="572"/>
                  </a:lnTo>
                  <a:lnTo>
                    <a:pt x="58" y="576"/>
                  </a:lnTo>
                  <a:lnTo>
                    <a:pt x="68" y="574"/>
                  </a:lnTo>
                  <a:lnTo>
                    <a:pt x="71" y="563"/>
                  </a:lnTo>
                  <a:lnTo>
                    <a:pt x="76" y="557"/>
                  </a:lnTo>
                  <a:lnTo>
                    <a:pt x="76" y="550"/>
                  </a:lnTo>
                  <a:lnTo>
                    <a:pt x="71" y="548"/>
                  </a:lnTo>
                  <a:lnTo>
                    <a:pt x="78" y="540"/>
                  </a:lnTo>
                  <a:lnTo>
                    <a:pt x="78" y="533"/>
                  </a:lnTo>
                  <a:lnTo>
                    <a:pt x="88" y="531"/>
                  </a:lnTo>
                  <a:lnTo>
                    <a:pt x="88" y="514"/>
                  </a:lnTo>
                  <a:lnTo>
                    <a:pt x="106" y="501"/>
                  </a:lnTo>
                  <a:lnTo>
                    <a:pt x="119" y="486"/>
                  </a:lnTo>
                  <a:lnTo>
                    <a:pt x="126" y="484"/>
                  </a:lnTo>
                  <a:lnTo>
                    <a:pt x="131" y="478"/>
                  </a:lnTo>
                  <a:lnTo>
                    <a:pt x="126" y="469"/>
                  </a:lnTo>
                  <a:lnTo>
                    <a:pt x="114" y="463"/>
                  </a:lnTo>
                  <a:lnTo>
                    <a:pt x="114" y="452"/>
                  </a:lnTo>
                  <a:lnTo>
                    <a:pt x="111" y="433"/>
                  </a:lnTo>
                  <a:lnTo>
                    <a:pt x="96" y="418"/>
                  </a:lnTo>
                  <a:lnTo>
                    <a:pt x="86" y="409"/>
                  </a:lnTo>
                  <a:lnTo>
                    <a:pt x="81" y="409"/>
                  </a:lnTo>
                  <a:lnTo>
                    <a:pt x="78" y="396"/>
                  </a:lnTo>
                  <a:lnTo>
                    <a:pt x="63" y="388"/>
                  </a:lnTo>
                  <a:lnTo>
                    <a:pt x="66" y="369"/>
                  </a:lnTo>
                  <a:lnTo>
                    <a:pt x="63" y="360"/>
                  </a:lnTo>
                  <a:lnTo>
                    <a:pt x="53" y="351"/>
                  </a:lnTo>
                  <a:lnTo>
                    <a:pt x="58" y="343"/>
                  </a:lnTo>
                  <a:lnTo>
                    <a:pt x="66" y="334"/>
                  </a:lnTo>
                  <a:lnTo>
                    <a:pt x="68" y="330"/>
                  </a:lnTo>
                  <a:lnTo>
                    <a:pt x="68" y="321"/>
                  </a:lnTo>
                  <a:lnTo>
                    <a:pt x="71" y="317"/>
                  </a:lnTo>
                  <a:lnTo>
                    <a:pt x="81" y="321"/>
                  </a:lnTo>
                  <a:lnTo>
                    <a:pt x="96" y="321"/>
                  </a:lnTo>
                  <a:lnTo>
                    <a:pt x="104" y="319"/>
                  </a:lnTo>
                  <a:lnTo>
                    <a:pt x="104" y="315"/>
                  </a:lnTo>
                  <a:lnTo>
                    <a:pt x="101" y="311"/>
                  </a:lnTo>
                  <a:lnTo>
                    <a:pt x="101" y="306"/>
                  </a:lnTo>
                  <a:lnTo>
                    <a:pt x="106" y="306"/>
                  </a:lnTo>
                  <a:lnTo>
                    <a:pt x="114" y="313"/>
                  </a:lnTo>
                  <a:lnTo>
                    <a:pt x="116" y="326"/>
                  </a:lnTo>
                  <a:lnTo>
                    <a:pt x="116" y="336"/>
                  </a:lnTo>
                  <a:lnTo>
                    <a:pt x="124" y="343"/>
                  </a:lnTo>
                  <a:lnTo>
                    <a:pt x="124" y="347"/>
                  </a:lnTo>
                  <a:lnTo>
                    <a:pt x="129" y="345"/>
                  </a:lnTo>
                  <a:lnTo>
                    <a:pt x="134" y="341"/>
                  </a:lnTo>
                  <a:lnTo>
                    <a:pt x="126" y="339"/>
                  </a:lnTo>
                  <a:lnTo>
                    <a:pt x="121" y="334"/>
                  </a:lnTo>
                  <a:lnTo>
                    <a:pt x="124" y="328"/>
                  </a:lnTo>
                  <a:lnTo>
                    <a:pt x="134" y="326"/>
                  </a:lnTo>
                  <a:lnTo>
                    <a:pt x="146" y="321"/>
                  </a:lnTo>
                  <a:lnTo>
                    <a:pt x="154" y="311"/>
                  </a:lnTo>
                  <a:lnTo>
                    <a:pt x="174" y="311"/>
                  </a:lnTo>
                  <a:lnTo>
                    <a:pt x="204" y="306"/>
                  </a:lnTo>
                  <a:lnTo>
                    <a:pt x="219" y="306"/>
                  </a:lnTo>
                  <a:lnTo>
                    <a:pt x="227" y="309"/>
                  </a:lnTo>
                  <a:lnTo>
                    <a:pt x="222" y="311"/>
                  </a:lnTo>
                  <a:lnTo>
                    <a:pt x="217" y="311"/>
                  </a:lnTo>
                  <a:lnTo>
                    <a:pt x="217" y="319"/>
                  </a:lnTo>
                  <a:lnTo>
                    <a:pt x="219" y="330"/>
                  </a:lnTo>
                  <a:lnTo>
                    <a:pt x="242" y="332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82" y="328"/>
                  </a:lnTo>
                  <a:lnTo>
                    <a:pt x="292" y="324"/>
                  </a:lnTo>
                  <a:lnTo>
                    <a:pt x="307" y="321"/>
                  </a:lnTo>
                  <a:lnTo>
                    <a:pt x="307" y="317"/>
                  </a:lnTo>
                  <a:lnTo>
                    <a:pt x="312" y="315"/>
                  </a:lnTo>
                  <a:lnTo>
                    <a:pt x="320" y="317"/>
                  </a:lnTo>
                  <a:lnTo>
                    <a:pt x="320" y="309"/>
                  </a:lnTo>
                  <a:lnTo>
                    <a:pt x="320" y="302"/>
                  </a:lnTo>
                  <a:lnTo>
                    <a:pt x="325" y="296"/>
                  </a:lnTo>
                  <a:lnTo>
                    <a:pt x="317" y="294"/>
                  </a:lnTo>
                  <a:lnTo>
                    <a:pt x="312" y="291"/>
                  </a:lnTo>
                  <a:lnTo>
                    <a:pt x="310" y="283"/>
                  </a:lnTo>
                  <a:lnTo>
                    <a:pt x="307" y="279"/>
                  </a:lnTo>
                  <a:lnTo>
                    <a:pt x="310" y="270"/>
                  </a:lnTo>
                  <a:lnTo>
                    <a:pt x="312" y="274"/>
                  </a:lnTo>
                  <a:lnTo>
                    <a:pt x="320" y="274"/>
                  </a:lnTo>
                  <a:lnTo>
                    <a:pt x="317" y="264"/>
                  </a:lnTo>
                  <a:lnTo>
                    <a:pt x="322" y="257"/>
                  </a:lnTo>
                  <a:lnTo>
                    <a:pt x="332" y="262"/>
                  </a:lnTo>
                  <a:lnTo>
                    <a:pt x="335" y="264"/>
                  </a:lnTo>
                  <a:lnTo>
                    <a:pt x="340" y="262"/>
                  </a:lnTo>
                  <a:lnTo>
                    <a:pt x="342" y="268"/>
                  </a:lnTo>
                  <a:lnTo>
                    <a:pt x="353" y="268"/>
                  </a:lnTo>
                  <a:lnTo>
                    <a:pt x="360" y="264"/>
                  </a:lnTo>
                  <a:lnTo>
                    <a:pt x="365" y="268"/>
                  </a:lnTo>
                  <a:lnTo>
                    <a:pt x="370" y="264"/>
                  </a:lnTo>
                  <a:lnTo>
                    <a:pt x="375" y="257"/>
                  </a:lnTo>
                  <a:lnTo>
                    <a:pt x="383" y="255"/>
                  </a:lnTo>
                  <a:lnTo>
                    <a:pt x="385" y="251"/>
                  </a:lnTo>
                  <a:lnTo>
                    <a:pt x="395" y="251"/>
                  </a:lnTo>
                  <a:lnTo>
                    <a:pt x="398" y="255"/>
                  </a:lnTo>
                  <a:lnTo>
                    <a:pt x="405" y="255"/>
                  </a:lnTo>
                  <a:lnTo>
                    <a:pt x="408" y="262"/>
                  </a:lnTo>
                  <a:lnTo>
                    <a:pt x="413" y="257"/>
                  </a:lnTo>
                  <a:lnTo>
                    <a:pt x="418" y="262"/>
                  </a:lnTo>
                  <a:lnTo>
                    <a:pt x="418" y="266"/>
                  </a:lnTo>
                  <a:lnTo>
                    <a:pt x="423" y="264"/>
                  </a:lnTo>
                  <a:lnTo>
                    <a:pt x="428" y="270"/>
                  </a:lnTo>
                  <a:lnTo>
                    <a:pt x="428" y="274"/>
                  </a:lnTo>
                  <a:lnTo>
                    <a:pt x="433" y="274"/>
                  </a:lnTo>
                  <a:lnTo>
                    <a:pt x="433" y="279"/>
                  </a:lnTo>
                  <a:lnTo>
                    <a:pt x="433" y="283"/>
                  </a:lnTo>
                  <a:lnTo>
                    <a:pt x="438" y="285"/>
                  </a:lnTo>
                  <a:lnTo>
                    <a:pt x="436" y="289"/>
                  </a:lnTo>
                  <a:lnTo>
                    <a:pt x="433" y="289"/>
                  </a:lnTo>
                  <a:lnTo>
                    <a:pt x="433" y="294"/>
                  </a:lnTo>
                  <a:lnTo>
                    <a:pt x="433" y="300"/>
                  </a:lnTo>
                  <a:lnTo>
                    <a:pt x="433" y="302"/>
                  </a:lnTo>
                  <a:lnTo>
                    <a:pt x="438" y="302"/>
                  </a:lnTo>
                  <a:lnTo>
                    <a:pt x="441" y="298"/>
                  </a:lnTo>
                  <a:lnTo>
                    <a:pt x="451" y="300"/>
                  </a:lnTo>
                  <a:lnTo>
                    <a:pt x="453" y="304"/>
                  </a:lnTo>
                  <a:lnTo>
                    <a:pt x="451" y="306"/>
                  </a:lnTo>
                  <a:lnTo>
                    <a:pt x="456" y="306"/>
                  </a:lnTo>
                  <a:lnTo>
                    <a:pt x="456" y="311"/>
                  </a:lnTo>
                  <a:lnTo>
                    <a:pt x="458" y="315"/>
                  </a:lnTo>
                  <a:lnTo>
                    <a:pt x="453" y="317"/>
                  </a:lnTo>
                  <a:lnTo>
                    <a:pt x="448" y="321"/>
                  </a:lnTo>
                  <a:lnTo>
                    <a:pt x="443" y="321"/>
                  </a:lnTo>
                  <a:lnTo>
                    <a:pt x="438" y="319"/>
                  </a:lnTo>
                  <a:lnTo>
                    <a:pt x="431" y="319"/>
                  </a:lnTo>
                  <a:lnTo>
                    <a:pt x="425" y="315"/>
                  </a:lnTo>
                  <a:lnTo>
                    <a:pt x="420" y="315"/>
                  </a:lnTo>
                  <a:lnTo>
                    <a:pt x="420" y="319"/>
                  </a:lnTo>
                  <a:lnTo>
                    <a:pt x="425" y="324"/>
                  </a:lnTo>
                  <a:lnTo>
                    <a:pt x="438" y="324"/>
                  </a:lnTo>
                  <a:lnTo>
                    <a:pt x="443" y="332"/>
                  </a:lnTo>
                  <a:lnTo>
                    <a:pt x="443" y="336"/>
                  </a:lnTo>
                  <a:lnTo>
                    <a:pt x="451" y="336"/>
                  </a:lnTo>
                  <a:lnTo>
                    <a:pt x="458" y="339"/>
                  </a:lnTo>
                  <a:lnTo>
                    <a:pt x="461" y="336"/>
                  </a:lnTo>
                  <a:lnTo>
                    <a:pt x="456" y="330"/>
                  </a:lnTo>
                  <a:lnTo>
                    <a:pt x="456" y="326"/>
                  </a:lnTo>
                  <a:lnTo>
                    <a:pt x="461" y="328"/>
                  </a:lnTo>
                  <a:lnTo>
                    <a:pt x="466" y="334"/>
                  </a:lnTo>
                  <a:lnTo>
                    <a:pt x="468" y="334"/>
                  </a:lnTo>
                  <a:lnTo>
                    <a:pt x="468" y="339"/>
                  </a:lnTo>
                  <a:lnTo>
                    <a:pt x="463" y="341"/>
                  </a:lnTo>
                  <a:lnTo>
                    <a:pt x="463" y="345"/>
                  </a:lnTo>
                  <a:lnTo>
                    <a:pt x="466" y="349"/>
                  </a:lnTo>
                  <a:lnTo>
                    <a:pt x="473" y="351"/>
                  </a:lnTo>
                  <a:lnTo>
                    <a:pt x="481" y="358"/>
                  </a:lnTo>
                  <a:lnTo>
                    <a:pt x="481" y="362"/>
                  </a:lnTo>
                  <a:lnTo>
                    <a:pt x="488" y="364"/>
                  </a:lnTo>
                  <a:lnTo>
                    <a:pt x="491" y="369"/>
                  </a:lnTo>
                  <a:lnTo>
                    <a:pt x="493" y="371"/>
                  </a:lnTo>
                  <a:lnTo>
                    <a:pt x="498" y="369"/>
                  </a:lnTo>
                  <a:lnTo>
                    <a:pt x="503" y="369"/>
                  </a:lnTo>
                  <a:lnTo>
                    <a:pt x="506" y="375"/>
                  </a:lnTo>
                  <a:lnTo>
                    <a:pt x="508" y="377"/>
                  </a:lnTo>
                  <a:lnTo>
                    <a:pt x="511" y="375"/>
                  </a:lnTo>
                  <a:lnTo>
                    <a:pt x="516" y="377"/>
                  </a:lnTo>
                  <a:lnTo>
                    <a:pt x="519" y="379"/>
                  </a:lnTo>
                  <a:lnTo>
                    <a:pt x="521" y="371"/>
                  </a:lnTo>
                  <a:lnTo>
                    <a:pt x="526" y="375"/>
                  </a:lnTo>
                  <a:lnTo>
                    <a:pt x="526" y="379"/>
                  </a:lnTo>
                  <a:lnTo>
                    <a:pt x="534" y="379"/>
                  </a:lnTo>
                  <a:lnTo>
                    <a:pt x="536" y="373"/>
                  </a:lnTo>
                  <a:lnTo>
                    <a:pt x="534" y="356"/>
                  </a:lnTo>
                  <a:lnTo>
                    <a:pt x="531" y="345"/>
                  </a:lnTo>
                  <a:lnTo>
                    <a:pt x="531" y="341"/>
                  </a:lnTo>
                  <a:lnTo>
                    <a:pt x="529" y="332"/>
                  </a:lnTo>
                  <a:lnTo>
                    <a:pt x="529" y="319"/>
                  </a:lnTo>
                  <a:lnTo>
                    <a:pt x="526" y="311"/>
                  </a:lnTo>
                  <a:lnTo>
                    <a:pt x="526" y="300"/>
                  </a:lnTo>
                  <a:lnTo>
                    <a:pt x="529" y="302"/>
                  </a:lnTo>
                  <a:lnTo>
                    <a:pt x="534" y="306"/>
                  </a:lnTo>
                  <a:lnTo>
                    <a:pt x="541" y="309"/>
                  </a:lnTo>
                  <a:lnTo>
                    <a:pt x="549" y="313"/>
                  </a:lnTo>
                  <a:lnTo>
                    <a:pt x="566" y="315"/>
                  </a:lnTo>
                  <a:lnTo>
                    <a:pt x="576" y="313"/>
                  </a:lnTo>
                  <a:lnTo>
                    <a:pt x="581" y="306"/>
                  </a:lnTo>
                  <a:lnTo>
                    <a:pt x="581" y="294"/>
                  </a:lnTo>
                  <a:lnTo>
                    <a:pt x="586" y="294"/>
                  </a:lnTo>
                  <a:lnTo>
                    <a:pt x="586" y="283"/>
                  </a:lnTo>
                  <a:lnTo>
                    <a:pt x="597" y="279"/>
                  </a:lnTo>
                  <a:lnTo>
                    <a:pt x="609" y="281"/>
                  </a:lnTo>
                  <a:lnTo>
                    <a:pt x="612" y="283"/>
                  </a:lnTo>
                  <a:lnTo>
                    <a:pt x="617" y="279"/>
                  </a:lnTo>
                  <a:lnTo>
                    <a:pt x="624" y="283"/>
                  </a:lnTo>
                  <a:lnTo>
                    <a:pt x="634" y="283"/>
                  </a:lnTo>
                  <a:lnTo>
                    <a:pt x="642" y="283"/>
                  </a:lnTo>
                  <a:lnTo>
                    <a:pt x="644" y="289"/>
                  </a:lnTo>
                  <a:lnTo>
                    <a:pt x="649" y="289"/>
                  </a:lnTo>
                  <a:lnTo>
                    <a:pt x="654" y="285"/>
                  </a:lnTo>
                  <a:lnTo>
                    <a:pt x="647" y="283"/>
                  </a:lnTo>
                  <a:lnTo>
                    <a:pt x="652" y="281"/>
                  </a:lnTo>
                  <a:lnTo>
                    <a:pt x="662" y="281"/>
                  </a:lnTo>
                  <a:lnTo>
                    <a:pt x="667" y="283"/>
                  </a:lnTo>
                  <a:lnTo>
                    <a:pt x="669" y="281"/>
                  </a:lnTo>
                  <a:lnTo>
                    <a:pt x="669" y="276"/>
                  </a:lnTo>
                  <a:lnTo>
                    <a:pt x="659" y="274"/>
                  </a:lnTo>
                  <a:lnTo>
                    <a:pt x="652" y="276"/>
                  </a:lnTo>
                  <a:lnTo>
                    <a:pt x="644" y="279"/>
                  </a:lnTo>
                  <a:lnTo>
                    <a:pt x="642" y="274"/>
                  </a:lnTo>
                  <a:lnTo>
                    <a:pt x="639" y="264"/>
                  </a:lnTo>
                  <a:lnTo>
                    <a:pt x="639" y="257"/>
                  </a:lnTo>
                  <a:lnTo>
                    <a:pt x="647" y="259"/>
                  </a:lnTo>
                  <a:lnTo>
                    <a:pt x="649" y="257"/>
                  </a:lnTo>
                  <a:lnTo>
                    <a:pt x="649" y="253"/>
                  </a:lnTo>
                  <a:lnTo>
                    <a:pt x="654" y="253"/>
                  </a:lnTo>
                  <a:lnTo>
                    <a:pt x="662" y="259"/>
                  </a:lnTo>
                  <a:lnTo>
                    <a:pt x="664" y="259"/>
                  </a:lnTo>
                  <a:lnTo>
                    <a:pt x="667" y="253"/>
                  </a:lnTo>
                  <a:lnTo>
                    <a:pt x="674" y="249"/>
                  </a:lnTo>
                  <a:lnTo>
                    <a:pt x="672" y="244"/>
                  </a:lnTo>
                  <a:lnTo>
                    <a:pt x="667" y="242"/>
                  </a:lnTo>
                  <a:lnTo>
                    <a:pt x="659" y="234"/>
                  </a:lnTo>
                  <a:lnTo>
                    <a:pt x="652" y="229"/>
                  </a:lnTo>
                  <a:lnTo>
                    <a:pt x="647" y="229"/>
                  </a:lnTo>
                  <a:lnTo>
                    <a:pt x="649" y="225"/>
                  </a:lnTo>
                  <a:lnTo>
                    <a:pt x="649" y="219"/>
                  </a:lnTo>
                  <a:lnTo>
                    <a:pt x="649" y="214"/>
                  </a:lnTo>
                  <a:lnTo>
                    <a:pt x="654" y="210"/>
                  </a:lnTo>
                  <a:lnTo>
                    <a:pt x="649" y="208"/>
                  </a:lnTo>
                  <a:lnTo>
                    <a:pt x="644" y="212"/>
                  </a:lnTo>
                  <a:lnTo>
                    <a:pt x="642" y="214"/>
                  </a:lnTo>
                  <a:lnTo>
                    <a:pt x="637" y="219"/>
                  </a:lnTo>
                  <a:lnTo>
                    <a:pt x="629" y="219"/>
                  </a:lnTo>
                  <a:lnTo>
                    <a:pt x="629" y="214"/>
                  </a:lnTo>
                  <a:lnTo>
                    <a:pt x="629" y="206"/>
                  </a:lnTo>
                  <a:lnTo>
                    <a:pt x="629" y="199"/>
                  </a:lnTo>
                  <a:lnTo>
                    <a:pt x="632" y="195"/>
                  </a:lnTo>
                  <a:lnTo>
                    <a:pt x="639" y="193"/>
                  </a:lnTo>
                  <a:lnTo>
                    <a:pt x="644" y="191"/>
                  </a:lnTo>
                  <a:lnTo>
                    <a:pt x="652" y="182"/>
                  </a:lnTo>
                  <a:lnTo>
                    <a:pt x="649" y="180"/>
                  </a:lnTo>
                  <a:lnTo>
                    <a:pt x="647" y="174"/>
                  </a:lnTo>
                  <a:lnTo>
                    <a:pt x="642" y="172"/>
                  </a:lnTo>
                  <a:lnTo>
                    <a:pt x="634" y="167"/>
                  </a:lnTo>
                  <a:lnTo>
                    <a:pt x="639" y="161"/>
                  </a:lnTo>
                  <a:lnTo>
                    <a:pt x="647" y="159"/>
                  </a:lnTo>
                  <a:lnTo>
                    <a:pt x="659" y="159"/>
                  </a:lnTo>
                  <a:lnTo>
                    <a:pt x="677" y="152"/>
                  </a:lnTo>
                  <a:lnTo>
                    <a:pt x="697" y="142"/>
                  </a:lnTo>
                  <a:lnTo>
                    <a:pt x="715" y="133"/>
                  </a:lnTo>
                  <a:lnTo>
                    <a:pt x="732" y="125"/>
                  </a:lnTo>
                  <a:lnTo>
                    <a:pt x="745" y="120"/>
                  </a:lnTo>
                  <a:lnTo>
                    <a:pt x="755" y="120"/>
                  </a:lnTo>
                  <a:lnTo>
                    <a:pt x="745" y="127"/>
                  </a:lnTo>
                  <a:lnTo>
                    <a:pt x="737" y="137"/>
                  </a:lnTo>
                  <a:lnTo>
                    <a:pt x="730" y="140"/>
                  </a:lnTo>
                  <a:lnTo>
                    <a:pt x="722" y="140"/>
                  </a:lnTo>
                  <a:lnTo>
                    <a:pt x="720" y="146"/>
                  </a:lnTo>
                  <a:lnTo>
                    <a:pt x="722" y="152"/>
                  </a:lnTo>
                  <a:lnTo>
                    <a:pt x="720" y="157"/>
                  </a:lnTo>
                  <a:lnTo>
                    <a:pt x="722" y="161"/>
                  </a:lnTo>
                  <a:lnTo>
                    <a:pt x="730" y="157"/>
                  </a:lnTo>
                  <a:lnTo>
                    <a:pt x="732" y="144"/>
                  </a:lnTo>
                  <a:lnTo>
                    <a:pt x="740" y="137"/>
                  </a:lnTo>
                  <a:lnTo>
                    <a:pt x="752" y="129"/>
                  </a:lnTo>
                  <a:lnTo>
                    <a:pt x="760" y="127"/>
                  </a:lnTo>
                  <a:lnTo>
                    <a:pt x="762" y="135"/>
                  </a:lnTo>
                  <a:lnTo>
                    <a:pt x="762" y="146"/>
                  </a:lnTo>
                  <a:lnTo>
                    <a:pt x="762" y="154"/>
                  </a:lnTo>
                  <a:lnTo>
                    <a:pt x="757" y="148"/>
                  </a:lnTo>
                  <a:lnTo>
                    <a:pt x="757" y="140"/>
                  </a:lnTo>
                  <a:lnTo>
                    <a:pt x="752" y="144"/>
                  </a:lnTo>
                  <a:lnTo>
                    <a:pt x="747" y="140"/>
                  </a:lnTo>
                  <a:lnTo>
                    <a:pt x="742" y="142"/>
                  </a:lnTo>
                  <a:lnTo>
                    <a:pt x="747" y="150"/>
                  </a:lnTo>
                  <a:lnTo>
                    <a:pt x="755" y="152"/>
                  </a:lnTo>
                  <a:lnTo>
                    <a:pt x="757" y="157"/>
                  </a:lnTo>
                  <a:lnTo>
                    <a:pt x="755" y="161"/>
                  </a:lnTo>
                  <a:lnTo>
                    <a:pt x="745" y="163"/>
                  </a:lnTo>
                  <a:lnTo>
                    <a:pt x="745" y="167"/>
                  </a:lnTo>
                  <a:lnTo>
                    <a:pt x="752" y="169"/>
                  </a:lnTo>
                  <a:lnTo>
                    <a:pt x="755" y="178"/>
                  </a:lnTo>
                  <a:lnTo>
                    <a:pt x="762" y="174"/>
                  </a:lnTo>
                  <a:lnTo>
                    <a:pt x="768" y="165"/>
                  </a:lnTo>
                  <a:lnTo>
                    <a:pt x="768" y="150"/>
                  </a:lnTo>
                  <a:lnTo>
                    <a:pt x="768" y="135"/>
                  </a:lnTo>
                  <a:lnTo>
                    <a:pt x="765" y="127"/>
                  </a:lnTo>
                  <a:lnTo>
                    <a:pt x="765" y="116"/>
                  </a:lnTo>
                  <a:lnTo>
                    <a:pt x="783" y="105"/>
                  </a:lnTo>
                  <a:lnTo>
                    <a:pt x="798" y="99"/>
                  </a:lnTo>
                  <a:lnTo>
                    <a:pt x="818" y="95"/>
                  </a:lnTo>
                  <a:lnTo>
                    <a:pt x="828" y="97"/>
                  </a:lnTo>
                  <a:lnTo>
                    <a:pt x="830" y="101"/>
                  </a:lnTo>
                  <a:lnTo>
                    <a:pt x="828" y="112"/>
                  </a:lnTo>
                  <a:lnTo>
                    <a:pt x="823" y="112"/>
                  </a:lnTo>
                  <a:lnTo>
                    <a:pt x="818" y="110"/>
                  </a:lnTo>
                  <a:lnTo>
                    <a:pt x="818" y="118"/>
                  </a:lnTo>
                  <a:lnTo>
                    <a:pt x="820" y="125"/>
                  </a:lnTo>
                  <a:lnTo>
                    <a:pt x="830" y="118"/>
                  </a:lnTo>
                  <a:lnTo>
                    <a:pt x="838" y="110"/>
                  </a:lnTo>
                  <a:lnTo>
                    <a:pt x="843" y="114"/>
                  </a:lnTo>
                  <a:lnTo>
                    <a:pt x="843" y="120"/>
                  </a:lnTo>
                  <a:lnTo>
                    <a:pt x="851" y="114"/>
                  </a:lnTo>
                  <a:lnTo>
                    <a:pt x="856" y="110"/>
                  </a:lnTo>
                  <a:lnTo>
                    <a:pt x="861" y="118"/>
                  </a:lnTo>
                  <a:lnTo>
                    <a:pt x="866" y="116"/>
                  </a:lnTo>
                  <a:lnTo>
                    <a:pt x="868" y="107"/>
                  </a:lnTo>
                  <a:lnTo>
                    <a:pt x="873" y="103"/>
                  </a:lnTo>
                  <a:lnTo>
                    <a:pt x="891" y="110"/>
                  </a:lnTo>
                  <a:lnTo>
                    <a:pt x="903" y="112"/>
                  </a:lnTo>
                  <a:lnTo>
                    <a:pt x="898" y="116"/>
                  </a:lnTo>
                  <a:lnTo>
                    <a:pt x="898" y="120"/>
                  </a:lnTo>
                  <a:lnTo>
                    <a:pt x="908" y="116"/>
                  </a:lnTo>
                  <a:lnTo>
                    <a:pt x="923" y="110"/>
                  </a:lnTo>
                  <a:lnTo>
                    <a:pt x="926" y="103"/>
                  </a:lnTo>
                  <a:lnTo>
                    <a:pt x="928" y="95"/>
                  </a:lnTo>
                  <a:lnTo>
                    <a:pt x="936" y="92"/>
                  </a:lnTo>
                  <a:lnTo>
                    <a:pt x="941" y="84"/>
                  </a:lnTo>
                  <a:lnTo>
                    <a:pt x="946" y="67"/>
                  </a:lnTo>
                  <a:lnTo>
                    <a:pt x="956" y="54"/>
                  </a:lnTo>
                  <a:lnTo>
                    <a:pt x="964" y="45"/>
                  </a:lnTo>
                  <a:lnTo>
                    <a:pt x="976" y="35"/>
                  </a:lnTo>
                  <a:lnTo>
                    <a:pt x="984" y="26"/>
                  </a:lnTo>
                  <a:lnTo>
                    <a:pt x="1004" y="18"/>
                  </a:lnTo>
                  <a:lnTo>
                    <a:pt x="1019" y="11"/>
                  </a:lnTo>
                  <a:lnTo>
                    <a:pt x="1034" y="11"/>
                  </a:lnTo>
                  <a:lnTo>
                    <a:pt x="1047" y="13"/>
                  </a:lnTo>
                  <a:lnTo>
                    <a:pt x="1052" y="15"/>
                  </a:lnTo>
                  <a:lnTo>
                    <a:pt x="1059" y="18"/>
                  </a:lnTo>
                  <a:lnTo>
                    <a:pt x="1064" y="24"/>
                  </a:lnTo>
                  <a:lnTo>
                    <a:pt x="1067" y="28"/>
                  </a:lnTo>
                  <a:lnTo>
                    <a:pt x="1072" y="35"/>
                  </a:lnTo>
                  <a:lnTo>
                    <a:pt x="1072" y="39"/>
                  </a:lnTo>
                  <a:lnTo>
                    <a:pt x="1077" y="41"/>
                  </a:lnTo>
                  <a:lnTo>
                    <a:pt x="1084" y="41"/>
                  </a:lnTo>
                  <a:lnTo>
                    <a:pt x="1094" y="37"/>
                  </a:lnTo>
                  <a:lnTo>
                    <a:pt x="1107" y="33"/>
                  </a:lnTo>
                  <a:lnTo>
                    <a:pt x="1117" y="39"/>
                  </a:lnTo>
                  <a:lnTo>
                    <a:pt x="1122" y="37"/>
                  </a:lnTo>
                  <a:lnTo>
                    <a:pt x="1120" y="33"/>
                  </a:lnTo>
                  <a:lnTo>
                    <a:pt x="1120" y="26"/>
                  </a:lnTo>
                  <a:lnTo>
                    <a:pt x="1127" y="28"/>
                  </a:lnTo>
                  <a:lnTo>
                    <a:pt x="1130" y="26"/>
                  </a:lnTo>
                  <a:lnTo>
                    <a:pt x="1127" y="18"/>
                  </a:lnTo>
                  <a:lnTo>
                    <a:pt x="1125" y="11"/>
                  </a:lnTo>
                  <a:lnTo>
                    <a:pt x="1127" y="0"/>
                  </a:lnTo>
                  <a:lnTo>
                    <a:pt x="1132" y="7"/>
                  </a:lnTo>
                  <a:lnTo>
                    <a:pt x="1135" y="18"/>
                  </a:lnTo>
                  <a:lnTo>
                    <a:pt x="1145" y="13"/>
                  </a:lnTo>
                  <a:lnTo>
                    <a:pt x="1152" y="15"/>
                  </a:lnTo>
                  <a:lnTo>
                    <a:pt x="1155" y="24"/>
                  </a:lnTo>
                  <a:lnTo>
                    <a:pt x="1170" y="26"/>
                  </a:lnTo>
                  <a:lnTo>
                    <a:pt x="1172" y="35"/>
                  </a:lnTo>
                  <a:lnTo>
                    <a:pt x="1180" y="39"/>
                  </a:lnTo>
                  <a:lnTo>
                    <a:pt x="1190" y="39"/>
                  </a:lnTo>
                  <a:lnTo>
                    <a:pt x="1195" y="47"/>
                  </a:lnTo>
                  <a:lnTo>
                    <a:pt x="1185" y="54"/>
                  </a:lnTo>
                  <a:lnTo>
                    <a:pt x="1175" y="67"/>
                  </a:lnTo>
                  <a:lnTo>
                    <a:pt x="1175" y="77"/>
                  </a:lnTo>
                  <a:lnTo>
                    <a:pt x="1175" y="90"/>
                  </a:lnTo>
                  <a:lnTo>
                    <a:pt x="1165" y="101"/>
                  </a:lnTo>
                  <a:lnTo>
                    <a:pt x="1167" y="107"/>
                  </a:lnTo>
                  <a:lnTo>
                    <a:pt x="1157" y="114"/>
                  </a:lnTo>
                  <a:lnTo>
                    <a:pt x="1150" y="129"/>
                  </a:lnTo>
                  <a:lnTo>
                    <a:pt x="1147" y="137"/>
                  </a:lnTo>
                  <a:lnTo>
                    <a:pt x="1150" y="146"/>
                  </a:lnTo>
                  <a:lnTo>
                    <a:pt x="1157" y="148"/>
                  </a:lnTo>
                  <a:lnTo>
                    <a:pt x="1152" y="161"/>
                  </a:lnTo>
                  <a:lnTo>
                    <a:pt x="1162" y="169"/>
                  </a:lnTo>
                  <a:lnTo>
                    <a:pt x="1177" y="172"/>
                  </a:lnTo>
                  <a:lnTo>
                    <a:pt x="1198" y="169"/>
                  </a:lnTo>
                  <a:lnTo>
                    <a:pt x="1213" y="169"/>
                  </a:lnTo>
                  <a:lnTo>
                    <a:pt x="1220" y="180"/>
                  </a:lnTo>
                  <a:lnTo>
                    <a:pt x="1223" y="193"/>
                  </a:lnTo>
                  <a:lnTo>
                    <a:pt x="1230" y="199"/>
                  </a:lnTo>
                  <a:lnTo>
                    <a:pt x="1238" y="202"/>
                  </a:lnTo>
                  <a:lnTo>
                    <a:pt x="1245" y="208"/>
                  </a:lnTo>
                  <a:lnTo>
                    <a:pt x="1238" y="221"/>
                  </a:lnTo>
                  <a:lnTo>
                    <a:pt x="1238" y="242"/>
                  </a:lnTo>
                  <a:lnTo>
                    <a:pt x="1215" y="242"/>
                  </a:lnTo>
                  <a:lnTo>
                    <a:pt x="1213" y="249"/>
                  </a:lnTo>
                  <a:lnTo>
                    <a:pt x="1213" y="255"/>
                  </a:lnTo>
                  <a:lnTo>
                    <a:pt x="1208" y="257"/>
                  </a:lnTo>
                  <a:lnTo>
                    <a:pt x="1195" y="268"/>
                  </a:lnTo>
                  <a:lnTo>
                    <a:pt x="1185" y="268"/>
                  </a:lnTo>
                  <a:lnTo>
                    <a:pt x="1185" y="279"/>
                  </a:lnTo>
                  <a:lnTo>
                    <a:pt x="1172" y="281"/>
                  </a:lnTo>
                  <a:lnTo>
                    <a:pt x="1172" y="285"/>
                  </a:lnTo>
                  <a:lnTo>
                    <a:pt x="1175" y="289"/>
                  </a:lnTo>
                  <a:lnTo>
                    <a:pt x="1185" y="294"/>
                  </a:lnTo>
                  <a:lnTo>
                    <a:pt x="1185" y="304"/>
                  </a:lnTo>
                  <a:lnTo>
                    <a:pt x="1175" y="309"/>
                  </a:lnTo>
                  <a:lnTo>
                    <a:pt x="1172" y="315"/>
                  </a:lnTo>
                  <a:lnTo>
                    <a:pt x="1190" y="328"/>
                  </a:lnTo>
                  <a:lnTo>
                    <a:pt x="1195" y="330"/>
                  </a:lnTo>
                  <a:lnTo>
                    <a:pt x="1195" y="336"/>
                  </a:lnTo>
                  <a:lnTo>
                    <a:pt x="1188" y="345"/>
                  </a:lnTo>
                  <a:lnTo>
                    <a:pt x="1183" y="351"/>
                  </a:lnTo>
                  <a:lnTo>
                    <a:pt x="1183" y="360"/>
                  </a:lnTo>
                  <a:lnTo>
                    <a:pt x="1188" y="369"/>
                  </a:lnTo>
                  <a:lnTo>
                    <a:pt x="1203" y="377"/>
                  </a:lnTo>
                  <a:lnTo>
                    <a:pt x="1210" y="383"/>
                  </a:lnTo>
                  <a:lnTo>
                    <a:pt x="1210" y="396"/>
                  </a:lnTo>
                  <a:lnTo>
                    <a:pt x="1215" y="403"/>
                  </a:lnTo>
                  <a:lnTo>
                    <a:pt x="1215" y="409"/>
                  </a:lnTo>
                  <a:lnTo>
                    <a:pt x="1205" y="409"/>
                  </a:lnTo>
                  <a:lnTo>
                    <a:pt x="1200" y="433"/>
                  </a:lnTo>
                  <a:lnTo>
                    <a:pt x="1193" y="433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83" y="454"/>
                  </a:lnTo>
                  <a:lnTo>
                    <a:pt x="1172" y="450"/>
                  </a:lnTo>
                  <a:lnTo>
                    <a:pt x="1172" y="443"/>
                  </a:lnTo>
                  <a:lnTo>
                    <a:pt x="1162" y="443"/>
                  </a:lnTo>
                  <a:lnTo>
                    <a:pt x="1157" y="448"/>
                  </a:lnTo>
                  <a:lnTo>
                    <a:pt x="1157" y="456"/>
                  </a:lnTo>
                  <a:lnTo>
                    <a:pt x="1152" y="461"/>
                  </a:lnTo>
                  <a:lnTo>
                    <a:pt x="1142" y="463"/>
                  </a:lnTo>
                  <a:lnTo>
                    <a:pt x="1140" y="469"/>
                  </a:lnTo>
                  <a:lnTo>
                    <a:pt x="1130" y="469"/>
                  </a:lnTo>
                  <a:lnTo>
                    <a:pt x="1125" y="469"/>
                  </a:lnTo>
                  <a:lnTo>
                    <a:pt x="1125" y="473"/>
                  </a:lnTo>
                  <a:lnTo>
                    <a:pt x="1130" y="478"/>
                  </a:lnTo>
                  <a:lnTo>
                    <a:pt x="1140" y="480"/>
                  </a:lnTo>
                  <a:lnTo>
                    <a:pt x="1142" y="493"/>
                  </a:lnTo>
                  <a:lnTo>
                    <a:pt x="1145" y="501"/>
                  </a:lnTo>
                  <a:lnTo>
                    <a:pt x="1140" y="505"/>
                  </a:lnTo>
                  <a:lnTo>
                    <a:pt x="1135" y="505"/>
                  </a:lnTo>
                  <a:lnTo>
                    <a:pt x="1130" y="499"/>
                  </a:lnTo>
                  <a:lnTo>
                    <a:pt x="1122" y="501"/>
                  </a:lnTo>
                  <a:lnTo>
                    <a:pt x="1122" y="512"/>
                  </a:lnTo>
                  <a:lnTo>
                    <a:pt x="1112" y="512"/>
                  </a:lnTo>
                  <a:lnTo>
                    <a:pt x="1102" y="514"/>
                  </a:lnTo>
                  <a:lnTo>
                    <a:pt x="1097" y="523"/>
                  </a:lnTo>
                  <a:lnTo>
                    <a:pt x="1100" y="531"/>
                  </a:lnTo>
                  <a:lnTo>
                    <a:pt x="1105" y="538"/>
                  </a:lnTo>
                  <a:lnTo>
                    <a:pt x="1100" y="548"/>
                  </a:lnTo>
                  <a:lnTo>
                    <a:pt x="1097" y="555"/>
                  </a:lnTo>
                  <a:lnTo>
                    <a:pt x="1107" y="565"/>
                  </a:lnTo>
                  <a:lnTo>
                    <a:pt x="1115" y="585"/>
                  </a:lnTo>
                  <a:lnTo>
                    <a:pt x="1122" y="595"/>
                  </a:lnTo>
                  <a:lnTo>
                    <a:pt x="1130" y="602"/>
                  </a:lnTo>
                  <a:lnTo>
                    <a:pt x="1130" y="608"/>
                  </a:lnTo>
                  <a:lnTo>
                    <a:pt x="1142" y="619"/>
                  </a:lnTo>
                  <a:lnTo>
                    <a:pt x="1140" y="625"/>
                  </a:lnTo>
                  <a:lnTo>
                    <a:pt x="1147" y="634"/>
                  </a:lnTo>
                  <a:lnTo>
                    <a:pt x="1147" y="649"/>
                  </a:lnTo>
                  <a:lnTo>
                    <a:pt x="1145" y="657"/>
                  </a:lnTo>
                  <a:lnTo>
                    <a:pt x="1145" y="666"/>
                  </a:lnTo>
                  <a:lnTo>
                    <a:pt x="1145" y="675"/>
                  </a:lnTo>
                  <a:lnTo>
                    <a:pt x="1140" y="677"/>
                  </a:lnTo>
                  <a:lnTo>
                    <a:pt x="1135" y="672"/>
                  </a:lnTo>
                  <a:lnTo>
                    <a:pt x="1130" y="666"/>
                  </a:lnTo>
                  <a:lnTo>
                    <a:pt x="1125" y="668"/>
                  </a:lnTo>
                  <a:lnTo>
                    <a:pt x="1127" y="677"/>
                  </a:lnTo>
                  <a:lnTo>
                    <a:pt x="1122" y="681"/>
                  </a:lnTo>
                  <a:lnTo>
                    <a:pt x="1115" y="672"/>
                  </a:lnTo>
                  <a:lnTo>
                    <a:pt x="1102" y="679"/>
                  </a:lnTo>
                  <a:lnTo>
                    <a:pt x="1110" y="690"/>
                  </a:lnTo>
                  <a:lnTo>
                    <a:pt x="1102" y="696"/>
                  </a:lnTo>
                  <a:lnTo>
                    <a:pt x="1092" y="702"/>
                  </a:lnTo>
                  <a:lnTo>
                    <a:pt x="1084" y="696"/>
                  </a:lnTo>
                  <a:lnTo>
                    <a:pt x="1072" y="702"/>
                  </a:lnTo>
                  <a:lnTo>
                    <a:pt x="1059" y="700"/>
                  </a:lnTo>
                  <a:lnTo>
                    <a:pt x="1052" y="698"/>
                  </a:lnTo>
                  <a:lnTo>
                    <a:pt x="1044" y="705"/>
                  </a:lnTo>
                  <a:lnTo>
                    <a:pt x="1037" y="702"/>
                  </a:lnTo>
                  <a:lnTo>
                    <a:pt x="1032" y="698"/>
                  </a:lnTo>
                  <a:lnTo>
                    <a:pt x="1029" y="702"/>
                  </a:lnTo>
                  <a:lnTo>
                    <a:pt x="1032" y="709"/>
                  </a:lnTo>
                  <a:lnTo>
                    <a:pt x="1027" y="719"/>
                  </a:lnTo>
                  <a:lnTo>
                    <a:pt x="1034" y="739"/>
                  </a:lnTo>
                  <a:lnTo>
                    <a:pt x="1039" y="743"/>
                  </a:lnTo>
                  <a:lnTo>
                    <a:pt x="1037" y="760"/>
                  </a:lnTo>
                  <a:lnTo>
                    <a:pt x="1034" y="773"/>
                  </a:lnTo>
                  <a:lnTo>
                    <a:pt x="1029" y="782"/>
                  </a:lnTo>
                  <a:lnTo>
                    <a:pt x="1029" y="792"/>
                  </a:lnTo>
                  <a:lnTo>
                    <a:pt x="1024" y="801"/>
                  </a:lnTo>
                  <a:lnTo>
                    <a:pt x="1022" y="816"/>
                  </a:lnTo>
                  <a:lnTo>
                    <a:pt x="1024" y="833"/>
                  </a:lnTo>
                  <a:lnTo>
                    <a:pt x="1037" y="844"/>
                  </a:lnTo>
                  <a:lnTo>
                    <a:pt x="1042" y="861"/>
                  </a:lnTo>
                  <a:lnTo>
                    <a:pt x="1049" y="871"/>
                  </a:lnTo>
                  <a:lnTo>
                    <a:pt x="1059" y="876"/>
                  </a:lnTo>
                  <a:lnTo>
                    <a:pt x="1062" y="886"/>
                  </a:lnTo>
                  <a:lnTo>
                    <a:pt x="1059" y="893"/>
                  </a:lnTo>
                  <a:lnTo>
                    <a:pt x="1054" y="897"/>
                  </a:lnTo>
                  <a:lnTo>
                    <a:pt x="1054" y="914"/>
                  </a:lnTo>
                  <a:lnTo>
                    <a:pt x="1049" y="923"/>
                  </a:lnTo>
                  <a:lnTo>
                    <a:pt x="1037" y="934"/>
                  </a:lnTo>
                  <a:lnTo>
                    <a:pt x="1027" y="934"/>
                  </a:lnTo>
                  <a:lnTo>
                    <a:pt x="1022" y="940"/>
                  </a:lnTo>
                  <a:lnTo>
                    <a:pt x="1011" y="938"/>
                  </a:lnTo>
                  <a:lnTo>
                    <a:pt x="1004" y="940"/>
                  </a:lnTo>
                  <a:lnTo>
                    <a:pt x="1001" y="951"/>
                  </a:lnTo>
                  <a:lnTo>
                    <a:pt x="1001" y="961"/>
                  </a:lnTo>
                  <a:lnTo>
                    <a:pt x="1001" y="968"/>
                  </a:lnTo>
                  <a:lnTo>
                    <a:pt x="996" y="970"/>
                  </a:lnTo>
                  <a:lnTo>
                    <a:pt x="984" y="974"/>
                  </a:lnTo>
                  <a:lnTo>
                    <a:pt x="976" y="976"/>
                  </a:lnTo>
                  <a:lnTo>
                    <a:pt x="971" y="985"/>
                  </a:lnTo>
                  <a:lnTo>
                    <a:pt x="961" y="983"/>
                  </a:lnTo>
                  <a:lnTo>
                    <a:pt x="954" y="989"/>
                  </a:lnTo>
                  <a:lnTo>
                    <a:pt x="944" y="989"/>
                  </a:lnTo>
                  <a:lnTo>
                    <a:pt x="936" y="993"/>
                  </a:lnTo>
                  <a:lnTo>
                    <a:pt x="931" y="1006"/>
                  </a:lnTo>
                  <a:lnTo>
                    <a:pt x="936" y="1017"/>
                  </a:lnTo>
                  <a:lnTo>
                    <a:pt x="934" y="1021"/>
                  </a:lnTo>
                  <a:lnTo>
                    <a:pt x="926" y="1026"/>
                  </a:lnTo>
                  <a:lnTo>
                    <a:pt x="936" y="1051"/>
                  </a:lnTo>
                  <a:lnTo>
                    <a:pt x="926" y="1053"/>
                  </a:lnTo>
                  <a:lnTo>
                    <a:pt x="926" y="1058"/>
                  </a:lnTo>
                  <a:lnTo>
                    <a:pt x="936" y="1064"/>
                  </a:lnTo>
                  <a:lnTo>
                    <a:pt x="934" y="1068"/>
                  </a:lnTo>
                  <a:lnTo>
                    <a:pt x="936" y="1073"/>
                  </a:lnTo>
                  <a:lnTo>
                    <a:pt x="936" y="1077"/>
                  </a:lnTo>
                  <a:lnTo>
                    <a:pt x="921" y="1077"/>
                  </a:lnTo>
                  <a:lnTo>
                    <a:pt x="918" y="1079"/>
                  </a:lnTo>
                  <a:lnTo>
                    <a:pt x="921" y="1083"/>
                  </a:lnTo>
                  <a:lnTo>
                    <a:pt x="936" y="1090"/>
                  </a:lnTo>
                  <a:lnTo>
                    <a:pt x="941" y="1096"/>
                  </a:lnTo>
                  <a:lnTo>
                    <a:pt x="949" y="1098"/>
                  </a:lnTo>
                  <a:lnTo>
                    <a:pt x="946" y="1109"/>
                  </a:lnTo>
                  <a:lnTo>
                    <a:pt x="941" y="1124"/>
                  </a:lnTo>
                  <a:lnTo>
                    <a:pt x="941" y="1137"/>
                  </a:lnTo>
                  <a:lnTo>
                    <a:pt x="951" y="1139"/>
                  </a:lnTo>
                  <a:lnTo>
                    <a:pt x="961" y="1145"/>
                  </a:lnTo>
                  <a:lnTo>
                    <a:pt x="966" y="1152"/>
                  </a:lnTo>
                  <a:lnTo>
                    <a:pt x="969" y="1160"/>
                  </a:lnTo>
                  <a:lnTo>
                    <a:pt x="964" y="1169"/>
                  </a:lnTo>
                  <a:lnTo>
                    <a:pt x="959" y="1173"/>
                  </a:lnTo>
                  <a:lnTo>
                    <a:pt x="959" y="1184"/>
                  </a:lnTo>
                  <a:lnTo>
                    <a:pt x="961" y="1190"/>
                  </a:lnTo>
                  <a:lnTo>
                    <a:pt x="956" y="1201"/>
                  </a:lnTo>
                  <a:lnTo>
                    <a:pt x="956" y="1210"/>
                  </a:lnTo>
                  <a:lnTo>
                    <a:pt x="969" y="1222"/>
                  </a:lnTo>
                  <a:lnTo>
                    <a:pt x="941" y="1233"/>
                  </a:lnTo>
                  <a:lnTo>
                    <a:pt x="921" y="1240"/>
                  </a:lnTo>
                  <a:lnTo>
                    <a:pt x="901" y="1250"/>
                  </a:lnTo>
                  <a:lnTo>
                    <a:pt x="903" y="1261"/>
                  </a:lnTo>
                  <a:lnTo>
                    <a:pt x="906" y="1267"/>
                  </a:lnTo>
                  <a:lnTo>
                    <a:pt x="901" y="1272"/>
                  </a:lnTo>
                  <a:lnTo>
                    <a:pt x="878" y="1274"/>
                  </a:lnTo>
                  <a:lnTo>
                    <a:pt x="866" y="1278"/>
                  </a:lnTo>
                  <a:lnTo>
                    <a:pt x="861" y="1274"/>
                  </a:lnTo>
                  <a:lnTo>
                    <a:pt x="856" y="1274"/>
                  </a:lnTo>
                  <a:lnTo>
                    <a:pt x="858" y="1285"/>
                  </a:lnTo>
                  <a:lnTo>
                    <a:pt x="848" y="1285"/>
                  </a:lnTo>
                  <a:lnTo>
                    <a:pt x="845" y="1282"/>
                  </a:lnTo>
                  <a:lnTo>
                    <a:pt x="838" y="1285"/>
                  </a:lnTo>
                  <a:lnTo>
                    <a:pt x="833" y="1289"/>
                  </a:lnTo>
                  <a:lnTo>
                    <a:pt x="825" y="1289"/>
                  </a:lnTo>
                  <a:lnTo>
                    <a:pt x="818" y="1295"/>
                  </a:lnTo>
                  <a:lnTo>
                    <a:pt x="805" y="1299"/>
                  </a:lnTo>
                  <a:lnTo>
                    <a:pt x="803" y="1293"/>
                  </a:lnTo>
                  <a:lnTo>
                    <a:pt x="798" y="1289"/>
                  </a:lnTo>
                  <a:lnTo>
                    <a:pt x="790" y="1291"/>
                  </a:lnTo>
                  <a:lnTo>
                    <a:pt x="785" y="1293"/>
                  </a:lnTo>
                  <a:lnTo>
                    <a:pt x="768" y="1293"/>
                  </a:lnTo>
                  <a:lnTo>
                    <a:pt x="752" y="1299"/>
                  </a:lnTo>
                  <a:lnTo>
                    <a:pt x="742" y="1302"/>
                  </a:lnTo>
                  <a:lnTo>
                    <a:pt x="735" y="1297"/>
                  </a:lnTo>
                  <a:lnTo>
                    <a:pt x="725" y="1289"/>
                  </a:lnTo>
                  <a:lnTo>
                    <a:pt x="712" y="1280"/>
                  </a:lnTo>
                  <a:lnTo>
                    <a:pt x="702" y="1280"/>
                  </a:lnTo>
                  <a:lnTo>
                    <a:pt x="690" y="1282"/>
                  </a:lnTo>
                  <a:lnTo>
                    <a:pt x="677" y="1282"/>
                  </a:lnTo>
                  <a:lnTo>
                    <a:pt x="669" y="1282"/>
                  </a:lnTo>
                  <a:lnTo>
                    <a:pt x="667" y="1291"/>
                  </a:lnTo>
                  <a:lnTo>
                    <a:pt x="659" y="1291"/>
                  </a:lnTo>
                  <a:lnTo>
                    <a:pt x="647" y="1285"/>
                  </a:lnTo>
                  <a:lnTo>
                    <a:pt x="639" y="1278"/>
                  </a:lnTo>
                  <a:lnTo>
                    <a:pt x="629" y="1285"/>
                  </a:lnTo>
                  <a:lnTo>
                    <a:pt x="622" y="1282"/>
                  </a:lnTo>
                  <a:lnTo>
                    <a:pt x="614" y="1274"/>
                  </a:lnTo>
                  <a:lnTo>
                    <a:pt x="604" y="1276"/>
                  </a:lnTo>
                  <a:lnTo>
                    <a:pt x="589" y="1278"/>
                  </a:lnTo>
                  <a:lnTo>
                    <a:pt x="574" y="1280"/>
                  </a:lnTo>
                  <a:lnTo>
                    <a:pt x="569" y="1287"/>
                  </a:lnTo>
                  <a:lnTo>
                    <a:pt x="566" y="1293"/>
                  </a:lnTo>
                  <a:lnTo>
                    <a:pt x="551" y="1289"/>
                  </a:lnTo>
                  <a:lnTo>
                    <a:pt x="539" y="1265"/>
                  </a:lnTo>
                  <a:lnTo>
                    <a:pt x="536" y="1255"/>
                  </a:lnTo>
                  <a:lnTo>
                    <a:pt x="529" y="1252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1829973" y="2437813"/>
              <a:ext cx="791315" cy="898121"/>
            </a:xfrm>
            <a:custGeom>
              <a:avLst/>
              <a:gdLst>
                <a:gd name="T0" fmla="*/ 224396 w 475"/>
                <a:gd name="T1" fmla="*/ 133572 h 573"/>
                <a:gd name="T2" fmla="*/ 167346 w 475"/>
                <a:gd name="T3" fmla="*/ 184643 h 573"/>
                <a:gd name="T4" fmla="*/ 167346 w 475"/>
                <a:gd name="T5" fmla="*/ 235715 h 573"/>
                <a:gd name="T6" fmla="*/ 186363 w 475"/>
                <a:gd name="T7" fmla="*/ 306429 h 573"/>
                <a:gd name="T8" fmla="*/ 173051 w 475"/>
                <a:gd name="T9" fmla="*/ 383036 h 573"/>
                <a:gd name="T10" fmla="*/ 224396 w 475"/>
                <a:gd name="T11" fmla="*/ 461608 h 573"/>
                <a:gd name="T12" fmla="*/ 173051 w 475"/>
                <a:gd name="T13" fmla="*/ 538215 h 573"/>
                <a:gd name="T14" fmla="*/ 114100 w 475"/>
                <a:gd name="T15" fmla="*/ 538215 h 573"/>
                <a:gd name="T16" fmla="*/ 62755 w 475"/>
                <a:gd name="T17" fmla="*/ 579465 h 573"/>
                <a:gd name="T18" fmla="*/ 85575 w 475"/>
                <a:gd name="T19" fmla="*/ 626608 h 573"/>
                <a:gd name="T20" fmla="*/ 47541 w 475"/>
                <a:gd name="T21" fmla="*/ 642323 h 573"/>
                <a:gd name="T22" fmla="*/ 5705 w 475"/>
                <a:gd name="T23" fmla="*/ 701251 h 573"/>
                <a:gd name="T24" fmla="*/ 34230 w 475"/>
                <a:gd name="T25" fmla="*/ 807323 h 573"/>
                <a:gd name="T26" fmla="*/ 81771 w 475"/>
                <a:gd name="T27" fmla="*/ 885895 h 573"/>
                <a:gd name="T28" fmla="*/ 214887 w 475"/>
                <a:gd name="T29" fmla="*/ 915359 h 573"/>
                <a:gd name="T30" fmla="*/ 281446 w 475"/>
                <a:gd name="T31" fmla="*/ 1017502 h 573"/>
                <a:gd name="T32" fmla="*/ 281446 w 475"/>
                <a:gd name="T33" fmla="*/ 1092145 h 573"/>
                <a:gd name="T34" fmla="*/ 334692 w 475"/>
                <a:gd name="T35" fmla="*/ 1058752 h 573"/>
                <a:gd name="T36" fmla="*/ 397447 w 475"/>
                <a:gd name="T37" fmla="*/ 1076431 h 573"/>
                <a:gd name="T38" fmla="*/ 435480 w 475"/>
                <a:gd name="T39" fmla="*/ 1113752 h 573"/>
                <a:gd name="T40" fmla="*/ 473513 w 475"/>
                <a:gd name="T41" fmla="*/ 1080359 h 573"/>
                <a:gd name="T42" fmla="*/ 526760 w 475"/>
                <a:gd name="T43" fmla="*/ 1058752 h 573"/>
                <a:gd name="T44" fmla="*/ 517251 w 475"/>
                <a:gd name="T45" fmla="*/ 1033216 h 573"/>
                <a:gd name="T46" fmla="*/ 521055 w 475"/>
                <a:gd name="T47" fmla="*/ 974288 h 573"/>
                <a:gd name="T48" fmla="*/ 606629 w 475"/>
                <a:gd name="T49" fmla="*/ 962502 h 573"/>
                <a:gd name="T50" fmla="*/ 640859 w 475"/>
                <a:gd name="T51" fmla="*/ 919288 h 573"/>
                <a:gd name="T52" fmla="*/ 688401 w 475"/>
                <a:gd name="T53" fmla="*/ 915359 h 573"/>
                <a:gd name="T54" fmla="*/ 659876 w 475"/>
                <a:gd name="T55" fmla="*/ 978216 h 573"/>
                <a:gd name="T56" fmla="*/ 713122 w 475"/>
                <a:gd name="T57" fmla="*/ 925180 h 573"/>
                <a:gd name="T58" fmla="*/ 741647 w 475"/>
                <a:gd name="T59" fmla="*/ 895716 h 573"/>
                <a:gd name="T60" fmla="*/ 789188 w 475"/>
                <a:gd name="T61" fmla="*/ 852502 h 573"/>
                <a:gd name="T62" fmla="*/ 808205 w 475"/>
                <a:gd name="T63" fmla="*/ 803394 h 573"/>
                <a:gd name="T64" fmla="*/ 783483 w 475"/>
                <a:gd name="T65" fmla="*/ 777859 h 573"/>
                <a:gd name="T66" fmla="*/ 741647 w 475"/>
                <a:gd name="T67" fmla="*/ 803394 h 573"/>
                <a:gd name="T68" fmla="*/ 713122 w 475"/>
                <a:gd name="T69" fmla="*/ 748394 h 573"/>
                <a:gd name="T70" fmla="*/ 703614 w 475"/>
                <a:gd name="T71" fmla="*/ 675716 h 573"/>
                <a:gd name="T72" fmla="*/ 697909 w 475"/>
                <a:gd name="T73" fmla="*/ 612858 h 573"/>
                <a:gd name="T74" fmla="*/ 669384 w 475"/>
                <a:gd name="T75" fmla="*/ 520537 h 573"/>
                <a:gd name="T76" fmla="*/ 694106 w 475"/>
                <a:gd name="T77" fmla="*/ 449822 h 573"/>
                <a:gd name="T78" fmla="*/ 716925 w 475"/>
                <a:gd name="T79" fmla="*/ 386965 h 573"/>
                <a:gd name="T80" fmla="*/ 770172 w 475"/>
                <a:gd name="T81" fmla="*/ 373215 h 573"/>
                <a:gd name="T82" fmla="*/ 804402 w 475"/>
                <a:gd name="T83" fmla="*/ 369286 h 573"/>
                <a:gd name="T84" fmla="*/ 842435 w 475"/>
                <a:gd name="T85" fmla="*/ 428215 h 573"/>
                <a:gd name="T86" fmla="*/ 870960 w 475"/>
                <a:gd name="T87" fmla="*/ 420358 h 573"/>
                <a:gd name="T88" fmla="*/ 903288 w 475"/>
                <a:gd name="T89" fmla="*/ 398751 h 573"/>
                <a:gd name="T90" fmla="*/ 884271 w 475"/>
                <a:gd name="T91" fmla="*/ 324108 h 573"/>
                <a:gd name="T92" fmla="*/ 874763 w 475"/>
                <a:gd name="T93" fmla="*/ 255358 h 573"/>
                <a:gd name="T94" fmla="*/ 823418 w 475"/>
                <a:gd name="T95" fmla="*/ 214108 h 573"/>
                <a:gd name="T96" fmla="*/ 745450 w 475"/>
                <a:gd name="T97" fmla="*/ 155179 h 573"/>
                <a:gd name="T98" fmla="*/ 707417 w 475"/>
                <a:gd name="T99" fmla="*/ 96250 h 573"/>
                <a:gd name="T100" fmla="*/ 659876 w 475"/>
                <a:gd name="T101" fmla="*/ 70714 h 573"/>
                <a:gd name="T102" fmla="*/ 621842 w 475"/>
                <a:gd name="T103" fmla="*/ 15714 h 573"/>
                <a:gd name="T104" fmla="*/ 521055 w 475"/>
                <a:gd name="T105" fmla="*/ 25536 h 573"/>
                <a:gd name="T106" fmla="*/ 439283 w 475"/>
                <a:gd name="T107" fmla="*/ 70714 h 573"/>
                <a:gd name="T108" fmla="*/ 368922 w 475"/>
                <a:gd name="T109" fmla="*/ 84464 h 5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73">
                  <a:moveTo>
                    <a:pt x="141" y="28"/>
                  </a:moveTo>
                  <a:lnTo>
                    <a:pt x="148" y="34"/>
                  </a:lnTo>
                  <a:lnTo>
                    <a:pt x="141" y="47"/>
                  </a:lnTo>
                  <a:lnTo>
                    <a:pt x="141" y="68"/>
                  </a:lnTo>
                  <a:lnTo>
                    <a:pt x="118" y="68"/>
                  </a:lnTo>
                  <a:lnTo>
                    <a:pt x="116" y="75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8" y="94"/>
                  </a:lnTo>
                  <a:lnTo>
                    <a:pt x="88" y="94"/>
                  </a:lnTo>
                  <a:lnTo>
                    <a:pt x="88" y="105"/>
                  </a:lnTo>
                  <a:lnTo>
                    <a:pt x="75" y="107"/>
                  </a:lnTo>
                  <a:lnTo>
                    <a:pt x="75" y="111"/>
                  </a:lnTo>
                  <a:lnTo>
                    <a:pt x="78" y="115"/>
                  </a:lnTo>
                  <a:lnTo>
                    <a:pt x="88" y="120"/>
                  </a:lnTo>
                  <a:lnTo>
                    <a:pt x="88" y="130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93" y="154"/>
                  </a:lnTo>
                  <a:lnTo>
                    <a:pt x="98" y="156"/>
                  </a:lnTo>
                  <a:lnTo>
                    <a:pt x="98" y="162"/>
                  </a:lnTo>
                  <a:lnTo>
                    <a:pt x="91" y="171"/>
                  </a:lnTo>
                  <a:lnTo>
                    <a:pt x="86" y="177"/>
                  </a:lnTo>
                  <a:lnTo>
                    <a:pt x="86" y="186"/>
                  </a:lnTo>
                  <a:lnTo>
                    <a:pt x="91" y="195"/>
                  </a:lnTo>
                  <a:lnTo>
                    <a:pt x="106" y="203"/>
                  </a:lnTo>
                  <a:lnTo>
                    <a:pt x="113" y="209"/>
                  </a:lnTo>
                  <a:lnTo>
                    <a:pt x="113" y="222"/>
                  </a:lnTo>
                  <a:lnTo>
                    <a:pt x="118" y="229"/>
                  </a:lnTo>
                  <a:lnTo>
                    <a:pt x="118" y="235"/>
                  </a:lnTo>
                  <a:lnTo>
                    <a:pt x="108" y="235"/>
                  </a:lnTo>
                  <a:lnTo>
                    <a:pt x="103" y="259"/>
                  </a:lnTo>
                  <a:lnTo>
                    <a:pt x="96" y="259"/>
                  </a:lnTo>
                  <a:lnTo>
                    <a:pt x="91" y="265"/>
                  </a:lnTo>
                  <a:lnTo>
                    <a:pt x="91" y="274"/>
                  </a:lnTo>
                  <a:lnTo>
                    <a:pt x="86" y="280"/>
                  </a:lnTo>
                  <a:lnTo>
                    <a:pt x="75" y="276"/>
                  </a:lnTo>
                  <a:lnTo>
                    <a:pt x="75" y="269"/>
                  </a:lnTo>
                  <a:lnTo>
                    <a:pt x="65" y="269"/>
                  </a:lnTo>
                  <a:lnTo>
                    <a:pt x="60" y="274"/>
                  </a:lnTo>
                  <a:lnTo>
                    <a:pt x="60" y="282"/>
                  </a:lnTo>
                  <a:lnTo>
                    <a:pt x="55" y="287"/>
                  </a:lnTo>
                  <a:lnTo>
                    <a:pt x="45" y="289"/>
                  </a:lnTo>
                  <a:lnTo>
                    <a:pt x="43" y="295"/>
                  </a:lnTo>
                  <a:lnTo>
                    <a:pt x="33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304"/>
                  </a:lnTo>
                  <a:lnTo>
                    <a:pt x="43" y="306"/>
                  </a:lnTo>
                  <a:lnTo>
                    <a:pt x="45" y="319"/>
                  </a:lnTo>
                  <a:lnTo>
                    <a:pt x="48" y="327"/>
                  </a:lnTo>
                  <a:lnTo>
                    <a:pt x="43" y="331"/>
                  </a:lnTo>
                  <a:lnTo>
                    <a:pt x="38" y="331"/>
                  </a:lnTo>
                  <a:lnTo>
                    <a:pt x="33" y="325"/>
                  </a:lnTo>
                  <a:lnTo>
                    <a:pt x="25" y="327"/>
                  </a:lnTo>
                  <a:lnTo>
                    <a:pt x="25" y="338"/>
                  </a:lnTo>
                  <a:lnTo>
                    <a:pt x="15" y="338"/>
                  </a:lnTo>
                  <a:lnTo>
                    <a:pt x="5" y="340"/>
                  </a:lnTo>
                  <a:lnTo>
                    <a:pt x="0" y="349"/>
                  </a:lnTo>
                  <a:lnTo>
                    <a:pt x="3" y="357"/>
                  </a:lnTo>
                  <a:lnTo>
                    <a:pt x="8" y="364"/>
                  </a:lnTo>
                  <a:lnTo>
                    <a:pt x="3" y="374"/>
                  </a:lnTo>
                  <a:lnTo>
                    <a:pt x="0" y="381"/>
                  </a:lnTo>
                  <a:lnTo>
                    <a:pt x="10" y="391"/>
                  </a:lnTo>
                  <a:lnTo>
                    <a:pt x="18" y="411"/>
                  </a:lnTo>
                  <a:lnTo>
                    <a:pt x="25" y="421"/>
                  </a:lnTo>
                  <a:lnTo>
                    <a:pt x="33" y="428"/>
                  </a:lnTo>
                  <a:lnTo>
                    <a:pt x="33" y="434"/>
                  </a:lnTo>
                  <a:lnTo>
                    <a:pt x="45" y="445"/>
                  </a:lnTo>
                  <a:lnTo>
                    <a:pt x="43" y="451"/>
                  </a:lnTo>
                  <a:lnTo>
                    <a:pt x="50" y="460"/>
                  </a:lnTo>
                  <a:lnTo>
                    <a:pt x="50" y="475"/>
                  </a:lnTo>
                  <a:lnTo>
                    <a:pt x="73" y="466"/>
                  </a:lnTo>
                  <a:lnTo>
                    <a:pt x="78" y="458"/>
                  </a:lnTo>
                  <a:lnTo>
                    <a:pt x="113" y="466"/>
                  </a:lnTo>
                  <a:lnTo>
                    <a:pt x="131" y="481"/>
                  </a:lnTo>
                  <a:lnTo>
                    <a:pt x="146" y="492"/>
                  </a:lnTo>
                  <a:lnTo>
                    <a:pt x="141" y="501"/>
                  </a:lnTo>
                  <a:lnTo>
                    <a:pt x="148" y="509"/>
                  </a:lnTo>
                  <a:lnTo>
                    <a:pt x="148" y="518"/>
                  </a:lnTo>
                  <a:lnTo>
                    <a:pt x="138" y="522"/>
                  </a:lnTo>
                  <a:lnTo>
                    <a:pt x="138" y="537"/>
                  </a:lnTo>
                  <a:lnTo>
                    <a:pt x="141" y="543"/>
                  </a:lnTo>
                  <a:lnTo>
                    <a:pt x="148" y="545"/>
                  </a:lnTo>
                  <a:lnTo>
                    <a:pt x="148" y="556"/>
                  </a:lnTo>
                  <a:lnTo>
                    <a:pt x="151" y="556"/>
                  </a:lnTo>
                  <a:lnTo>
                    <a:pt x="163" y="550"/>
                  </a:lnTo>
                  <a:lnTo>
                    <a:pt x="169" y="548"/>
                  </a:lnTo>
                  <a:lnTo>
                    <a:pt x="169" y="541"/>
                  </a:lnTo>
                  <a:lnTo>
                    <a:pt x="176" y="539"/>
                  </a:lnTo>
                  <a:lnTo>
                    <a:pt x="181" y="543"/>
                  </a:lnTo>
                  <a:lnTo>
                    <a:pt x="186" y="545"/>
                  </a:lnTo>
                  <a:lnTo>
                    <a:pt x="196" y="545"/>
                  </a:lnTo>
                  <a:lnTo>
                    <a:pt x="204" y="541"/>
                  </a:lnTo>
                  <a:lnTo>
                    <a:pt x="209" y="548"/>
                  </a:lnTo>
                  <a:lnTo>
                    <a:pt x="214" y="554"/>
                  </a:lnTo>
                  <a:lnTo>
                    <a:pt x="216" y="563"/>
                  </a:lnTo>
                  <a:lnTo>
                    <a:pt x="216" y="571"/>
                  </a:lnTo>
                  <a:lnTo>
                    <a:pt x="221" y="573"/>
                  </a:lnTo>
                  <a:lnTo>
                    <a:pt x="229" y="567"/>
                  </a:lnTo>
                  <a:lnTo>
                    <a:pt x="234" y="565"/>
                  </a:lnTo>
                  <a:lnTo>
                    <a:pt x="244" y="565"/>
                  </a:lnTo>
                  <a:lnTo>
                    <a:pt x="244" y="560"/>
                  </a:lnTo>
                  <a:lnTo>
                    <a:pt x="249" y="556"/>
                  </a:lnTo>
                  <a:lnTo>
                    <a:pt x="249" y="550"/>
                  </a:lnTo>
                  <a:lnTo>
                    <a:pt x="254" y="545"/>
                  </a:lnTo>
                  <a:lnTo>
                    <a:pt x="257" y="541"/>
                  </a:lnTo>
                  <a:lnTo>
                    <a:pt x="259" y="539"/>
                  </a:lnTo>
                  <a:lnTo>
                    <a:pt x="264" y="545"/>
                  </a:lnTo>
                  <a:lnTo>
                    <a:pt x="277" y="539"/>
                  </a:lnTo>
                  <a:lnTo>
                    <a:pt x="282" y="535"/>
                  </a:lnTo>
                  <a:lnTo>
                    <a:pt x="274" y="528"/>
                  </a:lnTo>
                  <a:lnTo>
                    <a:pt x="267" y="531"/>
                  </a:lnTo>
                  <a:lnTo>
                    <a:pt x="267" y="524"/>
                  </a:lnTo>
                  <a:lnTo>
                    <a:pt x="272" y="526"/>
                  </a:lnTo>
                  <a:lnTo>
                    <a:pt x="274" y="520"/>
                  </a:lnTo>
                  <a:lnTo>
                    <a:pt x="274" y="516"/>
                  </a:lnTo>
                  <a:lnTo>
                    <a:pt x="267" y="516"/>
                  </a:lnTo>
                  <a:lnTo>
                    <a:pt x="269" y="501"/>
                  </a:lnTo>
                  <a:lnTo>
                    <a:pt x="274" y="496"/>
                  </a:lnTo>
                  <a:lnTo>
                    <a:pt x="282" y="494"/>
                  </a:lnTo>
                  <a:lnTo>
                    <a:pt x="292" y="492"/>
                  </a:lnTo>
                  <a:lnTo>
                    <a:pt x="297" y="488"/>
                  </a:lnTo>
                  <a:lnTo>
                    <a:pt x="304" y="488"/>
                  </a:lnTo>
                  <a:lnTo>
                    <a:pt x="319" y="490"/>
                  </a:lnTo>
                  <a:lnTo>
                    <a:pt x="322" y="481"/>
                  </a:lnTo>
                  <a:lnTo>
                    <a:pt x="317" y="479"/>
                  </a:lnTo>
                  <a:lnTo>
                    <a:pt x="319" y="475"/>
                  </a:lnTo>
                  <a:lnTo>
                    <a:pt x="327" y="466"/>
                  </a:lnTo>
                  <a:lnTo>
                    <a:pt x="337" y="468"/>
                  </a:lnTo>
                  <a:lnTo>
                    <a:pt x="345" y="473"/>
                  </a:lnTo>
                  <a:lnTo>
                    <a:pt x="352" y="471"/>
                  </a:lnTo>
                  <a:lnTo>
                    <a:pt x="362" y="464"/>
                  </a:lnTo>
                  <a:lnTo>
                    <a:pt x="367" y="464"/>
                  </a:lnTo>
                  <a:lnTo>
                    <a:pt x="362" y="466"/>
                  </a:lnTo>
                  <a:lnTo>
                    <a:pt x="362" y="473"/>
                  </a:lnTo>
                  <a:lnTo>
                    <a:pt x="347" y="481"/>
                  </a:lnTo>
                  <a:lnTo>
                    <a:pt x="347" y="488"/>
                  </a:lnTo>
                  <a:lnTo>
                    <a:pt x="340" y="494"/>
                  </a:lnTo>
                  <a:lnTo>
                    <a:pt x="347" y="498"/>
                  </a:lnTo>
                  <a:lnTo>
                    <a:pt x="360" y="501"/>
                  </a:lnTo>
                  <a:lnTo>
                    <a:pt x="367" y="496"/>
                  </a:lnTo>
                  <a:lnTo>
                    <a:pt x="372" y="490"/>
                  </a:lnTo>
                  <a:lnTo>
                    <a:pt x="375" y="486"/>
                  </a:lnTo>
                  <a:lnTo>
                    <a:pt x="375" y="471"/>
                  </a:lnTo>
                  <a:lnTo>
                    <a:pt x="377" y="468"/>
                  </a:lnTo>
                  <a:lnTo>
                    <a:pt x="382" y="471"/>
                  </a:lnTo>
                  <a:lnTo>
                    <a:pt x="387" y="471"/>
                  </a:lnTo>
                  <a:lnTo>
                    <a:pt x="395" y="462"/>
                  </a:lnTo>
                  <a:lnTo>
                    <a:pt x="390" y="456"/>
                  </a:lnTo>
                  <a:lnTo>
                    <a:pt x="395" y="447"/>
                  </a:lnTo>
                  <a:lnTo>
                    <a:pt x="390" y="441"/>
                  </a:lnTo>
                  <a:lnTo>
                    <a:pt x="397" y="434"/>
                  </a:lnTo>
                  <a:lnTo>
                    <a:pt x="407" y="434"/>
                  </a:lnTo>
                  <a:lnTo>
                    <a:pt x="415" y="434"/>
                  </a:lnTo>
                  <a:lnTo>
                    <a:pt x="415" y="428"/>
                  </a:lnTo>
                  <a:lnTo>
                    <a:pt x="417" y="424"/>
                  </a:lnTo>
                  <a:lnTo>
                    <a:pt x="417" y="415"/>
                  </a:lnTo>
                  <a:lnTo>
                    <a:pt x="425" y="415"/>
                  </a:lnTo>
                  <a:lnTo>
                    <a:pt x="425" y="409"/>
                  </a:lnTo>
                  <a:lnTo>
                    <a:pt x="433" y="404"/>
                  </a:lnTo>
                  <a:lnTo>
                    <a:pt x="433" y="398"/>
                  </a:lnTo>
                  <a:lnTo>
                    <a:pt x="425" y="391"/>
                  </a:lnTo>
                  <a:lnTo>
                    <a:pt x="412" y="391"/>
                  </a:lnTo>
                  <a:lnTo>
                    <a:pt x="412" y="396"/>
                  </a:lnTo>
                  <a:lnTo>
                    <a:pt x="405" y="396"/>
                  </a:lnTo>
                  <a:lnTo>
                    <a:pt x="402" y="398"/>
                  </a:lnTo>
                  <a:lnTo>
                    <a:pt x="400" y="406"/>
                  </a:lnTo>
                  <a:lnTo>
                    <a:pt x="395" y="411"/>
                  </a:lnTo>
                  <a:lnTo>
                    <a:pt x="390" y="409"/>
                  </a:lnTo>
                  <a:lnTo>
                    <a:pt x="392" y="402"/>
                  </a:lnTo>
                  <a:lnTo>
                    <a:pt x="385" y="398"/>
                  </a:lnTo>
                  <a:lnTo>
                    <a:pt x="380" y="391"/>
                  </a:lnTo>
                  <a:lnTo>
                    <a:pt x="380" y="387"/>
                  </a:lnTo>
                  <a:lnTo>
                    <a:pt x="375" y="381"/>
                  </a:lnTo>
                  <a:lnTo>
                    <a:pt x="377" y="376"/>
                  </a:lnTo>
                  <a:lnTo>
                    <a:pt x="375" y="372"/>
                  </a:lnTo>
                  <a:lnTo>
                    <a:pt x="375" y="364"/>
                  </a:lnTo>
                  <a:lnTo>
                    <a:pt x="375" y="351"/>
                  </a:lnTo>
                  <a:lnTo>
                    <a:pt x="370" y="344"/>
                  </a:lnTo>
                  <a:lnTo>
                    <a:pt x="375" y="338"/>
                  </a:lnTo>
                  <a:lnTo>
                    <a:pt x="372" y="334"/>
                  </a:lnTo>
                  <a:lnTo>
                    <a:pt x="372" y="323"/>
                  </a:lnTo>
                  <a:lnTo>
                    <a:pt x="375" y="317"/>
                  </a:lnTo>
                  <a:lnTo>
                    <a:pt x="367" y="312"/>
                  </a:lnTo>
                  <a:lnTo>
                    <a:pt x="365" y="302"/>
                  </a:lnTo>
                  <a:lnTo>
                    <a:pt x="365" y="291"/>
                  </a:lnTo>
                  <a:lnTo>
                    <a:pt x="365" y="280"/>
                  </a:lnTo>
                  <a:lnTo>
                    <a:pt x="355" y="272"/>
                  </a:lnTo>
                  <a:lnTo>
                    <a:pt x="352" y="265"/>
                  </a:lnTo>
                  <a:lnTo>
                    <a:pt x="355" y="261"/>
                  </a:lnTo>
                  <a:lnTo>
                    <a:pt x="355" y="250"/>
                  </a:lnTo>
                  <a:lnTo>
                    <a:pt x="355" y="237"/>
                  </a:lnTo>
                  <a:lnTo>
                    <a:pt x="360" y="235"/>
                  </a:lnTo>
                  <a:lnTo>
                    <a:pt x="365" y="229"/>
                  </a:lnTo>
                  <a:lnTo>
                    <a:pt x="372" y="227"/>
                  </a:lnTo>
                  <a:lnTo>
                    <a:pt x="372" y="218"/>
                  </a:lnTo>
                  <a:lnTo>
                    <a:pt x="375" y="212"/>
                  </a:lnTo>
                  <a:lnTo>
                    <a:pt x="380" y="203"/>
                  </a:lnTo>
                  <a:lnTo>
                    <a:pt x="377" y="197"/>
                  </a:lnTo>
                  <a:lnTo>
                    <a:pt x="385" y="190"/>
                  </a:lnTo>
                  <a:lnTo>
                    <a:pt x="390" y="195"/>
                  </a:lnTo>
                  <a:lnTo>
                    <a:pt x="395" y="192"/>
                  </a:lnTo>
                  <a:lnTo>
                    <a:pt x="402" y="197"/>
                  </a:lnTo>
                  <a:lnTo>
                    <a:pt x="405" y="190"/>
                  </a:lnTo>
                  <a:lnTo>
                    <a:pt x="405" y="182"/>
                  </a:lnTo>
                  <a:lnTo>
                    <a:pt x="405" y="169"/>
                  </a:lnTo>
                  <a:lnTo>
                    <a:pt x="410" y="169"/>
                  </a:lnTo>
                  <a:lnTo>
                    <a:pt x="415" y="177"/>
                  </a:lnTo>
                  <a:lnTo>
                    <a:pt x="423" y="188"/>
                  </a:lnTo>
                  <a:lnTo>
                    <a:pt x="428" y="199"/>
                  </a:lnTo>
                  <a:lnTo>
                    <a:pt x="428" y="205"/>
                  </a:lnTo>
                  <a:lnTo>
                    <a:pt x="435" y="205"/>
                  </a:lnTo>
                  <a:lnTo>
                    <a:pt x="443" y="209"/>
                  </a:lnTo>
                  <a:lnTo>
                    <a:pt x="443" y="218"/>
                  </a:lnTo>
                  <a:lnTo>
                    <a:pt x="448" y="218"/>
                  </a:lnTo>
                  <a:lnTo>
                    <a:pt x="448" y="205"/>
                  </a:lnTo>
                  <a:lnTo>
                    <a:pt x="453" y="203"/>
                  </a:lnTo>
                  <a:lnTo>
                    <a:pt x="458" y="207"/>
                  </a:lnTo>
                  <a:lnTo>
                    <a:pt x="458" y="214"/>
                  </a:lnTo>
                  <a:lnTo>
                    <a:pt x="470" y="222"/>
                  </a:lnTo>
                  <a:lnTo>
                    <a:pt x="473" y="218"/>
                  </a:lnTo>
                  <a:lnTo>
                    <a:pt x="468" y="214"/>
                  </a:lnTo>
                  <a:lnTo>
                    <a:pt x="473" y="207"/>
                  </a:lnTo>
                  <a:lnTo>
                    <a:pt x="475" y="203"/>
                  </a:lnTo>
                  <a:lnTo>
                    <a:pt x="473" y="197"/>
                  </a:lnTo>
                  <a:lnTo>
                    <a:pt x="470" y="188"/>
                  </a:lnTo>
                  <a:lnTo>
                    <a:pt x="468" y="184"/>
                  </a:lnTo>
                  <a:lnTo>
                    <a:pt x="468" y="173"/>
                  </a:lnTo>
                  <a:lnTo>
                    <a:pt x="465" y="165"/>
                  </a:lnTo>
                  <a:lnTo>
                    <a:pt x="465" y="156"/>
                  </a:lnTo>
                  <a:lnTo>
                    <a:pt x="463" y="150"/>
                  </a:lnTo>
                  <a:lnTo>
                    <a:pt x="463" y="141"/>
                  </a:lnTo>
                  <a:lnTo>
                    <a:pt x="463" y="135"/>
                  </a:lnTo>
                  <a:lnTo>
                    <a:pt x="460" y="130"/>
                  </a:lnTo>
                  <a:lnTo>
                    <a:pt x="445" y="122"/>
                  </a:lnTo>
                  <a:lnTo>
                    <a:pt x="448" y="113"/>
                  </a:lnTo>
                  <a:lnTo>
                    <a:pt x="443" y="109"/>
                  </a:lnTo>
                  <a:lnTo>
                    <a:pt x="435" y="113"/>
                  </a:lnTo>
                  <a:lnTo>
                    <a:pt x="433" y="109"/>
                  </a:lnTo>
                  <a:lnTo>
                    <a:pt x="435" y="105"/>
                  </a:lnTo>
                  <a:lnTo>
                    <a:pt x="430" y="98"/>
                  </a:lnTo>
                  <a:lnTo>
                    <a:pt x="420" y="88"/>
                  </a:lnTo>
                  <a:lnTo>
                    <a:pt x="410" y="81"/>
                  </a:lnTo>
                  <a:lnTo>
                    <a:pt x="392" y="79"/>
                  </a:lnTo>
                  <a:lnTo>
                    <a:pt x="387" y="77"/>
                  </a:lnTo>
                  <a:lnTo>
                    <a:pt x="387" y="64"/>
                  </a:lnTo>
                  <a:lnTo>
                    <a:pt x="375" y="62"/>
                  </a:lnTo>
                  <a:lnTo>
                    <a:pt x="372" y="58"/>
                  </a:lnTo>
                  <a:lnTo>
                    <a:pt x="372" y="49"/>
                  </a:lnTo>
                  <a:lnTo>
                    <a:pt x="370" y="43"/>
                  </a:lnTo>
                  <a:lnTo>
                    <a:pt x="362" y="38"/>
                  </a:lnTo>
                  <a:lnTo>
                    <a:pt x="355" y="43"/>
                  </a:lnTo>
                  <a:lnTo>
                    <a:pt x="347" y="43"/>
                  </a:lnTo>
                  <a:lnTo>
                    <a:pt x="347" y="36"/>
                  </a:lnTo>
                  <a:lnTo>
                    <a:pt x="347" y="32"/>
                  </a:lnTo>
                  <a:lnTo>
                    <a:pt x="337" y="25"/>
                  </a:lnTo>
                  <a:lnTo>
                    <a:pt x="329" y="23"/>
                  </a:lnTo>
                  <a:lnTo>
                    <a:pt x="332" y="17"/>
                  </a:lnTo>
                  <a:lnTo>
                    <a:pt x="327" y="8"/>
                  </a:lnTo>
                  <a:lnTo>
                    <a:pt x="317" y="8"/>
                  </a:lnTo>
                  <a:lnTo>
                    <a:pt x="312" y="0"/>
                  </a:lnTo>
                  <a:lnTo>
                    <a:pt x="297" y="0"/>
                  </a:lnTo>
                  <a:lnTo>
                    <a:pt x="287" y="4"/>
                  </a:lnTo>
                  <a:lnTo>
                    <a:pt x="274" y="13"/>
                  </a:lnTo>
                  <a:lnTo>
                    <a:pt x="262" y="17"/>
                  </a:lnTo>
                  <a:lnTo>
                    <a:pt x="249" y="19"/>
                  </a:lnTo>
                  <a:lnTo>
                    <a:pt x="244" y="25"/>
                  </a:lnTo>
                  <a:lnTo>
                    <a:pt x="239" y="34"/>
                  </a:lnTo>
                  <a:lnTo>
                    <a:pt x="231" y="36"/>
                  </a:lnTo>
                  <a:lnTo>
                    <a:pt x="224" y="36"/>
                  </a:lnTo>
                  <a:lnTo>
                    <a:pt x="216" y="34"/>
                  </a:lnTo>
                  <a:lnTo>
                    <a:pt x="209" y="38"/>
                  </a:lnTo>
                  <a:lnTo>
                    <a:pt x="199" y="38"/>
                  </a:lnTo>
                  <a:lnTo>
                    <a:pt x="194" y="43"/>
                  </a:lnTo>
                  <a:lnTo>
                    <a:pt x="179" y="43"/>
                  </a:lnTo>
                  <a:lnTo>
                    <a:pt x="169" y="36"/>
                  </a:lnTo>
                  <a:lnTo>
                    <a:pt x="166" y="28"/>
                  </a:lnTo>
                  <a:lnTo>
                    <a:pt x="141" y="28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7" name="Freeform 17"/>
            <p:cNvSpPr>
              <a:spLocks/>
            </p:cNvSpPr>
            <p:nvPr/>
          </p:nvSpPr>
          <p:spPr bwMode="auto">
            <a:xfrm>
              <a:off x="1941553" y="4575998"/>
              <a:ext cx="303173" cy="195079"/>
            </a:xfrm>
            <a:custGeom>
              <a:avLst/>
              <a:gdLst>
                <a:gd name="T0" fmla="*/ 4807 w 72"/>
                <a:gd name="T1" fmla="*/ 134883 h 58"/>
                <a:gd name="T2" fmla="*/ 0 w 72"/>
                <a:gd name="T3" fmla="*/ 113807 h 58"/>
                <a:gd name="T4" fmla="*/ 4807 w 72"/>
                <a:gd name="T5" fmla="*/ 96947 h 58"/>
                <a:gd name="T6" fmla="*/ 14420 w 72"/>
                <a:gd name="T7" fmla="*/ 80087 h 58"/>
                <a:gd name="T8" fmla="*/ 24033 w 72"/>
                <a:gd name="T9" fmla="*/ 71656 h 58"/>
                <a:gd name="T10" fmla="*/ 38453 w 72"/>
                <a:gd name="T11" fmla="*/ 67441 h 58"/>
                <a:gd name="T12" fmla="*/ 48066 w 72"/>
                <a:gd name="T13" fmla="*/ 59011 h 58"/>
                <a:gd name="T14" fmla="*/ 48066 w 72"/>
                <a:gd name="T15" fmla="*/ 50581 h 58"/>
                <a:gd name="T16" fmla="*/ 76906 w 72"/>
                <a:gd name="T17" fmla="*/ 46366 h 58"/>
                <a:gd name="T18" fmla="*/ 76906 w 72"/>
                <a:gd name="T19" fmla="*/ 25291 h 58"/>
                <a:gd name="T20" fmla="*/ 91325 w 72"/>
                <a:gd name="T21" fmla="*/ 25291 h 58"/>
                <a:gd name="T22" fmla="*/ 100939 w 72"/>
                <a:gd name="T23" fmla="*/ 29506 h 58"/>
                <a:gd name="T24" fmla="*/ 105745 w 72"/>
                <a:gd name="T25" fmla="*/ 42151 h 58"/>
                <a:gd name="T26" fmla="*/ 120165 w 72"/>
                <a:gd name="T27" fmla="*/ 25291 h 58"/>
                <a:gd name="T28" fmla="*/ 134585 w 72"/>
                <a:gd name="T29" fmla="*/ 21075 h 58"/>
                <a:gd name="T30" fmla="*/ 153811 w 72"/>
                <a:gd name="T31" fmla="*/ 16860 h 58"/>
                <a:gd name="T32" fmla="*/ 168231 w 72"/>
                <a:gd name="T33" fmla="*/ 25291 h 58"/>
                <a:gd name="T34" fmla="*/ 182651 w 72"/>
                <a:gd name="T35" fmla="*/ 21075 h 58"/>
                <a:gd name="T36" fmla="*/ 192264 w 72"/>
                <a:gd name="T37" fmla="*/ 29506 h 58"/>
                <a:gd name="T38" fmla="*/ 201877 w 72"/>
                <a:gd name="T39" fmla="*/ 37936 h 58"/>
                <a:gd name="T40" fmla="*/ 221103 w 72"/>
                <a:gd name="T41" fmla="*/ 29506 h 58"/>
                <a:gd name="T42" fmla="*/ 249943 w 72"/>
                <a:gd name="T43" fmla="*/ 33721 h 58"/>
                <a:gd name="T44" fmla="*/ 269169 w 72"/>
                <a:gd name="T45" fmla="*/ 33721 h 58"/>
                <a:gd name="T46" fmla="*/ 283589 w 72"/>
                <a:gd name="T47" fmla="*/ 25291 h 58"/>
                <a:gd name="T48" fmla="*/ 288396 w 72"/>
                <a:gd name="T49" fmla="*/ 12645 h 58"/>
                <a:gd name="T50" fmla="*/ 298009 w 72"/>
                <a:gd name="T51" fmla="*/ 12645 h 58"/>
                <a:gd name="T52" fmla="*/ 312429 w 72"/>
                <a:gd name="T53" fmla="*/ 16860 h 58"/>
                <a:gd name="T54" fmla="*/ 331655 w 72"/>
                <a:gd name="T55" fmla="*/ 4215 h 58"/>
                <a:gd name="T56" fmla="*/ 341268 w 72"/>
                <a:gd name="T57" fmla="*/ 0 h 58"/>
                <a:gd name="T58" fmla="*/ 346075 w 72"/>
                <a:gd name="T59" fmla="*/ 16860 h 58"/>
                <a:gd name="T60" fmla="*/ 346075 w 72"/>
                <a:gd name="T61" fmla="*/ 29506 h 58"/>
                <a:gd name="T62" fmla="*/ 326849 w 72"/>
                <a:gd name="T63" fmla="*/ 29506 h 58"/>
                <a:gd name="T64" fmla="*/ 317235 w 72"/>
                <a:gd name="T65" fmla="*/ 37936 h 58"/>
                <a:gd name="T66" fmla="*/ 317235 w 72"/>
                <a:gd name="T67" fmla="*/ 46366 h 58"/>
                <a:gd name="T68" fmla="*/ 302816 w 72"/>
                <a:gd name="T69" fmla="*/ 54796 h 58"/>
                <a:gd name="T70" fmla="*/ 283589 w 72"/>
                <a:gd name="T71" fmla="*/ 75872 h 58"/>
                <a:gd name="T72" fmla="*/ 269169 w 72"/>
                <a:gd name="T73" fmla="*/ 109592 h 58"/>
                <a:gd name="T74" fmla="*/ 245136 w 72"/>
                <a:gd name="T75" fmla="*/ 118022 h 58"/>
                <a:gd name="T76" fmla="*/ 225910 w 72"/>
                <a:gd name="T77" fmla="*/ 139098 h 58"/>
                <a:gd name="T78" fmla="*/ 216297 w 72"/>
                <a:gd name="T79" fmla="*/ 160173 h 58"/>
                <a:gd name="T80" fmla="*/ 206684 w 72"/>
                <a:gd name="T81" fmla="*/ 193894 h 58"/>
                <a:gd name="T82" fmla="*/ 182651 w 72"/>
                <a:gd name="T83" fmla="*/ 206539 h 58"/>
                <a:gd name="T84" fmla="*/ 163424 w 72"/>
                <a:gd name="T85" fmla="*/ 223400 h 58"/>
                <a:gd name="T86" fmla="*/ 144198 w 72"/>
                <a:gd name="T87" fmla="*/ 231830 h 58"/>
                <a:gd name="T88" fmla="*/ 124972 w 72"/>
                <a:gd name="T89" fmla="*/ 231830 h 58"/>
                <a:gd name="T90" fmla="*/ 105745 w 72"/>
                <a:gd name="T91" fmla="*/ 244475 h 58"/>
                <a:gd name="T92" fmla="*/ 86519 w 72"/>
                <a:gd name="T93" fmla="*/ 240260 h 58"/>
                <a:gd name="T94" fmla="*/ 76906 w 72"/>
                <a:gd name="T95" fmla="*/ 227615 h 58"/>
                <a:gd name="T96" fmla="*/ 62486 w 72"/>
                <a:gd name="T97" fmla="*/ 227615 h 58"/>
                <a:gd name="T98" fmla="*/ 48066 w 72"/>
                <a:gd name="T99" fmla="*/ 219184 h 58"/>
                <a:gd name="T100" fmla="*/ 43259 w 72"/>
                <a:gd name="T101" fmla="*/ 185464 h 58"/>
                <a:gd name="T102" fmla="*/ 24033 w 72"/>
                <a:gd name="T103" fmla="*/ 168603 h 58"/>
                <a:gd name="T104" fmla="*/ 9613 w 72"/>
                <a:gd name="T105" fmla="*/ 155958 h 58"/>
                <a:gd name="T106" fmla="*/ 9613 w 72"/>
                <a:gd name="T107" fmla="*/ 134883 h 58"/>
                <a:gd name="T108" fmla="*/ 4807 w 72"/>
                <a:gd name="T109" fmla="*/ 134883 h 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58">
                  <a:moveTo>
                    <a:pt x="1" y="32"/>
                  </a:moveTo>
                  <a:lnTo>
                    <a:pt x="0" y="27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6" y="7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6" y="11"/>
                  </a:lnTo>
                  <a:lnTo>
                    <a:pt x="63" y="13"/>
                  </a:lnTo>
                  <a:lnTo>
                    <a:pt x="59" y="18"/>
                  </a:lnTo>
                  <a:lnTo>
                    <a:pt x="56" y="26"/>
                  </a:lnTo>
                  <a:lnTo>
                    <a:pt x="51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6"/>
                  </a:lnTo>
                  <a:lnTo>
                    <a:pt x="38" y="49"/>
                  </a:lnTo>
                  <a:lnTo>
                    <a:pt x="34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2" y="58"/>
                  </a:lnTo>
                  <a:lnTo>
                    <a:pt x="18" y="57"/>
                  </a:lnTo>
                  <a:lnTo>
                    <a:pt x="16" y="54"/>
                  </a:lnTo>
                  <a:lnTo>
                    <a:pt x="13" y="54"/>
                  </a:lnTo>
                  <a:lnTo>
                    <a:pt x="10" y="52"/>
                  </a:lnTo>
                  <a:lnTo>
                    <a:pt x="9" y="44"/>
                  </a:lnTo>
                  <a:lnTo>
                    <a:pt x="5" y="40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1" y="32"/>
                  </a:lnTo>
                </a:path>
              </a:pathLst>
            </a:custGeom>
            <a:solidFill>
              <a:srgbClr val="F9F9F9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8" name="Freeform 19"/>
            <p:cNvSpPr>
              <a:spLocks/>
            </p:cNvSpPr>
            <p:nvPr/>
          </p:nvSpPr>
          <p:spPr bwMode="auto">
            <a:xfrm>
              <a:off x="1879069" y="1388933"/>
              <a:ext cx="1087534" cy="1114732"/>
            </a:xfrm>
            <a:custGeom>
              <a:avLst/>
              <a:gdLst>
                <a:gd name="T0" fmla="*/ 62833 w 652"/>
                <a:gd name="T1" fmla="*/ 905209 h 713"/>
                <a:gd name="T2" fmla="*/ 125666 w 652"/>
                <a:gd name="T3" fmla="*/ 779812 h 713"/>
                <a:gd name="T4" fmla="*/ 230387 w 652"/>
                <a:gd name="T5" fmla="*/ 775893 h 713"/>
                <a:gd name="T6" fmla="*/ 283700 w 652"/>
                <a:gd name="T7" fmla="*/ 732788 h 713"/>
                <a:gd name="T8" fmla="*/ 211347 w 652"/>
                <a:gd name="T9" fmla="*/ 687724 h 713"/>
                <a:gd name="T10" fmla="*/ 148514 w 652"/>
                <a:gd name="T11" fmla="*/ 662252 h 713"/>
                <a:gd name="T12" fmla="*/ 201827 w 652"/>
                <a:gd name="T13" fmla="*/ 603473 h 713"/>
                <a:gd name="T14" fmla="*/ 249427 w 652"/>
                <a:gd name="T15" fmla="*/ 558408 h 713"/>
                <a:gd name="T16" fmla="*/ 297028 w 652"/>
                <a:gd name="T17" fmla="*/ 470238 h 713"/>
                <a:gd name="T18" fmla="*/ 373189 w 652"/>
                <a:gd name="T19" fmla="*/ 411459 h 713"/>
                <a:gd name="T20" fmla="*/ 426502 w 652"/>
                <a:gd name="T21" fmla="*/ 368353 h 713"/>
                <a:gd name="T22" fmla="*/ 546455 w 652"/>
                <a:gd name="T23" fmla="*/ 313492 h 713"/>
                <a:gd name="T24" fmla="*/ 618808 w 652"/>
                <a:gd name="T25" fmla="*/ 260590 h 713"/>
                <a:gd name="T26" fmla="*/ 694970 w 652"/>
                <a:gd name="T27" fmla="*/ 239038 h 713"/>
                <a:gd name="T28" fmla="*/ 736858 w 652"/>
                <a:gd name="T29" fmla="*/ 217485 h 713"/>
                <a:gd name="T30" fmla="*/ 818731 w 652"/>
                <a:gd name="T31" fmla="*/ 213567 h 713"/>
                <a:gd name="T32" fmla="*/ 875852 w 652"/>
                <a:gd name="T33" fmla="*/ 195933 h 713"/>
                <a:gd name="T34" fmla="*/ 805403 w 652"/>
                <a:gd name="T35" fmla="*/ 180258 h 713"/>
                <a:gd name="T36" fmla="*/ 824443 w 652"/>
                <a:gd name="T37" fmla="*/ 146950 h 713"/>
                <a:gd name="T38" fmla="*/ 833963 w 652"/>
                <a:gd name="T39" fmla="*/ 70536 h 713"/>
                <a:gd name="T40" fmla="*/ 934877 w 652"/>
                <a:gd name="T41" fmla="*/ 25471 h 713"/>
                <a:gd name="T42" fmla="*/ 982477 w 652"/>
                <a:gd name="T43" fmla="*/ 50942 h 713"/>
                <a:gd name="T44" fmla="*/ 1001518 w 652"/>
                <a:gd name="T45" fmla="*/ 84251 h 713"/>
                <a:gd name="T46" fmla="*/ 982477 w 652"/>
                <a:gd name="T47" fmla="*/ 154787 h 713"/>
                <a:gd name="T48" fmla="*/ 1043406 w 652"/>
                <a:gd name="T49" fmla="*/ 150868 h 713"/>
                <a:gd name="T50" fmla="*/ 1087199 w 652"/>
                <a:gd name="T51" fmla="*/ 195933 h 713"/>
                <a:gd name="T52" fmla="*/ 1140512 w 652"/>
                <a:gd name="T53" fmla="*/ 209648 h 713"/>
                <a:gd name="T54" fmla="*/ 1130991 w 652"/>
                <a:gd name="T55" fmla="*/ 254712 h 713"/>
                <a:gd name="T56" fmla="*/ 1052926 w 652"/>
                <a:gd name="T57" fmla="*/ 309574 h 713"/>
                <a:gd name="T58" fmla="*/ 972957 w 652"/>
                <a:gd name="T59" fmla="*/ 331126 h 713"/>
                <a:gd name="T60" fmla="*/ 919645 w 652"/>
                <a:gd name="T61" fmla="*/ 401662 h 713"/>
                <a:gd name="T62" fmla="*/ 837771 w 652"/>
                <a:gd name="T63" fmla="*/ 427133 h 713"/>
                <a:gd name="T64" fmla="*/ 795883 w 652"/>
                <a:gd name="T65" fmla="*/ 444767 h 713"/>
                <a:gd name="T66" fmla="*/ 828251 w 652"/>
                <a:gd name="T67" fmla="*/ 481994 h 713"/>
                <a:gd name="T68" fmla="*/ 885372 w 652"/>
                <a:gd name="T69" fmla="*/ 519222 h 713"/>
                <a:gd name="T70" fmla="*/ 934877 w 652"/>
                <a:gd name="T71" fmla="*/ 548612 h 713"/>
                <a:gd name="T72" fmla="*/ 919645 w 652"/>
                <a:gd name="T73" fmla="*/ 658334 h 713"/>
                <a:gd name="T74" fmla="*/ 856812 w 652"/>
                <a:gd name="T75" fmla="*/ 695561 h 713"/>
                <a:gd name="T76" fmla="*/ 894892 w 652"/>
                <a:gd name="T77" fmla="*/ 687724 h 713"/>
                <a:gd name="T78" fmla="*/ 881564 w 652"/>
                <a:gd name="T79" fmla="*/ 721032 h 713"/>
                <a:gd name="T80" fmla="*/ 915837 w 652"/>
                <a:gd name="T81" fmla="*/ 683805 h 713"/>
                <a:gd name="T82" fmla="*/ 982477 w 652"/>
                <a:gd name="T83" fmla="*/ 644619 h 713"/>
                <a:gd name="T84" fmla="*/ 1068159 w 652"/>
                <a:gd name="T85" fmla="*/ 687724 h 713"/>
                <a:gd name="T86" fmla="*/ 1121471 w 652"/>
                <a:gd name="T87" fmla="*/ 658334 h 713"/>
                <a:gd name="T88" fmla="*/ 1201440 w 652"/>
                <a:gd name="T89" fmla="*/ 662252 h 713"/>
                <a:gd name="T90" fmla="*/ 1241425 w 652"/>
                <a:gd name="T91" fmla="*/ 703398 h 713"/>
                <a:gd name="T92" fmla="*/ 1163360 w 652"/>
                <a:gd name="T93" fmla="*/ 771975 h 713"/>
                <a:gd name="T94" fmla="*/ 1140512 w 652"/>
                <a:gd name="T95" fmla="*/ 783731 h 713"/>
                <a:gd name="T96" fmla="*/ 1163360 w 652"/>
                <a:gd name="T97" fmla="*/ 824877 h 713"/>
                <a:gd name="T98" fmla="*/ 1178592 w 652"/>
                <a:gd name="T99" fmla="*/ 930680 h 713"/>
                <a:gd name="T100" fmla="*/ 1106239 w 652"/>
                <a:gd name="T101" fmla="*/ 967907 h 713"/>
                <a:gd name="T102" fmla="*/ 1043406 w 652"/>
                <a:gd name="T103" fmla="*/ 1044321 h 713"/>
                <a:gd name="T104" fmla="*/ 963437 w 652"/>
                <a:gd name="T105" fmla="*/ 1132491 h 713"/>
                <a:gd name="T106" fmla="*/ 853004 w 652"/>
                <a:gd name="T107" fmla="*/ 1093304 h 713"/>
                <a:gd name="T108" fmla="*/ 704490 w 652"/>
                <a:gd name="T109" fmla="*/ 1122694 h 713"/>
                <a:gd name="T110" fmla="*/ 599768 w 652"/>
                <a:gd name="T111" fmla="*/ 1195189 h 713"/>
                <a:gd name="T112" fmla="*/ 517895 w 652"/>
                <a:gd name="T113" fmla="*/ 1283359 h 713"/>
                <a:gd name="T114" fmla="*/ 407462 w 652"/>
                <a:gd name="T115" fmla="*/ 1361732 h 713"/>
                <a:gd name="T116" fmla="*/ 283700 w 652"/>
                <a:gd name="T117" fmla="*/ 1397000 h 713"/>
                <a:gd name="T118" fmla="*/ 135186 w 652"/>
                <a:gd name="T119" fmla="*/ 1302952 h 713"/>
                <a:gd name="T120" fmla="*/ 57121 w 652"/>
                <a:gd name="T121" fmla="*/ 1195189 h 713"/>
                <a:gd name="T122" fmla="*/ 119954 w 652"/>
                <a:gd name="T123" fmla="*/ 1048240 h 7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2" h="713">
                  <a:moveTo>
                    <a:pt x="8" y="514"/>
                  </a:moveTo>
                  <a:lnTo>
                    <a:pt x="5" y="503"/>
                  </a:lnTo>
                  <a:lnTo>
                    <a:pt x="0" y="496"/>
                  </a:lnTo>
                  <a:lnTo>
                    <a:pt x="10" y="481"/>
                  </a:lnTo>
                  <a:lnTo>
                    <a:pt x="15" y="477"/>
                  </a:lnTo>
                  <a:lnTo>
                    <a:pt x="15" y="466"/>
                  </a:lnTo>
                  <a:lnTo>
                    <a:pt x="23" y="462"/>
                  </a:lnTo>
                  <a:lnTo>
                    <a:pt x="33" y="462"/>
                  </a:lnTo>
                  <a:lnTo>
                    <a:pt x="38" y="458"/>
                  </a:lnTo>
                  <a:lnTo>
                    <a:pt x="43" y="447"/>
                  </a:lnTo>
                  <a:lnTo>
                    <a:pt x="48" y="441"/>
                  </a:lnTo>
                  <a:lnTo>
                    <a:pt x="58" y="436"/>
                  </a:lnTo>
                  <a:lnTo>
                    <a:pt x="61" y="430"/>
                  </a:lnTo>
                  <a:lnTo>
                    <a:pt x="68" y="424"/>
                  </a:lnTo>
                  <a:lnTo>
                    <a:pt x="68" y="415"/>
                  </a:lnTo>
                  <a:lnTo>
                    <a:pt x="66" y="398"/>
                  </a:lnTo>
                  <a:lnTo>
                    <a:pt x="68" y="396"/>
                  </a:lnTo>
                  <a:lnTo>
                    <a:pt x="73" y="400"/>
                  </a:lnTo>
                  <a:lnTo>
                    <a:pt x="86" y="398"/>
                  </a:lnTo>
                  <a:lnTo>
                    <a:pt x="96" y="404"/>
                  </a:lnTo>
                  <a:lnTo>
                    <a:pt x="103" y="404"/>
                  </a:lnTo>
                  <a:lnTo>
                    <a:pt x="106" y="400"/>
                  </a:lnTo>
                  <a:lnTo>
                    <a:pt x="111" y="396"/>
                  </a:lnTo>
                  <a:lnTo>
                    <a:pt x="121" y="396"/>
                  </a:lnTo>
                  <a:lnTo>
                    <a:pt x="123" y="392"/>
                  </a:lnTo>
                  <a:lnTo>
                    <a:pt x="131" y="392"/>
                  </a:lnTo>
                  <a:lnTo>
                    <a:pt x="136" y="398"/>
                  </a:lnTo>
                  <a:lnTo>
                    <a:pt x="144" y="396"/>
                  </a:lnTo>
                  <a:lnTo>
                    <a:pt x="149" y="392"/>
                  </a:lnTo>
                  <a:lnTo>
                    <a:pt x="151" y="385"/>
                  </a:lnTo>
                  <a:lnTo>
                    <a:pt x="154" y="379"/>
                  </a:lnTo>
                  <a:lnTo>
                    <a:pt x="149" y="374"/>
                  </a:lnTo>
                  <a:lnTo>
                    <a:pt x="151" y="372"/>
                  </a:lnTo>
                  <a:lnTo>
                    <a:pt x="146" y="366"/>
                  </a:lnTo>
                  <a:lnTo>
                    <a:pt x="144" y="362"/>
                  </a:lnTo>
                  <a:lnTo>
                    <a:pt x="139" y="362"/>
                  </a:lnTo>
                  <a:lnTo>
                    <a:pt x="136" y="357"/>
                  </a:lnTo>
                  <a:lnTo>
                    <a:pt x="126" y="355"/>
                  </a:lnTo>
                  <a:lnTo>
                    <a:pt x="118" y="353"/>
                  </a:lnTo>
                  <a:lnTo>
                    <a:pt x="111" y="351"/>
                  </a:lnTo>
                  <a:lnTo>
                    <a:pt x="108" y="355"/>
                  </a:lnTo>
                  <a:lnTo>
                    <a:pt x="108" y="359"/>
                  </a:lnTo>
                  <a:lnTo>
                    <a:pt x="101" y="359"/>
                  </a:lnTo>
                  <a:lnTo>
                    <a:pt x="98" y="353"/>
                  </a:lnTo>
                  <a:lnTo>
                    <a:pt x="98" y="347"/>
                  </a:lnTo>
                  <a:lnTo>
                    <a:pt x="91" y="342"/>
                  </a:lnTo>
                  <a:lnTo>
                    <a:pt x="86" y="338"/>
                  </a:lnTo>
                  <a:lnTo>
                    <a:pt x="78" y="338"/>
                  </a:lnTo>
                  <a:lnTo>
                    <a:pt x="78" y="334"/>
                  </a:lnTo>
                  <a:lnTo>
                    <a:pt x="81" y="332"/>
                  </a:lnTo>
                  <a:lnTo>
                    <a:pt x="88" y="325"/>
                  </a:lnTo>
                  <a:lnTo>
                    <a:pt x="93" y="321"/>
                  </a:lnTo>
                  <a:lnTo>
                    <a:pt x="98" y="319"/>
                  </a:lnTo>
                  <a:lnTo>
                    <a:pt x="101" y="314"/>
                  </a:lnTo>
                  <a:lnTo>
                    <a:pt x="103" y="310"/>
                  </a:lnTo>
                  <a:lnTo>
                    <a:pt x="106" y="308"/>
                  </a:lnTo>
                  <a:lnTo>
                    <a:pt x="113" y="300"/>
                  </a:lnTo>
                  <a:lnTo>
                    <a:pt x="116" y="300"/>
                  </a:lnTo>
                  <a:lnTo>
                    <a:pt x="123" y="295"/>
                  </a:lnTo>
                  <a:lnTo>
                    <a:pt x="131" y="295"/>
                  </a:lnTo>
                  <a:lnTo>
                    <a:pt x="131" y="289"/>
                  </a:lnTo>
                  <a:lnTo>
                    <a:pt x="121" y="289"/>
                  </a:lnTo>
                  <a:lnTo>
                    <a:pt x="123" y="285"/>
                  </a:lnTo>
                  <a:lnTo>
                    <a:pt x="131" y="285"/>
                  </a:lnTo>
                  <a:lnTo>
                    <a:pt x="131" y="278"/>
                  </a:lnTo>
                  <a:lnTo>
                    <a:pt x="131" y="270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49" y="250"/>
                  </a:lnTo>
                  <a:lnTo>
                    <a:pt x="151" y="248"/>
                  </a:lnTo>
                  <a:lnTo>
                    <a:pt x="156" y="246"/>
                  </a:lnTo>
                  <a:lnTo>
                    <a:pt x="156" y="240"/>
                  </a:lnTo>
                  <a:lnTo>
                    <a:pt x="146" y="246"/>
                  </a:lnTo>
                  <a:lnTo>
                    <a:pt x="146" y="240"/>
                  </a:lnTo>
                  <a:lnTo>
                    <a:pt x="151" y="237"/>
                  </a:lnTo>
                  <a:lnTo>
                    <a:pt x="159" y="233"/>
                  </a:lnTo>
                  <a:lnTo>
                    <a:pt x="169" y="229"/>
                  </a:lnTo>
                  <a:lnTo>
                    <a:pt x="176" y="222"/>
                  </a:lnTo>
                  <a:lnTo>
                    <a:pt x="186" y="214"/>
                  </a:lnTo>
                  <a:lnTo>
                    <a:pt x="196" y="210"/>
                  </a:lnTo>
                  <a:lnTo>
                    <a:pt x="199" y="203"/>
                  </a:lnTo>
                  <a:lnTo>
                    <a:pt x="201" y="195"/>
                  </a:lnTo>
                  <a:lnTo>
                    <a:pt x="206" y="193"/>
                  </a:lnTo>
                  <a:lnTo>
                    <a:pt x="216" y="190"/>
                  </a:lnTo>
                  <a:lnTo>
                    <a:pt x="211" y="195"/>
                  </a:lnTo>
                  <a:lnTo>
                    <a:pt x="211" y="199"/>
                  </a:lnTo>
                  <a:lnTo>
                    <a:pt x="216" y="199"/>
                  </a:lnTo>
                  <a:lnTo>
                    <a:pt x="224" y="188"/>
                  </a:lnTo>
                  <a:lnTo>
                    <a:pt x="234" y="186"/>
                  </a:lnTo>
                  <a:lnTo>
                    <a:pt x="244" y="184"/>
                  </a:lnTo>
                  <a:lnTo>
                    <a:pt x="252" y="175"/>
                  </a:lnTo>
                  <a:lnTo>
                    <a:pt x="257" y="171"/>
                  </a:lnTo>
                  <a:lnTo>
                    <a:pt x="267" y="167"/>
                  </a:lnTo>
                  <a:lnTo>
                    <a:pt x="269" y="163"/>
                  </a:lnTo>
                  <a:lnTo>
                    <a:pt x="279" y="163"/>
                  </a:lnTo>
                  <a:lnTo>
                    <a:pt x="287" y="160"/>
                  </a:lnTo>
                  <a:lnTo>
                    <a:pt x="292" y="156"/>
                  </a:lnTo>
                  <a:lnTo>
                    <a:pt x="297" y="152"/>
                  </a:lnTo>
                  <a:lnTo>
                    <a:pt x="305" y="152"/>
                  </a:lnTo>
                  <a:lnTo>
                    <a:pt x="307" y="148"/>
                  </a:lnTo>
                  <a:lnTo>
                    <a:pt x="315" y="148"/>
                  </a:lnTo>
                  <a:lnTo>
                    <a:pt x="315" y="139"/>
                  </a:lnTo>
                  <a:lnTo>
                    <a:pt x="322" y="137"/>
                  </a:lnTo>
                  <a:lnTo>
                    <a:pt x="325" y="133"/>
                  </a:lnTo>
                  <a:lnTo>
                    <a:pt x="332" y="133"/>
                  </a:lnTo>
                  <a:lnTo>
                    <a:pt x="337" y="135"/>
                  </a:lnTo>
                  <a:lnTo>
                    <a:pt x="340" y="130"/>
                  </a:lnTo>
                  <a:lnTo>
                    <a:pt x="345" y="126"/>
                  </a:lnTo>
                  <a:lnTo>
                    <a:pt x="347" y="120"/>
                  </a:lnTo>
                  <a:lnTo>
                    <a:pt x="355" y="122"/>
                  </a:lnTo>
                  <a:lnTo>
                    <a:pt x="357" y="128"/>
                  </a:lnTo>
                  <a:lnTo>
                    <a:pt x="365" y="122"/>
                  </a:lnTo>
                  <a:lnTo>
                    <a:pt x="372" y="118"/>
                  </a:lnTo>
                  <a:lnTo>
                    <a:pt x="365" y="118"/>
                  </a:lnTo>
                  <a:lnTo>
                    <a:pt x="360" y="120"/>
                  </a:lnTo>
                  <a:lnTo>
                    <a:pt x="355" y="115"/>
                  </a:lnTo>
                  <a:lnTo>
                    <a:pt x="357" y="113"/>
                  </a:lnTo>
                  <a:lnTo>
                    <a:pt x="365" y="105"/>
                  </a:lnTo>
                  <a:lnTo>
                    <a:pt x="375" y="107"/>
                  </a:lnTo>
                  <a:lnTo>
                    <a:pt x="387" y="111"/>
                  </a:lnTo>
                  <a:lnTo>
                    <a:pt x="382" y="105"/>
                  </a:lnTo>
                  <a:lnTo>
                    <a:pt x="387" y="100"/>
                  </a:lnTo>
                  <a:lnTo>
                    <a:pt x="395" y="100"/>
                  </a:lnTo>
                  <a:lnTo>
                    <a:pt x="395" y="107"/>
                  </a:lnTo>
                  <a:lnTo>
                    <a:pt x="405" y="109"/>
                  </a:lnTo>
                  <a:lnTo>
                    <a:pt x="413" y="109"/>
                  </a:lnTo>
                  <a:lnTo>
                    <a:pt x="423" y="107"/>
                  </a:lnTo>
                  <a:lnTo>
                    <a:pt x="430" y="109"/>
                  </a:lnTo>
                  <a:lnTo>
                    <a:pt x="430" y="115"/>
                  </a:lnTo>
                  <a:lnTo>
                    <a:pt x="440" y="115"/>
                  </a:lnTo>
                  <a:lnTo>
                    <a:pt x="443" y="111"/>
                  </a:lnTo>
                  <a:lnTo>
                    <a:pt x="450" y="109"/>
                  </a:lnTo>
                  <a:lnTo>
                    <a:pt x="460" y="111"/>
                  </a:lnTo>
                  <a:lnTo>
                    <a:pt x="455" y="109"/>
                  </a:lnTo>
                  <a:lnTo>
                    <a:pt x="455" y="103"/>
                  </a:lnTo>
                  <a:lnTo>
                    <a:pt x="460" y="100"/>
                  </a:lnTo>
                  <a:lnTo>
                    <a:pt x="465" y="103"/>
                  </a:lnTo>
                  <a:lnTo>
                    <a:pt x="463" y="94"/>
                  </a:lnTo>
                  <a:lnTo>
                    <a:pt x="458" y="94"/>
                  </a:lnTo>
                  <a:lnTo>
                    <a:pt x="450" y="98"/>
                  </a:lnTo>
                  <a:lnTo>
                    <a:pt x="445" y="100"/>
                  </a:lnTo>
                  <a:lnTo>
                    <a:pt x="440" y="96"/>
                  </a:lnTo>
                  <a:lnTo>
                    <a:pt x="433" y="92"/>
                  </a:lnTo>
                  <a:lnTo>
                    <a:pt x="423" y="92"/>
                  </a:lnTo>
                  <a:lnTo>
                    <a:pt x="418" y="96"/>
                  </a:lnTo>
                  <a:lnTo>
                    <a:pt x="410" y="100"/>
                  </a:lnTo>
                  <a:lnTo>
                    <a:pt x="410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0" y="71"/>
                  </a:lnTo>
                  <a:lnTo>
                    <a:pt x="425" y="75"/>
                  </a:lnTo>
                  <a:lnTo>
                    <a:pt x="433" y="75"/>
                  </a:lnTo>
                  <a:lnTo>
                    <a:pt x="428" y="68"/>
                  </a:lnTo>
                  <a:lnTo>
                    <a:pt x="433" y="66"/>
                  </a:lnTo>
                  <a:lnTo>
                    <a:pt x="438" y="60"/>
                  </a:lnTo>
                  <a:lnTo>
                    <a:pt x="435" y="56"/>
                  </a:lnTo>
                  <a:lnTo>
                    <a:pt x="433" y="60"/>
                  </a:lnTo>
                  <a:lnTo>
                    <a:pt x="425" y="62"/>
                  </a:lnTo>
                  <a:lnTo>
                    <a:pt x="430" y="49"/>
                  </a:lnTo>
                  <a:lnTo>
                    <a:pt x="438" y="36"/>
                  </a:lnTo>
                  <a:lnTo>
                    <a:pt x="443" y="34"/>
                  </a:lnTo>
                  <a:lnTo>
                    <a:pt x="453" y="34"/>
                  </a:lnTo>
                  <a:lnTo>
                    <a:pt x="458" y="30"/>
                  </a:lnTo>
                  <a:lnTo>
                    <a:pt x="468" y="28"/>
                  </a:lnTo>
                  <a:lnTo>
                    <a:pt x="478" y="23"/>
                  </a:lnTo>
                  <a:lnTo>
                    <a:pt x="486" y="17"/>
                  </a:lnTo>
                  <a:lnTo>
                    <a:pt x="491" y="19"/>
                  </a:lnTo>
                  <a:lnTo>
                    <a:pt x="491" y="13"/>
                  </a:lnTo>
                  <a:lnTo>
                    <a:pt x="496" y="11"/>
                  </a:lnTo>
                  <a:lnTo>
                    <a:pt x="501" y="13"/>
                  </a:lnTo>
                  <a:lnTo>
                    <a:pt x="501" y="6"/>
                  </a:lnTo>
                  <a:lnTo>
                    <a:pt x="503" y="0"/>
                  </a:lnTo>
                  <a:lnTo>
                    <a:pt x="513" y="2"/>
                  </a:lnTo>
                  <a:lnTo>
                    <a:pt x="511" y="11"/>
                  </a:lnTo>
                  <a:lnTo>
                    <a:pt x="513" y="17"/>
                  </a:lnTo>
                  <a:lnTo>
                    <a:pt x="516" y="26"/>
                  </a:lnTo>
                  <a:lnTo>
                    <a:pt x="521" y="26"/>
                  </a:lnTo>
                  <a:lnTo>
                    <a:pt x="528" y="28"/>
                  </a:lnTo>
                  <a:lnTo>
                    <a:pt x="533" y="32"/>
                  </a:lnTo>
                  <a:lnTo>
                    <a:pt x="528" y="38"/>
                  </a:lnTo>
                  <a:lnTo>
                    <a:pt x="518" y="43"/>
                  </a:lnTo>
                  <a:lnTo>
                    <a:pt x="516" y="47"/>
                  </a:lnTo>
                  <a:lnTo>
                    <a:pt x="521" y="47"/>
                  </a:lnTo>
                  <a:lnTo>
                    <a:pt x="526" y="43"/>
                  </a:lnTo>
                  <a:lnTo>
                    <a:pt x="533" y="41"/>
                  </a:lnTo>
                  <a:lnTo>
                    <a:pt x="538" y="45"/>
                  </a:lnTo>
                  <a:lnTo>
                    <a:pt x="533" y="47"/>
                  </a:lnTo>
                  <a:lnTo>
                    <a:pt x="533" y="64"/>
                  </a:lnTo>
                  <a:lnTo>
                    <a:pt x="528" y="66"/>
                  </a:lnTo>
                  <a:lnTo>
                    <a:pt x="526" y="71"/>
                  </a:lnTo>
                  <a:lnTo>
                    <a:pt x="518" y="75"/>
                  </a:lnTo>
                  <a:lnTo>
                    <a:pt x="516" y="79"/>
                  </a:lnTo>
                  <a:lnTo>
                    <a:pt x="521" y="75"/>
                  </a:lnTo>
                  <a:lnTo>
                    <a:pt x="528" y="75"/>
                  </a:lnTo>
                  <a:lnTo>
                    <a:pt x="533" y="79"/>
                  </a:lnTo>
                  <a:lnTo>
                    <a:pt x="536" y="75"/>
                  </a:lnTo>
                  <a:lnTo>
                    <a:pt x="541" y="75"/>
                  </a:lnTo>
                  <a:lnTo>
                    <a:pt x="543" y="85"/>
                  </a:lnTo>
                  <a:lnTo>
                    <a:pt x="548" y="83"/>
                  </a:lnTo>
                  <a:lnTo>
                    <a:pt x="548" y="77"/>
                  </a:lnTo>
                  <a:lnTo>
                    <a:pt x="559" y="77"/>
                  </a:lnTo>
                  <a:lnTo>
                    <a:pt x="566" y="83"/>
                  </a:lnTo>
                  <a:lnTo>
                    <a:pt x="566" y="92"/>
                  </a:lnTo>
                  <a:lnTo>
                    <a:pt x="569" y="98"/>
                  </a:lnTo>
                  <a:lnTo>
                    <a:pt x="564" y="103"/>
                  </a:lnTo>
                  <a:lnTo>
                    <a:pt x="569" y="109"/>
                  </a:lnTo>
                  <a:lnTo>
                    <a:pt x="569" y="105"/>
                  </a:lnTo>
                  <a:lnTo>
                    <a:pt x="571" y="100"/>
                  </a:lnTo>
                  <a:lnTo>
                    <a:pt x="579" y="105"/>
                  </a:lnTo>
                  <a:lnTo>
                    <a:pt x="589" y="98"/>
                  </a:lnTo>
                  <a:lnTo>
                    <a:pt x="589" y="94"/>
                  </a:lnTo>
                  <a:lnTo>
                    <a:pt x="601" y="92"/>
                  </a:lnTo>
                  <a:lnTo>
                    <a:pt x="599" y="100"/>
                  </a:lnTo>
                  <a:lnTo>
                    <a:pt x="589" y="103"/>
                  </a:lnTo>
                  <a:lnTo>
                    <a:pt x="591" y="109"/>
                  </a:lnTo>
                  <a:lnTo>
                    <a:pt x="599" y="107"/>
                  </a:lnTo>
                  <a:lnTo>
                    <a:pt x="604" y="113"/>
                  </a:lnTo>
                  <a:lnTo>
                    <a:pt x="604" y="120"/>
                  </a:lnTo>
                  <a:lnTo>
                    <a:pt x="596" y="122"/>
                  </a:lnTo>
                  <a:lnTo>
                    <a:pt x="591" y="115"/>
                  </a:lnTo>
                  <a:lnTo>
                    <a:pt x="581" y="118"/>
                  </a:lnTo>
                  <a:lnTo>
                    <a:pt x="586" y="120"/>
                  </a:lnTo>
                  <a:lnTo>
                    <a:pt x="591" y="124"/>
                  </a:lnTo>
                  <a:lnTo>
                    <a:pt x="594" y="130"/>
                  </a:lnTo>
                  <a:lnTo>
                    <a:pt x="589" y="133"/>
                  </a:lnTo>
                  <a:lnTo>
                    <a:pt x="586" y="137"/>
                  </a:lnTo>
                  <a:lnTo>
                    <a:pt x="576" y="137"/>
                  </a:lnTo>
                  <a:lnTo>
                    <a:pt x="571" y="143"/>
                  </a:lnTo>
                  <a:lnTo>
                    <a:pt x="566" y="143"/>
                  </a:lnTo>
                  <a:lnTo>
                    <a:pt x="561" y="150"/>
                  </a:lnTo>
                  <a:lnTo>
                    <a:pt x="551" y="154"/>
                  </a:lnTo>
                  <a:lnTo>
                    <a:pt x="553" y="158"/>
                  </a:lnTo>
                  <a:lnTo>
                    <a:pt x="553" y="163"/>
                  </a:lnTo>
                  <a:lnTo>
                    <a:pt x="548" y="165"/>
                  </a:lnTo>
                  <a:lnTo>
                    <a:pt x="538" y="167"/>
                  </a:lnTo>
                  <a:lnTo>
                    <a:pt x="531" y="175"/>
                  </a:lnTo>
                  <a:lnTo>
                    <a:pt x="523" y="171"/>
                  </a:lnTo>
                  <a:lnTo>
                    <a:pt x="521" y="167"/>
                  </a:lnTo>
                  <a:lnTo>
                    <a:pt x="516" y="167"/>
                  </a:lnTo>
                  <a:lnTo>
                    <a:pt x="511" y="169"/>
                  </a:lnTo>
                  <a:lnTo>
                    <a:pt x="508" y="165"/>
                  </a:lnTo>
                  <a:lnTo>
                    <a:pt x="503" y="165"/>
                  </a:lnTo>
                  <a:lnTo>
                    <a:pt x="498" y="171"/>
                  </a:lnTo>
                  <a:lnTo>
                    <a:pt x="493" y="178"/>
                  </a:lnTo>
                  <a:lnTo>
                    <a:pt x="486" y="184"/>
                  </a:lnTo>
                  <a:lnTo>
                    <a:pt x="483" y="190"/>
                  </a:lnTo>
                  <a:lnTo>
                    <a:pt x="483" y="197"/>
                  </a:lnTo>
                  <a:lnTo>
                    <a:pt x="483" y="205"/>
                  </a:lnTo>
                  <a:lnTo>
                    <a:pt x="481" y="216"/>
                  </a:lnTo>
                  <a:lnTo>
                    <a:pt x="476" y="225"/>
                  </a:lnTo>
                  <a:lnTo>
                    <a:pt x="468" y="225"/>
                  </a:lnTo>
                  <a:lnTo>
                    <a:pt x="465" y="222"/>
                  </a:lnTo>
                  <a:lnTo>
                    <a:pt x="460" y="222"/>
                  </a:lnTo>
                  <a:lnTo>
                    <a:pt x="458" y="225"/>
                  </a:lnTo>
                  <a:lnTo>
                    <a:pt x="438" y="225"/>
                  </a:lnTo>
                  <a:lnTo>
                    <a:pt x="440" y="218"/>
                  </a:lnTo>
                  <a:lnTo>
                    <a:pt x="438" y="216"/>
                  </a:lnTo>
                  <a:lnTo>
                    <a:pt x="430" y="210"/>
                  </a:lnTo>
                  <a:lnTo>
                    <a:pt x="423" y="207"/>
                  </a:lnTo>
                  <a:lnTo>
                    <a:pt x="423" y="212"/>
                  </a:lnTo>
                  <a:lnTo>
                    <a:pt x="430" y="218"/>
                  </a:lnTo>
                  <a:lnTo>
                    <a:pt x="430" y="222"/>
                  </a:lnTo>
                  <a:lnTo>
                    <a:pt x="423" y="222"/>
                  </a:lnTo>
                  <a:lnTo>
                    <a:pt x="418" y="227"/>
                  </a:lnTo>
                  <a:lnTo>
                    <a:pt x="415" y="231"/>
                  </a:lnTo>
                  <a:lnTo>
                    <a:pt x="420" y="231"/>
                  </a:lnTo>
                  <a:lnTo>
                    <a:pt x="425" y="229"/>
                  </a:lnTo>
                  <a:lnTo>
                    <a:pt x="428" y="231"/>
                  </a:lnTo>
                  <a:lnTo>
                    <a:pt x="428" y="237"/>
                  </a:lnTo>
                  <a:lnTo>
                    <a:pt x="423" y="240"/>
                  </a:lnTo>
                  <a:lnTo>
                    <a:pt x="428" y="246"/>
                  </a:lnTo>
                  <a:lnTo>
                    <a:pt x="435" y="246"/>
                  </a:lnTo>
                  <a:lnTo>
                    <a:pt x="440" y="248"/>
                  </a:lnTo>
                  <a:lnTo>
                    <a:pt x="448" y="248"/>
                  </a:lnTo>
                  <a:lnTo>
                    <a:pt x="458" y="244"/>
                  </a:lnTo>
                  <a:lnTo>
                    <a:pt x="465" y="244"/>
                  </a:lnTo>
                  <a:lnTo>
                    <a:pt x="468" y="248"/>
                  </a:lnTo>
                  <a:lnTo>
                    <a:pt x="468" y="252"/>
                  </a:lnTo>
                  <a:lnTo>
                    <a:pt x="465" y="257"/>
                  </a:lnTo>
                  <a:lnTo>
                    <a:pt x="465" y="265"/>
                  </a:lnTo>
                  <a:lnTo>
                    <a:pt x="470" y="267"/>
                  </a:lnTo>
                  <a:lnTo>
                    <a:pt x="470" y="259"/>
                  </a:lnTo>
                  <a:lnTo>
                    <a:pt x="473" y="255"/>
                  </a:lnTo>
                  <a:lnTo>
                    <a:pt x="478" y="255"/>
                  </a:lnTo>
                  <a:lnTo>
                    <a:pt x="481" y="259"/>
                  </a:lnTo>
                  <a:lnTo>
                    <a:pt x="486" y="263"/>
                  </a:lnTo>
                  <a:lnTo>
                    <a:pt x="488" y="274"/>
                  </a:lnTo>
                  <a:lnTo>
                    <a:pt x="491" y="280"/>
                  </a:lnTo>
                  <a:lnTo>
                    <a:pt x="498" y="287"/>
                  </a:lnTo>
                  <a:lnTo>
                    <a:pt x="498" y="295"/>
                  </a:lnTo>
                  <a:lnTo>
                    <a:pt x="498" y="304"/>
                  </a:lnTo>
                  <a:lnTo>
                    <a:pt x="501" y="317"/>
                  </a:lnTo>
                  <a:lnTo>
                    <a:pt x="496" y="321"/>
                  </a:lnTo>
                  <a:lnTo>
                    <a:pt x="491" y="325"/>
                  </a:lnTo>
                  <a:lnTo>
                    <a:pt x="491" y="329"/>
                  </a:lnTo>
                  <a:lnTo>
                    <a:pt x="483" y="336"/>
                  </a:lnTo>
                  <a:lnTo>
                    <a:pt x="476" y="338"/>
                  </a:lnTo>
                  <a:lnTo>
                    <a:pt x="473" y="340"/>
                  </a:lnTo>
                  <a:lnTo>
                    <a:pt x="470" y="338"/>
                  </a:lnTo>
                  <a:lnTo>
                    <a:pt x="468" y="338"/>
                  </a:lnTo>
                  <a:lnTo>
                    <a:pt x="460" y="340"/>
                  </a:lnTo>
                  <a:lnTo>
                    <a:pt x="453" y="342"/>
                  </a:lnTo>
                  <a:lnTo>
                    <a:pt x="453" y="349"/>
                  </a:lnTo>
                  <a:lnTo>
                    <a:pt x="450" y="355"/>
                  </a:lnTo>
                  <a:lnTo>
                    <a:pt x="448" y="355"/>
                  </a:lnTo>
                  <a:lnTo>
                    <a:pt x="445" y="362"/>
                  </a:lnTo>
                  <a:lnTo>
                    <a:pt x="450" y="359"/>
                  </a:lnTo>
                  <a:lnTo>
                    <a:pt x="455" y="353"/>
                  </a:lnTo>
                  <a:lnTo>
                    <a:pt x="458" y="344"/>
                  </a:lnTo>
                  <a:lnTo>
                    <a:pt x="465" y="344"/>
                  </a:lnTo>
                  <a:lnTo>
                    <a:pt x="470" y="344"/>
                  </a:lnTo>
                  <a:lnTo>
                    <a:pt x="470" y="351"/>
                  </a:lnTo>
                  <a:lnTo>
                    <a:pt x="468" y="351"/>
                  </a:lnTo>
                  <a:lnTo>
                    <a:pt x="468" y="355"/>
                  </a:lnTo>
                  <a:lnTo>
                    <a:pt x="463" y="359"/>
                  </a:lnTo>
                  <a:lnTo>
                    <a:pt x="465" y="364"/>
                  </a:lnTo>
                  <a:lnTo>
                    <a:pt x="460" y="364"/>
                  </a:lnTo>
                  <a:lnTo>
                    <a:pt x="455" y="366"/>
                  </a:lnTo>
                  <a:lnTo>
                    <a:pt x="455" y="370"/>
                  </a:lnTo>
                  <a:lnTo>
                    <a:pt x="463" y="368"/>
                  </a:lnTo>
                  <a:lnTo>
                    <a:pt x="468" y="370"/>
                  </a:lnTo>
                  <a:lnTo>
                    <a:pt x="470" y="374"/>
                  </a:lnTo>
                  <a:lnTo>
                    <a:pt x="473" y="370"/>
                  </a:lnTo>
                  <a:lnTo>
                    <a:pt x="476" y="364"/>
                  </a:lnTo>
                  <a:lnTo>
                    <a:pt x="481" y="366"/>
                  </a:lnTo>
                  <a:lnTo>
                    <a:pt x="481" y="362"/>
                  </a:lnTo>
                  <a:lnTo>
                    <a:pt x="478" y="355"/>
                  </a:lnTo>
                  <a:lnTo>
                    <a:pt x="481" y="349"/>
                  </a:lnTo>
                  <a:lnTo>
                    <a:pt x="486" y="344"/>
                  </a:lnTo>
                  <a:lnTo>
                    <a:pt x="491" y="349"/>
                  </a:lnTo>
                  <a:lnTo>
                    <a:pt x="501" y="351"/>
                  </a:lnTo>
                  <a:lnTo>
                    <a:pt x="511" y="347"/>
                  </a:lnTo>
                  <a:lnTo>
                    <a:pt x="516" y="347"/>
                  </a:lnTo>
                  <a:lnTo>
                    <a:pt x="518" y="342"/>
                  </a:lnTo>
                  <a:lnTo>
                    <a:pt x="516" y="336"/>
                  </a:lnTo>
                  <a:lnTo>
                    <a:pt x="516" y="329"/>
                  </a:lnTo>
                  <a:lnTo>
                    <a:pt x="533" y="332"/>
                  </a:lnTo>
                  <a:lnTo>
                    <a:pt x="533" y="338"/>
                  </a:lnTo>
                  <a:lnTo>
                    <a:pt x="538" y="334"/>
                  </a:lnTo>
                  <a:lnTo>
                    <a:pt x="546" y="332"/>
                  </a:lnTo>
                  <a:lnTo>
                    <a:pt x="556" y="334"/>
                  </a:lnTo>
                  <a:lnTo>
                    <a:pt x="561" y="338"/>
                  </a:lnTo>
                  <a:lnTo>
                    <a:pt x="561" y="342"/>
                  </a:lnTo>
                  <a:lnTo>
                    <a:pt x="561" y="351"/>
                  </a:lnTo>
                  <a:lnTo>
                    <a:pt x="566" y="351"/>
                  </a:lnTo>
                  <a:lnTo>
                    <a:pt x="566" y="344"/>
                  </a:lnTo>
                  <a:lnTo>
                    <a:pt x="569" y="340"/>
                  </a:lnTo>
                  <a:lnTo>
                    <a:pt x="571" y="347"/>
                  </a:lnTo>
                  <a:lnTo>
                    <a:pt x="576" y="347"/>
                  </a:lnTo>
                  <a:lnTo>
                    <a:pt x="579" y="338"/>
                  </a:lnTo>
                  <a:lnTo>
                    <a:pt x="586" y="340"/>
                  </a:lnTo>
                  <a:lnTo>
                    <a:pt x="589" y="336"/>
                  </a:lnTo>
                  <a:lnTo>
                    <a:pt x="599" y="332"/>
                  </a:lnTo>
                  <a:lnTo>
                    <a:pt x="606" y="334"/>
                  </a:lnTo>
                  <a:lnTo>
                    <a:pt x="604" y="344"/>
                  </a:lnTo>
                  <a:lnTo>
                    <a:pt x="611" y="347"/>
                  </a:lnTo>
                  <a:lnTo>
                    <a:pt x="611" y="342"/>
                  </a:lnTo>
                  <a:lnTo>
                    <a:pt x="616" y="338"/>
                  </a:lnTo>
                  <a:lnTo>
                    <a:pt x="621" y="336"/>
                  </a:lnTo>
                  <a:lnTo>
                    <a:pt x="631" y="338"/>
                  </a:lnTo>
                  <a:lnTo>
                    <a:pt x="636" y="340"/>
                  </a:lnTo>
                  <a:lnTo>
                    <a:pt x="634" y="347"/>
                  </a:lnTo>
                  <a:lnTo>
                    <a:pt x="639" y="347"/>
                  </a:lnTo>
                  <a:lnTo>
                    <a:pt x="642" y="353"/>
                  </a:lnTo>
                  <a:lnTo>
                    <a:pt x="634" y="357"/>
                  </a:lnTo>
                  <a:lnTo>
                    <a:pt x="634" y="359"/>
                  </a:lnTo>
                  <a:lnTo>
                    <a:pt x="644" y="357"/>
                  </a:lnTo>
                  <a:lnTo>
                    <a:pt x="652" y="359"/>
                  </a:lnTo>
                  <a:lnTo>
                    <a:pt x="652" y="364"/>
                  </a:lnTo>
                  <a:lnTo>
                    <a:pt x="647" y="364"/>
                  </a:lnTo>
                  <a:lnTo>
                    <a:pt x="639" y="372"/>
                  </a:lnTo>
                  <a:lnTo>
                    <a:pt x="626" y="379"/>
                  </a:lnTo>
                  <a:lnTo>
                    <a:pt x="621" y="385"/>
                  </a:lnTo>
                  <a:lnTo>
                    <a:pt x="619" y="389"/>
                  </a:lnTo>
                  <a:lnTo>
                    <a:pt x="611" y="389"/>
                  </a:lnTo>
                  <a:lnTo>
                    <a:pt x="611" y="394"/>
                  </a:lnTo>
                  <a:lnTo>
                    <a:pt x="614" y="394"/>
                  </a:lnTo>
                  <a:lnTo>
                    <a:pt x="614" y="398"/>
                  </a:lnTo>
                  <a:lnTo>
                    <a:pt x="606" y="398"/>
                  </a:lnTo>
                  <a:lnTo>
                    <a:pt x="604" y="396"/>
                  </a:lnTo>
                  <a:lnTo>
                    <a:pt x="601" y="392"/>
                  </a:lnTo>
                  <a:lnTo>
                    <a:pt x="596" y="394"/>
                  </a:lnTo>
                  <a:lnTo>
                    <a:pt x="599" y="396"/>
                  </a:lnTo>
                  <a:lnTo>
                    <a:pt x="599" y="400"/>
                  </a:lnTo>
                  <a:lnTo>
                    <a:pt x="591" y="400"/>
                  </a:lnTo>
                  <a:lnTo>
                    <a:pt x="591" y="404"/>
                  </a:lnTo>
                  <a:lnTo>
                    <a:pt x="601" y="407"/>
                  </a:lnTo>
                  <a:lnTo>
                    <a:pt x="609" y="404"/>
                  </a:lnTo>
                  <a:lnTo>
                    <a:pt x="609" y="415"/>
                  </a:lnTo>
                  <a:lnTo>
                    <a:pt x="606" y="417"/>
                  </a:lnTo>
                  <a:lnTo>
                    <a:pt x="606" y="419"/>
                  </a:lnTo>
                  <a:lnTo>
                    <a:pt x="611" y="421"/>
                  </a:lnTo>
                  <a:lnTo>
                    <a:pt x="611" y="430"/>
                  </a:lnTo>
                  <a:lnTo>
                    <a:pt x="614" y="434"/>
                  </a:lnTo>
                  <a:lnTo>
                    <a:pt x="614" y="447"/>
                  </a:lnTo>
                  <a:lnTo>
                    <a:pt x="614" y="456"/>
                  </a:lnTo>
                  <a:lnTo>
                    <a:pt x="616" y="462"/>
                  </a:lnTo>
                  <a:lnTo>
                    <a:pt x="611" y="466"/>
                  </a:lnTo>
                  <a:lnTo>
                    <a:pt x="616" y="471"/>
                  </a:lnTo>
                  <a:lnTo>
                    <a:pt x="619" y="475"/>
                  </a:lnTo>
                  <a:lnTo>
                    <a:pt x="619" y="484"/>
                  </a:lnTo>
                  <a:lnTo>
                    <a:pt x="614" y="486"/>
                  </a:lnTo>
                  <a:lnTo>
                    <a:pt x="621" y="492"/>
                  </a:lnTo>
                  <a:lnTo>
                    <a:pt x="614" y="492"/>
                  </a:lnTo>
                  <a:lnTo>
                    <a:pt x="606" y="490"/>
                  </a:lnTo>
                  <a:lnTo>
                    <a:pt x="599" y="490"/>
                  </a:lnTo>
                  <a:lnTo>
                    <a:pt x="586" y="494"/>
                  </a:lnTo>
                  <a:lnTo>
                    <a:pt x="581" y="494"/>
                  </a:lnTo>
                  <a:lnTo>
                    <a:pt x="581" y="486"/>
                  </a:lnTo>
                  <a:lnTo>
                    <a:pt x="576" y="488"/>
                  </a:lnTo>
                  <a:lnTo>
                    <a:pt x="569" y="492"/>
                  </a:lnTo>
                  <a:lnTo>
                    <a:pt x="566" y="496"/>
                  </a:lnTo>
                  <a:lnTo>
                    <a:pt x="564" y="511"/>
                  </a:lnTo>
                  <a:lnTo>
                    <a:pt x="561" y="522"/>
                  </a:lnTo>
                  <a:lnTo>
                    <a:pt x="553" y="524"/>
                  </a:lnTo>
                  <a:lnTo>
                    <a:pt x="548" y="533"/>
                  </a:lnTo>
                  <a:lnTo>
                    <a:pt x="546" y="546"/>
                  </a:lnTo>
                  <a:lnTo>
                    <a:pt x="538" y="556"/>
                  </a:lnTo>
                  <a:lnTo>
                    <a:pt x="538" y="567"/>
                  </a:lnTo>
                  <a:lnTo>
                    <a:pt x="536" y="580"/>
                  </a:lnTo>
                  <a:lnTo>
                    <a:pt x="533" y="588"/>
                  </a:lnTo>
                  <a:lnTo>
                    <a:pt x="523" y="586"/>
                  </a:lnTo>
                  <a:lnTo>
                    <a:pt x="516" y="582"/>
                  </a:lnTo>
                  <a:lnTo>
                    <a:pt x="506" y="578"/>
                  </a:lnTo>
                  <a:lnTo>
                    <a:pt x="498" y="584"/>
                  </a:lnTo>
                  <a:lnTo>
                    <a:pt x="481" y="591"/>
                  </a:lnTo>
                  <a:lnTo>
                    <a:pt x="465" y="599"/>
                  </a:lnTo>
                  <a:lnTo>
                    <a:pt x="463" y="606"/>
                  </a:lnTo>
                  <a:lnTo>
                    <a:pt x="455" y="606"/>
                  </a:lnTo>
                  <a:lnTo>
                    <a:pt x="455" y="593"/>
                  </a:lnTo>
                  <a:lnTo>
                    <a:pt x="448" y="571"/>
                  </a:lnTo>
                  <a:lnTo>
                    <a:pt x="448" y="558"/>
                  </a:lnTo>
                  <a:lnTo>
                    <a:pt x="443" y="556"/>
                  </a:lnTo>
                  <a:lnTo>
                    <a:pt x="425" y="556"/>
                  </a:lnTo>
                  <a:lnTo>
                    <a:pt x="418" y="563"/>
                  </a:lnTo>
                  <a:lnTo>
                    <a:pt x="408" y="563"/>
                  </a:lnTo>
                  <a:lnTo>
                    <a:pt x="393" y="561"/>
                  </a:lnTo>
                  <a:lnTo>
                    <a:pt x="380" y="561"/>
                  </a:lnTo>
                  <a:lnTo>
                    <a:pt x="372" y="567"/>
                  </a:lnTo>
                  <a:lnTo>
                    <a:pt x="370" y="573"/>
                  </a:lnTo>
                  <a:lnTo>
                    <a:pt x="360" y="580"/>
                  </a:lnTo>
                  <a:lnTo>
                    <a:pt x="347" y="584"/>
                  </a:lnTo>
                  <a:lnTo>
                    <a:pt x="345" y="597"/>
                  </a:lnTo>
                  <a:lnTo>
                    <a:pt x="330" y="606"/>
                  </a:lnTo>
                  <a:lnTo>
                    <a:pt x="330" y="618"/>
                  </a:lnTo>
                  <a:lnTo>
                    <a:pt x="322" y="621"/>
                  </a:lnTo>
                  <a:lnTo>
                    <a:pt x="320" y="610"/>
                  </a:lnTo>
                  <a:lnTo>
                    <a:pt x="315" y="610"/>
                  </a:lnTo>
                  <a:lnTo>
                    <a:pt x="312" y="614"/>
                  </a:lnTo>
                  <a:lnTo>
                    <a:pt x="305" y="614"/>
                  </a:lnTo>
                  <a:lnTo>
                    <a:pt x="299" y="621"/>
                  </a:lnTo>
                  <a:lnTo>
                    <a:pt x="305" y="629"/>
                  </a:lnTo>
                  <a:lnTo>
                    <a:pt x="292" y="631"/>
                  </a:lnTo>
                  <a:lnTo>
                    <a:pt x="287" y="636"/>
                  </a:lnTo>
                  <a:lnTo>
                    <a:pt x="282" y="648"/>
                  </a:lnTo>
                  <a:lnTo>
                    <a:pt x="272" y="655"/>
                  </a:lnTo>
                  <a:lnTo>
                    <a:pt x="274" y="663"/>
                  </a:lnTo>
                  <a:lnTo>
                    <a:pt x="282" y="670"/>
                  </a:lnTo>
                  <a:lnTo>
                    <a:pt x="267" y="670"/>
                  </a:lnTo>
                  <a:lnTo>
                    <a:pt x="257" y="674"/>
                  </a:lnTo>
                  <a:lnTo>
                    <a:pt x="244" y="683"/>
                  </a:lnTo>
                  <a:lnTo>
                    <a:pt x="232" y="687"/>
                  </a:lnTo>
                  <a:lnTo>
                    <a:pt x="219" y="689"/>
                  </a:lnTo>
                  <a:lnTo>
                    <a:pt x="214" y="695"/>
                  </a:lnTo>
                  <a:lnTo>
                    <a:pt x="209" y="704"/>
                  </a:lnTo>
                  <a:lnTo>
                    <a:pt x="201" y="706"/>
                  </a:lnTo>
                  <a:lnTo>
                    <a:pt x="194" y="706"/>
                  </a:lnTo>
                  <a:lnTo>
                    <a:pt x="186" y="704"/>
                  </a:lnTo>
                  <a:lnTo>
                    <a:pt x="179" y="708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49" y="713"/>
                  </a:lnTo>
                  <a:lnTo>
                    <a:pt x="139" y="706"/>
                  </a:lnTo>
                  <a:lnTo>
                    <a:pt x="136" y="698"/>
                  </a:lnTo>
                  <a:lnTo>
                    <a:pt x="131" y="693"/>
                  </a:lnTo>
                  <a:lnTo>
                    <a:pt x="103" y="695"/>
                  </a:lnTo>
                  <a:lnTo>
                    <a:pt x="96" y="689"/>
                  </a:lnTo>
                  <a:lnTo>
                    <a:pt x="93" y="676"/>
                  </a:lnTo>
                  <a:lnTo>
                    <a:pt x="86" y="665"/>
                  </a:lnTo>
                  <a:lnTo>
                    <a:pt x="71" y="665"/>
                  </a:lnTo>
                  <a:lnTo>
                    <a:pt x="50" y="668"/>
                  </a:lnTo>
                  <a:lnTo>
                    <a:pt x="35" y="665"/>
                  </a:lnTo>
                  <a:lnTo>
                    <a:pt x="25" y="657"/>
                  </a:lnTo>
                  <a:lnTo>
                    <a:pt x="30" y="644"/>
                  </a:lnTo>
                  <a:lnTo>
                    <a:pt x="23" y="642"/>
                  </a:lnTo>
                  <a:lnTo>
                    <a:pt x="20" y="633"/>
                  </a:lnTo>
                  <a:lnTo>
                    <a:pt x="23" y="625"/>
                  </a:lnTo>
                  <a:lnTo>
                    <a:pt x="30" y="610"/>
                  </a:lnTo>
                  <a:lnTo>
                    <a:pt x="40" y="603"/>
                  </a:lnTo>
                  <a:lnTo>
                    <a:pt x="38" y="597"/>
                  </a:lnTo>
                  <a:lnTo>
                    <a:pt x="48" y="586"/>
                  </a:lnTo>
                  <a:lnTo>
                    <a:pt x="48" y="573"/>
                  </a:lnTo>
                  <a:lnTo>
                    <a:pt x="48" y="563"/>
                  </a:lnTo>
                  <a:lnTo>
                    <a:pt x="58" y="550"/>
                  </a:lnTo>
                  <a:lnTo>
                    <a:pt x="68" y="543"/>
                  </a:lnTo>
                  <a:lnTo>
                    <a:pt x="63" y="535"/>
                  </a:lnTo>
                  <a:lnTo>
                    <a:pt x="53" y="535"/>
                  </a:lnTo>
                  <a:lnTo>
                    <a:pt x="45" y="531"/>
                  </a:lnTo>
                  <a:lnTo>
                    <a:pt x="43" y="522"/>
                  </a:lnTo>
                  <a:lnTo>
                    <a:pt x="28" y="520"/>
                  </a:lnTo>
                  <a:lnTo>
                    <a:pt x="25" y="511"/>
                  </a:lnTo>
                  <a:lnTo>
                    <a:pt x="18" y="509"/>
                  </a:lnTo>
                  <a:lnTo>
                    <a:pt x="8" y="514"/>
                  </a:lnTo>
                  <a:close/>
                </a:path>
              </a:pathLst>
            </a:custGeom>
            <a:solidFill>
              <a:srgbClr val="C7DCF7"/>
            </a:solidFill>
            <a:ln w="31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ru-RU" sz="1600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129" name="Группа 44"/>
            <p:cNvGrpSpPr/>
            <p:nvPr/>
          </p:nvGrpSpPr>
          <p:grpSpPr>
            <a:xfrm>
              <a:off x="2332634" y="2149396"/>
              <a:ext cx="973533" cy="1395002"/>
              <a:chOff x="5756040" y="2503306"/>
              <a:chExt cx="1075393" cy="1888177"/>
            </a:xfrm>
            <a:solidFill>
              <a:srgbClr val="F9F9F9"/>
            </a:solidFill>
          </p:grpSpPr>
          <p:sp>
            <p:nvSpPr>
              <p:cNvPr id="150" name="Freeform 16"/>
              <p:cNvSpPr>
                <a:spLocks/>
              </p:cNvSpPr>
              <p:nvPr/>
            </p:nvSpPr>
            <p:spPr bwMode="auto">
              <a:xfrm>
                <a:off x="6322943" y="3493047"/>
                <a:ext cx="508490" cy="898436"/>
              </a:xfrm>
              <a:custGeom>
                <a:avLst/>
                <a:gdLst>
                  <a:gd name="T0" fmla="*/ 24661 w 277"/>
                  <a:gd name="T1" fmla="*/ 474782 h 424"/>
                  <a:gd name="T2" fmla="*/ 53115 w 277"/>
                  <a:gd name="T3" fmla="*/ 433582 h 424"/>
                  <a:gd name="T4" fmla="*/ 85364 w 277"/>
                  <a:gd name="T5" fmla="*/ 396306 h 424"/>
                  <a:gd name="T6" fmla="*/ 91055 w 277"/>
                  <a:gd name="T7" fmla="*/ 308020 h 424"/>
                  <a:gd name="T8" fmla="*/ 43631 w 277"/>
                  <a:gd name="T9" fmla="*/ 331563 h 424"/>
                  <a:gd name="T10" fmla="*/ 34146 w 277"/>
                  <a:gd name="T11" fmla="*/ 274667 h 424"/>
                  <a:gd name="T12" fmla="*/ 75879 w 277"/>
                  <a:gd name="T13" fmla="*/ 257010 h 424"/>
                  <a:gd name="T14" fmla="*/ 85364 w 277"/>
                  <a:gd name="T15" fmla="*/ 168724 h 424"/>
                  <a:gd name="T16" fmla="*/ 62600 w 277"/>
                  <a:gd name="T17" fmla="*/ 113791 h 424"/>
                  <a:gd name="T18" fmla="*/ 81570 w 277"/>
                  <a:gd name="T19" fmla="*/ 72591 h 424"/>
                  <a:gd name="T20" fmla="*/ 128995 w 277"/>
                  <a:gd name="T21" fmla="*/ 35314 h 424"/>
                  <a:gd name="T22" fmla="*/ 182110 w 277"/>
                  <a:gd name="T23" fmla="*/ 9810 h 424"/>
                  <a:gd name="T24" fmla="*/ 214359 w 277"/>
                  <a:gd name="T25" fmla="*/ 29429 h 424"/>
                  <a:gd name="T26" fmla="*/ 242813 w 277"/>
                  <a:gd name="T27" fmla="*/ 21581 h 424"/>
                  <a:gd name="T28" fmla="*/ 267474 w 277"/>
                  <a:gd name="T29" fmla="*/ 25505 h 424"/>
                  <a:gd name="T30" fmla="*/ 311104 w 277"/>
                  <a:gd name="T31" fmla="*/ 43162 h 424"/>
                  <a:gd name="T32" fmla="*/ 305414 w 277"/>
                  <a:gd name="T33" fmla="*/ 84362 h 424"/>
                  <a:gd name="T34" fmla="*/ 267474 w 277"/>
                  <a:gd name="T35" fmla="*/ 72591 h 424"/>
                  <a:gd name="T36" fmla="*/ 257989 w 277"/>
                  <a:gd name="T37" fmla="*/ 43162 h 424"/>
                  <a:gd name="T38" fmla="*/ 252298 w 277"/>
                  <a:gd name="T39" fmla="*/ 84362 h 424"/>
                  <a:gd name="T40" fmla="*/ 273165 w 277"/>
                  <a:gd name="T41" fmla="*/ 117715 h 424"/>
                  <a:gd name="T42" fmla="*/ 301620 w 277"/>
                  <a:gd name="T43" fmla="*/ 176572 h 424"/>
                  <a:gd name="T44" fmla="*/ 339559 w 277"/>
                  <a:gd name="T45" fmla="*/ 206001 h 424"/>
                  <a:gd name="T46" fmla="*/ 405953 w 277"/>
                  <a:gd name="T47" fmla="*/ 223658 h 424"/>
                  <a:gd name="T48" fmla="*/ 405953 w 277"/>
                  <a:gd name="T49" fmla="*/ 264858 h 424"/>
                  <a:gd name="T50" fmla="*/ 377499 w 277"/>
                  <a:gd name="T51" fmla="*/ 294287 h 424"/>
                  <a:gd name="T52" fmla="*/ 362323 w 277"/>
                  <a:gd name="T53" fmla="*/ 331563 h 424"/>
                  <a:gd name="T54" fmla="*/ 371808 w 277"/>
                  <a:gd name="T55" fmla="*/ 366877 h 424"/>
                  <a:gd name="T56" fmla="*/ 381293 w 277"/>
                  <a:gd name="T57" fmla="*/ 404154 h 424"/>
                  <a:gd name="T58" fmla="*/ 396468 w 277"/>
                  <a:gd name="T59" fmla="*/ 425735 h 424"/>
                  <a:gd name="T60" fmla="*/ 419232 w 277"/>
                  <a:gd name="T61" fmla="*/ 429658 h 424"/>
                  <a:gd name="T62" fmla="*/ 462863 w 277"/>
                  <a:gd name="T63" fmla="*/ 455163 h 424"/>
                  <a:gd name="T64" fmla="*/ 459069 w 277"/>
                  <a:gd name="T65" fmla="*/ 470858 h 424"/>
                  <a:gd name="T66" fmla="*/ 434408 w 277"/>
                  <a:gd name="T67" fmla="*/ 496363 h 424"/>
                  <a:gd name="T68" fmla="*/ 434408 w 277"/>
                  <a:gd name="T69" fmla="*/ 533640 h 424"/>
                  <a:gd name="T70" fmla="*/ 409747 w 277"/>
                  <a:gd name="T71" fmla="*/ 551297 h 424"/>
                  <a:gd name="T72" fmla="*/ 419232 w 277"/>
                  <a:gd name="T73" fmla="*/ 563068 h 424"/>
                  <a:gd name="T74" fmla="*/ 443893 w 277"/>
                  <a:gd name="T75" fmla="*/ 580725 h 424"/>
                  <a:gd name="T76" fmla="*/ 453378 w 277"/>
                  <a:gd name="T77" fmla="*/ 596421 h 424"/>
                  <a:gd name="T78" fmla="*/ 481832 w 277"/>
                  <a:gd name="T79" fmla="*/ 614078 h 424"/>
                  <a:gd name="T80" fmla="*/ 487523 w 277"/>
                  <a:gd name="T81" fmla="*/ 639583 h 424"/>
                  <a:gd name="T82" fmla="*/ 500802 w 277"/>
                  <a:gd name="T83" fmla="*/ 659202 h 424"/>
                  <a:gd name="T84" fmla="*/ 506493 w 277"/>
                  <a:gd name="T85" fmla="*/ 688631 h 424"/>
                  <a:gd name="T86" fmla="*/ 510287 w 277"/>
                  <a:gd name="T87" fmla="*/ 723945 h 424"/>
                  <a:gd name="T88" fmla="*/ 515978 w 277"/>
                  <a:gd name="T89" fmla="*/ 757297 h 424"/>
                  <a:gd name="T90" fmla="*/ 519772 w 277"/>
                  <a:gd name="T91" fmla="*/ 806345 h 424"/>
                  <a:gd name="T92" fmla="*/ 515978 w 277"/>
                  <a:gd name="T93" fmla="*/ 824002 h 424"/>
                  <a:gd name="T94" fmla="*/ 491317 w 277"/>
                  <a:gd name="T95" fmla="*/ 810269 h 424"/>
                  <a:gd name="T96" fmla="*/ 443893 w 277"/>
                  <a:gd name="T97" fmla="*/ 794574 h 424"/>
                  <a:gd name="T98" fmla="*/ 400262 w 277"/>
                  <a:gd name="T99" fmla="*/ 751412 h 424"/>
                  <a:gd name="T100" fmla="*/ 349044 w 277"/>
                  <a:gd name="T101" fmla="*/ 710212 h 424"/>
                  <a:gd name="T102" fmla="*/ 282650 w 277"/>
                  <a:gd name="T103" fmla="*/ 684707 h 424"/>
                  <a:gd name="T104" fmla="*/ 134685 w 277"/>
                  <a:gd name="T105" fmla="*/ 592497 h 424"/>
                  <a:gd name="T106" fmla="*/ 62600 w 277"/>
                  <a:gd name="T107" fmla="*/ 547373 h 424"/>
                  <a:gd name="T108" fmla="*/ 0 w 277"/>
                  <a:gd name="T109" fmla="*/ 488516 h 4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424">
                    <a:moveTo>
                      <a:pt x="0" y="249"/>
                    </a:moveTo>
                    <a:lnTo>
                      <a:pt x="5" y="244"/>
                    </a:lnTo>
                    <a:lnTo>
                      <a:pt x="13" y="242"/>
                    </a:lnTo>
                    <a:lnTo>
                      <a:pt x="20" y="238"/>
                    </a:lnTo>
                    <a:lnTo>
                      <a:pt x="25" y="234"/>
                    </a:lnTo>
                    <a:lnTo>
                      <a:pt x="28" y="221"/>
                    </a:lnTo>
                    <a:lnTo>
                      <a:pt x="33" y="214"/>
                    </a:lnTo>
                    <a:lnTo>
                      <a:pt x="40" y="210"/>
                    </a:lnTo>
                    <a:lnTo>
                      <a:pt x="45" y="202"/>
                    </a:lnTo>
                    <a:lnTo>
                      <a:pt x="55" y="199"/>
                    </a:lnTo>
                    <a:lnTo>
                      <a:pt x="53" y="157"/>
                    </a:lnTo>
                    <a:lnTo>
                      <a:pt x="48" y="157"/>
                    </a:lnTo>
                    <a:lnTo>
                      <a:pt x="38" y="165"/>
                    </a:lnTo>
                    <a:lnTo>
                      <a:pt x="28" y="169"/>
                    </a:lnTo>
                    <a:lnTo>
                      <a:pt x="23" y="169"/>
                    </a:lnTo>
                    <a:lnTo>
                      <a:pt x="18" y="165"/>
                    </a:lnTo>
                    <a:lnTo>
                      <a:pt x="15" y="157"/>
                    </a:lnTo>
                    <a:lnTo>
                      <a:pt x="18" y="140"/>
                    </a:lnTo>
                    <a:lnTo>
                      <a:pt x="20" y="135"/>
                    </a:lnTo>
                    <a:lnTo>
                      <a:pt x="35" y="133"/>
                    </a:lnTo>
                    <a:lnTo>
                      <a:pt x="40" y="131"/>
                    </a:lnTo>
                    <a:lnTo>
                      <a:pt x="53" y="101"/>
                    </a:lnTo>
                    <a:lnTo>
                      <a:pt x="53" y="92"/>
                    </a:lnTo>
                    <a:lnTo>
                      <a:pt x="45" y="86"/>
                    </a:lnTo>
                    <a:lnTo>
                      <a:pt x="40" y="80"/>
                    </a:lnTo>
                    <a:lnTo>
                      <a:pt x="40" y="67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33" y="45"/>
                    </a:lnTo>
                    <a:lnTo>
                      <a:pt x="43" y="37"/>
                    </a:lnTo>
                    <a:lnTo>
                      <a:pt x="58" y="30"/>
                    </a:lnTo>
                    <a:lnTo>
                      <a:pt x="66" y="28"/>
                    </a:lnTo>
                    <a:lnTo>
                      <a:pt x="68" y="18"/>
                    </a:lnTo>
                    <a:lnTo>
                      <a:pt x="78" y="7"/>
                    </a:lnTo>
                    <a:lnTo>
                      <a:pt x="88" y="0"/>
                    </a:lnTo>
                    <a:lnTo>
                      <a:pt x="96" y="5"/>
                    </a:lnTo>
                    <a:lnTo>
                      <a:pt x="101" y="7"/>
                    </a:lnTo>
                    <a:lnTo>
                      <a:pt x="106" y="9"/>
                    </a:lnTo>
                    <a:lnTo>
                      <a:pt x="113" y="15"/>
                    </a:lnTo>
                    <a:lnTo>
                      <a:pt x="118" y="18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31" y="7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8"/>
                    </a:lnTo>
                    <a:lnTo>
                      <a:pt x="154" y="18"/>
                    </a:lnTo>
                    <a:lnTo>
                      <a:pt x="164" y="22"/>
                    </a:lnTo>
                    <a:lnTo>
                      <a:pt x="164" y="28"/>
                    </a:lnTo>
                    <a:lnTo>
                      <a:pt x="164" y="39"/>
                    </a:lnTo>
                    <a:lnTo>
                      <a:pt x="161" y="43"/>
                    </a:lnTo>
                    <a:lnTo>
                      <a:pt x="154" y="43"/>
                    </a:lnTo>
                    <a:lnTo>
                      <a:pt x="146" y="43"/>
                    </a:lnTo>
                    <a:lnTo>
                      <a:pt x="141" y="37"/>
                    </a:lnTo>
                    <a:lnTo>
                      <a:pt x="144" y="28"/>
                    </a:lnTo>
                    <a:lnTo>
                      <a:pt x="144" y="22"/>
                    </a:lnTo>
                    <a:lnTo>
                      <a:pt x="136" y="22"/>
                    </a:lnTo>
                    <a:lnTo>
                      <a:pt x="138" y="28"/>
                    </a:lnTo>
                    <a:lnTo>
                      <a:pt x="136" y="35"/>
                    </a:lnTo>
                    <a:lnTo>
                      <a:pt x="133" y="43"/>
                    </a:lnTo>
                    <a:lnTo>
                      <a:pt x="141" y="45"/>
                    </a:lnTo>
                    <a:lnTo>
                      <a:pt x="144" y="50"/>
                    </a:lnTo>
                    <a:lnTo>
                      <a:pt x="144" y="60"/>
                    </a:lnTo>
                    <a:lnTo>
                      <a:pt x="144" y="69"/>
                    </a:lnTo>
                    <a:lnTo>
                      <a:pt x="149" y="75"/>
                    </a:lnTo>
                    <a:lnTo>
                      <a:pt x="159" y="90"/>
                    </a:lnTo>
                    <a:lnTo>
                      <a:pt x="164" y="97"/>
                    </a:lnTo>
                    <a:lnTo>
                      <a:pt x="171" y="101"/>
                    </a:lnTo>
                    <a:lnTo>
                      <a:pt x="179" y="105"/>
                    </a:lnTo>
                    <a:lnTo>
                      <a:pt x="189" y="107"/>
                    </a:lnTo>
                    <a:lnTo>
                      <a:pt x="201" y="110"/>
                    </a:lnTo>
                    <a:lnTo>
                      <a:pt x="214" y="114"/>
                    </a:lnTo>
                    <a:lnTo>
                      <a:pt x="214" y="120"/>
                    </a:lnTo>
                    <a:lnTo>
                      <a:pt x="214" y="127"/>
                    </a:lnTo>
                    <a:lnTo>
                      <a:pt x="214" y="135"/>
                    </a:lnTo>
                    <a:lnTo>
                      <a:pt x="211" y="144"/>
                    </a:lnTo>
                    <a:lnTo>
                      <a:pt x="206" y="148"/>
                    </a:lnTo>
                    <a:lnTo>
                      <a:pt x="199" y="150"/>
                    </a:lnTo>
                    <a:lnTo>
                      <a:pt x="194" y="152"/>
                    </a:lnTo>
                    <a:lnTo>
                      <a:pt x="194" y="165"/>
                    </a:lnTo>
                    <a:lnTo>
                      <a:pt x="191" y="169"/>
                    </a:lnTo>
                    <a:lnTo>
                      <a:pt x="191" y="176"/>
                    </a:lnTo>
                    <a:lnTo>
                      <a:pt x="194" y="184"/>
                    </a:lnTo>
                    <a:lnTo>
                      <a:pt x="196" y="187"/>
                    </a:lnTo>
                    <a:lnTo>
                      <a:pt x="196" y="191"/>
                    </a:lnTo>
                    <a:lnTo>
                      <a:pt x="196" y="197"/>
                    </a:lnTo>
                    <a:lnTo>
                      <a:pt x="201" y="206"/>
                    </a:lnTo>
                    <a:lnTo>
                      <a:pt x="204" y="208"/>
                    </a:lnTo>
                    <a:lnTo>
                      <a:pt x="206" y="214"/>
                    </a:lnTo>
                    <a:lnTo>
                      <a:pt x="209" y="217"/>
                    </a:lnTo>
                    <a:lnTo>
                      <a:pt x="211" y="217"/>
                    </a:lnTo>
                    <a:lnTo>
                      <a:pt x="214" y="221"/>
                    </a:lnTo>
                    <a:lnTo>
                      <a:pt x="221" y="219"/>
                    </a:lnTo>
                    <a:lnTo>
                      <a:pt x="224" y="221"/>
                    </a:lnTo>
                    <a:lnTo>
                      <a:pt x="237" y="232"/>
                    </a:lnTo>
                    <a:lnTo>
                      <a:pt x="244" y="232"/>
                    </a:lnTo>
                    <a:lnTo>
                      <a:pt x="252" y="236"/>
                    </a:lnTo>
                    <a:lnTo>
                      <a:pt x="249" y="240"/>
                    </a:lnTo>
                    <a:lnTo>
                      <a:pt x="242" y="240"/>
                    </a:lnTo>
                    <a:lnTo>
                      <a:pt x="237" y="238"/>
                    </a:lnTo>
                    <a:lnTo>
                      <a:pt x="232" y="247"/>
                    </a:lnTo>
                    <a:lnTo>
                      <a:pt x="229" y="253"/>
                    </a:lnTo>
                    <a:lnTo>
                      <a:pt x="227" y="257"/>
                    </a:lnTo>
                    <a:lnTo>
                      <a:pt x="227" y="264"/>
                    </a:lnTo>
                    <a:lnTo>
                      <a:pt x="229" y="272"/>
                    </a:lnTo>
                    <a:lnTo>
                      <a:pt x="227" y="276"/>
                    </a:lnTo>
                    <a:lnTo>
                      <a:pt x="227" y="283"/>
                    </a:lnTo>
                    <a:lnTo>
                      <a:pt x="216" y="281"/>
                    </a:lnTo>
                    <a:lnTo>
                      <a:pt x="214" y="285"/>
                    </a:lnTo>
                    <a:lnTo>
                      <a:pt x="216" y="289"/>
                    </a:lnTo>
                    <a:lnTo>
                      <a:pt x="221" y="287"/>
                    </a:lnTo>
                    <a:lnTo>
                      <a:pt x="227" y="287"/>
                    </a:lnTo>
                    <a:lnTo>
                      <a:pt x="229" y="291"/>
                    </a:lnTo>
                    <a:lnTo>
                      <a:pt x="234" y="296"/>
                    </a:lnTo>
                    <a:lnTo>
                      <a:pt x="237" y="298"/>
                    </a:lnTo>
                    <a:lnTo>
                      <a:pt x="234" y="304"/>
                    </a:lnTo>
                    <a:lnTo>
                      <a:pt x="239" y="304"/>
                    </a:lnTo>
                    <a:lnTo>
                      <a:pt x="244" y="309"/>
                    </a:lnTo>
                    <a:lnTo>
                      <a:pt x="252" y="309"/>
                    </a:lnTo>
                    <a:lnTo>
                      <a:pt x="254" y="313"/>
                    </a:lnTo>
                    <a:lnTo>
                      <a:pt x="252" y="319"/>
                    </a:lnTo>
                    <a:lnTo>
                      <a:pt x="254" y="324"/>
                    </a:lnTo>
                    <a:lnTo>
                      <a:pt x="257" y="326"/>
                    </a:lnTo>
                    <a:lnTo>
                      <a:pt x="259" y="330"/>
                    </a:lnTo>
                    <a:lnTo>
                      <a:pt x="262" y="334"/>
                    </a:lnTo>
                    <a:lnTo>
                      <a:pt x="264" y="336"/>
                    </a:lnTo>
                    <a:lnTo>
                      <a:pt x="264" y="343"/>
                    </a:lnTo>
                    <a:lnTo>
                      <a:pt x="269" y="347"/>
                    </a:lnTo>
                    <a:lnTo>
                      <a:pt x="267" y="351"/>
                    </a:lnTo>
                    <a:lnTo>
                      <a:pt x="272" y="356"/>
                    </a:lnTo>
                    <a:lnTo>
                      <a:pt x="272" y="362"/>
                    </a:lnTo>
                    <a:lnTo>
                      <a:pt x="269" y="369"/>
                    </a:lnTo>
                    <a:lnTo>
                      <a:pt x="269" y="377"/>
                    </a:lnTo>
                    <a:lnTo>
                      <a:pt x="274" y="381"/>
                    </a:lnTo>
                    <a:lnTo>
                      <a:pt x="272" y="386"/>
                    </a:lnTo>
                    <a:lnTo>
                      <a:pt x="272" y="396"/>
                    </a:lnTo>
                    <a:lnTo>
                      <a:pt x="274" y="405"/>
                    </a:lnTo>
                    <a:lnTo>
                      <a:pt x="274" y="411"/>
                    </a:lnTo>
                    <a:lnTo>
                      <a:pt x="277" y="418"/>
                    </a:lnTo>
                    <a:lnTo>
                      <a:pt x="277" y="424"/>
                    </a:lnTo>
                    <a:lnTo>
                      <a:pt x="272" y="420"/>
                    </a:lnTo>
                    <a:lnTo>
                      <a:pt x="269" y="416"/>
                    </a:lnTo>
                    <a:lnTo>
                      <a:pt x="262" y="416"/>
                    </a:lnTo>
                    <a:lnTo>
                      <a:pt x="259" y="413"/>
                    </a:lnTo>
                    <a:lnTo>
                      <a:pt x="252" y="413"/>
                    </a:lnTo>
                    <a:lnTo>
                      <a:pt x="242" y="411"/>
                    </a:lnTo>
                    <a:lnTo>
                      <a:pt x="234" y="405"/>
                    </a:lnTo>
                    <a:lnTo>
                      <a:pt x="227" y="398"/>
                    </a:lnTo>
                    <a:lnTo>
                      <a:pt x="219" y="390"/>
                    </a:lnTo>
                    <a:lnTo>
                      <a:pt x="211" y="383"/>
                    </a:lnTo>
                    <a:lnTo>
                      <a:pt x="196" y="375"/>
                    </a:lnTo>
                    <a:lnTo>
                      <a:pt x="184" y="369"/>
                    </a:lnTo>
                    <a:lnTo>
                      <a:pt x="184" y="362"/>
                    </a:lnTo>
                    <a:lnTo>
                      <a:pt x="174" y="366"/>
                    </a:lnTo>
                    <a:lnTo>
                      <a:pt x="166" y="362"/>
                    </a:lnTo>
                    <a:lnTo>
                      <a:pt x="149" y="349"/>
                    </a:lnTo>
                    <a:lnTo>
                      <a:pt x="131" y="336"/>
                    </a:lnTo>
                    <a:lnTo>
                      <a:pt x="106" y="321"/>
                    </a:lnTo>
                    <a:lnTo>
                      <a:pt x="71" y="302"/>
                    </a:lnTo>
                    <a:lnTo>
                      <a:pt x="58" y="294"/>
                    </a:lnTo>
                    <a:lnTo>
                      <a:pt x="40" y="287"/>
                    </a:lnTo>
                    <a:lnTo>
                      <a:pt x="33" y="279"/>
                    </a:lnTo>
                    <a:lnTo>
                      <a:pt x="18" y="264"/>
                    </a:lnTo>
                    <a:lnTo>
                      <a:pt x="8" y="255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C7DCF7"/>
              </a:solidFill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"/>
              <p:cNvSpPr>
                <a:spLocks/>
              </p:cNvSpPr>
              <p:nvPr/>
            </p:nvSpPr>
            <p:spPr bwMode="auto">
              <a:xfrm>
                <a:off x="5756040" y="2503306"/>
                <a:ext cx="729704" cy="1515680"/>
              </a:xfrm>
              <a:custGeom>
                <a:avLst/>
                <a:gdLst>
                  <a:gd name="T0" fmla="*/ 94970 w 397"/>
                  <a:gd name="T1" fmla="*/ 264229 h 717"/>
                  <a:gd name="T2" fmla="*/ 186141 w 397"/>
                  <a:gd name="T3" fmla="*/ 170281 h 717"/>
                  <a:gd name="T4" fmla="*/ 290609 w 397"/>
                  <a:gd name="T5" fmla="*/ 137008 h 717"/>
                  <a:gd name="T6" fmla="*/ 362786 w 397"/>
                  <a:gd name="T7" fmla="*/ 234870 h 717"/>
                  <a:gd name="T8" fmla="*/ 476750 w 397"/>
                  <a:gd name="T9" fmla="*/ 195725 h 717"/>
                  <a:gd name="T10" fmla="*/ 524235 w 397"/>
                  <a:gd name="T11" fmla="*/ 91991 h 717"/>
                  <a:gd name="T12" fmla="*/ 577419 w 397"/>
                  <a:gd name="T13" fmla="*/ 3915 h 717"/>
                  <a:gd name="T14" fmla="*/ 649596 w 397"/>
                  <a:gd name="T15" fmla="*/ 11744 h 717"/>
                  <a:gd name="T16" fmla="*/ 659093 w 397"/>
                  <a:gd name="T17" fmla="*/ 58718 h 717"/>
                  <a:gd name="T18" fmla="*/ 668590 w 397"/>
                  <a:gd name="T19" fmla="*/ 95905 h 717"/>
                  <a:gd name="T20" fmla="*/ 672389 w 397"/>
                  <a:gd name="T21" fmla="*/ 125264 h 717"/>
                  <a:gd name="T22" fmla="*/ 678087 w 397"/>
                  <a:gd name="T23" fmla="*/ 166366 h 717"/>
                  <a:gd name="T24" fmla="*/ 691383 w 397"/>
                  <a:gd name="T25" fmla="*/ 191811 h 717"/>
                  <a:gd name="T26" fmla="*/ 702779 w 397"/>
                  <a:gd name="T27" fmla="*/ 234870 h 717"/>
                  <a:gd name="T28" fmla="*/ 706578 w 397"/>
                  <a:gd name="T29" fmla="*/ 297502 h 717"/>
                  <a:gd name="T30" fmla="*/ 750264 w 397"/>
                  <a:gd name="T31" fmla="*/ 334690 h 717"/>
                  <a:gd name="T32" fmla="*/ 672389 w 397"/>
                  <a:gd name="T33" fmla="*/ 350348 h 717"/>
                  <a:gd name="T34" fmla="*/ 615407 w 397"/>
                  <a:gd name="T35" fmla="*/ 401237 h 717"/>
                  <a:gd name="T36" fmla="*/ 596413 w 397"/>
                  <a:gd name="T37" fmla="*/ 477570 h 717"/>
                  <a:gd name="T38" fmla="*/ 615407 w 397"/>
                  <a:gd name="T39" fmla="*/ 526501 h 717"/>
                  <a:gd name="T40" fmla="*/ 596413 w 397"/>
                  <a:gd name="T41" fmla="*/ 540202 h 717"/>
                  <a:gd name="T42" fmla="*/ 564123 w 397"/>
                  <a:gd name="T43" fmla="*/ 589133 h 717"/>
                  <a:gd name="T44" fmla="*/ 577419 w 397"/>
                  <a:gd name="T45" fmla="*/ 636107 h 717"/>
                  <a:gd name="T46" fmla="*/ 545129 w 397"/>
                  <a:gd name="T47" fmla="*/ 647851 h 717"/>
                  <a:gd name="T48" fmla="*/ 524235 w 397"/>
                  <a:gd name="T49" fmla="*/ 683081 h 717"/>
                  <a:gd name="T50" fmla="*/ 545129 w 397"/>
                  <a:gd name="T51" fmla="*/ 732012 h 717"/>
                  <a:gd name="T52" fmla="*/ 592614 w 397"/>
                  <a:gd name="T53" fmla="*/ 765286 h 717"/>
                  <a:gd name="T54" fmla="*/ 592614 w 397"/>
                  <a:gd name="T55" fmla="*/ 798559 h 717"/>
                  <a:gd name="T56" fmla="*/ 653395 w 397"/>
                  <a:gd name="T57" fmla="*/ 908165 h 717"/>
                  <a:gd name="T58" fmla="*/ 697081 w 397"/>
                  <a:gd name="T59" fmla="*/ 892507 h 717"/>
                  <a:gd name="T60" fmla="*/ 735069 w 397"/>
                  <a:gd name="T61" fmla="*/ 853362 h 717"/>
                  <a:gd name="T62" fmla="*/ 735069 w 397"/>
                  <a:gd name="T63" fmla="*/ 929695 h 717"/>
                  <a:gd name="T64" fmla="*/ 649596 w 397"/>
                  <a:gd name="T65" fmla="*/ 1004071 h 717"/>
                  <a:gd name="T66" fmla="*/ 687584 w 397"/>
                  <a:gd name="T67" fmla="*/ 1096061 h 717"/>
                  <a:gd name="T68" fmla="*/ 621105 w 397"/>
                  <a:gd name="T69" fmla="*/ 1190009 h 717"/>
                  <a:gd name="T70" fmla="*/ 659093 w 397"/>
                  <a:gd name="T71" fmla="*/ 1238941 h 717"/>
                  <a:gd name="T72" fmla="*/ 649596 w 397"/>
                  <a:gd name="T73" fmla="*/ 1334846 h 717"/>
                  <a:gd name="T74" fmla="*/ 586916 w 397"/>
                  <a:gd name="T75" fmla="*/ 1403350 h 717"/>
                  <a:gd name="T76" fmla="*/ 524235 w 397"/>
                  <a:gd name="T77" fmla="*/ 1301573 h 717"/>
                  <a:gd name="T78" fmla="*/ 520436 w 397"/>
                  <a:gd name="T79" fmla="*/ 1235026 h 717"/>
                  <a:gd name="T80" fmla="*/ 453957 w 397"/>
                  <a:gd name="T81" fmla="*/ 1168480 h 717"/>
                  <a:gd name="T82" fmla="*/ 472951 w 397"/>
                  <a:gd name="T83" fmla="*/ 1113677 h 717"/>
                  <a:gd name="T84" fmla="*/ 491945 w 397"/>
                  <a:gd name="T85" fmla="*/ 1004071 h 717"/>
                  <a:gd name="T86" fmla="*/ 457756 w 397"/>
                  <a:gd name="T87" fmla="*/ 937524 h 717"/>
                  <a:gd name="T88" fmla="*/ 438762 w 397"/>
                  <a:gd name="T89" fmla="*/ 837704 h 717"/>
                  <a:gd name="T90" fmla="*/ 406472 w 397"/>
                  <a:gd name="T91" fmla="*/ 728098 h 717"/>
                  <a:gd name="T92" fmla="*/ 410271 w 397"/>
                  <a:gd name="T93" fmla="*/ 640022 h 717"/>
                  <a:gd name="T94" fmla="*/ 396975 w 397"/>
                  <a:gd name="T95" fmla="*/ 589133 h 717"/>
                  <a:gd name="T96" fmla="*/ 347591 w 397"/>
                  <a:gd name="T97" fmla="*/ 551945 h 717"/>
                  <a:gd name="T98" fmla="*/ 290609 w 397"/>
                  <a:gd name="T99" fmla="*/ 485399 h 717"/>
                  <a:gd name="T100" fmla="*/ 300106 w 397"/>
                  <a:gd name="T101" fmla="*/ 430596 h 717"/>
                  <a:gd name="T102" fmla="*/ 258319 w 397"/>
                  <a:gd name="T103" fmla="*/ 481484 h 717"/>
                  <a:gd name="T104" fmla="*/ 262118 w 397"/>
                  <a:gd name="T105" fmla="*/ 532373 h 717"/>
                  <a:gd name="T106" fmla="*/ 319100 w 397"/>
                  <a:gd name="T107" fmla="*/ 573475 h 717"/>
                  <a:gd name="T108" fmla="*/ 305804 w 397"/>
                  <a:gd name="T109" fmla="*/ 606748 h 717"/>
                  <a:gd name="T110" fmla="*/ 248822 w 397"/>
                  <a:gd name="T111" fmla="*/ 573475 h 717"/>
                  <a:gd name="T112" fmla="*/ 161449 w 397"/>
                  <a:gd name="T113" fmla="*/ 510843 h 717"/>
                  <a:gd name="T114" fmla="*/ 113964 w 397"/>
                  <a:gd name="T115" fmla="*/ 434510 h 717"/>
                  <a:gd name="T116" fmla="*/ 51284 w 397"/>
                  <a:gd name="T117" fmla="*/ 405151 h 717"/>
                  <a:gd name="T118" fmla="*/ 0 w 397"/>
                  <a:gd name="T119" fmla="*/ 330776 h 7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97" h="717">
                    <a:moveTo>
                      <a:pt x="27" y="135"/>
                    </a:moveTo>
                    <a:lnTo>
                      <a:pt x="33" y="128"/>
                    </a:lnTo>
                    <a:lnTo>
                      <a:pt x="40" y="128"/>
                    </a:lnTo>
                    <a:lnTo>
                      <a:pt x="43" y="124"/>
                    </a:lnTo>
                    <a:lnTo>
                      <a:pt x="48" y="124"/>
                    </a:lnTo>
                    <a:lnTo>
                      <a:pt x="50" y="135"/>
                    </a:lnTo>
                    <a:lnTo>
                      <a:pt x="58" y="132"/>
                    </a:lnTo>
                    <a:lnTo>
                      <a:pt x="58" y="120"/>
                    </a:lnTo>
                    <a:lnTo>
                      <a:pt x="73" y="111"/>
                    </a:lnTo>
                    <a:lnTo>
                      <a:pt x="75" y="98"/>
                    </a:lnTo>
                    <a:lnTo>
                      <a:pt x="88" y="94"/>
                    </a:lnTo>
                    <a:lnTo>
                      <a:pt x="98" y="87"/>
                    </a:lnTo>
                    <a:lnTo>
                      <a:pt x="100" y="81"/>
                    </a:lnTo>
                    <a:lnTo>
                      <a:pt x="108" y="75"/>
                    </a:lnTo>
                    <a:lnTo>
                      <a:pt x="121" y="75"/>
                    </a:lnTo>
                    <a:lnTo>
                      <a:pt x="136" y="77"/>
                    </a:lnTo>
                    <a:lnTo>
                      <a:pt x="146" y="77"/>
                    </a:lnTo>
                    <a:lnTo>
                      <a:pt x="153" y="70"/>
                    </a:lnTo>
                    <a:lnTo>
                      <a:pt x="171" y="70"/>
                    </a:lnTo>
                    <a:lnTo>
                      <a:pt x="176" y="72"/>
                    </a:lnTo>
                    <a:lnTo>
                      <a:pt x="176" y="85"/>
                    </a:lnTo>
                    <a:lnTo>
                      <a:pt x="183" y="107"/>
                    </a:lnTo>
                    <a:lnTo>
                      <a:pt x="183" y="120"/>
                    </a:lnTo>
                    <a:lnTo>
                      <a:pt x="191" y="120"/>
                    </a:lnTo>
                    <a:lnTo>
                      <a:pt x="193" y="113"/>
                    </a:lnTo>
                    <a:lnTo>
                      <a:pt x="209" y="105"/>
                    </a:lnTo>
                    <a:lnTo>
                      <a:pt x="226" y="98"/>
                    </a:lnTo>
                    <a:lnTo>
                      <a:pt x="234" y="92"/>
                    </a:lnTo>
                    <a:lnTo>
                      <a:pt x="244" y="96"/>
                    </a:lnTo>
                    <a:lnTo>
                      <a:pt x="251" y="100"/>
                    </a:lnTo>
                    <a:lnTo>
                      <a:pt x="261" y="102"/>
                    </a:lnTo>
                    <a:lnTo>
                      <a:pt x="264" y="94"/>
                    </a:lnTo>
                    <a:lnTo>
                      <a:pt x="266" y="81"/>
                    </a:lnTo>
                    <a:lnTo>
                      <a:pt x="266" y="70"/>
                    </a:lnTo>
                    <a:lnTo>
                      <a:pt x="274" y="60"/>
                    </a:lnTo>
                    <a:lnTo>
                      <a:pt x="276" y="47"/>
                    </a:lnTo>
                    <a:lnTo>
                      <a:pt x="281" y="38"/>
                    </a:lnTo>
                    <a:lnTo>
                      <a:pt x="289" y="36"/>
                    </a:lnTo>
                    <a:lnTo>
                      <a:pt x="292" y="25"/>
                    </a:lnTo>
                    <a:lnTo>
                      <a:pt x="294" y="10"/>
                    </a:lnTo>
                    <a:lnTo>
                      <a:pt x="297" y="6"/>
                    </a:lnTo>
                    <a:lnTo>
                      <a:pt x="304" y="2"/>
                    </a:lnTo>
                    <a:lnTo>
                      <a:pt x="309" y="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27" y="4"/>
                    </a:lnTo>
                    <a:lnTo>
                      <a:pt x="334" y="4"/>
                    </a:lnTo>
                    <a:lnTo>
                      <a:pt x="342" y="6"/>
                    </a:lnTo>
                    <a:lnTo>
                      <a:pt x="349" y="6"/>
                    </a:lnTo>
                    <a:lnTo>
                      <a:pt x="347" y="13"/>
                    </a:lnTo>
                    <a:lnTo>
                      <a:pt x="344" y="17"/>
                    </a:lnTo>
                    <a:lnTo>
                      <a:pt x="342" y="19"/>
                    </a:lnTo>
                    <a:lnTo>
                      <a:pt x="347" y="23"/>
                    </a:lnTo>
                    <a:lnTo>
                      <a:pt x="347" y="30"/>
                    </a:lnTo>
                    <a:lnTo>
                      <a:pt x="342" y="32"/>
                    </a:lnTo>
                    <a:lnTo>
                      <a:pt x="342" y="36"/>
                    </a:lnTo>
                    <a:lnTo>
                      <a:pt x="344" y="40"/>
                    </a:lnTo>
                    <a:lnTo>
                      <a:pt x="349" y="43"/>
                    </a:lnTo>
                    <a:lnTo>
                      <a:pt x="349" y="47"/>
                    </a:lnTo>
                    <a:lnTo>
                      <a:pt x="352" y="49"/>
                    </a:lnTo>
                    <a:lnTo>
                      <a:pt x="354" y="53"/>
                    </a:lnTo>
                    <a:lnTo>
                      <a:pt x="352" y="57"/>
                    </a:lnTo>
                    <a:lnTo>
                      <a:pt x="347" y="60"/>
                    </a:lnTo>
                    <a:lnTo>
                      <a:pt x="344" y="64"/>
                    </a:lnTo>
                    <a:lnTo>
                      <a:pt x="352" y="64"/>
                    </a:lnTo>
                    <a:lnTo>
                      <a:pt x="354" y="64"/>
                    </a:lnTo>
                    <a:lnTo>
                      <a:pt x="357" y="66"/>
                    </a:lnTo>
                    <a:lnTo>
                      <a:pt x="357" y="72"/>
                    </a:lnTo>
                    <a:lnTo>
                      <a:pt x="359" y="75"/>
                    </a:lnTo>
                    <a:lnTo>
                      <a:pt x="357" y="79"/>
                    </a:lnTo>
                    <a:lnTo>
                      <a:pt x="354" y="83"/>
                    </a:lnTo>
                    <a:lnTo>
                      <a:pt x="357" y="85"/>
                    </a:lnTo>
                    <a:lnTo>
                      <a:pt x="364" y="85"/>
                    </a:lnTo>
                    <a:lnTo>
                      <a:pt x="364" y="87"/>
                    </a:lnTo>
                    <a:lnTo>
                      <a:pt x="359" y="92"/>
                    </a:lnTo>
                    <a:lnTo>
                      <a:pt x="364" y="94"/>
                    </a:lnTo>
                    <a:lnTo>
                      <a:pt x="370" y="96"/>
                    </a:lnTo>
                    <a:lnTo>
                      <a:pt x="364" y="98"/>
                    </a:lnTo>
                    <a:lnTo>
                      <a:pt x="364" y="102"/>
                    </a:lnTo>
                    <a:lnTo>
                      <a:pt x="367" y="107"/>
                    </a:lnTo>
                    <a:lnTo>
                      <a:pt x="364" y="109"/>
                    </a:lnTo>
                    <a:lnTo>
                      <a:pt x="364" y="113"/>
                    </a:lnTo>
                    <a:lnTo>
                      <a:pt x="370" y="113"/>
                    </a:lnTo>
                    <a:lnTo>
                      <a:pt x="370" y="120"/>
                    </a:lnTo>
                    <a:lnTo>
                      <a:pt x="372" y="124"/>
                    </a:lnTo>
                    <a:lnTo>
                      <a:pt x="372" y="130"/>
                    </a:lnTo>
                    <a:lnTo>
                      <a:pt x="372" y="135"/>
                    </a:lnTo>
                    <a:lnTo>
                      <a:pt x="370" y="143"/>
                    </a:lnTo>
                    <a:lnTo>
                      <a:pt x="375" y="147"/>
                    </a:lnTo>
                    <a:lnTo>
                      <a:pt x="372" y="152"/>
                    </a:lnTo>
                    <a:lnTo>
                      <a:pt x="377" y="152"/>
                    </a:lnTo>
                    <a:lnTo>
                      <a:pt x="380" y="156"/>
                    </a:lnTo>
                    <a:lnTo>
                      <a:pt x="382" y="158"/>
                    </a:lnTo>
                    <a:lnTo>
                      <a:pt x="385" y="164"/>
                    </a:lnTo>
                    <a:lnTo>
                      <a:pt x="392" y="167"/>
                    </a:lnTo>
                    <a:lnTo>
                      <a:pt x="395" y="171"/>
                    </a:lnTo>
                    <a:lnTo>
                      <a:pt x="395" y="175"/>
                    </a:lnTo>
                    <a:lnTo>
                      <a:pt x="387" y="177"/>
                    </a:lnTo>
                    <a:lnTo>
                      <a:pt x="380" y="179"/>
                    </a:lnTo>
                    <a:lnTo>
                      <a:pt x="372" y="179"/>
                    </a:lnTo>
                    <a:lnTo>
                      <a:pt x="364" y="177"/>
                    </a:lnTo>
                    <a:lnTo>
                      <a:pt x="354" y="179"/>
                    </a:lnTo>
                    <a:lnTo>
                      <a:pt x="349" y="182"/>
                    </a:lnTo>
                    <a:lnTo>
                      <a:pt x="342" y="179"/>
                    </a:lnTo>
                    <a:lnTo>
                      <a:pt x="337" y="182"/>
                    </a:lnTo>
                    <a:lnTo>
                      <a:pt x="337" y="190"/>
                    </a:lnTo>
                    <a:lnTo>
                      <a:pt x="332" y="197"/>
                    </a:lnTo>
                    <a:lnTo>
                      <a:pt x="324" y="205"/>
                    </a:lnTo>
                    <a:lnTo>
                      <a:pt x="322" y="220"/>
                    </a:lnTo>
                    <a:lnTo>
                      <a:pt x="319" y="220"/>
                    </a:lnTo>
                    <a:lnTo>
                      <a:pt x="322" y="224"/>
                    </a:lnTo>
                    <a:lnTo>
                      <a:pt x="319" y="235"/>
                    </a:lnTo>
                    <a:lnTo>
                      <a:pt x="319" y="244"/>
                    </a:lnTo>
                    <a:lnTo>
                      <a:pt x="314" y="244"/>
                    </a:lnTo>
                    <a:lnTo>
                      <a:pt x="314" y="248"/>
                    </a:lnTo>
                    <a:lnTo>
                      <a:pt x="317" y="250"/>
                    </a:lnTo>
                    <a:lnTo>
                      <a:pt x="317" y="254"/>
                    </a:lnTo>
                    <a:lnTo>
                      <a:pt x="319" y="261"/>
                    </a:lnTo>
                    <a:lnTo>
                      <a:pt x="322" y="265"/>
                    </a:lnTo>
                    <a:lnTo>
                      <a:pt x="324" y="269"/>
                    </a:lnTo>
                    <a:lnTo>
                      <a:pt x="324" y="276"/>
                    </a:lnTo>
                    <a:lnTo>
                      <a:pt x="329" y="280"/>
                    </a:lnTo>
                    <a:lnTo>
                      <a:pt x="332" y="286"/>
                    </a:lnTo>
                    <a:lnTo>
                      <a:pt x="327" y="289"/>
                    </a:lnTo>
                    <a:lnTo>
                      <a:pt x="319" y="282"/>
                    </a:lnTo>
                    <a:lnTo>
                      <a:pt x="314" y="276"/>
                    </a:lnTo>
                    <a:lnTo>
                      <a:pt x="304" y="272"/>
                    </a:lnTo>
                    <a:lnTo>
                      <a:pt x="299" y="267"/>
                    </a:lnTo>
                    <a:lnTo>
                      <a:pt x="299" y="263"/>
                    </a:lnTo>
                    <a:lnTo>
                      <a:pt x="294" y="263"/>
                    </a:lnTo>
                    <a:lnTo>
                      <a:pt x="294" y="293"/>
                    </a:lnTo>
                    <a:lnTo>
                      <a:pt x="297" y="301"/>
                    </a:lnTo>
                    <a:lnTo>
                      <a:pt x="292" y="306"/>
                    </a:lnTo>
                    <a:lnTo>
                      <a:pt x="299" y="306"/>
                    </a:lnTo>
                    <a:lnTo>
                      <a:pt x="304" y="308"/>
                    </a:lnTo>
                    <a:lnTo>
                      <a:pt x="307" y="316"/>
                    </a:lnTo>
                    <a:lnTo>
                      <a:pt x="307" y="323"/>
                    </a:lnTo>
                    <a:lnTo>
                      <a:pt x="304" y="325"/>
                    </a:lnTo>
                    <a:lnTo>
                      <a:pt x="297" y="321"/>
                    </a:lnTo>
                    <a:lnTo>
                      <a:pt x="289" y="321"/>
                    </a:lnTo>
                    <a:lnTo>
                      <a:pt x="284" y="319"/>
                    </a:lnTo>
                    <a:lnTo>
                      <a:pt x="279" y="325"/>
                    </a:lnTo>
                    <a:lnTo>
                      <a:pt x="281" y="329"/>
                    </a:lnTo>
                    <a:lnTo>
                      <a:pt x="287" y="331"/>
                    </a:lnTo>
                    <a:lnTo>
                      <a:pt x="287" y="334"/>
                    </a:lnTo>
                    <a:lnTo>
                      <a:pt x="279" y="336"/>
                    </a:lnTo>
                    <a:lnTo>
                      <a:pt x="271" y="340"/>
                    </a:lnTo>
                    <a:lnTo>
                      <a:pt x="269" y="344"/>
                    </a:lnTo>
                    <a:lnTo>
                      <a:pt x="279" y="344"/>
                    </a:lnTo>
                    <a:lnTo>
                      <a:pt x="276" y="349"/>
                    </a:lnTo>
                    <a:lnTo>
                      <a:pt x="276" y="355"/>
                    </a:lnTo>
                    <a:lnTo>
                      <a:pt x="276" y="359"/>
                    </a:lnTo>
                    <a:lnTo>
                      <a:pt x="281" y="364"/>
                    </a:lnTo>
                    <a:lnTo>
                      <a:pt x="284" y="364"/>
                    </a:lnTo>
                    <a:lnTo>
                      <a:pt x="287" y="368"/>
                    </a:lnTo>
                    <a:lnTo>
                      <a:pt x="287" y="374"/>
                    </a:lnTo>
                    <a:lnTo>
                      <a:pt x="297" y="374"/>
                    </a:lnTo>
                    <a:lnTo>
                      <a:pt x="302" y="381"/>
                    </a:lnTo>
                    <a:lnTo>
                      <a:pt x="299" y="383"/>
                    </a:lnTo>
                    <a:lnTo>
                      <a:pt x="299" y="387"/>
                    </a:lnTo>
                    <a:lnTo>
                      <a:pt x="307" y="387"/>
                    </a:lnTo>
                    <a:lnTo>
                      <a:pt x="312" y="391"/>
                    </a:lnTo>
                    <a:lnTo>
                      <a:pt x="304" y="391"/>
                    </a:lnTo>
                    <a:lnTo>
                      <a:pt x="302" y="396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4"/>
                    </a:lnTo>
                    <a:lnTo>
                      <a:pt x="312" y="408"/>
                    </a:lnTo>
                    <a:lnTo>
                      <a:pt x="317" y="413"/>
                    </a:lnTo>
                    <a:lnTo>
                      <a:pt x="317" y="419"/>
                    </a:lnTo>
                    <a:lnTo>
                      <a:pt x="322" y="432"/>
                    </a:lnTo>
                    <a:lnTo>
                      <a:pt x="329" y="449"/>
                    </a:lnTo>
                    <a:lnTo>
                      <a:pt x="337" y="458"/>
                    </a:lnTo>
                    <a:lnTo>
                      <a:pt x="344" y="464"/>
                    </a:lnTo>
                    <a:lnTo>
                      <a:pt x="352" y="466"/>
                    </a:lnTo>
                    <a:lnTo>
                      <a:pt x="357" y="466"/>
                    </a:lnTo>
                    <a:lnTo>
                      <a:pt x="364" y="462"/>
                    </a:lnTo>
                    <a:lnTo>
                      <a:pt x="370" y="466"/>
                    </a:lnTo>
                    <a:lnTo>
                      <a:pt x="372" y="462"/>
                    </a:lnTo>
                    <a:lnTo>
                      <a:pt x="367" y="456"/>
                    </a:lnTo>
                    <a:lnTo>
                      <a:pt x="362" y="453"/>
                    </a:lnTo>
                    <a:lnTo>
                      <a:pt x="359" y="447"/>
                    </a:lnTo>
                    <a:lnTo>
                      <a:pt x="364" y="443"/>
                    </a:lnTo>
                    <a:lnTo>
                      <a:pt x="372" y="443"/>
                    </a:lnTo>
                    <a:lnTo>
                      <a:pt x="382" y="434"/>
                    </a:lnTo>
                    <a:lnTo>
                      <a:pt x="387" y="436"/>
                    </a:lnTo>
                    <a:lnTo>
                      <a:pt x="387" y="441"/>
                    </a:lnTo>
                    <a:lnTo>
                      <a:pt x="395" y="445"/>
                    </a:lnTo>
                    <a:lnTo>
                      <a:pt x="395" y="451"/>
                    </a:lnTo>
                    <a:lnTo>
                      <a:pt x="397" y="456"/>
                    </a:lnTo>
                    <a:lnTo>
                      <a:pt x="397" y="468"/>
                    </a:lnTo>
                    <a:lnTo>
                      <a:pt x="387" y="475"/>
                    </a:lnTo>
                    <a:lnTo>
                      <a:pt x="382" y="481"/>
                    </a:lnTo>
                    <a:lnTo>
                      <a:pt x="377" y="486"/>
                    </a:lnTo>
                    <a:lnTo>
                      <a:pt x="375" y="496"/>
                    </a:lnTo>
                    <a:lnTo>
                      <a:pt x="367" y="498"/>
                    </a:lnTo>
                    <a:lnTo>
                      <a:pt x="352" y="505"/>
                    </a:lnTo>
                    <a:lnTo>
                      <a:pt x="342" y="513"/>
                    </a:lnTo>
                    <a:lnTo>
                      <a:pt x="342" y="518"/>
                    </a:lnTo>
                    <a:lnTo>
                      <a:pt x="342" y="526"/>
                    </a:lnTo>
                    <a:lnTo>
                      <a:pt x="349" y="535"/>
                    </a:lnTo>
                    <a:lnTo>
                      <a:pt x="349" y="548"/>
                    </a:lnTo>
                    <a:lnTo>
                      <a:pt x="354" y="554"/>
                    </a:lnTo>
                    <a:lnTo>
                      <a:pt x="362" y="560"/>
                    </a:lnTo>
                    <a:lnTo>
                      <a:pt x="362" y="569"/>
                    </a:lnTo>
                    <a:lnTo>
                      <a:pt x="354" y="586"/>
                    </a:lnTo>
                    <a:lnTo>
                      <a:pt x="349" y="599"/>
                    </a:lnTo>
                    <a:lnTo>
                      <a:pt x="344" y="601"/>
                    </a:lnTo>
                    <a:lnTo>
                      <a:pt x="329" y="603"/>
                    </a:lnTo>
                    <a:lnTo>
                      <a:pt x="327" y="608"/>
                    </a:lnTo>
                    <a:lnTo>
                      <a:pt x="327" y="616"/>
                    </a:lnTo>
                    <a:lnTo>
                      <a:pt x="324" y="625"/>
                    </a:lnTo>
                    <a:lnTo>
                      <a:pt x="327" y="633"/>
                    </a:lnTo>
                    <a:lnTo>
                      <a:pt x="332" y="637"/>
                    </a:lnTo>
                    <a:lnTo>
                      <a:pt x="337" y="637"/>
                    </a:lnTo>
                    <a:lnTo>
                      <a:pt x="347" y="633"/>
                    </a:lnTo>
                    <a:lnTo>
                      <a:pt x="357" y="625"/>
                    </a:lnTo>
                    <a:lnTo>
                      <a:pt x="362" y="625"/>
                    </a:lnTo>
                    <a:lnTo>
                      <a:pt x="364" y="667"/>
                    </a:lnTo>
                    <a:lnTo>
                      <a:pt x="354" y="670"/>
                    </a:lnTo>
                    <a:lnTo>
                      <a:pt x="349" y="678"/>
                    </a:lnTo>
                    <a:lnTo>
                      <a:pt x="342" y="682"/>
                    </a:lnTo>
                    <a:lnTo>
                      <a:pt x="337" y="689"/>
                    </a:lnTo>
                    <a:lnTo>
                      <a:pt x="334" y="702"/>
                    </a:lnTo>
                    <a:lnTo>
                      <a:pt x="329" y="706"/>
                    </a:lnTo>
                    <a:lnTo>
                      <a:pt x="322" y="710"/>
                    </a:lnTo>
                    <a:lnTo>
                      <a:pt x="314" y="712"/>
                    </a:lnTo>
                    <a:lnTo>
                      <a:pt x="309" y="717"/>
                    </a:lnTo>
                    <a:lnTo>
                      <a:pt x="299" y="710"/>
                    </a:lnTo>
                    <a:lnTo>
                      <a:pt x="297" y="702"/>
                    </a:lnTo>
                    <a:lnTo>
                      <a:pt x="294" y="693"/>
                    </a:lnTo>
                    <a:lnTo>
                      <a:pt x="287" y="685"/>
                    </a:lnTo>
                    <a:lnTo>
                      <a:pt x="279" y="674"/>
                    </a:lnTo>
                    <a:lnTo>
                      <a:pt x="276" y="665"/>
                    </a:lnTo>
                    <a:lnTo>
                      <a:pt x="276" y="661"/>
                    </a:lnTo>
                    <a:lnTo>
                      <a:pt x="274" y="652"/>
                    </a:lnTo>
                    <a:lnTo>
                      <a:pt x="271" y="646"/>
                    </a:lnTo>
                    <a:lnTo>
                      <a:pt x="266" y="637"/>
                    </a:lnTo>
                    <a:lnTo>
                      <a:pt x="274" y="635"/>
                    </a:lnTo>
                    <a:lnTo>
                      <a:pt x="274" y="631"/>
                    </a:lnTo>
                    <a:lnTo>
                      <a:pt x="266" y="629"/>
                    </a:lnTo>
                    <a:lnTo>
                      <a:pt x="266" y="618"/>
                    </a:lnTo>
                    <a:lnTo>
                      <a:pt x="261" y="610"/>
                    </a:lnTo>
                    <a:lnTo>
                      <a:pt x="246" y="605"/>
                    </a:lnTo>
                    <a:lnTo>
                      <a:pt x="241" y="603"/>
                    </a:lnTo>
                    <a:lnTo>
                      <a:pt x="239" y="597"/>
                    </a:lnTo>
                    <a:lnTo>
                      <a:pt x="244" y="593"/>
                    </a:lnTo>
                    <a:lnTo>
                      <a:pt x="249" y="590"/>
                    </a:lnTo>
                    <a:lnTo>
                      <a:pt x="254" y="588"/>
                    </a:lnTo>
                    <a:lnTo>
                      <a:pt x="254" y="580"/>
                    </a:lnTo>
                    <a:lnTo>
                      <a:pt x="249" y="575"/>
                    </a:lnTo>
                    <a:lnTo>
                      <a:pt x="249" y="569"/>
                    </a:lnTo>
                    <a:lnTo>
                      <a:pt x="256" y="563"/>
                    </a:lnTo>
                    <a:lnTo>
                      <a:pt x="261" y="556"/>
                    </a:lnTo>
                    <a:lnTo>
                      <a:pt x="256" y="548"/>
                    </a:lnTo>
                    <a:lnTo>
                      <a:pt x="256" y="539"/>
                    </a:lnTo>
                    <a:lnTo>
                      <a:pt x="256" y="520"/>
                    </a:lnTo>
                    <a:lnTo>
                      <a:pt x="259" y="513"/>
                    </a:lnTo>
                    <a:lnTo>
                      <a:pt x="256" y="507"/>
                    </a:lnTo>
                    <a:lnTo>
                      <a:pt x="256" y="501"/>
                    </a:lnTo>
                    <a:lnTo>
                      <a:pt x="254" y="494"/>
                    </a:lnTo>
                    <a:lnTo>
                      <a:pt x="251" y="488"/>
                    </a:lnTo>
                    <a:lnTo>
                      <a:pt x="244" y="483"/>
                    </a:lnTo>
                    <a:lnTo>
                      <a:pt x="241" y="479"/>
                    </a:lnTo>
                    <a:lnTo>
                      <a:pt x="239" y="466"/>
                    </a:lnTo>
                    <a:lnTo>
                      <a:pt x="236" y="460"/>
                    </a:lnTo>
                    <a:lnTo>
                      <a:pt x="236" y="449"/>
                    </a:lnTo>
                    <a:lnTo>
                      <a:pt x="234" y="447"/>
                    </a:lnTo>
                    <a:lnTo>
                      <a:pt x="234" y="438"/>
                    </a:lnTo>
                    <a:lnTo>
                      <a:pt x="231" y="428"/>
                    </a:lnTo>
                    <a:lnTo>
                      <a:pt x="231" y="419"/>
                    </a:lnTo>
                    <a:lnTo>
                      <a:pt x="229" y="411"/>
                    </a:lnTo>
                    <a:lnTo>
                      <a:pt x="226" y="406"/>
                    </a:lnTo>
                    <a:lnTo>
                      <a:pt x="226" y="393"/>
                    </a:lnTo>
                    <a:lnTo>
                      <a:pt x="224" y="383"/>
                    </a:lnTo>
                    <a:lnTo>
                      <a:pt x="214" y="372"/>
                    </a:lnTo>
                    <a:lnTo>
                      <a:pt x="211" y="361"/>
                    </a:lnTo>
                    <a:lnTo>
                      <a:pt x="214" y="349"/>
                    </a:lnTo>
                    <a:lnTo>
                      <a:pt x="216" y="342"/>
                    </a:lnTo>
                    <a:lnTo>
                      <a:pt x="214" y="336"/>
                    </a:lnTo>
                    <a:lnTo>
                      <a:pt x="214" y="331"/>
                    </a:lnTo>
                    <a:lnTo>
                      <a:pt x="216" y="327"/>
                    </a:lnTo>
                    <a:lnTo>
                      <a:pt x="221" y="325"/>
                    </a:lnTo>
                    <a:lnTo>
                      <a:pt x="221" y="319"/>
                    </a:lnTo>
                    <a:lnTo>
                      <a:pt x="221" y="310"/>
                    </a:lnTo>
                    <a:lnTo>
                      <a:pt x="211" y="312"/>
                    </a:lnTo>
                    <a:lnTo>
                      <a:pt x="211" y="306"/>
                    </a:lnTo>
                    <a:lnTo>
                      <a:pt x="209" y="301"/>
                    </a:lnTo>
                    <a:lnTo>
                      <a:pt x="209" y="293"/>
                    </a:lnTo>
                    <a:lnTo>
                      <a:pt x="204" y="289"/>
                    </a:lnTo>
                    <a:lnTo>
                      <a:pt x="196" y="289"/>
                    </a:lnTo>
                    <a:lnTo>
                      <a:pt x="193" y="289"/>
                    </a:lnTo>
                    <a:lnTo>
                      <a:pt x="188" y="284"/>
                    </a:lnTo>
                    <a:lnTo>
                      <a:pt x="183" y="282"/>
                    </a:lnTo>
                    <a:lnTo>
                      <a:pt x="183" y="274"/>
                    </a:lnTo>
                    <a:lnTo>
                      <a:pt x="178" y="272"/>
                    </a:lnTo>
                    <a:lnTo>
                      <a:pt x="171" y="265"/>
                    </a:lnTo>
                    <a:lnTo>
                      <a:pt x="166" y="263"/>
                    </a:lnTo>
                    <a:lnTo>
                      <a:pt x="156" y="254"/>
                    </a:lnTo>
                    <a:lnTo>
                      <a:pt x="153" y="248"/>
                    </a:lnTo>
                    <a:lnTo>
                      <a:pt x="153" y="235"/>
                    </a:lnTo>
                    <a:lnTo>
                      <a:pt x="158" y="227"/>
                    </a:lnTo>
                    <a:lnTo>
                      <a:pt x="163" y="224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58" y="220"/>
                    </a:lnTo>
                    <a:lnTo>
                      <a:pt x="156" y="224"/>
                    </a:lnTo>
                    <a:lnTo>
                      <a:pt x="148" y="224"/>
                    </a:lnTo>
                    <a:lnTo>
                      <a:pt x="141" y="227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6" y="246"/>
                    </a:lnTo>
                    <a:lnTo>
                      <a:pt x="131" y="250"/>
                    </a:lnTo>
                    <a:lnTo>
                      <a:pt x="128" y="254"/>
                    </a:lnTo>
                    <a:lnTo>
                      <a:pt x="128" y="263"/>
                    </a:lnTo>
                    <a:lnTo>
                      <a:pt x="131" y="267"/>
                    </a:lnTo>
                    <a:lnTo>
                      <a:pt x="136" y="267"/>
                    </a:lnTo>
                    <a:lnTo>
                      <a:pt x="138" y="272"/>
                    </a:lnTo>
                    <a:lnTo>
                      <a:pt x="141" y="276"/>
                    </a:lnTo>
                    <a:lnTo>
                      <a:pt x="148" y="280"/>
                    </a:lnTo>
                    <a:lnTo>
                      <a:pt x="153" y="284"/>
                    </a:lnTo>
                    <a:lnTo>
                      <a:pt x="156" y="289"/>
                    </a:lnTo>
                    <a:lnTo>
                      <a:pt x="158" y="293"/>
                    </a:lnTo>
                    <a:lnTo>
                      <a:pt x="168" y="293"/>
                    </a:lnTo>
                    <a:lnTo>
                      <a:pt x="173" y="293"/>
                    </a:lnTo>
                    <a:lnTo>
                      <a:pt x="176" y="295"/>
                    </a:lnTo>
                    <a:lnTo>
                      <a:pt x="176" y="306"/>
                    </a:lnTo>
                    <a:lnTo>
                      <a:pt x="168" y="304"/>
                    </a:lnTo>
                    <a:lnTo>
                      <a:pt x="163" y="304"/>
                    </a:lnTo>
                    <a:lnTo>
                      <a:pt x="161" y="310"/>
                    </a:lnTo>
                    <a:lnTo>
                      <a:pt x="158" y="314"/>
                    </a:lnTo>
                    <a:lnTo>
                      <a:pt x="143" y="306"/>
                    </a:lnTo>
                    <a:lnTo>
                      <a:pt x="146" y="297"/>
                    </a:lnTo>
                    <a:lnTo>
                      <a:pt x="141" y="293"/>
                    </a:lnTo>
                    <a:lnTo>
                      <a:pt x="133" y="297"/>
                    </a:lnTo>
                    <a:lnTo>
                      <a:pt x="131" y="293"/>
                    </a:lnTo>
                    <a:lnTo>
                      <a:pt x="133" y="289"/>
                    </a:lnTo>
                    <a:lnTo>
                      <a:pt x="128" y="282"/>
                    </a:lnTo>
                    <a:lnTo>
                      <a:pt x="118" y="272"/>
                    </a:lnTo>
                    <a:lnTo>
                      <a:pt x="108" y="265"/>
                    </a:lnTo>
                    <a:lnTo>
                      <a:pt x="90" y="263"/>
                    </a:lnTo>
                    <a:lnTo>
                      <a:pt x="85" y="261"/>
                    </a:lnTo>
                    <a:lnTo>
                      <a:pt x="85" y="248"/>
                    </a:lnTo>
                    <a:lnTo>
                      <a:pt x="73" y="246"/>
                    </a:lnTo>
                    <a:lnTo>
                      <a:pt x="70" y="242"/>
                    </a:lnTo>
                    <a:lnTo>
                      <a:pt x="70" y="233"/>
                    </a:lnTo>
                    <a:lnTo>
                      <a:pt x="68" y="227"/>
                    </a:lnTo>
                    <a:lnTo>
                      <a:pt x="60" y="222"/>
                    </a:lnTo>
                    <a:lnTo>
                      <a:pt x="53" y="227"/>
                    </a:lnTo>
                    <a:lnTo>
                      <a:pt x="45" y="227"/>
                    </a:lnTo>
                    <a:lnTo>
                      <a:pt x="45" y="220"/>
                    </a:lnTo>
                    <a:lnTo>
                      <a:pt x="45" y="216"/>
                    </a:lnTo>
                    <a:lnTo>
                      <a:pt x="35" y="209"/>
                    </a:lnTo>
                    <a:lnTo>
                      <a:pt x="27" y="207"/>
                    </a:lnTo>
                    <a:lnTo>
                      <a:pt x="30" y="201"/>
                    </a:lnTo>
                    <a:lnTo>
                      <a:pt x="25" y="192"/>
                    </a:lnTo>
                    <a:lnTo>
                      <a:pt x="15" y="192"/>
                    </a:lnTo>
                    <a:lnTo>
                      <a:pt x="10" y="184"/>
                    </a:lnTo>
                    <a:lnTo>
                      <a:pt x="2" y="177"/>
                    </a:lnTo>
                    <a:lnTo>
                      <a:pt x="0" y="169"/>
                    </a:lnTo>
                    <a:lnTo>
                      <a:pt x="10" y="162"/>
                    </a:lnTo>
                    <a:lnTo>
                      <a:pt x="15" y="150"/>
                    </a:lnTo>
                    <a:lnTo>
                      <a:pt x="20" y="145"/>
                    </a:lnTo>
                    <a:lnTo>
                      <a:pt x="33" y="143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C7DCF7"/>
              </a:solidFill>
              <a:ln w="31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ru-RU" sz="16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52" name="Полилиния 43"/>
              <p:cNvSpPr/>
              <p:nvPr/>
            </p:nvSpPr>
            <p:spPr>
              <a:xfrm>
                <a:off x="6322942" y="3493046"/>
                <a:ext cx="162802" cy="525939"/>
              </a:xfrm>
              <a:custGeom>
                <a:avLst/>
                <a:gdLst>
                  <a:gd name="connsiteX0" fmla="*/ 157163 w 171652"/>
                  <a:gd name="connsiteY0" fmla="*/ 0 h 534162"/>
                  <a:gd name="connsiteX1" fmla="*/ 157163 w 171652"/>
                  <a:gd name="connsiteY1" fmla="*/ 0 h 534162"/>
                  <a:gd name="connsiteX2" fmla="*/ 166688 w 171652"/>
                  <a:gd name="connsiteY2" fmla="*/ 21431 h 534162"/>
                  <a:gd name="connsiteX3" fmla="*/ 171450 w 171652"/>
                  <a:gd name="connsiteY3" fmla="*/ 28575 h 534162"/>
                  <a:gd name="connsiteX4" fmla="*/ 169069 w 171652"/>
                  <a:gd name="connsiteY4" fmla="*/ 50006 h 534162"/>
                  <a:gd name="connsiteX5" fmla="*/ 161925 w 171652"/>
                  <a:gd name="connsiteY5" fmla="*/ 57150 h 534162"/>
                  <a:gd name="connsiteX6" fmla="*/ 150019 w 171652"/>
                  <a:gd name="connsiteY6" fmla="*/ 71438 h 534162"/>
                  <a:gd name="connsiteX7" fmla="*/ 142875 w 171652"/>
                  <a:gd name="connsiteY7" fmla="*/ 85725 h 534162"/>
                  <a:gd name="connsiteX8" fmla="*/ 138113 w 171652"/>
                  <a:gd name="connsiteY8" fmla="*/ 100013 h 534162"/>
                  <a:gd name="connsiteX9" fmla="*/ 130969 w 171652"/>
                  <a:gd name="connsiteY9" fmla="*/ 126206 h 534162"/>
                  <a:gd name="connsiteX10" fmla="*/ 128588 w 171652"/>
                  <a:gd name="connsiteY10" fmla="*/ 135731 h 534162"/>
                  <a:gd name="connsiteX11" fmla="*/ 121444 w 171652"/>
                  <a:gd name="connsiteY11" fmla="*/ 157163 h 534162"/>
                  <a:gd name="connsiteX12" fmla="*/ 119063 w 171652"/>
                  <a:gd name="connsiteY12" fmla="*/ 164306 h 534162"/>
                  <a:gd name="connsiteX13" fmla="*/ 121444 w 171652"/>
                  <a:gd name="connsiteY13" fmla="*/ 185738 h 534162"/>
                  <a:gd name="connsiteX14" fmla="*/ 123825 w 171652"/>
                  <a:gd name="connsiteY14" fmla="*/ 200025 h 534162"/>
                  <a:gd name="connsiteX15" fmla="*/ 126207 w 171652"/>
                  <a:gd name="connsiteY15" fmla="*/ 216694 h 534162"/>
                  <a:gd name="connsiteX16" fmla="*/ 121444 w 171652"/>
                  <a:gd name="connsiteY16" fmla="*/ 264319 h 534162"/>
                  <a:gd name="connsiteX17" fmla="*/ 119063 w 171652"/>
                  <a:gd name="connsiteY17" fmla="*/ 271463 h 534162"/>
                  <a:gd name="connsiteX18" fmla="*/ 121444 w 171652"/>
                  <a:gd name="connsiteY18" fmla="*/ 347663 h 534162"/>
                  <a:gd name="connsiteX19" fmla="*/ 121444 w 171652"/>
                  <a:gd name="connsiteY19" fmla="*/ 423863 h 534162"/>
                  <a:gd name="connsiteX20" fmla="*/ 119063 w 171652"/>
                  <a:gd name="connsiteY20" fmla="*/ 431006 h 534162"/>
                  <a:gd name="connsiteX21" fmla="*/ 114300 w 171652"/>
                  <a:gd name="connsiteY21" fmla="*/ 438150 h 534162"/>
                  <a:gd name="connsiteX22" fmla="*/ 111919 w 171652"/>
                  <a:gd name="connsiteY22" fmla="*/ 447675 h 534162"/>
                  <a:gd name="connsiteX23" fmla="*/ 107157 w 171652"/>
                  <a:gd name="connsiteY23" fmla="*/ 454819 h 534162"/>
                  <a:gd name="connsiteX24" fmla="*/ 102394 w 171652"/>
                  <a:gd name="connsiteY24" fmla="*/ 464344 h 534162"/>
                  <a:gd name="connsiteX25" fmla="*/ 90488 w 171652"/>
                  <a:gd name="connsiteY25" fmla="*/ 485775 h 534162"/>
                  <a:gd name="connsiteX26" fmla="*/ 85725 w 171652"/>
                  <a:gd name="connsiteY26" fmla="*/ 492919 h 534162"/>
                  <a:gd name="connsiteX27" fmla="*/ 78582 w 171652"/>
                  <a:gd name="connsiteY27" fmla="*/ 500063 h 534162"/>
                  <a:gd name="connsiteX28" fmla="*/ 73819 w 171652"/>
                  <a:gd name="connsiteY28" fmla="*/ 507206 h 534162"/>
                  <a:gd name="connsiteX29" fmla="*/ 59532 w 171652"/>
                  <a:gd name="connsiteY29" fmla="*/ 516731 h 534162"/>
                  <a:gd name="connsiteX30" fmla="*/ 35719 w 171652"/>
                  <a:gd name="connsiteY30" fmla="*/ 533400 h 534162"/>
                  <a:gd name="connsiteX31" fmla="*/ 2382 w 171652"/>
                  <a:gd name="connsiteY31" fmla="*/ 523875 h 534162"/>
                  <a:gd name="connsiteX32" fmla="*/ 0 w 171652"/>
                  <a:gd name="connsiteY32" fmla="*/ 511969 h 534162"/>
                  <a:gd name="connsiteX33" fmla="*/ 7144 w 171652"/>
                  <a:gd name="connsiteY33" fmla="*/ 440531 h 534162"/>
                  <a:gd name="connsiteX34" fmla="*/ 11907 w 171652"/>
                  <a:gd name="connsiteY34" fmla="*/ 426244 h 534162"/>
                  <a:gd name="connsiteX35" fmla="*/ 14288 w 171652"/>
                  <a:gd name="connsiteY35" fmla="*/ 419100 h 534162"/>
                  <a:gd name="connsiteX36" fmla="*/ 16669 w 171652"/>
                  <a:gd name="connsiteY36" fmla="*/ 400050 h 534162"/>
                  <a:gd name="connsiteX37" fmla="*/ 19050 w 171652"/>
                  <a:gd name="connsiteY37" fmla="*/ 335756 h 534162"/>
                  <a:gd name="connsiteX38" fmla="*/ 23813 w 171652"/>
                  <a:gd name="connsiteY38" fmla="*/ 321469 h 534162"/>
                  <a:gd name="connsiteX39" fmla="*/ 28575 w 171652"/>
                  <a:gd name="connsiteY39" fmla="*/ 304800 h 534162"/>
                  <a:gd name="connsiteX40" fmla="*/ 30957 w 171652"/>
                  <a:gd name="connsiteY40" fmla="*/ 292894 h 534162"/>
                  <a:gd name="connsiteX41" fmla="*/ 33338 w 171652"/>
                  <a:gd name="connsiteY41" fmla="*/ 283369 h 534162"/>
                  <a:gd name="connsiteX42" fmla="*/ 38100 w 171652"/>
                  <a:gd name="connsiteY42" fmla="*/ 252413 h 534162"/>
                  <a:gd name="connsiteX43" fmla="*/ 40482 w 171652"/>
                  <a:gd name="connsiteY43" fmla="*/ 142875 h 534162"/>
                  <a:gd name="connsiteX44" fmla="*/ 42863 w 171652"/>
                  <a:gd name="connsiteY44" fmla="*/ 133350 h 534162"/>
                  <a:gd name="connsiteX45" fmla="*/ 47625 w 171652"/>
                  <a:gd name="connsiteY45" fmla="*/ 95250 h 534162"/>
                  <a:gd name="connsiteX46" fmla="*/ 52388 w 171652"/>
                  <a:gd name="connsiteY46" fmla="*/ 85725 h 534162"/>
                  <a:gd name="connsiteX47" fmla="*/ 57150 w 171652"/>
                  <a:gd name="connsiteY47" fmla="*/ 73819 h 534162"/>
                  <a:gd name="connsiteX48" fmla="*/ 64294 w 171652"/>
                  <a:gd name="connsiteY48" fmla="*/ 69056 h 534162"/>
                  <a:gd name="connsiteX49" fmla="*/ 76200 w 171652"/>
                  <a:gd name="connsiteY49" fmla="*/ 61913 h 534162"/>
                  <a:gd name="connsiteX50" fmla="*/ 83344 w 171652"/>
                  <a:gd name="connsiteY50" fmla="*/ 54769 h 534162"/>
                  <a:gd name="connsiteX51" fmla="*/ 97632 w 171652"/>
                  <a:gd name="connsiteY51" fmla="*/ 47625 h 534162"/>
                  <a:gd name="connsiteX52" fmla="*/ 109538 w 171652"/>
                  <a:gd name="connsiteY52" fmla="*/ 33338 h 534162"/>
                  <a:gd name="connsiteX53" fmla="*/ 111919 w 171652"/>
                  <a:gd name="connsiteY53" fmla="*/ 26194 h 534162"/>
                  <a:gd name="connsiteX54" fmla="*/ 126207 w 171652"/>
                  <a:gd name="connsiteY54" fmla="*/ 19050 h 534162"/>
                  <a:gd name="connsiteX55" fmla="*/ 147638 w 171652"/>
                  <a:gd name="connsiteY55" fmla="*/ 9525 h 534162"/>
                  <a:gd name="connsiteX56" fmla="*/ 157163 w 171652"/>
                  <a:gd name="connsiteY56" fmla="*/ 0 h 5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1652" h="534162">
                    <a:moveTo>
                      <a:pt x="157163" y="0"/>
                    </a:moveTo>
                    <a:lnTo>
                      <a:pt x="157163" y="0"/>
                    </a:lnTo>
                    <a:cubicBezTo>
                      <a:pt x="160338" y="7144"/>
                      <a:pt x="163192" y="14439"/>
                      <a:pt x="166688" y="21431"/>
                    </a:cubicBezTo>
                    <a:cubicBezTo>
                      <a:pt x="167968" y="23991"/>
                      <a:pt x="171212" y="25723"/>
                      <a:pt x="171450" y="28575"/>
                    </a:cubicBezTo>
                    <a:cubicBezTo>
                      <a:pt x="172047" y="35738"/>
                      <a:pt x="171342" y="43187"/>
                      <a:pt x="169069" y="50006"/>
                    </a:cubicBezTo>
                    <a:cubicBezTo>
                      <a:pt x="168004" y="53201"/>
                      <a:pt x="164081" y="54563"/>
                      <a:pt x="161925" y="57150"/>
                    </a:cubicBezTo>
                    <a:cubicBezTo>
                      <a:pt x="145349" y="77042"/>
                      <a:pt x="170891" y="50566"/>
                      <a:pt x="150019" y="71438"/>
                    </a:cubicBezTo>
                    <a:cubicBezTo>
                      <a:pt x="141333" y="97495"/>
                      <a:pt x="155188" y="58021"/>
                      <a:pt x="142875" y="85725"/>
                    </a:cubicBezTo>
                    <a:cubicBezTo>
                      <a:pt x="140836" y="90313"/>
                      <a:pt x="139700" y="95250"/>
                      <a:pt x="138113" y="100013"/>
                    </a:cubicBezTo>
                    <a:cubicBezTo>
                      <a:pt x="133661" y="113369"/>
                      <a:pt x="136343" y="104713"/>
                      <a:pt x="130969" y="126206"/>
                    </a:cubicBezTo>
                    <a:cubicBezTo>
                      <a:pt x="130175" y="129381"/>
                      <a:pt x="129623" y="132626"/>
                      <a:pt x="128588" y="135731"/>
                    </a:cubicBezTo>
                    <a:lnTo>
                      <a:pt x="121444" y="157163"/>
                    </a:lnTo>
                    <a:lnTo>
                      <a:pt x="119063" y="164306"/>
                    </a:lnTo>
                    <a:cubicBezTo>
                      <a:pt x="119857" y="171450"/>
                      <a:pt x="120494" y="178613"/>
                      <a:pt x="121444" y="185738"/>
                    </a:cubicBezTo>
                    <a:cubicBezTo>
                      <a:pt x="122082" y="190524"/>
                      <a:pt x="123091" y="195253"/>
                      <a:pt x="123825" y="200025"/>
                    </a:cubicBezTo>
                    <a:cubicBezTo>
                      <a:pt x="124679" y="205572"/>
                      <a:pt x="125413" y="211138"/>
                      <a:pt x="126207" y="216694"/>
                    </a:cubicBezTo>
                    <a:cubicBezTo>
                      <a:pt x="125017" y="233355"/>
                      <a:pt x="124991" y="248357"/>
                      <a:pt x="121444" y="264319"/>
                    </a:cubicBezTo>
                    <a:cubicBezTo>
                      <a:pt x="120900" y="266769"/>
                      <a:pt x="119857" y="269082"/>
                      <a:pt x="119063" y="271463"/>
                    </a:cubicBezTo>
                    <a:cubicBezTo>
                      <a:pt x="119857" y="296863"/>
                      <a:pt x="120235" y="322279"/>
                      <a:pt x="121444" y="347663"/>
                    </a:cubicBezTo>
                    <a:cubicBezTo>
                      <a:pt x="123856" y="398327"/>
                      <a:pt x="127930" y="342780"/>
                      <a:pt x="121444" y="423863"/>
                    </a:cubicBezTo>
                    <a:cubicBezTo>
                      <a:pt x="121244" y="426365"/>
                      <a:pt x="120185" y="428761"/>
                      <a:pt x="119063" y="431006"/>
                    </a:cubicBezTo>
                    <a:cubicBezTo>
                      <a:pt x="117783" y="433566"/>
                      <a:pt x="115888" y="435769"/>
                      <a:pt x="114300" y="438150"/>
                    </a:cubicBezTo>
                    <a:cubicBezTo>
                      <a:pt x="113506" y="441325"/>
                      <a:pt x="113208" y="444667"/>
                      <a:pt x="111919" y="447675"/>
                    </a:cubicBezTo>
                    <a:cubicBezTo>
                      <a:pt x="110792" y="450306"/>
                      <a:pt x="108577" y="452334"/>
                      <a:pt x="107157" y="454819"/>
                    </a:cubicBezTo>
                    <a:cubicBezTo>
                      <a:pt x="105396" y="457901"/>
                      <a:pt x="103792" y="461081"/>
                      <a:pt x="102394" y="464344"/>
                    </a:cubicBezTo>
                    <a:cubicBezTo>
                      <a:pt x="94848" y="481950"/>
                      <a:pt x="109055" y="457926"/>
                      <a:pt x="90488" y="485775"/>
                    </a:cubicBezTo>
                    <a:cubicBezTo>
                      <a:pt x="88900" y="488156"/>
                      <a:pt x="87749" y="490895"/>
                      <a:pt x="85725" y="492919"/>
                    </a:cubicBezTo>
                    <a:cubicBezTo>
                      <a:pt x="83344" y="495300"/>
                      <a:pt x="80738" y="497476"/>
                      <a:pt x="78582" y="500063"/>
                    </a:cubicBezTo>
                    <a:cubicBezTo>
                      <a:pt x="76750" y="502261"/>
                      <a:pt x="75973" y="505322"/>
                      <a:pt x="73819" y="507206"/>
                    </a:cubicBezTo>
                    <a:cubicBezTo>
                      <a:pt x="69511" y="510975"/>
                      <a:pt x="64294" y="513556"/>
                      <a:pt x="59532" y="516731"/>
                    </a:cubicBezTo>
                    <a:cubicBezTo>
                      <a:pt x="29651" y="536653"/>
                      <a:pt x="58231" y="527773"/>
                      <a:pt x="35719" y="533400"/>
                    </a:cubicBezTo>
                    <a:cubicBezTo>
                      <a:pt x="8197" y="531283"/>
                      <a:pt x="6595" y="540726"/>
                      <a:pt x="2382" y="523875"/>
                    </a:cubicBezTo>
                    <a:cubicBezTo>
                      <a:pt x="1400" y="519949"/>
                      <a:pt x="794" y="515938"/>
                      <a:pt x="0" y="511969"/>
                    </a:cubicBezTo>
                    <a:cubicBezTo>
                      <a:pt x="965" y="492681"/>
                      <a:pt x="193" y="461381"/>
                      <a:pt x="7144" y="440531"/>
                    </a:cubicBezTo>
                    <a:lnTo>
                      <a:pt x="11907" y="426244"/>
                    </a:lnTo>
                    <a:lnTo>
                      <a:pt x="14288" y="419100"/>
                    </a:lnTo>
                    <a:cubicBezTo>
                      <a:pt x="15082" y="412750"/>
                      <a:pt x="16304" y="406439"/>
                      <a:pt x="16669" y="400050"/>
                    </a:cubicBezTo>
                    <a:cubicBezTo>
                      <a:pt x="17892" y="378639"/>
                      <a:pt x="17108" y="357114"/>
                      <a:pt x="19050" y="335756"/>
                    </a:cubicBezTo>
                    <a:cubicBezTo>
                      <a:pt x="19505" y="330757"/>
                      <a:pt x="22434" y="326296"/>
                      <a:pt x="23813" y="321469"/>
                    </a:cubicBezTo>
                    <a:cubicBezTo>
                      <a:pt x="25400" y="315913"/>
                      <a:pt x="27173" y="310406"/>
                      <a:pt x="28575" y="304800"/>
                    </a:cubicBezTo>
                    <a:cubicBezTo>
                      <a:pt x="29557" y="300874"/>
                      <a:pt x="30079" y="296845"/>
                      <a:pt x="30957" y="292894"/>
                    </a:cubicBezTo>
                    <a:cubicBezTo>
                      <a:pt x="31667" y="289699"/>
                      <a:pt x="32800" y="286597"/>
                      <a:pt x="33338" y="283369"/>
                    </a:cubicBezTo>
                    <a:cubicBezTo>
                      <a:pt x="41986" y="231474"/>
                      <a:pt x="30818" y="288827"/>
                      <a:pt x="38100" y="252413"/>
                    </a:cubicBezTo>
                    <a:cubicBezTo>
                      <a:pt x="38894" y="215900"/>
                      <a:pt x="39022" y="179367"/>
                      <a:pt x="40482" y="142875"/>
                    </a:cubicBezTo>
                    <a:cubicBezTo>
                      <a:pt x="40613" y="139605"/>
                      <a:pt x="42431" y="136594"/>
                      <a:pt x="42863" y="133350"/>
                    </a:cubicBezTo>
                    <a:cubicBezTo>
                      <a:pt x="43799" y="126328"/>
                      <a:pt x="44361" y="105042"/>
                      <a:pt x="47625" y="95250"/>
                    </a:cubicBezTo>
                    <a:cubicBezTo>
                      <a:pt x="48748" y="91882"/>
                      <a:pt x="50946" y="88969"/>
                      <a:pt x="52388" y="85725"/>
                    </a:cubicBezTo>
                    <a:cubicBezTo>
                      <a:pt x="54124" y="81819"/>
                      <a:pt x="54666" y="77297"/>
                      <a:pt x="57150" y="73819"/>
                    </a:cubicBezTo>
                    <a:cubicBezTo>
                      <a:pt x="58814" y="71490"/>
                      <a:pt x="61867" y="70573"/>
                      <a:pt x="64294" y="69056"/>
                    </a:cubicBezTo>
                    <a:cubicBezTo>
                      <a:pt x="68219" y="66603"/>
                      <a:pt x="72497" y="64690"/>
                      <a:pt x="76200" y="61913"/>
                    </a:cubicBezTo>
                    <a:cubicBezTo>
                      <a:pt x="78894" y="59892"/>
                      <a:pt x="80757" y="56925"/>
                      <a:pt x="83344" y="54769"/>
                    </a:cubicBezTo>
                    <a:cubicBezTo>
                      <a:pt x="89500" y="49639"/>
                      <a:pt x="90471" y="50012"/>
                      <a:pt x="97632" y="47625"/>
                    </a:cubicBezTo>
                    <a:cubicBezTo>
                      <a:pt x="102895" y="42362"/>
                      <a:pt x="106224" y="39965"/>
                      <a:pt x="109538" y="33338"/>
                    </a:cubicBezTo>
                    <a:cubicBezTo>
                      <a:pt x="110661" y="31093"/>
                      <a:pt x="110351" y="28154"/>
                      <a:pt x="111919" y="26194"/>
                    </a:cubicBezTo>
                    <a:cubicBezTo>
                      <a:pt x="115277" y="21997"/>
                      <a:pt x="121500" y="20619"/>
                      <a:pt x="126207" y="19050"/>
                    </a:cubicBezTo>
                    <a:cubicBezTo>
                      <a:pt x="137527" y="11503"/>
                      <a:pt x="130635" y="15193"/>
                      <a:pt x="147638" y="9525"/>
                    </a:cubicBezTo>
                    <a:cubicBezTo>
                      <a:pt x="150650" y="8521"/>
                      <a:pt x="155576" y="1587"/>
                      <a:pt x="157163" y="0"/>
                    </a:cubicBezTo>
                    <a:close/>
                  </a:path>
                </a:pathLst>
              </a:custGeom>
              <a:solidFill>
                <a:srgbClr val="C7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1" name="Прямоугольник 45"/>
            <p:cNvSpPr/>
            <p:nvPr/>
          </p:nvSpPr>
          <p:spPr>
            <a:xfrm>
              <a:off x="515086" y="4320298"/>
              <a:ext cx="689675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Амурская </a:t>
              </a:r>
            </a:p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2" name="Прямоугольник 46"/>
            <p:cNvSpPr/>
            <p:nvPr/>
          </p:nvSpPr>
          <p:spPr>
            <a:xfrm>
              <a:off x="674222" y="3054854"/>
              <a:ext cx="915233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Якутия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0" name="Прямоугольник 47"/>
            <p:cNvSpPr/>
            <p:nvPr/>
          </p:nvSpPr>
          <p:spPr>
            <a:xfrm>
              <a:off x="1986298" y="3499202"/>
              <a:ext cx="1026264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Хабаровский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1" name="Прямоугольник 48"/>
            <p:cNvSpPr/>
            <p:nvPr/>
          </p:nvSpPr>
          <p:spPr>
            <a:xfrm>
              <a:off x="2749396" y="4192778"/>
              <a:ext cx="915235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Сахалинская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2" name="Прямоугольник 49"/>
            <p:cNvSpPr/>
            <p:nvPr/>
          </p:nvSpPr>
          <p:spPr>
            <a:xfrm>
              <a:off x="1196889" y="4729111"/>
              <a:ext cx="775627" cy="214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Еврейская АО</a:t>
              </a:r>
              <a:endParaRPr lang="en-US" sz="7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3" name="Прямоугольник 50"/>
            <p:cNvSpPr/>
            <p:nvPr/>
          </p:nvSpPr>
          <p:spPr>
            <a:xfrm>
              <a:off x="2477656" y="4927379"/>
              <a:ext cx="832356" cy="3630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Приморский </a:t>
              </a:r>
            </a:p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4" name="Прямоугольник 51"/>
            <p:cNvSpPr/>
            <p:nvPr/>
          </p:nvSpPr>
          <p:spPr>
            <a:xfrm>
              <a:off x="1784027" y="2759469"/>
              <a:ext cx="914898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Магаданская область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5" name="Прямоугольник 52"/>
            <p:cNvSpPr/>
            <p:nvPr/>
          </p:nvSpPr>
          <p:spPr>
            <a:xfrm>
              <a:off x="1446211" y="1463695"/>
              <a:ext cx="915235" cy="231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Чукотский АО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8" name="Прямоугольник 47"/>
            <p:cNvSpPr/>
            <p:nvPr/>
          </p:nvSpPr>
          <p:spPr>
            <a:xfrm>
              <a:off x="2862592" y="2474102"/>
              <a:ext cx="897312" cy="36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Камчатский край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9" name="Rectangle 4"/>
            <p:cNvSpPr/>
            <p:nvPr/>
          </p:nvSpPr>
          <p:spPr>
            <a:xfrm>
              <a:off x="2204540" y="5070863"/>
              <a:ext cx="322343" cy="234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14</a:t>
              </a:r>
              <a:endParaRPr lang="ru-RU" sz="700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153" name="Straight Arrow Connector 104"/>
          <p:cNvCxnSpPr>
            <a:cxnSpLocks/>
          </p:cNvCxnSpPr>
          <p:nvPr/>
        </p:nvCxnSpPr>
        <p:spPr>
          <a:xfrm>
            <a:off x="5396389" y="1048797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04"/>
          <p:cNvCxnSpPr>
            <a:cxnSpLocks/>
          </p:cNvCxnSpPr>
          <p:nvPr/>
        </p:nvCxnSpPr>
        <p:spPr>
          <a:xfrm>
            <a:off x="5396389" y="3694937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04"/>
          <p:cNvCxnSpPr>
            <a:cxnSpLocks/>
          </p:cNvCxnSpPr>
          <p:nvPr/>
        </p:nvCxnSpPr>
        <p:spPr>
          <a:xfrm>
            <a:off x="5396389" y="5255276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04"/>
          <p:cNvCxnSpPr>
            <a:cxnSpLocks/>
          </p:cNvCxnSpPr>
          <p:nvPr/>
        </p:nvCxnSpPr>
        <p:spPr>
          <a:xfrm>
            <a:off x="5396389" y="5327812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04"/>
          <p:cNvCxnSpPr>
            <a:cxnSpLocks/>
          </p:cNvCxnSpPr>
          <p:nvPr/>
        </p:nvCxnSpPr>
        <p:spPr>
          <a:xfrm>
            <a:off x="5396389" y="6663552"/>
            <a:ext cx="446400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162"/>
          <p:cNvSpPr/>
          <p:nvPr/>
        </p:nvSpPr>
        <p:spPr>
          <a:xfrm>
            <a:off x="2360354" y="2235794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142491" y="2339705"/>
            <a:ext cx="13724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 err="1">
                <a:solidFill>
                  <a:srgbClr val="002060"/>
                </a:solidFill>
                <a:latin typeface="+mn-lt"/>
              </a:rPr>
              <a:t>Беринговский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7" name="Oval 162"/>
          <p:cNvSpPr/>
          <p:nvPr/>
        </p:nvSpPr>
        <p:spPr>
          <a:xfrm>
            <a:off x="2881411" y="3497131"/>
            <a:ext cx="144374" cy="14437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236654" y="3615997"/>
            <a:ext cx="11144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Камчатка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9" name="Oval 160"/>
          <p:cNvSpPr/>
          <p:nvPr/>
        </p:nvSpPr>
        <p:spPr>
          <a:xfrm>
            <a:off x="1168906" y="4142766"/>
            <a:ext cx="154824" cy="154824"/>
          </a:xfrm>
          <a:prstGeom prst="ellipse">
            <a:avLst/>
          </a:prstGeom>
          <a:solidFill>
            <a:srgbClr val="9218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80433" y="3767833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+mn-lt"/>
              </a:rPr>
              <a:t>ТОР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+mn-lt"/>
              </a:rPr>
              <a:t>Южная Якутия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»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426138" y="3701357"/>
            <a:ext cx="1933321" cy="15539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Во что инвестировать?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426057" y="5327812"/>
            <a:ext cx="1934797" cy="133573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Куда инвестировать?</a:t>
            </a:r>
          </a:p>
        </p:txBody>
      </p:sp>
      <p:sp>
        <p:nvSpPr>
          <p:cNvPr id="52" name="Прямоугольник 132"/>
          <p:cNvSpPr/>
          <p:nvPr/>
        </p:nvSpPr>
        <p:spPr>
          <a:xfrm>
            <a:off x="3426058" y="1048797"/>
            <a:ext cx="1934796" cy="25565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Предпосылки для инвестирования</a:t>
            </a:r>
          </a:p>
        </p:txBody>
      </p:sp>
      <p:sp>
        <p:nvSpPr>
          <p:cNvPr id="53" name="Rectangle 2"/>
          <p:cNvSpPr/>
          <p:nvPr/>
        </p:nvSpPr>
        <p:spPr>
          <a:xfrm>
            <a:off x="5472590" y="3683813"/>
            <a:ext cx="4266634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Металлы 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Драгоценные металлы </a:t>
            </a:r>
            <a:r>
              <a:rPr lang="ru-RU" sz="1300" dirty="0">
                <a:latin typeface="+mn-lt"/>
              </a:rPr>
              <a:t>(золото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серебро, платиноиды)</a:t>
            </a: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40-50%</a:t>
            </a:r>
            <a:r>
              <a:rPr lang="en-US" sz="1300" dirty="0">
                <a:latin typeface="+mn-lt"/>
              </a:rPr>
              <a:t> (EBITDA)</a:t>
            </a:r>
            <a:endParaRPr lang="ru-RU" sz="130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Цветные металлы </a:t>
            </a:r>
            <a:r>
              <a:rPr lang="ru-RU" sz="1300" dirty="0">
                <a:latin typeface="+mn-lt"/>
              </a:rPr>
              <a:t>(медь, олово, вольфрам</a:t>
            </a:r>
            <a:r>
              <a:rPr lang="en-US" sz="1300" dirty="0">
                <a:latin typeface="+mn-lt"/>
              </a:rPr>
              <a:t>, </a:t>
            </a:r>
            <a:r>
              <a:rPr lang="ru-RU" sz="1300" dirty="0">
                <a:latin typeface="+mn-lt"/>
              </a:rPr>
              <a:t>ртуть)</a:t>
            </a: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30-60%</a:t>
            </a:r>
            <a:r>
              <a:rPr lang="en-US" sz="1300" dirty="0">
                <a:latin typeface="+mn-lt"/>
              </a:rPr>
              <a:t> (EBITDA)</a:t>
            </a:r>
            <a:endParaRPr lang="ru-RU" sz="13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Топливо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b="1" dirty="0">
                <a:latin typeface="+mn-lt"/>
              </a:rPr>
              <a:t>Уголь</a:t>
            </a:r>
          </a:p>
          <a:p>
            <a:pPr marL="17280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latin typeface="+mn-lt"/>
              </a:rPr>
              <a:t>Рентабельность </a:t>
            </a:r>
            <a:r>
              <a:rPr lang="ru-RU" sz="1300" b="1" dirty="0">
                <a:latin typeface="+mn-lt"/>
              </a:rPr>
              <a:t>30-50%</a:t>
            </a:r>
            <a:r>
              <a:rPr lang="en-US" sz="1300" dirty="0">
                <a:latin typeface="+mn-lt"/>
              </a:rPr>
              <a:t> (EBITDA)</a:t>
            </a:r>
            <a:endParaRPr lang="ru-RU" sz="1300" dirty="0">
              <a:latin typeface="+mn-lt"/>
            </a:endParaRPr>
          </a:p>
        </p:txBody>
      </p:sp>
      <p:sp>
        <p:nvSpPr>
          <p:cNvPr id="54" name="Rectangle 2"/>
          <p:cNvSpPr/>
          <p:nvPr/>
        </p:nvSpPr>
        <p:spPr>
          <a:xfrm>
            <a:off x="5472590" y="5357879"/>
            <a:ext cx="4266634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Республика Якутия: ТОР</a:t>
            </a:r>
            <a:r>
              <a:rPr lang="en-US" sz="1300" dirty="0">
                <a:latin typeface="+mn-lt"/>
              </a:rPr>
              <a:t> </a:t>
            </a:r>
            <a:r>
              <a:rPr lang="ru-RU" sz="1300" b="1" dirty="0">
                <a:latin typeface="+mn-lt"/>
              </a:rPr>
              <a:t>«Южная Якутия»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Чукотский АО: ТОР </a:t>
            </a:r>
            <a:r>
              <a:rPr lang="ru-RU" sz="1300" b="1" dirty="0">
                <a:latin typeface="+mn-lt"/>
              </a:rPr>
              <a:t>«</a:t>
            </a:r>
            <a:r>
              <a:rPr lang="ru-RU" sz="1300" b="1" dirty="0" err="1">
                <a:latin typeface="+mn-lt"/>
              </a:rPr>
              <a:t>Беринговский</a:t>
            </a:r>
            <a:r>
              <a:rPr lang="ru-RU" sz="1300" b="1" dirty="0">
                <a:latin typeface="+mn-lt"/>
              </a:rPr>
              <a:t>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Камчатский край: ТОР </a:t>
            </a:r>
            <a:r>
              <a:rPr lang="ru-RU" sz="1300" b="1" dirty="0">
                <a:latin typeface="+mn-lt"/>
              </a:rPr>
              <a:t>«Камчатка»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latin typeface="+mn-lt"/>
              </a:rPr>
              <a:t>Амурская область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+mn-lt"/>
              </a:rPr>
              <a:t>Магаданская область</a:t>
            </a:r>
            <a:endParaRPr lang="en-US" sz="13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133725" y="3850482"/>
            <a:ext cx="39687" cy="63499"/>
          </a:xfrm>
          <a:custGeom>
            <a:avLst/>
            <a:gdLst>
              <a:gd name="connsiteX0" fmla="*/ 38100 w 39687"/>
              <a:gd name="connsiteY0" fmla="*/ 1587 h 63499"/>
              <a:gd name="connsiteX1" fmla="*/ 23813 w 39687"/>
              <a:gd name="connsiteY1" fmla="*/ 6349 h 63499"/>
              <a:gd name="connsiteX2" fmla="*/ 19050 w 39687"/>
              <a:gd name="connsiteY2" fmla="*/ 13493 h 63499"/>
              <a:gd name="connsiteX3" fmla="*/ 11906 w 39687"/>
              <a:gd name="connsiteY3" fmla="*/ 18256 h 63499"/>
              <a:gd name="connsiteX4" fmla="*/ 0 w 39687"/>
              <a:gd name="connsiteY4" fmla="*/ 39687 h 63499"/>
              <a:gd name="connsiteX5" fmla="*/ 2381 w 39687"/>
              <a:gd name="connsiteY5" fmla="*/ 53974 h 63499"/>
              <a:gd name="connsiteX6" fmla="*/ 4763 w 39687"/>
              <a:gd name="connsiteY6" fmla="*/ 61118 h 63499"/>
              <a:gd name="connsiteX7" fmla="*/ 11906 w 39687"/>
              <a:gd name="connsiteY7" fmla="*/ 63499 h 63499"/>
              <a:gd name="connsiteX8" fmla="*/ 19050 w 39687"/>
              <a:gd name="connsiteY8" fmla="*/ 58737 h 63499"/>
              <a:gd name="connsiteX9" fmla="*/ 21431 w 39687"/>
              <a:gd name="connsiteY9" fmla="*/ 51593 h 63499"/>
              <a:gd name="connsiteX10" fmla="*/ 26194 w 39687"/>
              <a:gd name="connsiteY10" fmla="*/ 44449 h 63499"/>
              <a:gd name="connsiteX11" fmla="*/ 33338 w 39687"/>
              <a:gd name="connsiteY11" fmla="*/ 15874 h 63499"/>
              <a:gd name="connsiteX12" fmla="*/ 38100 w 39687"/>
              <a:gd name="connsiteY12" fmla="*/ 1587 h 6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87" h="63499">
                <a:moveTo>
                  <a:pt x="38100" y="1587"/>
                </a:moveTo>
                <a:cubicBezTo>
                  <a:pt x="36513" y="0"/>
                  <a:pt x="28575" y="4762"/>
                  <a:pt x="23813" y="6349"/>
                </a:cubicBezTo>
                <a:cubicBezTo>
                  <a:pt x="21098" y="7254"/>
                  <a:pt x="21074" y="11469"/>
                  <a:pt x="19050" y="13493"/>
                </a:cubicBezTo>
                <a:cubicBezTo>
                  <a:pt x="17026" y="15517"/>
                  <a:pt x="14287" y="16668"/>
                  <a:pt x="11906" y="18256"/>
                </a:cubicBezTo>
                <a:cubicBezTo>
                  <a:pt x="989" y="34632"/>
                  <a:pt x="4191" y="27113"/>
                  <a:pt x="0" y="39687"/>
                </a:cubicBezTo>
                <a:cubicBezTo>
                  <a:pt x="794" y="44449"/>
                  <a:pt x="1334" y="49261"/>
                  <a:pt x="2381" y="53974"/>
                </a:cubicBezTo>
                <a:cubicBezTo>
                  <a:pt x="2926" y="56424"/>
                  <a:pt x="2988" y="59343"/>
                  <a:pt x="4763" y="61118"/>
                </a:cubicBezTo>
                <a:cubicBezTo>
                  <a:pt x="6538" y="62893"/>
                  <a:pt x="9525" y="62705"/>
                  <a:pt x="11906" y="63499"/>
                </a:cubicBezTo>
                <a:cubicBezTo>
                  <a:pt x="14287" y="61912"/>
                  <a:pt x="17262" y="60972"/>
                  <a:pt x="19050" y="58737"/>
                </a:cubicBezTo>
                <a:cubicBezTo>
                  <a:pt x="20618" y="56777"/>
                  <a:pt x="20308" y="53838"/>
                  <a:pt x="21431" y="51593"/>
                </a:cubicBezTo>
                <a:cubicBezTo>
                  <a:pt x="22711" y="49033"/>
                  <a:pt x="24606" y="46830"/>
                  <a:pt x="26194" y="44449"/>
                </a:cubicBezTo>
                <a:cubicBezTo>
                  <a:pt x="34149" y="20584"/>
                  <a:pt x="28528" y="39921"/>
                  <a:pt x="33338" y="15874"/>
                </a:cubicBezTo>
                <a:cubicBezTo>
                  <a:pt x="33980" y="12665"/>
                  <a:pt x="39687" y="3174"/>
                  <a:pt x="38100" y="1587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081909" y="3851471"/>
            <a:ext cx="32812" cy="30340"/>
          </a:xfrm>
          <a:custGeom>
            <a:avLst/>
            <a:gdLst>
              <a:gd name="connsiteX0" fmla="*/ 16097 w 32812"/>
              <a:gd name="connsiteY0" fmla="*/ 10123 h 30340"/>
              <a:gd name="connsiteX1" fmla="*/ 4191 w 32812"/>
              <a:gd name="connsiteY1" fmla="*/ 26792 h 30340"/>
              <a:gd name="connsiteX2" fmla="*/ 28004 w 32812"/>
              <a:gd name="connsiteY2" fmla="*/ 24410 h 30340"/>
              <a:gd name="connsiteX3" fmla="*/ 25622 w 32812"/>
              <a:gd name="connsiteY3" fmla="*/ 2979 h 30340"/>
              <a:gd name="connsiteX4" fmla="*/ 16097 w 32812"/>
              <a:gd name="connsiteY4" fmla="*/ 10123 h 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2" h="30340">
                <a:moveTo>
                  <a:pt x="16097" y="10123"/>
                </a:moveTo>
                <a:cubicBezTo>
                  <a:pt x="12525" y="14092"/>
                  <a:pt x="0" y="14218"/>
                  <a:pt x="4191" y="26792"/>
                </a:cubicBezTo>
                <a:cubicBezTo>
                  <a:pt x="12129" y="25998"/>
                  <a:pt x="22668" y="30340"/>
                  <a:pt x="28004" y="24410"/>
                </a:cubicBezTo>
                <a:cubicBezTo>
                  <a:pt x="32812" y="19067"/>
                  <a:pt x="29935" y="8729"/>
                  <a:pt x="25622" y="2979"/>
                </a:cubicBezTo>
                <a:cubicBezTo>
                  <a:pt x="23387" y="0"/>
                  <a:pt x="19669" y="6154"/>
                  <a:pt x="16097" y="10123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3095230" y="3971174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70622" y="3937790"/>
            <a:ext cx="15477" cy="16653"/>
          </a:xfrm>
          <a:custGeom>
            <a:avLst/>
            <a:gdLst>
              <a:gd name="connsiteX0" fmla="*/ 1190 w 15477"/>
              <a:gd name="connsiteY0" fmla="*/ 9525 h 16653"/>
              <a:gd name="connsiteX1" fmla="*/ 15477 w 15477"/>
              <a:gd name="connsiteY1" fmla="*/ 4762 h 16653"/>
              <a:gd name="connsiteX2" fmla="*/ 8334 w 15477"/>
              <a:gd name="connsiteY2" fmla="*/ 0 h 16653"/>
              <a:gd name="connsiteX3" fmla="*/ 1190 w 15477"/>
              <a:gd name="connsiteY3" fmla="*/ 9525 h 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77" h="16653">
                <a:moveTo>
                  <a:pt x="1190" y="9525"/>
                </a:moveTo>
                <a:cubicBezTo>
                  <a:pt x="2380" y="10319"/>
                  <a:pt x="15477" y="16653"/>
                  <a:pt x="15477" y="4762"/>
                </a:cubicBezTo>
                <a:cubicBezTo>
                  <a:pt x="15477" y="1900"/>
                  <a:pt x="10715" y="1587"/>
                  <a:pt x="8334" y="0"/>
                </a:cubicBezTo>
                <a:cubicBezTo>
                  <a:pt x="5450" y="8650"/>
                  <a:pt x="0" y="8731"/>
                  <a:pt x="1190" y="952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3088105" y="4068815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3057152" y="4147387"/>
            <a:ext cx="24208" cy="18433"/>
          </a:xfrm>
          <a:custGeom>
            <a:avLst/>
            <a:gdLst>
              <a:gd name="connsiteX0" fmla="*/ 17064 w 24208"/>
              <a:gd name="connsiteY0" fmla="*/ 2335 h 18433"/>
              <a:gd name="connsiteX1" fmla="*/ 12301 w 24208"/>
              <a:gd name="connsiteY1" fmla="*/ 16623 h 18433"/>
              <a:gd name="connsiteX2" fmla="*/ 24208 w 24208"/>
              <a:gd name="connsiteY2" fmla="*/ 14242 h 18433"/>
              <a:gd name="connsiteX3" fmla="*/ 17064 w 24208"/>
              <a:gd name="connsiteY3" fmla="*/ 2335 h 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8" h="18433">
                <a:moveTo>
                  <a:pt x="17064" y="2335"/>
                </a:moveTo>
                <a:cubicBezTo>
                  <a:pt x="15080" y="2732"/>
                  <a:pt x="0" y="10472"/>
                  <a:pt x="12301" y="16623"/>
                </a:cubicBezTo>
                <a:cubicBezTo>
                  <a:pt x="15921" y="18433"/>
                  <a:pt x="20239" y="15036"/>
                  <a:pt x="24208" y="14242"/>
                </a:cubicBezTo>
                <a:cubicBezTo>
                  <a:pt x="21359" y="0"/>
                  <a:pt x="19048" y="1938"/>
                  <a:pt x="17064" y="2335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3045117" y="4210447"/>
            <a:ext cx="19552" cy="72708"/>
          </a:xfrm>
          <a:custGeom>
            <a:avLst/>
            <a:gdLst>
              <a:gd name="connsiteX0" fmla="*/ 7646 w 19552"/>
              <a:gd name="connsiteY0" fmla="*/ 1191 h 72708"/>
              <a:gd name="connsiteX1" fmla="*/ 5264 w 19552"/>
              <a:gd name="connsiteY1" fmla="*/ 8334 h 72708"/>
              <a:gd name="connsiteX2" fmla="*/ 502 w 19552"/>
              <a:gd name="connsiteY2" fmla="*/ 39291 h 72708"/>
              <a:gd name="connsiteX3" fmla="*/ 2883 w 19552"/>
              <a:gd name="connsiteY3" fmla="*/ 70247 h 72708"/>
              <a:gd name="connsiteX4" fmla="*/ 5264 w 19552"/>
              <a:gd name="connsiteY4" fmla="*/ 63103 h 72708"/>
              <a:gd name="connsiteX5" fmla="*/ 7646 w 19552"/>
              <a:gd name="connsiteY5" fmla="*/ 51197 h 72708"/>
              <a:gd name="connsiteX6" fmla="*/ 14789 w 19552"/>
              <a:gd name="connsiteY6" fmla="*/ 29766 h 72708"/>
              <a:gd name="connsiteX7" fmla="*/ 17171 w 19552"/>
              <a:gd name="connsiteY7" fmla="*/ 22622 h 72708"/>
              <a:gd name="connsiteX8" fmla="*/ 19552 w 19552"/>
              <a:gd name="connsiteY8" fmla="*/ 15478 h 72708"/>
              <a:gd name="connsiteX9" fmla="*/ 7646 w 19552"/>
              <a:gd name="connsiteY9" fmla="*/ 1191 h 7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2" h="72708">
                <a:moveTo>
                  <a:pt x="7646" y="1191"/>
                </a:moveTo>
                <a:cubicBezTo>
                  <a:pt x="5265" y="0"/>
                  <a:pt x="5646" y="5853"/>
                  <a:pt x="5264" y="8334"/>
                </a:cubicBezTo>
                <a:cubicBezTo>
                  <a:pt x="0" y="42545"/>
                  <a:pt x="6234" y="22093"/>
                  <a:pt x="502" y="39291"/>
                </a:cubicBezTo>
                <a:cubicBezTo>
                  <a:pt x="1296" y="49610"/>
                  <a:pt x="854" y="60099"/>
                  <a:pt x="2883" y="70247"/>
                </a:cubicBezTo>
                <a:cubicBezTo>
                  <a:pt x="3375" y="72708"/>
                  <a:pt x="4655" y="65538"/>
                  <a:pt x="5264" y="63103"/>
                </a:cubicBezTo>
                <a:cubicBezTo>
                  <a:pt x="6246" y="59177"/>
                  <a:pt x="6581" y="55102"/>
                  <a:pt x="7646" y="51197"/>
                </a:cubicBezTo>
                <a:cubicBezTo>
                  <a:pt x="7648" y="51190"/>
                  <a:pt x="13597" y="33342"/>
                  <a:pt x="14789" y="29766"/>
                </a:cubicBezTo>
                <a:lnTo>
                  <a:pt x="17171" y="22622"/>
                </a:lnTo>
                <a:lnTo>
                  <a:pt x="19552" y="15478"/>
                </a:lnTo>
                <a:cubicBezTo>
                  <a:pt x="10931" y="9732"/>
                  <a:pt x="10027" y="2382"/>
                  <a:pt x="7646" y="119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3026569" y="4330700"/>
            <a:ext cx="29906" cy="54769"/>
          </a:xfrm>
          <a:custGeom>
            <a:avLst/>
            <a:gdLst>
              <a:gd name="connsiteX0" fmla="*/ 7144 w 29906"/>
              <a:gd name="connsiteY0" fmla="*/ 2381 h 54769"/>
              <a:gd name="connsiteX1" fmla="*/ 4762 w 29906"/>
              <a:gd name="connsiteY1" fmla="*/ 16669 h 54769"/>
              <a:gd name="connsiteX2" fmla="*/ 0 w 29906"/>
              <a:gd name="connsiteY2" fmla="*/ 30956 h 54769"/>
              <a:gd name="connsiteX3" fmla="*/ 2381 w 29906"/>
              <a:gd name="connsiteY3" fmla="*/ 50006 h 54769"/>
              <a:gd name="connsiteX4" fmla="*/ 9525 w 29906"/>
              <a:gd name="connsiteY4" fmla="*/ 54769 h 54769"/>
              <a:gd name="connsiteX5" fmla="*/ 26194 w 29906"/>
              <a:gd name="connsiteY5" fmla="*/ 45244 h 54769"/>
              <a:gd name="connsiteX6" fmla="*/ 23812 w 29906"/>
              <a:gd name="connsiteY6" fmla="*/ 7144 h 54769"/>
              <a:gd name="connsiteX7" fmla="*/ 16669 w 29906"/>
              <a:gd name="connsiteY7" fmla="*/ 2381 h 54769"/>
              <a:gd name="connsiteX8" fmla="*/ 7144 w 29906"/>
              <a:gd name="connsiteY8" fmla="*/ 2381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6" h="54769">
                <a:moveTo>
                  <a:pt x="7144" y="2381"/>
                </a:moveTo>
                <a:cubicBezTo>
                  <a:pt x="5160" y="4762"/>
                  <a:pt x="5933" y="11985"/>
                  <a:pt x="4762" y="16669"/>
                </a:cubicBezTo>
                <a:cubicBezTo>
                  <a:pt x="3544" y="21539"/>
                  <a:pt x="0" y="30956"/>
                  <a:pt x="0" y="30956"/>
                </a:cubicBezTo>
                <a:cubicBezTo>
                  <a:pt x="794" y="37306"/>
                  <a:pt x="4" y="44064"/>
                  <a:pt x="2381" y="50006"/>
                </a:cubicBezTo>
                <a:cubicBezTo>
                  <a:pt x="3444" y="52663"/>
                  <a:pt x="6663" y="54769"/>
                  <a:pt x="9525" y="54769"/>
                </a:cubicBezTo>
                <a:cubicBezTo>
                  <a:pt x="12544" y="54769"/>
                  <a:pt x="23405" y="47103"/>
                  <a:pt x="26194" y="45244"/>
                </a:cubicBezTo>
                <a:cubicBezTo>
                  <a:pt x="29906" y="22972"/>
                  <a:pt x="29522" y="35691"/>
                  <a:pt x="23812" y="7144"/>
                </a:cubicBezTo>
                <a:cubicBezTo>
                  <a:pt x="23251" y="4338"/>
                  <a:pt x="19326" y="3444"/>
                  <a:pt x="16669" y="2381"/>
                </a:cubicBezTo>
                <a:cubicBezTo>
                  <a:pt x="15195" y="1791"/>
                  <a:pt x="9128" y="0"/>
                  <a:pt x="7144" y="2381"/>
                </a:cubicBezTo>
                <a:close/>
              </a:path>
            </a:pathLst>
          </a:cu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cs typeface="Arial"/>
              </a:rPr>
              <a:t>Горнодобыча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cxnSp>
        <p:nvCxnSpPr>
          <p:cNvPr id="12" name="Прямая соединительная линия 7"/>
          <p:cNvCxnSpPr/>
          <p:nvPr/>
        </p:nvCxnSpPr>
        <p:spPr>
          <a:xfrm>
            <a:off x="378885" y="3546002"/>
            <a:ext cx="937759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27"/>
          <p:cNvSpPr/>
          <p:nvPr/>
        </p:nvSpPr>
        <p:spPr>
          <a:xfrm>
            <a:off x="3428999" y="1090844"/>
            <a:ext cx="631884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Камчатский край (золото)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камчатское золото (Ренова)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300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млн долл.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IRR: </a:t>
            </a:r>
            <a:r>
              <a:rPr lang="en-US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20+%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5,5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тонн золота в год (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#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8 в России)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Россия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Экспорт в зарубежные страны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Органический рост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(10-15%)</a:t>
            </a:r>
            <a:endParaRPr lang="ru-RU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4122" y="5839037"/>
            <a:ext cx="2717991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Добыча угля</a:t>
            </a:r>
          </a:p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1600" b="1" cap="all" dirty="0" err="1">
                <a:solidFill>
                  <a:schemeClr val="accent1">
                    <a:lumMod val="75000"/>
                  </a:schemeClr>
                </a:solidFill>
              </a:rPr>
              <a:t>Чукоткий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 АО)</a:t>
            </a:r>
            <a:endParaRPr lang="en-US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37626" y="3882997"/>
            <a:ext cx="631022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ТОР «</a:t>
            </a:r>
            <a:r>
              <a:rPr lang="ru-RU" sz="1400" b="1" cap="all" dirty="0" err="1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Беринговский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» (уголь)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Tigers Realm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ru-RU" sz="1400" b="1" cap="all" dirty="0" err="1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австралия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200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млн долл.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IRR: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20+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</a:rPr>
              <a:t>до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млн тонн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угля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в год в обозримой перспективе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Экспорт в Китай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Органический рост 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(10-15%)</a:t>
            </a:r>
            <a:endParaRPr lang="ru-RU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122" y="3972446"/>
            <a:ext cx="2717991" cy="1798671"/>
          </a:xfrm>
          <a:prstGeom prst="rect">
            <a:avLst/>
          </a:prstGeom>
        </p:spPr>
      </p:pic>
      <p:pic>
        <p:nvPicPr>
          <p:cNvPr id="19" name="Picture 2" descr="Картинки по запросу гок аметистовы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433" y="1160965"/>
            <a:ext cx="2703054" cy="17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4122" y="2947773"/>
            <a:ext cx="2709365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Добыча золота</a:t>
            </a:r>
          </a:p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(Камчатский край)</a:t>
            </a:r>
            <a:endParaRPr lang="en-US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8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nickel mi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1" y="3951283"/>
            <a:ext cx="2717991" cy="181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таежный го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/>
          <a:stretch/>
        </p:blipFill>
        <p:spPr bwMode="auto">
          <a:xfrm>
            <a:off x="374122" y="1160964"/>
            <a:ext cx="2709365" cy="17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7"/>
          <p:cNvCxnSpPr/>
          <p:nvPr/>
        </p:nvCxnSpPr>
        <p:spPr>
          <a:xfrm>
            <a:off x="378885" y="3701275"/>
            <a:ext cx="937759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74122" y="5839037"/>
            <a:ext cx="2717991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Добыча никеля</a:t>
            </a:r>
          </a:p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(амурская область)</a:t>
            </a:r>
            <a:endParaRPr lang="en-US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4462" y="2947773"/>
            <a:ext cx="2908686" cy="59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Добыча железной руды</a:t>
            </a:r>
          </a:p>
          <a:p>
            <a:pPr algn="ctr"/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(республика </a:t>
            </a:r>
            <a:r>
              <a:rPr lang="ru-RU" sz="1600" b="1" cap="all" dirty="0" err="1">
                <a:solidFill>
                  <a:schemeClr val="accent1">
                    <a:lumMod val="75000"/>
                  </a:schemeClr>
                </a:solidFill>
              </a:rPr>
              <a:t>саха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sz="1600" b="1" cap="all" dirty="0" err="1">
                <a:solidFill>
                  <a:schemeClr val="accent1">
                    <a:lumMod val="75000"/>
                  </a:schemeClr>
                </a:solidFill>
              </a:rPr>
              <a:t>якутия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))</a:t>
            </a:r>
            <a:endParaRPr lang="en-US" sz="16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80433" y="255493"/>
            <a:ext cx="6864430" cy="652453"/>
          </a:xfrm>
        </p:spPr>
        <p:txBody>
          <a:bodyPr/>
          <a:lstStyle/>
          <a:p>
            <a:r>
              <a:rPr lang="ru-RU" dirty="0" err="1">
                <a:cs typeface="Arial"/>
              </a:rPr>
              <a:t>Горнодобыча</a:t>
            </a:r>
            <a:r>
              <a:rPr lang="en-US" dirty="0">
                <a:cs typeface="Arial"/>
              </a:rPr>
              <a:t>:</a:t>
            </a:r>
            <a:br>
              <a:rPr lang="ru-RU" dirty="0">
                <a:cs typeface="Arial"/>
              </a:rPr>
            </a:br>
            <a:r>
              <a:rPr lang="ru-RU" dirty="0">
                <a:cs typeface="Arial"/>
              </a:rPr>
              <a:t>примеры проектов</a:t>
            </a:r>
            <a:endParaRPr lang="ru-RU" dirty="0"/>
          </a:p>
        </p:txBody>
      </p:sp>
      <p:sp>
        <p:nvSpPr>
          <p:cNvPr id="15" name="Прямоугольник 27"/>
          <p:cNvSpPr/>
          <p:nvPr/>
        </p:nvSpPr>
        <p:spPr>
          <a:xfrm>
            <a:off x="3428999" y="1090844"/>
            <a:ext cx="63188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Республика </a:t>
            </a:r>
            <a:r>
              <a:rPr lang="ru-RU" sz="1400" b="1" cap="all" dirty="0" err="1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саха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(Якутия) (железная руда)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ЕВРАЗ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230 млн долл.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IRR: </a:t>
            </a:r>
            <a:r>
              <a:rPr lang="en-US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20+%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4.1 млн тонн в год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железорудного концентрата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Россия</a:t>
            </a:r>
            <a:r>
              <a:rPr lang="en-US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Экспорт в зарубежные страны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экспорт в КНР, развитие на Дальнем Востоке индустрий с использованием стали (судостроение, авиастроение) </a:t>
            </a:r>
            <a:endParaRPr lang="ru-RU" sz="14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37626" y="3882997"/>
            <a:ext cx="631022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Амурская область (никель и медь)</a:t>
            </a:r>
            <a:endParaRPr lang="en-US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Инвестор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Amur minerals corporation (</a:t>
            </a:r>
            <a:r>
              <a:rPr lang="ru-RU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торгуется на лондонской фондовой бирже</a:t>
            </a:r>
            <a:r>
              <a:rPr lang="en-US" sz="1400" b="1" cap="all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</a:rPr>
              <a:t>)</a:t>
            </a:r>
            <a:endParaRPr lang="ru-RU" sz="1400" b="1" cap="all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Инвестиции: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92184F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1 100 млн долл.</a:t>
            </a:r>
            <a:endParaRPr lang="ru-RU" sz="1400" b="1" dirty="0">
              <a:solidFill>
                <a:srgbClr val="92184F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IRR: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30</a:t>
            </a:r>
            <a:r>
              <a:rPr lang="en-US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+mn-lt"/>
                <a:ea typeface="Times New Roman" panose="02020603050405020304" pitchFamily="18" charset="0"/>
              </a:rPr>
              <a:t>Производство</a:t>
            </a:r>
            <a:r>
              <a:rPr lang="en-US" sz="1400" b="1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до 50 тыс. тонн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</a:rPr>
              <a:t>медно-никелевого концентрата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Рынок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КНР</a:t>
            </a:r>
            <a:endParaRPr lang="en-US" sz="1400" dirty="0">
              <a:solidFill>
                <a:srgbClr val="21212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Потенциал роста</a:t>
            </a:r>
            <a:r>
              <a:rPr lang="en-US" sz="1400" b="1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наличие существенного и </a:t>
            </a:r>
            <a:r>
              <a:rPr lang="ru-RU" sz="1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растущего рынка нержавеющей стали в КНР</a:t>
            </a:r>
            <a:endParaRPr lang="ru-RU" sz="1400" dirty="0"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95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55A5"/>
      </a:accent1>
      <a:accent2>
        <a:srgbClr val="E11E28"/>
      </a:accent2>
      <a:accent3>
        <a:srgbClr val="6E6E6E"/>
      </a:accent3>
      <a:accent4>
        <a:srgbClr val="FFC000"/>
      </a:accent4>
      <a:accent5>
        <a:srgbClr val="1153C4"/>
      </a:accent5>
      <a:accent6>
        <a:srgbClr val="78B45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63816</TotalTime>
  <Words>3196</Words>
  <Application>Microsoft Office PowerPoint</Application>
  <PresentationFormat>Лист A4 (210x297 мм)</PresentationFormat>
  <Paragraphs>660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MS PGothic</vt:lpstr>
      <vt:lpstr>宋体</vt:lpstr>
      <vt:lpstr>Arial</vt:lpstr>
      <vt:lpstr>Arial Narrow</vt:lpstr>
      <vt:lpstr>Calibri</vt:lpstr>
      <vt:lpstr>Courier New</vt:lpstr>
      <vt:lpstr>Mangal</vt:lpstr>
      <vt:lpstr>Segoe UI</vt:lpstr>
      <vt:lpstr>Times New Roman</vt:lpstr>
      <vt:lpstr>Тема Office</vt:lpstr>
      <vt:lpstr>Возможности для российских и китайских банков на Дальнем Востоке</vt:lpstr>
      <vt:lpstr>Презентация PowerPoint</vt:lpstr>
      <vt:lpstr>китайские банки в России: стратегия устойчивого входа на рынок</vt:lpstr>
      <vt:lpstr>ВЛИЯНИЕ АПИ НА КРЕДИТНЫЙ РИСК: налоговые льготы</vt:lpstr>
      <vt:lpstr>ВЛИЯНИЕ АПИ НА КРЕДИТНЫЙ РИСК: ТОР и СПВ</vt:lpstr>
      <vt:lpstr>Бизнес-КЕЙСЫ по индустриям Дальнего Востока</vt:lpstr>
      <vt:lpstr>горнодобыча:  инвестиционная привлекательность</vt:lpstr>
      <vt:lpstr>Горнодобыча: примеры проектов</vt:lpstr>
      <vt:lpstr>Горнодобыча: примеры проектов</vt:lpstr>
      <vt:lpstr>Бизнес-КЕЙСЫ по индустриям Дальнего Востока</vt:lpstr>
      <vt:lpstr>Нефтегазохимия:  инвестиционная привлекательность</vt:lpstr>
      <vt:lpstr>Нефтегазохимия: примеры проектов</vt:lpstr>
      <vt:lpstr>Бизнес-КЕЙСЫ по индустриям Дальнего Востока</vt:lpstr>
      <vt:lpstr>Сельское хозяйство:  инвестиционная привлекательность</vt:lpstr>
      <vt:lpstr>Сельское хозяйство: примеры проектов</vt:lpstr>
      <vt:lpstr>Бизнес-КЕЙСЫ по индустриям Дальнего Востока</vt:lpstr>
      <vt:lpstr>Лесная отрасль:  инвестиционная привлекательность</vt:lpstr>
      <vt:lpstr>Лесная отрасль: примеры проектов</vt:lpstr>
      <vt:lpstr>Бизнес-КЕЙСЫ по индустриям Дальнего Востока</vt:lpstr>
      <vt:lpstr>ТУРИЗМ:  инвестиционная привлекательность</vt:lpstr>
      <vt:lpstr>ТУРИЗМ: примеры проектов</vt:lpstr>
      <vt:lpstr>Бизнес-КЕЙСЫ по индустриям Дальнего Востока</vt:lpstr>
      <vt:lpstr>Рыбная отрасль и аквакультура:  инвестиционная привлекательность</vt:lpstr>
      <vt:lpstr>Рыбная отрасль и аквакультура: примеры проектов</vt:lpstr>
      <vt:lpstr>Бизнес-КЕЙСЫ по индустриям Дальнего Востока</vt:lpstr>
      <vt:lpstr>Машиностроение:  инвестиционная привлекательность</vt:lpstr>
      <vt:lpstr>МАШИНОСТРОЕНИЕ: примеры проектов</vt:lpstr>
      <vt:lpstr>Машиностроение: АВИАЦИОННЫЙ КЛАСТЕР</vt:lpstr>
      <vt:lpstr>Обобщение и перспектива: новые мировые деньги</vt:lpstr>
      <vt:lpstr>ПАМЯТКА об АНО АПИ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Даниил Половинка</cp:lastModifiedBy>
  <cp:revision>3864</cp:revision>
  <cp:lastPrinted>2017-03-13T10:06:53Z</cp:lastPrinted>
  <dcterms:created xsi:type="dcterms:W3CDTF">2013-12-23T08:36:44Z</dcterms:created>
  <dcterms:modified xsi:type="dcterms:W3CDTF">2017-09-01T16:56:11Z</dcterms:modified>
</cp:coreProperties>
</file>