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05" r:id="rId4"/>
    <p:sldId id="314" r:id="rId5"/>
    <p:sldId id="303" r:id="rId6"/>
    <p:sldId id="312" r:id="rId7"/>
    <p:sldId id="310" r:id="rId8"/>
    <p:sldId id="311" r:id="rId9"/>
    <p:sldId id="315" r:id="rId10"/>
    <p:sldId id="306" r:id="rId11"/>
    <p:sldId id="307" r:id="rId12"/>
    <p:sldId id="308" r:id="rId13"/>
    <p:sldId id="318" r:id="rId14"/>
    <p:sldId id="319" r:id="rId15"/>
    <p:sldId id="323" r:id="rId16"/>
    <p:sldId id="326" r:id="rId17"/>
    <p:sldId id="325" r:id="rId18"/>
    <p:sldId id="324" r:id="rId19"/>
    <p:sldId id="327" r:id="rId20"/>
    <p:sldId id="328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9E2A"/>
    <a:srgbClr val="82C836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-&#1087;&#1082;\&#1076;&#1086;&#1082;&#1091;&#1084;&#1077;&#1085;&#1090;&#1099;%20&#1086;&#1083;&#1077;&#1075;&#1072;\&#1056;&#1072;&#1073;&#1086;&#1090;&#1072;%20&#1074;%20&#1044;&#1091;&#1084;&#1077;\&#1057;&#1077;&#1082;&#1100;&#1102;&#1088;&#1080;&#1090;&#1080;&#1079;&#1072;&#1094;&#1080;&#1103;\2013\&#1044;&#1086;&#1093;&#1086;&#1076;&#1085;&#1086;&#1089;&#1090;&#1100;%20-%20&#1088;&#1077;&#1081;&#1090;&#1080;&#1085;&#1075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_M0jpq\Documents\&#1057;&#1077;&#1082;&#1100;&#1102;&#1088;&#1080;&#1090;&#1080;&#1079;&#1072;&#1094;&#1080;&#1103;\&#1057;&#1077;&#1082;&#1100;&#1102;&#1088;&#1080;&#1090;&#1080;&#1079;&#1072;&#1094;&#1080;&#1103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_M0jpq\Documents\&#1057;&#1077;&#1082;&#1100;&#1102;&#1088;&#1080;&#1090;&#1080;&#1079;&#1072;&#1094;&#1080;&#1103;\&#1057;&#1077;&#1082;&#1100;&#1102;&#1088;&#1080;&#1090;&#1080;&#1079;&#1072;&#1094;&#1080;&#1103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224141016463851"/>
          <c:y val="0"/>
          <c:w val="0.84582677165354381"/>
          <c:h val="0.8241679329557489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Sovereign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</c:v>
                </c:pt>
                <c:pt idx="1">
                  <c:v>5486</c:v>
                </c:pt>
                <c:pt idx="2" formatCode="#,##0">
                  <c:v>5534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Quasi &amp; Foreign Gonvt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1504</c:v>
                </c:pt>
                <c:pt idx="2">
                  <c:v>1189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Corporate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</c:v>
                </c:pt>
                <c:pt idx="1">
                  <c:v>3056</c:v>
                </c:pt>
                <c:pt idx="2">
                  <c:v>1953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Securitised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</c:v>
                </c:pt>
                <c:pt idx="1">
                  <c:v>6609</c:v>
                </c:pt>
                <c:pt idx="2">
                  <c:v>1887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Covered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0.5</c:v>
                </c:pt>
                <c:pt idx="1">
                  <c:v>67</c:v>
                </c:pt>
                <c:pt idx="2">
                  <c:v>984</c:v>
                </c:pt>
              </c:numCache>
            </c:numRef>
          </c:val>
        </c:ser>
        <c:axId val="129015808"/>
        <c:axId val="129017344"/>
      </c:barChart>
      <c:catAx>
        <c:axId val="12901580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9017344"/>
        <c:crosses val="autoZero"/>
        <c:auto val="1"/>
        <c:lblAlgn val="ctr"/>
        <c:lblOffset val="100"/>
      </c:catAx>
      <c:valAx>
        <c:axId val="129017344"/>
        <c:scaling>
          <c:orientation val="minMax"/>
        </c:scaling>
        <c:axPos val="b"/>
        <c:majorGridlines/>
        <c:numFmt formatCode="General" sourceLinked="1"/>
        <c:tickLblPos val="nextTo"/>
        <c:crossAx val="1290158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Россия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cat>
            <c:strRef>
              <c:f>Лист1!$B$5:$I$6</c:f>
              <c:strCache>
                <c:ptCount val="5"/>
                <c:pt idx="0">
                  <c:v>ОФЗ-ГКО</c:v>
                </c:pt>
                <c:pt idx="1">
                  <c:v>Субфедеральные и муниципальные</c:v>
                </c:pt>
                <c:pt idx="2">
                  <c:v>Корпоративные</c:v>
                </c:pt>
                <c:pt idx="3">
                  <c:v>Облигации ипотечного агента</c:v>
                </c:pt>
                <c:pt idx="4">
                  <c:v>Облигации с ипотечным покрытием банка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105</c:v>
                </c:pt>
                <c:pt idx="1">
                  <c:v>12</c:v>
                </c:pt>
                <c:pt idx="2">
                  <c:v>135</c:v>
                </c:pt>
                <c:pt idx="3">
                  <c:v>5</c:v>
                </c:pt>
                <c:pt idx="4">
                  <c:v>0.5</c:v>
                </c:pt>
              </c:numCache>
            </c:numRef>
          </c:val>
        </c:ser>
        <c:axId val="129189376"/>
        <c:axId val="129190912"/>
      </c:barChart>
      <c:catAx>
        <c:axId val="129189376"/>
        <c:scaling>
          <c:orientation val="minMax"/>
        </c:scaling>
        <c:axPos val="l"/>
        <c:tickLblPos val="nextTo"/>
        <c:crossAx val="129190912"/>
        <c:crosses val="autoZero"/>
        <c:auto val="1"/>
        <c:lblAlgn val="ctr"/>
        <c:lblOffset val="100"/>
      </c:catAx>
      <c:valAx>
        <c:axId val="129190912"/>
        <c:scaling>
          <c:orientation val="minMax"/>
        </c:scaling>
        <c:axPos val="b"/>
        <c:majorGridlines/>
        <c:numFmt formatCode="General" sourceLinked="1"/>
        <c:tickLblPos val="nextTo"/>
        <c:crossAx val="12918937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701202939293355E-2"/>
          <c:y val="4.1113458378678282E-2"/>
          <c:w val="0.90060358973706589"/>
          <c:h val="0.83247907019752632"/>
        </c:manualLayout>
      </c:layout>
      <c:lineChart>
        <c:grouping val="standard"/>
        <c:ser>
          <c:idx val="0"/>
          <c:order val="0"/>
          <c:tx>
            <c:strRef>
              <c:f>Лист1!$B$39:$J$39</c:f>
              <c:strCache>
                <c:ptCount val="1"/>
                <c:pt idx="0">
                  <c:v>B- B B+ BB- BB BB+ BBB- BBB BBB+</c:v>
                </c:pt>
              </c:strCache>
            </c:strRef>
          </c:tx>
          <c:cat>
            <c:strRef>
              <c:f>Лист1!$B$39:$I$39</c:f>
              <c:strCache>
                <c:ptCount val="8"/>
                <c:pt idx="0">
                  <c:v>B-</c:v>
                </c:pt>
                <c:pt idx="1">
                  <c:v>B</c:v>
                </c:pt>
                <c:pt idx="2">
                  <c:v>B+</c:v>
                </c:pt>
                <c:pt idx="3">
                  <c:v>BB-</c:v>
                </c:pt>
                <c:pt idx="4">
                  <c:v>BB</c:v>
                </c:pt>
                <c:pt idx="5">
                  <c:v>BB+</c:v>
                </c:pt>
                <c:pt idx="6">
                  <c:v>BBB-</c:v>
                </c:pt>
                <c:pt idx="7">
                  <c:v>BBB</c:v>
                </c:pt>
              </c:strCache>
            </c:strRef>
          </c:cat>
          <c:val>
            <c:numRef>
              <c:f>Лист1!$B$38:$J$38</c:f>
              <c:numCache>
                <c:formatCode>General</c:formatCode>
                <c:ptCount val="9"/>
                <c:pt idx="0">
                  <c:v>11.4</c:v>
                </c:pt>
                <c:pt idx="1">
                  <c:v>10.450000000000003</c:v>
                </c:pt>
                <c:pt idx="2">
                  <c:v>9.2650000000000006</c:v>
                </c:pt>
                <c:pt idx="3">
                  <c:v>8.850000000000005</c:v>
                </c:pt>
                <c:pt idx="4">
                  <c:v>8.4240000000000013</c:v>
                </c:pt>
                <c:pt idx="5">
                  <c:v>7.9</c:v>
                </c:pt>
                <c:pt idx="6">
                  <c:v>7.5866666666666687</c:v>
                </c:pt>
                <c:pt idx="7">
                  <c:v>7.39</c:v>
                </c:pt>
                <c:pt idx="8">
                  <c:v>7.3</c:v>
                </c:pt>
              </c:numCache>
            </c:numRef>
          </c:val>
        </c:ser>
        <c:marker val="1"/>
        <c:axId val="90883200"/>
        <c:axId val="90884736"/>
      </c:lineChart>
      <c:catAx>
        <c:axId val="90883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884736"/>
        <c:crossesAt val="0"/>
        <c:auto val="1"/>
        <c:lblAlgn val="ctr"/>
        <c:lblOffset val="100"/>
      </c:catAx>
      <c:valAx>
        <c:axId val="90884736"/>
        <c:scaling>
          <c:orientation val="minMax"/>
          <c:min val="6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0883200"/>
        <c:crosses val="autoZero"/>
        <c:crossBetween val="between"/>
        <c:majorUnit val="1"/>
        <c:minorUnit val="0.2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Лист2!$B$2</c:f>
              <c:strCache>
                <c:ptCount val="1"/>
                <c:pt idx="0">
                  <c:v>Европа</c:v>
                </c:pt>
              </c:strCache>
            </c:strRef>
          </c:tx>
          <c:dLbls>
            <c:showVal val="1"/>
          </c:dLbls>
          <c:cat>
            <c:numRef>
              <c:f>Лист2!$A$3:$A$15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Лист2!$B$3:$B$15</c:f>
              <c:numCache>
                <c:formatCode>General</c:formatCode>
                <c:ptCount val="13"/>
                <c:pt idx="0">
                  <c:v>78.2</c:v>
                </c:pt>
                <c:pt idx="1">
                  <c:v>152.6</c:v>
                </c:pt>
                <c:pt idx="2">
                  <c:v>157.69999999999999</c:v>
                </c:pt>
                <c:pt idx="3">
                  <c:v>217.3</c:v>
                </c:pt>
                <c:pt idx="4">
                  <c:v>243.5</c:v>
                </c:pt>
                <c:pt idx="5">
                  <c:v>327</c:v>
                </c:pt>
                <c:pt idx="6">
                  <c:v>481</c:v>
                </c:pt>
                <c:pt idx="7">
                  <c:v>453.7</c:v>
                </c:pt>
                <c:pt idx="8">
                  <c:v>711.1</c:v>
                </c:pt>
                <c:pt idx="9">
                  <c:v>423.6</c:v>
                </c:pt>
                <c:pt idx="10">
                  <c:v>377.4</c:v>
                </c:pt>
                <c:pt idx="11">
                  <c:v>372</c:v>
                </c:pt>
                <c:pt idx="12">
                  <c:v>238.1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США</c:v>
                </c:pt>
              </c:strCache>
            </c:strRef>
          </c:tx>
          <c:cat>
            <c:numRef>
              <c:f>Лист2!$A$3:$A$15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Лист2!$C$3:$C$15</c:f>
              <c:numCache>
                <c:formatCode>General</c:formatCode>
                <c:ptCount val="13"/>
                <c:pt idx="0">
                  <c:v>1088</c:v>
                </c:pt>
                <c:pt idx="1">
                  <c:v>2308.4</c:v>
                </c:pt>
                <c:pt idx="2">
                  <c:v>2592.6999999999998</c:v>
                </c:pt>
                <c:pt idx="3">
                  <c:v>2914.5</c:v>
                </c:pt>
                <c:pt idx="4">
                  <c:v>1956.6</c:v>
                </c:pt>
                <c:pt idx="5">
                  <c:v>2650.6</c:v>
                </c:pt>
                <c:pt idx="6">
                  <c:v>2455.8000000000002</c:v>
                </c:pt>
                <c:pt idx="7">
                  <c:v>2147.1</c:v>
                </c:pt>
                <c:pt idx="8">
                  <c:v>933.6</c:v>
                </c:pt>
                <c:pt idx="9">
                  <c:v>1358.9</c:v>
                </c:pt>
                <c:pt idx="10">
                  <c:v>1276.7</c:v>
                </c:pt>
                <c:pt idx="11">
                  <c:v>1013.7</c:v>
                </c:pt>
                <c:pt idx="12">
                  <c:v>1551.5</c:v>
                </c:pt>
              </c:numCache>
            </c:numRef>
          </c:val>
        </c:ser>
        <c:shape val="box"/>
        <c:axId val="94570752"/>
        <c:axId val="94576640"/>
        <c:axId val="0"/>
      </c:bar3DChart>
      <c:catAx>
        <c:axId val="94570752"/>
        <c:scaling>
          <c:orientation val="minMax"/>
        </c:scaling>
        <c:axPos val="b"/>
        <c:numFmt formatCode="General" sourceLinked="1"/>
        <c:tickLblPos val="nextTo"/>
        <c:crossAx val="94576640"/>
        <c:crosses val="autoZero"/>
        <c:auto val="1"/>
        <c:lblAlgn val="ctr"/>
        <c:lblOffset val="100"/>
      </c:catAx>
      <c:valAx>
        <c:axId val="94576640"/>
        <c:scaling>
          <c:orientation val="minMax"/>
        </c:scaling>
        <c:axPos val="l"/>
        <c:majorGridlines/>
        <c:numFmt formatCode="General" sourceLinked="1"/>
        <c:tickLblPos val="nextTo"/>
        <c:crossAx val="9457075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114776902887138"/>
          <c:y val="5.603382910469528E-2"/>
          <c:w val="0.79218556430446196"/>
          <c:h val="0.62673276951492152"/>
        </c:manualLayout>
      </c:layout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Лист3!$A$2:$A$7</c:f>
              <c:strCache>
                <c:ptCount val="6"/>
                <c:pt idx="0">
                  <c:v>ABS</c:v>
                </c:pt>
                <c:pt idx="1">
                  <c:v>CDO</c:v>
                </c:pt>
                <c:pt idx="2">
                  <c:v>CMBS</c:v>
                </c:pt>
                <c:pt idx="3">
                  <c:v>RMBS</c:v>
                </c:pt>
                <c:pt idx="4">
                  <c:v>SME</c:v>
                </c:pt>
                <c:pt idx="5">
                  <c:v>WBS</c:v>
                </c:pt>
              </c:strCache>
            </c:strRef>
          </c:cat>
          <c:val>
            <c:numRef>
              <c:f>Лист3!$B$2:$B$7</c:f>
              <c:numCache>
                <c:formatCode>0.00</c:formatCode>
                <c:ptCount val="6"/>
                <c:pt idx="0">
                  <c:v>73.5</c:v>
                </c:pt>
                <c:pt idx="1">
                  <c:v>9.6</c:v>
                </c:pt>
                <c:pt idx="2">
                  <c:v>2.2999999999999998</c:v>
                </c:pt>
                <c:pt idx="3">
                  <c:v>223.7</c:v>
                </c:pt>
                <c:pt idx="4">
                  <c:v>60.6</c:v>
                </c:pt>
                <c:pt idx="5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Лист3!$A$2:$A$7</c:f>
              <c:strCache>
                <c:ptCount val="6"/>
                <c:pt idx="0">
                  <c:v>ABS</c:v>
                </c:pt>
                <c:pt idx="1">
                  <c:v>CDO</c:v>
                </c:pt>
                <c:pt idx="2">
                  <c:v>CMBS</c:v>
                </c:pt>
                <c:pt idx="3">
                  <c:v>RMBS</c:v>
                </c:pt>
                <c:pt idx="4">
                  <c:v>SME</c:v>
                </c:pt>
                <c:pt idx="5">
                  <c:v>WBS</c:v>
                </c:pt>
              </c:strCache>
            </c:strRef>
          </c:cat>
          <c:val>
            <c:numRef>
              <c:f>Лист3!$C$2:$C$7</c:f>
              <c:numCache>
                <c:formatCode>0.00</c:formatCode>
                <c:ptCount val="6"/>
                <c:pt idx="0">
                  <c:v>52.3</c:v>
                </c:pt>
                <c:pt idx="1">
                  <c:v>0.8</c:v>
                </c:pt>
                <c:pt idx="2">
                  <c:v>18.399999999999999</c:v>
                </c:pt>
                <c:pt idx="3">
                  <c:v>119.2</c:v>
                </c:pt>
                <c:pt idx="4">
                  <c:v>45.2</c:v>
                </c:pt>
                <c:pt idx="5">
                  <c:v>2.1</c:v>
                </c:pt>
              </c:numCache>
            </c:numRef>
          </c:val>
        </c:ser>
        <c:axId val="94609408"/>
        <c:axId val="94610944"/>
      </c:barChart>
      <c:catAx>
        <c:axId val="94609408"/>
        <c:scaling>
          <c:orientation val="minMax"/>
        </c:scaling>
        <c:axPos val="b"/>
        <c:tickLblPos val="nextTo"/>
        <c:crossAx val="94610944"/>
        <c:crosses val="autoZero"/>
        <c:auto val="1"/>
        <c:lblAlgn val="ctr"/>
        <c:lblOffset val="100"/>
      </c:catAx>
      <c:valAx>
        <c:axId val="94610944"/>
        <c:scaling>
          <c:orientation val="minMax"/>
        </c:scaling>
        <c:axPos val="l"/>
        <c:majorGridlines/>
        <c:numFmt formatCode="0.00" sourceLinked="1"/>
        <c:tickLblPos val="nextTo"/>
        <c:crossAx val="9460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456115485564323"/>
          <c:y val="0.78991688538932636"/>
          <c:w val="0.29087742782152232"/>
          <c:h val="0.1113176825119082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areaChart>
        <c:grouping val="stacked"/>
        <c:ser>
          <c:idx val="1"/>
          <c:order val="0"/>
          <c:tx>
            <c:strRef>
              <c:f>Лист4!$A$6</c:f>
              <c:strCache>
                <c:ptCount val="1"/>
                <c:pt idx="0">
                  <c:v>Удержанные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Лист4!$B$4:$Y$4</c:f>
              <c:strCache>
                <c:ptCount val="24"/>
                <c:pt idx="0">
                  <c:v>I кв. 2007</c:v>
                </c:pt>
                <c:pt idx="1">
                  <c:v>II кв. 2007</c:v>
                </c:pt>
                <c:pt idx="2">
                  <c:v>III кв. 2007</c:v>
                </c:pt>
                <c:pt idx="3">
                  <c:v>IV кв. 2007</c:v>
                </c:pt>
                <c:pt idx="4">
                  <c:v>I кв. 2008</c:v>
                </c:pt>
                <c:pt idx="5">
                  <c:v>II кв. 2008</c:v>
                </c:pt>
                <c:pt idx="6">
                  <c:v>III кв. 2008</c:v>
                </c:pt>
                <c:pt idx="7">
                  <c:v>IV кв. 2008</c:v>
                </c:pt>
                <c:pt idx="8">
                  <c:v>I кв. 2009</c:v>
                </c:pt>
                <c:pt idx="9">
                  <c:v>II кв. 2009</c:v>
                </c:pt>
                <c:pt idx="10">
                  <c:v>III кв. 2009</c:v>
                </c:pt>
                <c:pt idx="11">
                  <c:v>IV кв. 2009</c:v>
                </c:pt>
                <c:pt idx="12">
                  <c:v>I кв. 2010</c:v>
                </c:pt>
                <c:pt idx="13">
                  <c:v>II кв. 2010</c:v>
                </c:pt>
                <c:pt idx="14">
                  <c:v>III кв. 2010</c:v>
                </c:pt>
                <c:pt idx="15">
                  <c:v>IV кв. 2010</c:v>
                </c:pt>
                <c:pt idx="16">
                  <c:v>I кв. 2011</c:v>
                </c:pt>
                <c:pt idx="17">
                  <c:v>II кв. 2011</c:v>
                </c:pt>
                <c:pt idx="18">
                  <c:v>III кв. 2011</c:v>
                </c:pt>
                <c:pt idx="19">
                  <c:v>IV кв. 2011</c:v>
                </c:pt>
                <c:pt idx="20">
                  <c:v>I кв. 2012</c:v>
                </c:pt>
                <c:pt idx="21">
                  <c:v>II кв. 2012</c:v>
                </c:pt>
                <c:pt idx="22">
                  <c:v>III кв. 2012</c:v>
                </c:pt>
                <c:pt idx="23">
                  <c:v>IV кв. 2012</c:v>
                </c:pt>
              </c:strCache>
            </c:strRef>
          </c:cat>
          <c:val>
            <c:numRef>
              <c:f>Лист4!$B$6:$Y$6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130</c:v>
                </c:pt>
                <c:pt idx="5">
                  <c:v>250</c:v>
                </c:pt>
                <c:pt idx="6">
                  <c:v>400</c:v>
                </c:pt>
                <c:pt idx="7">
                  <c:v>800</c:v>
                </c:pt>
                <c:pt idx="8">
                  <c:v>900</c:v>
                </c:pt>
                <c:pt idx="9">
                  <c:v>950</c:v>
                </c:pt>
                <c:pt idx="10">
                  <c:v>1000</c:v>
                </c:pt>
                <c:pt idx="11">
                  <c:v>1050</c:v>
                </c:pt>
                <c:pt idx="12">
                  <c:v>1050</c:v>
                </c:pt>
                <c:pt idx="13">
                  <c:v>1000</c:v>
                </c:pt>
                <c:pt idx="14">
                  <c:v>1050</c:v>
                </c:pt>
                <c:pt idx="15">
                  <c:v>1050</c:v>
                </c:pt>
                <c:pt idx="16">
                  <c:v>1050</c:v>
                </c:pt>
                <c:pt idx="17">
                  <c:v>1050</c:v>
                </c:pt>
                <c:pt idx="18">
                  <c:v>1000</c:v>
                </c:pt>
                <c:pt idx="19">
                  <c:v>1050</c:v>
                </c:pt>
                <c:pt idx="20">
                  <c:v>950</c:v>
                </c:pt>
                <c:pt idx="21">
                  <c:v>870</c:v>
                </c:pt>
                <c:pt idx="22">
                  <c:v>850</c:v>
                </c:pt>
                <c:pt idx="23">
                  <c:v>850</c:v>
                </c:pt>
              </c:numCache>
            </c:numRef>
          </c:val>
        </c:ser>
        <c:ser>
          <c:idx val="0"/>
          <c:order val="1"/>
          <c:tx>
            <c:strRef>
              <c:f>Лист4!$A$5</c:f>
              <c:strCache>
                <c:ptCount val="1"/>
                <c:pt idx="0">
                  <c:v>Размещенные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Лист4!$B$4:$Y$4</c:f>
              <c:strCache>
                <c:ptCount val="24"/>
                <c:pt idx="0">
                  <c:v>I кв. 2007</c:v>
                </c:pt>
                <c:pt idx="1">
                  <c:v>II кв. 2007</c:v>
                </c:pt>
                <c:pt idx="2">
                  <c:v>III кв. 2007</c:v>
                </c:pt>
                <c:pt idx="3">
                  <c:v>IV кв. 2007</c:v>
                </c:pt>
                <c:pt idx="4">
                  <c:v>I кв. 2008</c:v>
                </c:pt>
                <c:pt idx="5">
                  <c:v>II кв. 2008</c:v>
                </c:pt>
                <c:pt idx="6">
                  <c:v>III кв. 2008</c:v>
                </c:pt>
                <c:pt idx="7">
                  <c:v>IV кв. 2008</c:v>
                </c:pt>
                <c:pt idx="8">
                  <c:v>I кв. 2009</c:v>
                </c:pt>
                <c:pt idx="9">
                  <c:v>II кв. 2009</c:v>
                </c:pt>
                <c:pt idx="10">
                  <c:v>III кв. 2009</c:v>
                </c:pt>
                <c:pt idx="11">
                  <c:v>IV кв. 2009</c:v>
                </c:pt>
                <c:pt idx="12">
                  <c:v>I кв. 2010</c:v>
                </c:pt>
                <c:pt idx="13">
                  <c:v>II кв. 2010</c:v>
                </c:pt>
                <c:pt idx="14">
                  <c:v>III кв. 2010</c:v>
                </c:pt>
                <c:pt idx="15">
                  <c:v>IV кв. 2010</c:v>
                </c:pt>
                <c:pt idx="16">
                  <c:v>I кв. 2011</c:v>
                </c:pt>
                <c:pt idx="17">
                  <c:v>II кв. 2011</c:v>
                </c:pt>
                <c:pt idx="18">
                  <c:v>III кв. 2011</c:v>
                </c:pt>
                <c:pt idx="19">
                  <c:v>IV кв. 2011</c:v>
                </c:pt>
                <c:pt idx="20">
                  <c:v>I кв. 2012</c:v>
                </c:pt>
                <c:pt idx="21">
                  <c:v>II кв. 2012</c:v>
                </c:pt>
                <c:pt idx="22">
                  <c:v>III кв. 2012</c:v>
                </c:pt>
                <c:pt idx="23">
                  <c:v>IV кв. 2012</c:v>
                </c:pt>
              </c:strCache>
            </c:strRef>
          </c:cat>
          <c:val>
            <c:numRef>
              <c:f>Лист4!$B$5:$Y$5</c:f>
              <c:numCache>
                <c:formatCode>General</c:formatCode>
                <c:ptCount val="24"/>
                <c:pt idx="0">
                  <c:v>1400</c:v>
                </c:pt>
                <c:pt idx="1">
                  <c:v>1450</c:v>
                </c:pt>
                <c:pt idx="2">
                  <c:v>1420</c:v>
                </c:pt>
                <c:pt idx="3">
                  <c:v>1390</c:v>
                </c:pt>
                <c:pt idx="4">
                  <c:v>1360</c:v>
                </c:pt>
                <c:pt idx="5">
                  <c:v>1330</c:v>
                </c:pt>
                <c:pt idx="6">
                  <c:v>1300</c:v>
                </c:pt>
                <c:pt idx="7">
                  <c:v>1270</c:v>
                </c:pt>
                <c:pt idx="8">
                  <c:v>1240</c:v>
                </c:pt>
                <c:pt idx="9">
                  <c:v>1210</c:v>
                </c:pt>
                <c:pt idx="10">
                  <c:v>1180</c:v>
                </c:pt>
                <c:pt idx="11">
                  <c:v>1150</c:v>
                </c:pt>
                <c:pt idx="12">
                  <c:v>1120</c:v>
                </c:pt>
                <c:pt idx="13">
                  <c:v>1090</c:v>
                </c:pt>
                <c:pt idx="14">
                  <c:v>1060</c:v>
                </c:pt>
                <c:pt idx="15">
                  <c:v>1030</c:v>
                </c:pt>
                <c:pt idx="16">
                  <c:v>1000</c:v>
                </c:pt>
                <c:pt idx="17">
                  <c:v>970</c:v>
                </c:pt>
                <c:pt idx="18">
                  <c:v>940</c:v>
                </c:pt>
                <c:pt idx="19">
                  <c:v>910</c:v>
                </c:pt>
                <c:pt idx="20">
                  <c:v>870</c:v>
                </c:pt>
                <c:pt idx="21">
                  <c:v>820</c:v>
                </c:pt>
                <c:pt idx="22">
                  <c:v>770</c:v>
                </c:pt>
                <c:pt idx="23">
                  <c:v>750</c:v>
                </c:pt>
              </c:numCache>
            </c:numRef>
          </c:val>
        </c:ser>
        <c:axId val="94624000"/>
        <c:axId val="94638080"/>
      </c:areaChart>
      <c:catAx>
        <c:axId val="94624000"/>
        <c:scaling>
          <c:orientation val="minMax"/>
        </c:scaling>
        <c:axPos val="b"/>
        <c:tickLblPos val="nextTo"/>
        <c:crossAx val="94638080"/>
        <c:crosses val="autoZero"/>
        <c:auto val="1"/>
        <c:lblAlgn val="ctr"/>
        <c:lblOffset val="100"/>
      </c:catAx>
      <c:valAx>
        <c:axId val="94638080"/>
        <c:scaling>
          <c:orientation val="minMax"/>
        </c:scaling>
        <c:axPos val="l"/>
        <c:majorGridlines/>
        <c:numFmt formatCode="General" sourceLinked="1"/>
        <c:tickLblPos val="nextTo"/>
        <c:crossAx val="94624000"/>
        <c:crosses val="autoZero"/>
        <c:crossBetween val="midCat"/>
      </c:valAx>
    </c:plotArea>
    <c:plotVisOnly val="1"/>
    <c:dispBlanksAs val="zero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Лист5!$B$3:$B$7</c:f>
              <c:strCache>
                <c:ptCount val="5"/>
                <c:pt idx="0">
                  <c:v>Ипотека</c:v>
                </c:pt>
                <c:pt idx="1">
                  <c:v>Автокредиты</c:v>
                </c:pt>
                <c:pt idx="2">
                  <c:v>МСП-кредит </c:v>
                </c:pt>
                <c:pt idx="3">
                  <c:v>Кредитные карты</c:v>
                </c:pt>
                <c:pt idx="4">
                  <c:v>Необеспеченный потребкредит</c:v>
                </c:pt>
              </c:strCache>
            </c:strRef>
          </c:cat>
          <c:val>
            <c:numRef>
              <c:f>Лист5!$C$3:$C$7</c:f>
              <c:numCache>
                <c:formatCode>General</c:formatCode>
                <c:ptCount val="5"/>
                <c:pt idx="0">
                  <c:v>2300</c:v>
                </c:pt>
                <c:pt idx="1">
                  <c:v>800</c:v>
                </c:pt>
                <c:pt idx="2">
                  <c:v>4300</c:v>
                </c:pt>
                <c:pt idx="3">
                  <c:v>700</c:v>
                </c:pt>
                <c:pt idx="4">
                  <c:v>5300</c:v>
                </c:pt>
              </c:numCache>
            </c:numRef>
          </c:val>
        </c:ser>
      </c:pie3DChart>
    </c:plotArea>
    <c:legend>
      <c:legendPos val="t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05CE2-188E-4C8C-98C8-343F014B1A0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1C8E44E-55EC-45A6-A4E9-332813BE69A8}">
      <dgm:prSet phldrT="[Текст]" custT="1"/>
      <dgm:spPr/>
      <dgm:t>
        <a:bodyPr/>
        <a:lstStyle/>
        <a:p>
          <a:pPr algn="r"/>
          <a:r>
            <a:rPr lang="ru-RU" sz="1050" dirty="0" smtClean="0"/>
            <a:t>Принятие закона о </a:t>
          </a:r>
          <a:r>
            <a:rPr lang="ru-RU" sz="1050" dirty="0" err="1" smtClean="0"/>
            <a:t>секьюритизации</a:t>
          </a:r>
          <a:endParaRPr lang="ru-RU" sz="1050" dirty="0"/>
        </a:p>
      </dgm:t>
    </dgm:pt>
    <dgm:pt modelId="{7C1A9F49-4D88-4312-872A-EFFB18F0C628}" type="parTrans" cxnId="{1CF39B18-FE5C-4AFF-8E5B-385F2670593A}">
      <dgm:prSet/>
      <dgm:spPr/>
      <dgm:t>
        <a:bodyPr/>
        <a:lstStyle/>
        <a:p>
          <a:endParaRPr lang="ru-RU"/>
        </a:p>
      </dgm:t>
    </dgm:pt>
    <dgm:pt modelId="{B6403878-AC86-4ABA-B6CE-B9BED9E11E75}" type="sibTrans" cxnId="{1CF39B18-FE5C-4AFF-8E5B-385F2670593A}">
      <dgm:prSet/>
      <dgm:spPr/>
      <dgm:t>
        <a:bodyPr/>
        <a:lstStyle/>
        <a:p>
          <a:endParaRPr lang="ru-RU"/>
        </a:p>
      </dgm:t>
    </dgm:pt>
    <dgm:pt modelId="{7EF61FF7-EE4B-4FA5-99D8-E9AC2A661F83}">
      <dgm:prSet phldrT="[Текст]" custT="1"/>
      <dgm:spPr/>
      <dgm:t>
        <a:bodyPr/>
        <a:lstStyle/>
        <a:p>
          <a:r>
            <a:rPr lang="ru-RU" sz="1100" dirty="0" smtClean="0"/>
            <a:t>Разработка нормативных актов Банка России</a:t>
          </a:r>
          <a:endParaRPr lang="ru-RU" sz="1100" dirty="0"/>
        </a:p>
      </dgm:t>
    </dgm:pt>
    <dgm:pt modelId="{00CFE975-A2CD-43C9-84BF-CBE0152BCFFB}" type="parTrans" cxnId="{B05D36B9-33CF-4B02-8CE4-EA4E24BB5DEC}">
      <dgm:prSet/>
      <dgm:spPr/>
      <dgm:t>
        <a:bodyPr/>
        <a:lstStyle/>
        <a:p>
          <a:endParaRPr lang="ru-RU"/>
        </a:p>
      </dgm:t>
    </dgm:pt>
    <dgm:pt modelId="{699E6150-BE33-4302-9814-005ACA6340A7}" type="sibTrans" cxnId="{B05D36B9-33CF-4B02-8CE4-EA4E24BB5DEC}">
      <dgm:prSet/>
      <dgm:spPr/>
      <dgm:t>
        <a:bodyPr/>
        <a:lstStyle/>
        <a:p>
          <a:endParaRPr lang="ru-RU"/>
        </a:p>
      </dgm:t>
    </dgm:pt>
    <dgm:pt modelId="{2F956246-A08F-41FC-AFC6-531C684A09F8}">
      <dgm:prSet phldrT="[Текст]" custT="1"/>
      <dgm:spPr/>
      <dgm:t>
        <a:bodyPr/>
        <a:lstStyle/>
        <a:p>
          <a:r>
            <a:rPr lang="ru-RU" sz="1050" dirty="0" smtClean="0"/>
            <a:t>Внедрение рыночного стандарта высококачественных сделок</a:t>
          </a:r>
          <a:endParaRPr lang="ru-RU" sz="1050" dirty="0"/>
        </a:p>
      </dgm:t>
    </dgm:pt>
    <dgm:pt modelId="{6BC91D59-2ED0-4644-B459-D03A803393BE}" type="parTrans" cxnId="{5F4F8CFB-3DBC-4406-A932-54FD4554D2FC}">
      <dgm:prSet/>
      <dgm:spPr/>
      <dgm:t>
        <a:bodyPr/>
        <a:lstStyle/>
        <a:p>
          <a:endParaRPr lang="ru-RU"/>
        </a:p>
      </dgm:t>
    </dgm:pt>
    <dgm:pt modelId="{CCA11176-E493-4DD9-8BA6-D801526EF904}" type="sibTrans" cxnId="{5F4F8CFB-3DBC-4406-A932-54FD4554D2FC}">
      <dgm:prSet/>
      <dgm:spPr/>
      <dgm:t>
        <a:bodyPr/>
        <a:lstStyle/>
        <a:p>
          <a:endParaRPr lang="ru-RU"/>
        </a:p>
      </dgm:t>
    </dgm:pt>
    <dgm:pt modelId="{1B0D014B-5E44-4695-973A-990827C621AC}">
      <dgm:prSet phldrT="[Текст]" custT="1"/>
      <dgm:spPr/>
      <dgm:t>
        <a:bodyPr/>
        <a:lstStyle/>
        <a:p>
          <a:r>
            <a:rPr lang="ru-RU" sz="1100" dirty="0" smtClean="0"/>
            <a:t>Развитие национальной индустрии рейтинговых агентств</a:t>
          </a:r>
          <a:endParaRPr lang="ru-RU" sz="1100" dirty="0"/>
        </a:p>
      </dgm:t>
    </dgm:pt>
    <dgm:pt modelId="{838E8F24-E99A-4A0B-8BA5-E10084FFEFAC}" type="parTrans" cxnId="{E4DBD930-9068-4E4A-831B-B282EA95F128}">
      <dgm:prSet/>
      <dgm:spPr/>
      <dgm:t>
        <a:bodyPr/>
        <a:lstStyle/>
        <a:p>
          <a:endParaRPr lang="ru-RU"/>
        </a:p>
      </dgm:t>
    </dgm:pt>
    <dgm:pt modelId="{683A0D2E-C3A5-459B-A0EF-FEC314B3CE80}" type="sibTrans" cxnId="{E4DBD930-9068-4E4A-831B-B282EA95F128}">
      <dgm:prSet/>
      <dgm:spPr/>
      <dgm:t>
        <a:bodyPr/>
        <a:lstStyle/>
        <a:p>
          <a:endParaRPr lang="ru-RU"/>
        </a:p>
      </dgm:t>
    </dgm:pt>
    <dgm:pt modelId="{5F29EB2C-C2B4-47D0-AC8A-8BC8FE9141C5}" type="pres">
      <dgm:prSet presAssocID="{A0C05CE2-188E-4C8C-98C8-343F014B1A06}" presName="arrowDiagram" presStyleCnt="0">
        <dgm:presLayoutVars>
          <dgm:chMax val="5"/>
          <dgm:dir/>
          <dgm:resizeHandles val="exact"/>
        </dgm:presLayoutVars>
      </dgm:prSet>
      <dgm:spPr/>
    </dgm:pt>
    <dgm:pt modelId="{5DA2055C-10F5-43F8-AA9E-7B7984668DA0}" type="pres">
      <dgm:prSet presAssocID="{A0C05CE2-188E-4C8C-98C8-343F014B1A06}" presName="arrow" presStyleLbl="bgShp" presStyleIdx="0" presStyleCnt="1" custLinFactNeighborX="-2883" custLinFactNeighborY="2973"/>
      <dgm:spPr>
        <a:solidFill>
          <a:srgbClr val="679E2A"/>
        </a:solidFill>
      </dgm:spPr>
    </dgm:pt>
    <dgm:pt modelId="{944BB321-94CE-4BB2-9398-933CE93BDA0C}" type="pres">
      <dgm:prSet presAssocID="{A0C05CE2-188E-4C8C-98C8-343F014B1A06}" presName="arrowDiagram4" presStyleCnt="0"/>
      <dgm:spPr/>
    </dgm:pt>
    <dgm:pt modelId="{7D17C26E-3026-4B42-86B1-9EE37BE398EB}" type="pres">
      <dgm:prSet presAssocID="{D1C8E44E-55EC-45A6-A4E9-332813BE69A8}" presName="bullet4a" presStyleLbl="node1" presStyleIdx="0" presStyleCnt="4"/>
      <dgm:spPr/>
    </dgm:pt>
    <dgm:pt modelId="{B84CC8DD-C781-4986-A0F6-A9A62F8DC9B5}" type="pres">
      <dgm:prSet presAssocID="{D1C8E44E-55EC-45A6-A4E9-332813BE69A8}" presName="textBox4a" presStyleLbl="revTx" presStyleIdx="0" presStyleCnt="4" custScaleX="332485" custLinFactNeighborX="42639" custLinFactNeighborY="1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F9998-42F5-4780-8416-8F19E1531549}" type="pres">
      <dgm:prSet presAssocID="{7EF61FF7-EE4B-4FA5-99D8-E9AC2A661F83}" presName="bullet4b" presStyleLbl="node1" presStyleIdx="1" presStyleCnt="4"/>
      <dgm:spPr/>
    </dgm:pt>
    <dgm:pt modelId="{14782CA8-260E-4534-8BD9-FDC8FBAEF3C7}" type="pres">
      <dgm:prSet presAssocID="{7EF61FF7-EE4B-4FA5-99D8-E9AC2A661F83}" presName="textBox4b" presStyleLbl="revTx" presStyleIdx="1" presStyleCnt="4" custLinFactNeighborX="-2857" custLinFactNeighborY="9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FDB3B-5D62-4FE9-A1EF-DB88FE0C6FE5}" type="pres">
      <dgm:prSet presAssocID="{2F956246-A08F-41FC-AFC6-531C684A09F8}" presName="bullet4c" presStyleLbl="node1" presStyleIdx="2" presStyleCnt="4"/>
      <dgm:spPr/>
    </dgm:pt>
    <dgm:pt modelId="{E6E193AB-8D99-49C5-AB77-F7D4F3A98C30}" type="pres">
      <dgm:prSet presAssocID="{2F956246-A08F-41FC-AFC6-531C684A09F8}" presName="textBox4c" presStyleLbl="revTx" presStyleIdx="2" presStyleCnt="4" custScaleX="130953" custLinFactNeighborX="10083" custLinFactNeighborY="22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D2AE7-419F-4772-884A-D75919F474A1}" type="pres">
      <dgm:prSet presAssocID="{1B0D014B-5E44-4695-973A-990827C621AC}" presName="bullet4d" presStyleLbl="node1" presStyleIdx="3" presStyleCnt="4"/>
      <dgm:spPr/>
    </dgm:pt>
    <dgm:pt modelId="{49BBDA7F-2870-4C79-95BB-226C87E3DC41}" type="pres">
      <dgm:prSet presAssocID="{1B0D014B-5E44-4695-973A-990827C621AC}" presName="textBox4d" presStyleLbl="revTx" presStyleIdx="3" presStyleCnt="4" custLinFactNeighborX="2235" custLinFactNeighborY="7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64A9BF-4383-44E7-80B8-67EC59651CAC}" type="presOf" srcId="{2F956246-A08F-41FC-AFC6-531C684A09F8}" destId="{E6E193AB-8D99-49C5-AB77-F7D4F3A98C30}" srcOrd="0" destOrd="0" presId="urn:microsoft.com/office/officeart/2005/8/layout/arrow2"/>
    <dgm:cxn modelId="{B05D36B9-33CF-4B02-8CE4-EA4E24BB5DEC}" srcId="{A0C05CE2-188E-4C8C-98C8-343F014B1A06}" destId="{7EF61FF7-EE4B-4FA5-99D8-E9AC2A661F83}" srcOrd="1" destOrd="0" parTransId="{00CFE975-A2CD-43C9-84BF-CBE0152BCFFB}" sibTransId="{699E6150-BE33-4302-9814-005ACA6340A7}"/>
    <dgm:cxn modelId="{1CF39B18-FE5C-4AFF-8E5B-385F2670593A}" srcId="{A0C05CE2-188E-4C8C-98C8-343F014B1A06}" destId="{D1C8E44E-55EC-45A6-A4E9-332813BE69A8}" srcOrd="0" destOrd="0" parTransId="{7C1A9F49-4D88-4312-872A-EFFB18F0C628}" sibTransId="{B6403878-AC86-4ABA-B6CE-B9BED9E11E75}"/>
    <dgm:cxn modelId="{268ECF77-A8D2-4E4B-92F7-89C06A500826}" type="presOf" srcId="{7EF61FF7-EE4B-4FA5-99D8-E9AC2A661F83}" destId="{14782CA8-260E-4534-8BD9-FDC8FBAEF3C7}" srcOrd="0" destOrd="0" presId="urn:microsoft.com/office/officeart/2005/8/layout/arrow2"/>
    <dgm:cxn modelId="{699912A0-A607-4C86-817F-99502AC2BE8A}" type="presOf" srcId="{D1C8E44E-55EC-45A6-A4E9-332813BE69A8}" destId="{B84CC8DD-C781-4986-A0F6-A9A62F8DC9B5}" srcOrd="0" destOrd="0" presId="urn:microsoft.com/office/officeart/2005/8/layout/arrow2"/>
    <dgm:cxn modelId="{D630C3E7-C11B-4ADE-ADF1-F059E1EF7245}" type="presOf" srcId="{A0C05CE2-188E-4C8C-98C8-343F014B1A06}" destId="{5F29EB2C-C2B4-47D0-AC8A-8BC8FE9141C5}" srcOrd="0" destOrd="0" presId="urn:microsoft.com/office/officeart/2005/8/layout/arrow2"/>
    <dgm:cxn modelId="{FF62AD07-A8A1-42F0-9929-EB814D035E3E}" type="presOf" srcId="{1B0D014B-5E44-4695-973A-990827C621AC}" destId="{49BBDA7F-2870-4C79-95BB-226C87E3DC41}" srcOrd="0" destOrd="0" presId="urn:microsoft.com/office/officeart/2005/8/layout/arrow2"/>
    <dgm:cxn modelId="{5F4F8CFB-3DBC-4406-A932-54FD4554D2FC}" srcId="{A0C05CE2-188E-4C8C-98C8-343F014B1A06}" destId="{2F956246-A08F-41FC-AFC6-531C684A09F8}" srcOrd="2" destOrd="0" parTransId="{6BC91D59-2ED0-4644-B459-D03A803393BE}" sibTransId="{CCA11176-E493-4DD9-8BA6-D801526EF904}"/>
    <dgm:cxn modelId="{E4DBD930-9068-4E4A-831B-B282EA95F128}" srcId="{A0C05CE2-188E-4C8C-98C8-343F014B1A06}" destId="{1B0D014B-5E44-4695-973A-990827C621AC}" srcOrd="3" destOrd="0" parTransId="{838E8F24-E99A-4A0B-8BA5-E10084FFEFAC}" sibTransId="{683A0D2E-C3A5-459B-A0EF-FEC314B3CE80}"/>
    <dgm:cxn modelId="{6C32587E-8223-4CC2-BDB8-84A66EA46AB1}" type="presParOf" srcId="{5F29EB2C-C2B4-47D0-AC8A-8BC8FE9141C5}" destId="{5DA2055C-10F5-43F8-AA9E-7B7984668DA0}" srcOrd="0" destOrd="0" presId="urn:microsoft.com/office/officeart/2005/8/layout/arrow2"/>
    <dgm:cxn modelId="{14E6B24B-B950-4F28-AAB4-AFFE149D472A}" type="presParOf" srcId="{5F29EB2C-C2B4-47D0-AC8A-8BC8FE9141C5}" destId="{944BB321-94CE-4BB2-9398-933CE93BDA0C}" srcOrd="1" destOrd="0" presId="urn:microsoft.com/office/officeart/2005/8/layout/arrow2"/>
    <dgm:cxn modelId="{7211E349-AF0E-4B87-92BC-495F149A134A}" type="presParOf" srcId="{944BB321-94CE-4BB2-9398-933CE93BDA0C}" destId="{7D17C26E-3026-4B42-86B1-9EE37BE398EB}" srcOrd="0" destOrd="0" presId="urn:microsoft.com/office/officeart/2005/8/layout/arrow2"/>
    <dgm:cxn modelId="{5B1511B0-E4EA-49C0-AEDA-F38B2FB4DCC7}" type="presParOf" srcId="{944BB321-94CE-4BB2-9398-933CE93BDA0C}" destId="{B84CC8DD-C781-4986-A0F6-A9A62F8DC9B5}" srcOrd="1" destOrd="0" presId="urn:microsoft.com/office/officeart/2005/8/layout/arrow2"/>
    <dgm:cxn modelId="{E5505B35-66A3-4EE7-A690-CB6EDC6FB30A}" type="presParOf" srcId="{944BB321-94CE-4BB2-9398-933CE93BDA0C}" destId="{FA4F9998-42F5-4780-8416-8F19E1531549}" srcOrd="2" destOrd="0" presId="urn:microsoft.com/office/officeart/2005/8/layout/arrow2"/>
    <dgm:cxn modelId="{EA5341DB-C598-449A-9A3D-4A7092FFD7BF}" type="presParOf" srcId="{944BB321-94CE-4BB2-9398-933CE93BDA0C}" destId="{14782CA8-260E-4534-8BD9-FDC8FBAEF3C7}" srcOrd="3" destOrd="0" presId="urn:microsoft.com/office/officeart/2005/8/layout/arrow2"/>
    <dgm:cxn modelId="{F872EEB5-87E0-4542-8BDE-3983D188619D}" type="presParOf" srcId="{944BB321-94CE-4BB2-9398-933CE93BDA0C}" destId="{2B6FDB3B-5D62-4FE9-A1EF-DB88FE0C6FE5}" srcOrd="4" destOrd="0" presId="urn:microsoft.com/office/officeart/2005/8/layout/arrow2"/>
    <dgm:cxn modelId="{D40C2DEE-544E-4988-B0ED-F3A3ED8F4D77}" type="presParOf" srcId="{944BB321-94CE-4BB2-9398-933CE93BDA0C}" destId="{E6E193AB-8D99-49C5-AB77-F7D4F3A98C30}" srcOrd="5" destOrd="0" presId="urn:microsoft.com/office/officeart/2005/8/layout/arrow2"/>
    <dgm:cxn modelId="{95EC8FCD-C51D-4DD4-920D-90E87FA8E234}" type="presParOf" srcId="{944BB321-94CE-4BB2-9398-933CE93BDA0C}" destId="{A03D2AE7-419F-4772-884A-D75919F474A1}" srcOrd="6" destOrd="0" presId="urn:microsoft.com/office/officeart/2005/8/layout/arrow2"/>
    <dgm:cxn modelId="{79D83000-ECF1-4834-B570-06FB3A5D36F3}" type="presParOf" srcId="{944BB321-94CE-4BB2-9398-933CE93BDA0C}" destId="{49BBDA7F-2870-4C79-95BB-226C87E3DC4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A2055C-10F5-43F8-AA9E-7B7984668DA0}">
      <dsp:nvSpPr>
        <dsp:cNvPr id="0" name=""/>
        <dsp:cNvSpPr/>
      </dsp:nvSpPr>
      <dsp:spPr>
        <a:xfrm>
          <a:off x="94837" y="240271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rgbClr val="679E2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7C26E-3026-4B42-86B1-9EE37BE398EB}">
      <dsp:nvSpPr>
        <dsp:cNvPr id="0" name=""/>
        <dsp:cNvSpPr/>
      </dsp:nvSpPr>
      <dsp:spPr>
        <a:xfrm>
          <a:off x="871041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CC8DD-C781-4986-A0F6-A9A62F8DC9B5}">
      <dsp:nvSpPr>
        <dsp:cNvPr id="0" name=""/>
        <dsp:cNvSpPr/>
      </dsp:nvSpPr>
      <dsp:spPr>
        <a:xfrm>
          <a:off x="173890" y="3149905"/>
          <a:ext cx="3465876" cy="90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Принятие закона о </a:t>
          </a:r>
          <a:r>
            <a:rPr lang="ru-RU" sz="1050" kern="1200" dirty="0" err="1" smtClean="0"/>
            <a:t>секьюритизации</a:t>
          </a:r>
          <a:endParaRPr lang="ru-RU" sz="1050" kern="1200" dirty="0"/>
        </a:p>
      </dsp:txBody>
      <dsp:txXfrm>
        <a:off x="173890" y="3149905"/>
        <a:ext cx="3465876" cy="906779"/>
      </dsp:txXfrm>
    </dsp:sp>
    <dsp:sp modelId="{FA4F9998-42F5-4780-8416-8F19E1531549}">
      <dsp:nvSpPr>
        <dsp:cNvPr id="0" name=""/>
        <dsp:cNvSpPr/>
      </dsp:nvSpPr>
      <dsp:spPr>
        <a:xfrm>
          <a:off x="1861641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2CA8-260E-4534-8BD9-FDC8FBAEF3C7}">
      <dsp:nvSpPr>
        <dsp:cNvPr id="0" name=""/>
        <dsp:cNvSpPr/>
      </dsp:nvSpPr>
      <dsp:spPr>
        <a:xfrm>
          <a:off x="1946987" y="2322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Разработка нормативных актов Банка России</a:t>
          </a:r>
          <a:endParaRPr lang="ru-RU" sz="1100" kern="1200" dirty="0"/>
        </a:p>
      </dsp:txBody>
      <dsp:txXfrm>
        <a:off x="1946987" y="2322829"/>
        <a:ext cx="1280160" cy="1741170"/>
      </dsp:txXfrm>
    </dsp:sp>
    <dsp:sp modelId="{2B6FDB3B-5D62-4FE9-A1EF-DB88FE0C6FE5}">
      <dsp:nvSpPr>
        <dsp:cNvPr id="0" name=""/>
        <dsp:cNvSpPr/>
      </dsp:nvSpPr>
      <dsp:spPr>
        <a:xfrm>
          <a:off x="3126561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193AB-8D99-49C5-AB77-F7D4F3A98C30}">
      <dsp:nvSpPr>
        <dsp:cNvPr id="0" name=""/>
        <dsp:cNvSpPr/>
      </dsp:nvSpPr>
      <dsp:spPr>
        <a:xfrm>
          <a:off x="3219059" y="1709419"/>
          <a:ext cx="1676407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Внедрение рыночного стандарта высококачественных сделок</a:t>
          </a:r>
          <a:endParaRPr lang="ru-RU" sz="1050" kern="1200" dirty="0"/>
        </a:p>
      </dsp:txBody>
      <dsp:txXfrm>
        <a:off x="3219059" y="1709419"/>
        <a:ext cx="1676407" cy="2354580"/>
      </dsp:txXfrm>
    </dsp:sp>
    <dsp:sp modelId="{A03D2AE7-419F-4772-884A-D75919F474A1}">
      <dsp:nvSpPr>
        <dsp:cNvPr id="0" name=""/>
        <dsp:cNvSpPr/>
      </dsp:nvSpPr>
      <dsp:spPr>
        <a:xfrm>
          <a:off x="4504257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BDA7F-2870-4C79-95BB-226C87E3DC41}">
      <dsp:nvSpPr>
        <dsp:cNvPr id="0" name=""/>
        <dsp:cNvSpPr/>
      </dsp:nvSpPr>
      <dsp:spPr>
        <a:xfrm>
          <a:off x="4749276" y="1332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национальной индустрии рейтинговых агентств</a:t>
          </a:r>
          <a:endParaRPr lang="ru-RU" sz="1100" kern="1200" dirty="0"/>
        </a:p>
      </dsp:txBody>
      <dsp:txXfrm>
        <a:off x="4749276" y="1332229"/>
        <a:ext cx="1280160" cy="2731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0.49057</cdr:x>
      <cdr:y>0.44828</cdr:y>
    </cdr:from>
    <cdr:to>
      <cdr:x>0.84906</cdr:x>
      <cdr:y>0.55172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990600"/>
          <a:ext cx="1447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Удержанные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0.41509</cdr:x>
      <cdr:y>0.24138</cdr:y>
    </cdr:from>
    <cdr:to>
      <cdr:x>0.72642</cdr:x>
      <cdr:y>0.34483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6400" y="533400"/>
          <a:ext cx="12573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Размещенные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3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3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E172DF-EA9D-42FA-9CCA-E596D946243E}" type="datetime1">
              <a:rPr lang="ru-RU" smtClean="0"/>
              <a:t>20.02.2014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58C7-F45B-429F-93EA-E03D8AB42C04}" type="datetime1">
              <a:rPr lang="ru-RU" smtClean="0"/>
              <a:t>20.02.2014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2F4A-DD14-416D-B497-FDE630331931}" type="datetime1">
              <a:rPr lang="ru-RU" smtClean="0"/>
              <a:t>20.02.2014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F743E-2345-41B9-913E-993835E9F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5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B7A9-6EF2-4AF4-91C4-CFFA8DE37690}" type="datetime1">
              <a:rPr lang="ru-RU" smtClean="0"/>
              <a:t>20.02.2014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B071-F1B8-4AAC-AB92-6B9B7C61BE7D}" type="datetime1">
              <a:rPr lang="ru-RU" smtClean="0"/>
              <a:t>20.02.2014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CAD3C-08A2-4A62-8D01-ABF3C9293647}" type="datetime1">
              <a:rPr lang="ru-RU" smtClean="0"/>
              <a:t>20.02.2014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E205-6256-40A0-9EEF-00E938D52C51}" type="datetime1">
              <a:rPr lang="ru-RU" smtClean="0"/>
              <a:t>20.02.2014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BD5B-0A23-42D8-A8A5-AD75542D35F3}" type="datetime1">
              <a:rPr lang="ru-RU" smtClean="0"/>
              <a:t>20.02.2014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2F26C-B1C5-45AE-A6F2-F01E4F84F3C3}" type="datetime1">
              <a:rPr lang="ru-RU" smtClean="0"/>
              <a:t>20.02.2014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1AB2-91CF-4E91-BD79-68E597F42E08}" type="datetime1">
              <a:rPr lang="ru-RU" smtClean="0"/>
              <a:t>20.02.2014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3701-2C54-4344-98A3-B09A5BA64E75}" type="datetime1">
              <a:rPr lang="ru-RU" smtClean="0"/>
              <a:t>20.02.2014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255C7023-AB0F-4C32-AB2E-F23DE13D9608}" type="datetime1">
              <a:rPr lang="ru-RU" smtClean="0"/>
              <a:t>20.02.2014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7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43000" y="6248400"/>
            <a:ext cx="6172200" cy="457200"/>
          </a:xfrm>
          <a:noFill/>
        </p:spPr>
        <p:txBody>
          <a:bodyPr/>
          <a:lstStyle/>
          <a:p>
            <a:r>
              <a:rPr lang="ru-RU" dirty="0" smtClean="0"/>
              <a:t>20  Февраля 2014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Правовые ограничители банковского рефинансирования</a:t>
            </a:r>
            <a:endParaRPr lang="ru-RU" sz="240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Переосмысление роли </a:t>
            </a:r>
            <a:r>
              <a:rPr lang="ru-RU" sz="3200" dirty="0" err="1" smtClean="0"/>
              <a:t>секьюритизации</a:t>
            </a:r>
            <a:r>
              <a:rPr lang="ru-RU" sz="3200" dirty="0" smtClean="0"/>
              <a:t> в Европе</a:t>
            </a:r>
            <a:r>
              <a:rPr lang="en-US" sz="3200" dirty="0" smtClean="0"/>
              <a:t> </a:t>
            </a:r>
            <a:r>
              <a:rPr lang="ru-RU" sz="3200" dirty="0" smtClean="0"/>
              <a:t>и мире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100" dirty="0" smtClean="0"/>
              <a:t>«</a:t>
            </a:r>
            <a:r>
              <a:rPr lang="en-US" sz="1100" dirty="0" smtClean="0"/>
              <a:t>IOSCO </a:t>
            </a:r>
            <a:r>
              <a:rPr lang="ru-RU" sz="1100" dirty="0" smtClean="0"/>
              <a:t>верит, что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может сыграть заметную роль  в поддержке экономического роста…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потенциально делает банковское кредитование менее чувствительным к внезапным изменениям стоимости фондирования, непосредственно влияя на доступность финансирования для целей экономического роста.»</a:t>
            </a:r>
          </a:p>
          <a:p>
            <a:pPr marL="0" indent="0">
              <a:buNone/>
            </a:pPr>
            <a:r>
              <a:rPr lang="en-US" sz="1100" b="1" dirty="0" smtClean="0"/>
              <a:t>IOSCO</a:t>
            </a:r>
            <a:r>
              <a:rPr lang="ru-RU" sz="1100" b="1" dirty="0" smtClean="0"/>
              <a:t>, Доклад «</a:t>
            </a:r>
            <a:r>
              <a:rPr lang="en-US" sz="1100" b="1" dirty="0" smtClean="0"/>
              <a:t>Global Development in </a:t>
            </a:r>
            <a:r>
              <a:rPr lang="en-US" sz="1100" b="1" dirty="0" err="1" smtClean="0"/>
              <a:t>Securitisation</a:t>
            </a:r>
            <a:r>
              <a:rPr lang="en-US" sz="1100" b="1" dirty="0" smtClean="0"/>
              <a:t> Regulation</a:t>
            </a:r>
            <a:r>
              <a:rPr lang="ru-RU" sz="1100" b="1" dirty="0" smtClean="0"/>
              <a:t>», ноябрь 2012</a:t>
            </a:r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«Европейский Центральный банк приветствует инициативу по стандартизации сделок высококачественной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</a:t>
            </a:r>
            <a:r>
              <a:rPr lang="en-US" sz="1100" dirty="0" smtClean="0"/>
              <a:t>(PCS)</a:t>
            </a:r>
            <a:r>
              <a:rPr lang="ru-RU" sz="1100" dirty="0" smtClean="0"/>
              <a:t>, цель которой повысить привлекательность</a:t>
            </a:r>
            <a:r>
              <a:rPr lang="en-US" sz="1100" dirty="0" smtClean="0"/>
              <a:t> asset-backed securities </a:t>
            </a:r>
            <a:r>
              <a:rPr lang="ru-RU" sz="1100" dirty="0" smtClean="0"/>
              <a:t>для инвесторов и банков-</a:t>
            </a:r>
            <a:r>
              <a:rPr lang="ru-RU" sz="1100" dirty="0" err="1" smtClean="0"/>
              <a:t>оригинаторов</a:t>
            </a:r>
            <a:r>
              <a:rPr lang="ru-RU" sz="1100" dirty="0" smtClean="0"/>
              <a:t>. Хорошо функционирующий рынок </a:t>
            </a:r>
            <a:r>
              <a:rPr lang="en-US" sz="1100" dirty="0" smtClean="0"/>
              <a:t>ABS </a:t>
            </a:r>
            <a:r>
              <a:rPr lang="ru-RU" sz="1100" dirty="0" smtClean="0"/>
              <a:t>в Европе позволит инвесторам диверсифицировать свои вложения и тем самым внесет вклад в улучшение условий финансирования для реальной экономики.»</a:t>
            </a:r>
          </a:p>
          <a:p>
            <a:pPr marL="0" indent="0">
              <a:buNone/>
            </a:pPr>
            <a:r>
              <a:rPr lang="ru-RU" sz="1100" b="1" dirty="0" smtClean="0"/>
              <a:t>Марио Драги, Президент ЕЦБ, июнь 2012</a:t>
            </a:r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 необходим здоровый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и мы верим в то, что эта инициатива (</a:t>
            </a:r>
            <a:r>
              <a:rPr lang="en-US" sz="1100" dirty="0" smtClean="0"/>
              <a:t>Prime Collateralized Securi</a:t>
            </a:r>
            <a:r>
              <a:rPr lang="en-US" sz="1100" dirty="0"/>
              <a:t>t</a:t>
            </a:r>
            <a:r>
              <a:rPr lang="en-US" sz="1100" dirty="0" smtClean="0"/>
              <a:t>ies)</a:t>
            </a:r>
            <a:r>
              <a:rPr lang="ru-RU" sz="1100" dirty="0" smtClean="0"/>
              <a:t>, наряду с другими изменениями в регулировании, будет способствовать восстановлению рынка в качестве источника средств для реальной экономики.»</a:t>
            </a:r>
          </a:p>
          <a:p>
            <a:pPr marL="0" indent="0">
              <a:buNone/>
            </a:pPr>
            <a:r>
              <a:rPr lang="ru-RU" sz="1100" b="1" dirty="0" err="1" smtClean="0"/>
              <a:t>Франческо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Пападья</a:t>
            </a:r>
            <a:r>
              <a:rPr lang="ru-RU" sz="1100" b="1" dirty="0" smtClean="0"/>
              <a:t>, Председатель инициативы </a:t>
            </a:r>
            <a:r>
              <a:rPr lang="en-US" sz="1100" b="1" dirty="0" smtClean="0"/>
              <a:t>PCS</a:t>
            </a:r>
            <a:r>
              <a:rPr lang="ru-RU" sz="1100" b="1" dirty="0" smtClean="0"/>
              <a:t>, ноябрь 2012</a:t>
            </a:r>
            <a:r>
              <a:rPr lang="en-US" sz="1100" b="1" dirty="0" smtClean="0"/>
              <a:t> </a:t>
            </a:r>
            <a:endParaRPr lang="ru-RU" sz="1100" b="1" dirty="0" smtClean="0"/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«Европейский банковский надзор (</a:t>
            </a:r>
            <a:r>
              <a:rPr lang="en-US" sz="1100" dirty="0" smtClean="0"/>
              <a:t>EBA</a:t>
            </a:r>
            <a:r>
              <a:rPr lang="ru-RU" sz="1100" dirty="0" smtClean="0"/>
              <a:t>)</a:t>
            </a:r>
            <a:r>
              <a:rPr lang="en-US" sz="1100" dirty="0" smtClean="0"/>
              <a:t> </a:t>
            </a:r>
            <a:r>
              <a:rPr lang="ru-RU" sz="1100" dirty="0" smtClean="0"/>
              <a:t>уверен, что европейский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будет играть важную роль в том, чтобы удовлетворить потребности </a:t>
            </a:r>
            <a:r>
              <a:rPr lang="ru-RU" sz="1100" dirty="0" err="1" smtClean="0"/>
              <a:t>оригинаторов</a:t>
            </a:r>
            <a:r>
              <a:rPr lang="ru-RU" sz="1100" dirty="0" smtClean="0"/>
              <a:t> в финансировании и европейских инвесторов – в диверсификации активов. Инициатива </a:t>
            </a:r>
            <a:r>
              <a:rPr lang="en-US" sz="1100" dirty="0" smtClean="0"/>
              <a:t>PCS </a:t>
            </a:r>
            <a:r>
              <a:rPr lang="ru-RU" sz="1100" dirty="0" smtClean="0"/>
              <a:t>является важной частью будущего устойчивого и хорошо контролируемого рынка европейской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.»</a:t>
            </a:r>
          </a:p>
          <a:p>
            <a:pPr marL="0" indent="0">
              <a:buNone/>
            </a:pPr>
            <a:r>
              <a:rPr lang="ru-RU" sz="1100" b="1" dirty="0" err="1" smtClean="0"/>
              <a:t>Андреа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Энриа</a:t>
            </a:r>
            <a:r>
              <a:rPr lang="ru-RU" sz="1100" b="1" dirty="0" smtClean="0"/>
              <a:t>, Председатель Европейского банковского надзора (</a:t>
            </a:r>
            <a:r>
              <a:rPr lang="en-US" sz="1100" b="1" dirty="0" smtClean="0"/>
              <a:t>EBA)</a:t>
            </a:r>
            <a:r>
              <a:rPr lang="ru-RU" sz="1100" b="1" dirty="0" smtClean="0"/>
              <a:t>, июнь 2012  </a:t>
            </a:r>
            <a:endParaRPr lang="ru-RU" sz="11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93126" cy="1216025"/>
          </a:xfrm>
        </p:spPr>
        <p:txBody>
          <a:bodyPr/>
          <a:lstStyle/>
          <a:p>
            <a:r>
              <a:rPr lang="ru-RU" sz="3200" dirty="0" smtClean="0"/>
              <a:t>Стандартизация сделок высококачественной </a:t>
            </a:r>
            <a:r>
              <a:rPr lang="ru-RU" sz="3200" dirty="0" err="1" smtClean="0"/>
              <a:t>секьюритизации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08311"/>
            <a:ext cx="7891462" cy="3124200"/>
          </a:xfrm>
        </p:spPr>
        <p:txBody>
          <a:bodyPr/>
          <a:lstStyle/>
          <a:p>
            <a:r>
              <a:rPr lang="ru-RU" sz="2400" dirty="0" smtClean="0"/>
              <a:t>Критерии допустимости:</a:t>
            </a:r>
          </a:p>
          <a:p>
            <a:pPr lvl="1"/>
            <a:r>
              <a:rPr lang="ru-RU" sz="1800" dirty="0" smtClean="0"/>
              <a:t>Допустимые активы (</a:t>
            </a:r>
            <a:r>
              <a:rPr lang="en-US" sz="1800" dirty="0" smtClean="0"/>
              <a:t>Eligible Assets)</a:t>
            </a:r>
            <a:endParaRPr lang="ru-RU" sz="1800" dirty="0" smtClean="0"/>
          </a:p>
          <a:p>
            <a:pPr lvl="1"/>
            <a:r>
              <a:rPr lang="ru-RU" sz="1800" dirty="0" smtClean="0"/>
              <a:t>Требования к структуре сделки</a:t>
            </a:r>
          </a:p>
          <a:p>
            <a:pPr lvl="1"/>
            <a:r>
              <a:rPr lang="ru-RU" sz="1800" dirty="0" smtClean="0"/>
              <a:t>Общие критерии допустимости</a:t>
            </a:r>
          </a:p>
          <a:p>
            <a:pPr lvl="1"/>
            <a:r>
              <a:rPr lang="ru-RU" sz="1800" dirty="0" smtClean="0"/>
              <a:t>Критерии к юрисдикции происхождения активов</a:t>
            </a:r>
          </a:p>
          <a:p>
            <a:pPr lvl="1"/>
            <a:r>
              <a:rPr lang="ru-RU" sz="1800" dirty="0" smtClean="0"/>
              <a:t>Правила ответственного кредитования</a:t>
            </a:r>
            <a:endParaRPr lang="en-US" sz="1800" dirty="0"/>
          </a:p>
          <a:p>
            <a:r>
              <a:rPr lang="ru-RU" sz="2400" dirty="0" smtClean="0"/>
              <a:t>Процедуры  (</a:t>
            </a:r>
            <a:r>
              <a:rPr lang="en-US" sz="2400" dirty="0" smtClean="0"/>
              <a:t>PCS Label Procedures)</a:t>
            </a:r>
            <a:endParaRPr lang="ru-RU" sz="2400" dirty="0" smtClean="0"/>
          </a:p>
          <a:p>
            <a:pPr lvl="1"/>
            <a:r>
              <a:rPr lang="ru-RU" sz="1800" dirty="0" smtClean="0"/>
              <a:t>Получение сделкой статуса </a:t>
            </a:r>
            <a:r>
              <a:rPr lang="en-US" sz="1800" dirty="0" smtClean="0"/>
              <a:t>PCS Label</a:t>
            </a:r>
            <a:endParaRPr lang="ru-RU" sz="1800" dirty="0" smtClean="0"/>
          </a:p>
          <a:p>
            <a:pPr lvl="1"/>
            <a:r>
              <a:rPr lang="ru-RU" sz="1800" dirty="0" smtClean="0"/>
              <a:t>Подача заявления на получения статуса</a:t>
            </a:r>
          </a:p>
          <a:p>
            <a:pPr lvl="1"/>
            <a:r>
              <a:rPr lang="ru-RU" sz="1800" dirty="0" smtClean="0"/>
              <a:t>Последствия отказа </a:t>
            </a:r>
            <a:endParaRPr lang="en-US" sz="1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828800"/>
            <a:ext cx="657225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900535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Prime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Collateralised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Securities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340725" cy="1216025"/>
          </a:xfrm>
        </p:spPr>
        <p:txBody>
          <a:bodyPr/>
          <a:lstStyle/>
          <a:p>
            <a:r>
              <a:rPr lang="ru-RU" sz="2800" dirty="0" smtClean="0"/>
              <a:t>Создание рынка </a:t>
            </a:r>
            <a:r>
              <a:rPr lang="ru-RU" sz="2800" dirty="0" err="1" smtClean="0"/>
              <a:t>секьюритизации</a:t>
            </a:r>
            <a:r>
              <a:rPr lang="ru-RU" sz="2800" dirty="0" smtClean="0"/>
              <a:t> в России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405595090"/>
              </p:ext>
            </p:extLst>
          </p:nvPr>
        </p:nvGraphicFramePr>
        <p:xfrm>
          <a:off x="2953139" y="16901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2139" y="4280932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65884" y="325051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IH </a:t>
            </a:r>
            <a:r>
              <a:rPr lang="ru-RU" dirty="0" smtClean="0"/>
              <a:t>201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63448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106703"/>
            <a:ext cx="12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о 2020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0756240"/>
              </p:ext>
            </p:extLst>
          </p:nvPr>
        </p:nvGraphicFramePr>
        <p:xfrm>
          <a:off x="-381000" y="1918732"/>
          <a:ext cx="4314436" cy="362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54542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40631" y="5463403"/>
            <a:ext cx="2767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Пригодные Активы, млрд руб.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войная стрелка влево/вправо 28"/>
          <p:cNvSpPr/>
          <p:nvPr/>
        </p:nvSpPr>
        <p:spPr>
          <a:xfrm flipV="1">
            <a:off x="2590800" y="1905000"/>
            <a:ext cx="3962400" cy="228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</a:t>
            </a:r>
            <a:br>
              <a:rPr lang="ru-RU" dirty="0" smtClean="0"/>
            </a:br>
            <a:r>
              <a:rPr lang="ru-RU" dirty="0" smtClean="0"/>
              <a:t>синдицированного кредита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572000"/>
            <a:ext cx="8034338" cy="1295400"/>
          </a:xfrm>
        </p:spPr>
        <p:txBody>
          <a:bodyPr/>
          <a:lstStyle/>
          <a:p>
            <a:r>
              <a:rPr lang="ru-RU" sz="2400" dirty="0" smtClean="0"/>
              <a:t>Кредит, предоставленный группой банков на одинаковых условиях</a:t>
            </a:r>
          </a:p>
          <a:p>
            <a:r>
              <a:rPr lang="ru-RU" sz="2400" dirty="0" smtClean="0"/>
              <a:t>Каждый из банков находится в самостоятельном отношении с заемщиком</a:t>
            </a:r>
            <a:endParaRPr lang="ru-RU" sz="2400" dirty="0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>
            <a:off x="5562600" y="3048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33800" y="2819400"/>
            <a:ext cx="1676400" cy="523220"/>
          </a:xfrm>
          <a:prstGeom prst="rect">
            <a:avLst/>
          </a:prstGeom>
          <a:solidFill>
            <a:srgbClr val="008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Кредитный Агент</a:t>
            </a:r>
            <a:endParaRPr lang="ru-RU" sz="1400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33800" y="3657600"/>
            <a:ext cx="1676400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Управляющий </a:t>
            </a:r>
            <a:r>
              <a:rPr lang="ru-RU" sz="1400" dirty="0" smtClean="0"/>
              <a:t>залогом</a:t>
            </a:r>
            <a:endParaRPr lang="ru-RU" sz="1400" dirty="0"/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6858000" y="2895600"/>
            <a:ext cx="1524000" cy="307777"/>
          </a:xfrm>
          <a:prstGeom prst="rect">
            <a:avLst/>
          </a:prstGeom>
          <a:solidFill>
            <a:srgbClr val="FF00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Заемщик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236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 и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62000" y="2133600"/>
            <a:ext cx="1600200" cy="30777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Банк 1</a:t>
            </a:r>
            <a:endParaRPr lang="ru-RU" sz="14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62000" y="2590800"/>
            <a:ext cx="1600200" cy="30777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Банк 2</a:t>
            </a:r>
            <a:endParaRPr lang="ru-RU" sz="14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62000" y="3124200"/>
            <a:ext cx="1600200" cy="30777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Банк 3</a:t>
            </a:r>
            <a:endParaRPr lang="ru-RU" sz="1400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62000" y="3733800"/>
            <a:ext cx="1600200" cy="30777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/>
              <a:t>Банк 4</a:t>
            </a:r>
            <a:endParaRPr lang="ru-RU" sz="1400" dirty="0"/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2438400" y="22860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2438400" y="26670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 flipV="1">
            <a:off x="2438400" y="31242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flipV="1">
            <a:off x="2438400" y="32766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1400"/>
          </a:p>
        </p:txBody>
      </p:sp>
      <p:sp>
        <p:nvSpPr>
          <p:cNvPr id="30" name="TextBox 29"/>
          <p:cNvSpPr txBox="1"/>
          <p:nvPr/>
        </p:nvSpPr>
        <p:spPr>
          <a:xfrm>
            <a:off x="2438400" y="1981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3886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3352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Отношения по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залогу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рыночного стандарта: </a:t>
            </a:r>
            <a:br>
              <a:rPr lang="ru-RU" dirty="0" smtClean="0"/>
            </a:br>
            <a:r>
              <a:rPr lang="en-GB" dirty="0" smtClean="0"/>
              <a:t>LMA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62950" cy="4687888"/>
          </a:xfrm>
        </p:spPr>
        <p:txBody>
          <a:bodyPr/>
          <a:lstStyle/>
          <a:p>
            <a:pPr marL="342900" indent="-342900" defTabSz="1073150">
              <a:buFont typeface="Wingdings" pitchFamily="2" charset="2"/>
              <a:buChar char="q"/>
            </a:pPr>
            <a:r>
              <a:rPr lang="ru-RU" sz="1400" b="1" dirty="0" smtClean="0"/>
              <a:t>Стандартные формы документации (договоров)</a:t>
            </a:r>
            <a:endParaRPr lang="en-GB" sz="1400" b="1" dirty="0" smtClean="0"/>
          </a:p>
          <a:p>
            <a:pPr marL="342900" indent="-3429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Investment Grade Primary Documents (6)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Leveraged Finance Facility Agreement (1)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Secondary Trading Documents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err="1" smtClean="0"/>
              <a:t>Intercreditor</a:t>
            </a:r>
            <a:r>
              <a:rPr lang="en-GB" sz="1200" dirty="0" smtClean="0"/>
              <a:t> Agreement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French and German law Primary Documents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Ancillary documents – term sheet, mandate letters, release and reliance letters, co-ordinating committee letters, confidentiality undertakings, non-public information papers etc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The LMA will be researching the possibility of extending its documentation beyond the existing general finance concept to more specific debt sectors – currently real estate and commodity finance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342900" indent="-342900" defTabSz="1073150">
              <a:buFont typeface="Wingdings" pitchFamily="2" charset="2"/>
              <a:buChar char="q"/>
            </a:pPr>
            <a:r>
              <a:rPr lang="ru-RU" sz="1400" b="1" dirty="0" smtClean="0"/>
              <a:t>Обобщение рыночной практики и руководства</a:t>
            </a:r>
            <a:endParaRPr lang="en-GB" sz="1400" b="1" dirty="0" smtClean="0"/>
          </a:p>
          <a:p>
            <a:pPr marL="342900" indent="-342900" defTabSz="1073150">
              <a:buFont typeface="Wingdings" pitchFamily="2" charset="2"/>
              <a:buChar char="q"/>
            </a:pPr>
            <a:endParaRPr lang="en-GB" sz="1200" dirty="0" smtClean="0"/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User Guide for Secondary Trading Documentation 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Guidelines on "Transparency and the use of information"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Checklist  of pre/post trade issues</a:t>
            </a:r>
          </a:p>
          <a:p>
            <a:pPr marL="525463" lvl="1" indent="-304800" defTabSz="1073150">
              <a:buFont typeface="Wingdings" pitchFamily="2" charset="2"/>
              <a:buChar char="q"/>
            </a:pPr>
            <a:r>
              <a:rPr lang="en-GB" sz="1200" dirty="0" smtClean="0"/>
              <a:t>Glossary of terms for Syndicated Loans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3232" cy="922337"/>
          </a:xfrm>
        </p:spPr>
        <p:txBody>
          <a:bodyPr/>
          <a:lstStyle/>
          <a:p>
            <a:r>
              <a:rPr lang="ru-RU" dirty="0" smtClean="0"/>
              <a:t>Юридическая проблематика и структура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80920" cy="5256584"/>
          </a:xfrm>
        </p:spPr>
        <p:txBody>
          <a:bodyPr/>
          <a:lstStyle/>
          <a:p>
            <a:r>
              <a:rPr lang="ru-RU" sz="1600" dirty="0" smtClean="0"/>
              <a:t>Изменение методики определения синдицированного кредита и оценки рисков (</a:t>
            </a:r>
            <a:r>
              <a:rPr lang="ru-RU" sz="1600" dirty="0" smtClean="0"/>
              <a:t>Приложение № 4 Инструкции ЦБ № 139-И)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Предмет </a:t>
            </a:r>
            <a:r>
              <a:rPr lang="ru-RU" sz="1600" dirty="0" smtClean="0"/>
              <a:t>договора синдицированного кредита</a:t>
            </a:r>
          </a:p>
          <a:p>
            <a:r>
              <a:rPr lang="ru-RU" sz="1600" dirty="0" smtClean="0"/>
              <a:t>Проценты и вознаграждения кредиторам</a:t>
            </a:r>
          </a:p>
          <a:p>
            <a:r>
              <a:rPr lang="ru-RU" sz="1600" dirty="0" smtClean="0"/>
              <a:t>Правовой статус агента в сделках синдицированного кредитования</a:t>
            </a:r>
          </a:p>
          <a:p>
            <a:r>
              <a:rPr lang="ru-RU" sz="1600" dirty="0" smtClean="0"/>
              <a:t>Правовой статус организатора, платежного банка и иных участников</a:t>
            </a:r>
          </a:p>
          <a:p>
            <a:r>
              <a:rPr lang="ru-RU" sz="1600" dirty="0" smtClean="0"/>
              <a:t>Заверения и гарантии</a:t>
            </a:r>
          </a:p>
          <a:p>
            <a:r>
              <a:rPr lang="ru-RU" sz="1600" dirty="0" smtClean="0"/>
              <a:t>Обязательства сторон, включая информационные обязательства и финансовые </a:t>
            </a:r>
            <a:r>
              <a:rPr lang="ru-RU" sz="1600" dirty="0" err="1" smtClean="0"/>
              <a:t>ковенанты</a:t>
            </a:r>
            <a:endParaRPr lang="ru-RU" sz="1600" dirty="0" smtClean="0"/>
          </a:p>
          <a:p>
            <a:r>
              <a:rPr lang="ru-RU" sz="1600" dirty="0" smtClean="0"/>
              <a:t>Собрание кредиторов, принятие совместных решений </a:t>
            </a:r>
            <a:r>
              <a:rPr lang="ru-RU" sz="1600" dirty="0" err="1" smtClean="0"/>
              <a:t>межкредиторское</a:t>
            </a:r>
            <a:r>
              <a:rPr lang="ru-RU" sz="1600" dirty="0" smtClean="0"/>
              <a:t> соглашение</a:t>
            </a:r>
          </a:p>
          <a:p>
            <a:r>
              <a:rPr lang="ru-RU" sz="1600" dirty="0" smtClean="0"/>
              <a:t>Досрочный возврат кредита по инициативе заемщика</a:t>
            </a:r>
          </a:p>
          <a:p>
            <a:r>
              <a:rPr lang="ru-RU" sz="1600" dirty="0" smtClean="0"/>
              <a:t>Случаи неисполнения (</a:t>
            </a:r>
            <a:r>
              <a:rPr lang="en-US" sz="1600" dirty="0" smtClean="0"/>
              <a:t>events of default)</a:t>
            </a:r>
            <a:endParaRPr lang="ru-RU" sz="1600" dirty="0" smtClean="0"/>
          </a:p>
          <a:p>
            <a:r>
              <a:rPr lang="ru-RU" sz="1600" dirty="0" smtClean="0"/>
              <a:t>Уступка и перевод долга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1958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Комитет и экспертная группа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r>
              <a:rPr lang="ru-RU" sz="1800" dirty="0" smtClean="0"/>
              <a:t>Комитет по синдицированному кредитованию Ассоциации «Россия» включает более 25 банков</a:t>
            </a:r>
            <a:r>
              <a:rPr lang="en-US" sz="1800" dirty="0" smtClean="0"/>
              <a:t> </a:t>
            </a:r>
            <a:r>
              <a:rPr lang="ru-RU" sz="1800" dirty="0" smtClean="0"/>
              <a:t>и международных партнеров (</a:t>
            </a:r>
            <a:r>
              <a:rPr lang="en-US" sz="1800" dirty="0" err="1" smtClean="0"/>
              <a:t>KfW</a:t>
            </a:r>
            <a:r>
              <a:rPr lang="en-US" sz="1800" dirty="0" smtClean="0"/>
              <a:t>, EBRD, LMA)</a:t>
            </a:r>
            <a:r>
              <a:rPr lang="ru-RU" sz="1800" dirty="0" smtClean="0"/>
              <a:t>, сформирован в апреле 2011 г.</a:t>
            </a:r>
          </a:p>
          <a:p>
            <a:r>
              <a:rPr lang="ru-RU" sz="1800" b="1" i="1" dirty="0" smtClean="0"/>
              <a:t>Координационный совет </a:t>
            </a:r>
            <a:r>
              <a:rPr lang="ru-RU" sz="1800" dirty="0" smtClean="0"/>
              <a:t>формирует ядро обсуждения и включает 9 крупнейших банков (Сбербанк, ВТБ, </a:t>
            </a:r>
            <a:r>
              <a:rPr lang="ru-RU" sz="1800" dirty="0" err="1" smtClean="0"/>
              <a:t>Газпромбанк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Промсвязьбанк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Дойчебанк</a:t>
            </a:r>
            <a:r>
              <a:rPr lang="ru-RU" sz="1800" dirty="0" smtClean="0"/>
              <a:t>, </a:t>
            </a:r>
            <a:r>
              <a:rPr lang="en-US" sz="1800" dirty="0" smtClean="0"/>
              <a:t>BNP Paribas</a:t>
            </a:r>
            <a:r>
              <a:rPr lang="ru-RU" sz="1800" dirty="0" smtClean="0"/>
              <a:t>, </a:t>
            </a:r>
            <a:r>
              <a:rPr lang="ru-RU" sz="1800" dirty="0" err="1" smtClean="0"/>
              <a:t>Райффайзенбанк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Юрикредитбанк</a:t>
            </a:r>
            <a:r>
              <a:rPr lang="ru-RU" sz="1800" dirty="0" smtClean="0"/>
              <a:t>, ЕБРР), сформирован в  сентябре 2011 г.   </a:t>
            </a:r>
          </a:p>
          <a:p>
            <a:r>
              <a:rPr lang="ru-RU" sz="1800" dirty="0" smtClean="0"/>
              <a:t>Юридическая экспертная группа объединяет 16 ведущих мировых юридических и налоговых консультантов, создана в октябре 2011 г.</a:t>
            </a:r>
          </a:p>
          <a:p>
            <a:r>
              <a:rPr lang="ru-RU" sz="1800" dirty="0" smtClean="0"/>
              <a:t>Модератором и исполнителем проекта договора в сентябре 2012 г. выбрана юридическая фирма </a:t>
            </a:r>
            <a:r>
              <a:rPr lang="en-US" sz="1800" dirty="0" smtClean="0"/>
              <a:t>Allen &amp; </a:t>
            </a:r>
            <a:r>
              <a:rPr lang="en-US" sz="1800" dirty="0" err="1" smtClean="0"/>
              <a:t>Overy</a:t>
            </a:r>
            <a:endParaRPr lang="ru-RU" sz="1800" dirty="0" smtClean="0"/>
          </a:p>
          <a:p>
            <a:r>
              <a:rPr lang="ru-RU" sz="1800" dirty="0" smtClean="0"/>
              <a:t>Участие в обсуждениях представителей ВАС РФ, Банка России, МЭР РФ,</a:t>
            </a:r>
            <a:r>
              <a:rPr lang="en-US" sz="1800" dirty="0" smtClean="0"/>
              <a:t> EA</a:t>
            </a:r>
            <a:r>
              <a:rPr lang="ru-RU" sz="1800" dirty="0" smtClean="0"/>
              <a:t>БР, </a:t>
            </a:r>
            <a:r>
              <a:rPr lang="en-US" sz="1800" dirty="0" smtClean="0"/>
              <a:t>LMA</a:t>
            </a:r>
            <a:r>
              <a:rPr lang="ru-RU" sz="1800" dirty="0" smtClean="0"/>
              <a:t>, </a:t>
            </a:r>
            <a:r>
              <a:rPr lang="en-US" sz="1800" dirty="0" smtClean="0"/>
              <a:t>IFC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работы </a:t>
            </a:r>
            <a:r>
              <a:rPr lang="ru-RU" dirty="0" smtClean="0"/>
              <a:t>2012-2014 </a:t>
            </a:r>
            <a:br>
              <a:rPr lang="ru-RU" dirty="0" smtClean="0"/>
            </a:br>
            <a:r>
              <a:rPr lang="ru-RU" dirty="0" smtClean="0"/>
              <a:t>над стандартным договором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95800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Май </a:t>
            </a:r>
            <a:r>
              <a:rPr lang="ru-RU" sz="1800" dirty="0" smtClean="0"/>
              <a:t>2012 – Опубликован Доклад «Стандартная документация в сделках синдицированного кредитования»</a:t>
            </a:r>
          </a:p>
          <a:p>
            <a:r>
              <a:rPr lang="ru-RU" sz="1800" dirty="0" smtClean="0"/>
              <a:t>Сентябрь 2012 – Выбор главного юридического консультанта </a:t>
            </a:r>
            <a:r>
              <a:rPr lang="en-US" sz="1800" dirty="0" smtClean="0"/>
              <a:t>Allen &amp; </a:t>
            </a:r>
            <a:r>
              <a:rPr lang="en-US" sz="1800" dirty="0" err="1" smtClean="0"/>
              <a:t>Overy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Декабрь 2012 – Подготовлен первый проект типового договора и начато его </a:t>
            </a:r>
            <a:r>
              <a:rPr lang="ru-RU" sz="1800" dirty="0" smtClean="0"/>
              <a:t>обсуждение</a:t>
            </a:r>
          </a:p>
          <a:p>
            <a:r>
              <a:rPr lang="ru-RU" sz="1800" dirty="0" smtClean="0"/>
              <a:t>Октябрь 2013 - </a:t>
            </a:r>
            <a:r>
              <a:rPr lang="ru-RU" sz="1800" dirty="0" smtClean="0"/>
              <a:t>Подготовлен </a:t>
            </a:r>
            <a:r>
              <a:rPr lang="ru-RU" sz="1800" dirty="0" smtClean="0"/>
              <a:t>четвертый проект </a:t>
            </a:r>
            <a:r>
              <a:rPr lang="ru-RU" sz="1800" dirty="0" smtClean="0"/>
              <a:t>типового договора и начато его </a:t>
            </a:r>
            <a:r>
              <a:rPr lang="ru-RU" sz="1800" dirty="0" smtClean="0"/>
              <a:t>обсуждение, в качестве </a:t>
            </a:r>
            <a:r>
              <a:rPr lang="ru-RU" sz="1800" dirty="0" smtClean="0"/>
              <a:t>финансового и налогового </a:t>
            </a:r>
            <a:r>
              <a:rPr lang="ru-RU" sz="1800" dirty="0" smtClean="0"/>
              <a:t>консультанта начал работать </a:t>
            </a:r>
            <a:r>
              <a:rPr lang="en-US" sz="1800" dirty="0" smtClean="0"/>
              <a:t>Ernst &amp; Young</a:t>
            </a:r>
            <a:endParaRPr lang="ru-RU" sz="1800" dirty="0" smtClean="0"/>
          </a:p>
          <a:p>
            <a:r>
              <a:rPr lang="ru-RU" sz="1800" dirty="0" smtClean="0"/>
              <a:t>Март </a:t>
            </a:r>
            <a:r>
              <a:rPr lang="ru-RU" sz="1800" dirty="0" smtClean="0"/>
              <a:t>2014 </a:t>
            </a:r>
            <a:r>
              <a:rPr lang="ru-RU" sz="1800" dirty="0" smtClean="0"/>
              <a:t>– </a:t>
            </a:r>
            <a:r>
              <a:rPr lang="ru-RU" sz="1800" dirty="0" smtClean="0"/>
              <a:t>Презентация финальной редакции договора </a:t>
            </a:r>
            <a:endParaRPr lang="ru-RU" sz="1800" dirty="0" smtClean="0"/>
          </a:p>
          <a:p>
            <a:r>
              <a:rPr lang="ru-RU" sz="1800" dirty="0" smtClean="0"/>
              <a:t>Вторая половина </a:t>
            </a:r>
            <a:r>
              <a:rPr lang="ru-RU" sz="1800" dirty="0" smtClean="0"/>
              <a:t>2014 – первые </a:t>
            </a:r>
            <a:r>
              <a:rPr lang="ru-RU" sz="1800" dirty="0" err="1" smtClean="0"/>
              <a:t>пилотные</a:t>
            </a:r>
            <a:r>
              <a:rPr lang="ru-RU" sz="1800" dirty="0" smtClean="0"/>
              <a:t> сделки на основе нового стандарта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3232" cy="922337"/>
          </a:xfrm>
        </p:spPr>
        <p:txBody>
          <a:bodyPr/>
          <a:lstStyle/>
          <a:p>
            <a:r>
              <a:rPr lang="ru-RU" dirty="0" smtClean="0"/>
              <a:t>Правовое регулирование </a:t>
            </a:r>
            <a:br>
              <a:rPr lang="ru-RU" dirty="0" smtClean="0"/>
            </a:br>
            <a:r>
              <a:rPr lang="ru-RU" dirty="0" smtClean="0"/>
              <a:t>управляющего залогом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80920" cy="5256584"/>
          </a:xfrm>
        </p:spPr>
        <p:txBody>
          <a:bodyPr/>
          <a:lstStyle/>
          <a:p>
            <a:r>
              <a:rPr lang="ru-RU" sz="1200" dirty="0" smtClean="0"/>
              <a:t>Статья 356 ГК РФ «Управление залогом» вступает в силу 1 июля 2014 года (Федеральный закон </a:t>
            </a:r>
            <a:r>
              <a:rPr lang="en-US" sz="1200" dirty="0" smtClean="0"/>
              <a:t>21.12.2013 </a:t>
            </a:r>
            <a:r>
              <a:rPr lang="ru-RU" sz="1200" dirty="0" smtClean="0"/>
              <a:t>№</a:t>
            </a:r>
            <a:r>
              <a:rPr lang="en-US" sz="1200" dirty="0" smtClean="0"/>
              <a:t> </a:t>
            </a:r>
            <a:r>
              <a:rPr lang="en-US" sz="1200" dirty="0" smtClean="0"/>
              <a:t>367-</a:t>
            </a:r>
            <a:r>
              <a:rPr lang="ru-RU" sz="1200" dirty="0" smtClean="0"/>
              <a:t>ФЗ «О внесении изменений в часть первую Гражданского кодекса Российской Федерации и признании утратившими силу отдельных законодательных актов (положений законодательных актов) Российской Федерации»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Требует связанных изменений:</a:t>
            </a:r>
            <a:r>
              <a:rPr lang="ru-RU" sz="1200" b="1" dirty="0" smtClean="0"/>
              <a:t> </a:t>
            </a:r>
          </a:p>
          <a:p>
            <a:r>
              <a:rPr lang="ru-RU" sz="1200" dirty="0" smtClean="0"/>
              <a:t>Федерального закона </a:t>
            </a:r>
            <a:r>
              <a:rPr lang="ru-RU" sz="1200" dirty="0" smtClean="0"/>
              <a:t>№102-ФЗ </a:t>
            </a:r>
            <a:r>
              <a:rPr lang="ru-RU" sz="1200" dirty="0" smtClean="0"/>
              <a:t>«Об </a:t>
            </a:r>
            <a:r>
              <a:rPr lang="ru-RU" sz="1200" dirty="0" smtClean="0"/>
              <a:t>ипотеке (залоге недвижимости</a:t>
            </a:r>
            <a:r>
              <a:rPr lang="ru-RU" sz="1200" dirty="0" smtClean="0"/>
              <a:t>)» </a:t>
            </a:r>
            <a:r>
              <a:rPr lang="ru-RU" sz="1200" dirty="0" smtClean="0"/>
              <a:t>в части, регулирующей порядок государственной регистрации ипотеки (Гл.4), уступку прав по договору об ипотеке (Гл.8), обращение взыскания на заложенное имущество (Гл.9), реализацию заложенного имущества (Гл.10</a:t>
            </a:r>
            <a:r>
              <a:rPr lang="ru-RU" sz="1200" dirty="0" smtClean="0"/>
              <a:t>)</a:t>
            </a:r>
            <a:endParaRPr lang="ru-RU" sz="1200" dirty="0" smtClean="0"/>
          </a:p>
          <a:p>
            <a:r>
              <a:rPr lang="ru-RU" sz="1200" dirty="0" smtClean="0"/>
              <a:t>Федеральный закон №122-ФЗ </a:t>
            </a:r>
            <a:r>
              <a:rPr lang="ru-RU" sz="1200" dirty="0" smtClean="0"/>
              <a:t>«О </a:t>
            </a:r>
            <a:r>
              <a:rPr lang="ru-RU" sz="1200" dirty="0" smtClean="0"/>
              <a:t>государственной регистрации прав на недвижимое имущество и сделок с </a:t>
            </a:r>
            <a:r>
              <a:rPr lang="ru-RU" sz="1200" dirty="0" smtClean="0"/>
              <a:t>ним» </a:t>
            </a:r>
            <a:r>
              <a:rPr lang="ru-RU" sz="1200" dirty="0" smtClean="0"/>
              <a:t>в части, регулирующей предоставление сведений о </a:t>
            </a:r>
            <a:r>
              <a:rPr lang="ru-RU" sz="1200" dirty="0" smtClean="0"/>
              <a:t>государственной </a:t>
            </a:r>
            <a:r>
              <a:rPr lang="ru-RU" sz="1200" dirty="0" smtClean="0"/>
              <a:t>регистрации прав (ст.7), порядок государственной регистрации прав при обращении взыскания на имущество (ст.25.4), регистрацию ипотеки (ст.29), погашение записи об ипотеке в случае ликвидации залогодержателя, являющегося юридическим лицом (ст.29.1</a:t>
            </a:r>
            <a:r>
              <a:rPr lang="ru-RU" sz="1200" dirty="0" smtClean="0"/>
              <a:t>)</a:t>
            </a:r>
          </a:p>
          <a:p>
            <a:r>
              <a:rPr lang="ru-RU" sz="1200" dirty="0" smtClean="0"/>
              <a:t>Основы законодательства Российской Федерации о нотариате № 4462-1 </a:t>
            </a:r>
            <a:r>
              <a:rPr lang="ru-RU" sz="1200" dirty="0" smtClean="0"/>
              <a:t>в части, регулирующий порядок внесения записей в реестр уведомлений о залоге движимого имущества</a:t>
            </a:r>
          </a:p>
          <a:p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3919583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3232" cy="922337"/>
          </a:xfrm>
        </p:spPr>
        <p:txBody>
          <a:bodyPr/>
          <a:lstStyle/>
          <a:p>
            <a:r>
              <a:rPr lang="ru-RU" dirty="0" smtClean="0"/>
              <a:t>Оспаривание сделок в банкротстве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05800" cy="2057400"/>
          </a:xfrm>
        </p:spPr>
        <p:txBody>
          <a:bodyPr/>
          <a:lstStyle/>
          <a:p>
            <a:r>
              <a:rPr lang="ru-RU" sz="1600" dirty="0" smtClean="0"/>
              <a:t>В соответстви</a:t>
            </a:r>
            <a:r>
              <a:rPr lang="ru-RU" sz="1600" dirty="0" smtClean="0"/>
              <a:t>и со статьей 61.3 Закона о несостоятельности сделки по возврату кредита, совершенные в течение шести месяцев до отзыва банковской лицензии, могут быть оспорены как «сделки с предпочтением»</a:t>
            </a:r>
          </a:p>
          <a:p>
            <a:r>
              <a:rPr lang="ru-RU" sz="1600" dirty="0" smtClean="0"/>
              <a:t>При этом кредитор </a:t>
            </a:r>
            <a:r>
              <a:rPr lang="ru-RU" sz="1600" dirty="0" smtClean="0"/>
              <a:t>обязан </a:t>
            </a:r>
            <a:r>
              <a:rPr lang="ru-RU" sz="1600" dirty="0" smtClean="0"/>
              <a:t>вернуть в </a:t>
            </a:r>
            <a:r>
              <a:rPr lang="ru-RU" sz="1600" dirty="0" smtClean="0"/>
              <a:t>конкурсную массу </a:t>
            </a:r>
            <a:r>
              <a:rPr lang="ru-RU" sz="1600" dirty="0" smtClean="0"/>
              <a:t>ранее возвращенную ему сумму кредита и занять место в третьей очереди конкурсных кредиторов. Обеспечение</a:t>
            </a:r>
            <a:r>
              <a:rPr lang="ru-RU" sz="1600" dirty="0" smtClean="0"/>
              <a:t>, если оно было, утрачивается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5257800"/>
            <a:ext cx="8305800" cy="1066800"/>
          </a:xfrm>
        </p:spPr>
        <p:txBody>
          <a:bodyPr/>
          <a:lstStyle/>
          <a:p>
            <a:r>
              <a:rPr lang="ru-RU" sz="1600" dirty="0" smtClean="0"/>
              <a:t>Оспаривание </a:t>
            </a:r>
            <a:r>
              <a:rPr lang="ru-RU" sz="1600" dirty="0" smtClean="0"/>
              <a:t>сделок в банкротстве создает системный риск для рынка межбанковского кредитования и рефинансирования со стороны Банка России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7" name="Стрелка вправо 6"/>
          <p:cNvSpPr/>
          <p:nvPr/>
        </p:nvSpPr>
        <p:spPr>
          <a:xfrm>
            <a:off x="304800" y="4419600"/>
            <a:ext cx="861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6172200" y="4114800"/>
            <a:ext cx="1143000" cy="9144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48400" y="3733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Отзыв лицензии</a:t>
            </a:r>
            <a:endParaRPr lang="ru-RU" sz="1200" i="1" dirty="0"/>
          </a:p>
        </p:txBody>
      </p:sp>
      <p:sp>
        <p:nvSpPr>
          <p:cNvPr id="12" name="Блок-схема: сортировка 11"/>
          <p:cNvSpPr/>
          <p:nvPr/>
        </p:nvSpPr>
        <p:spPr>
          <a:xfrm>
            <a:off x="7772400" y="4343400"/>
            <a:ext cx="457200" cy="533400"/>
          </a:xfrm>
          <a:prstGeom prst="flowChartSo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239000" y="3733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Заявление о признании банкротом</a:t>
            </a:r>
            <a:endParaRPr lang="ru-RU" sz="1200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001000" y="49530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95400" y="48768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71600" y="5105400"/>
            <a:ext cx="655320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0" y="48006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6 месяцев</a:t>
            </a:r>
            <a:endParaRPr lang="ru-RU" sz="1200" i="1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533400" y="3810000"/>
            <a:ext cx="457200" cy="609600"/>
          </a:xfrm>
          <a:prstGeom prst="downArrow">
            <a:avLst/>
          </a:prstGeom>
          <a:solidFill>
            <a:srgbClr val="679E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2362200" y="3810000"/>
            <a:ext cx="457200" cy="609600"/>
          </a:xfrm>
          <a:prstGeom prst="downArrow">
            <a:avLst/>
          </a:prstGeom>
          <a:solidFill>
            <a:srgbClr val="679E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90600" y="3886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Получение кредита</a:t>
            </a:r>
            <a:endParaRPr lang="ru-RU" sz="1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3886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Возврат кредита</a:t>
            </a:r>
            <a:endParaRPr lang="ru-RU" sz="1200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133600" y="3733800"/>
            <a:ext cx="1676400" cy="6858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133600" y="3733800"/>
            <a:ext cx="1676400" cy="68580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958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Новые классы активов, пригодные для использования в сделках рефинансирования</a:t>
            </a:r>
          </a:p>
          <a:p>
            <a:pPr lvl="1"/>
            <a:r>
              <a:rPr lang="ru-RU" sz="2000" dirty="0" smtClean="0"/>
              <a:t>Создание национального рынка </a:t>
            </a:r>
            <a:r>
              <a:rPr lang="ru-RU" sz="2000" dirty="0" err="1" smtClean="0"/>
              <a:t>неипотечной</a:t>
            </a:r>
            <a:r>
              <a:rPr lang="ru-RU" sz="2000" dirty="0" smtClean="0"/>
              <a:t> </a:t>
            </a:r>
            <a:r>
              <a:rPr lang="ru-RU" sz="2000" dirty="0" err="1" smtClean="0"/>
              <a:t>секьюритизации</a:t>
            </a:r>
            <a:endParaRPr lang="ru-RU" sz="2000" dirty="0" smtClean="0"/>
          </a:p>
          <a:p>
            <a:pPr lvl="1"/>
            <a:r>
              <a:rPr lang="ru-RU" sz="2000" dirty="0" smtClean="0"/>
              <a:t>Перезапуск рынка синдицированного кредита</a:t>
            </a:r>
          </a:p>
          <a:p>
            <a:endParaRPr lang="ru-RU" sz="2400" dirty="0" smtClean="0"/>
          </a:p>
          <a:p>
            <a:r>
              <a:rPr lang="ru-RU" sz="2400" dirty="0" smtClean="0"/>
              <a:t>Системный риск</a:t>
            </a:r>
          </a:p>
          <a:p>
            <a:pPr lvl="1"/>
            <a:r>
              <a:rPr lang="ru-RU" sz="2000" dirty="0" smtClean="0"/>
              <a:t>Ограничение возможностей оспаривания сделок по возврату межбанковских кредитов при банкротстве кредитных организаций</a:t>
            </a:r>
          </a:p>
          <a:p>
            <a:pPr lvl="1"/>
            <a:endParaRPr lang="ru-RU" sz="2000" dirty="0" smtClean="0"/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495800"/>
          </a:xfrm>
        </p:spPr>
        <p:txBody>
          <a:bodyPr/>
          <a:lstStyle/>
          <a:p>
            <a:r>
              <a:rPr lang="ru-RU" sz="1600" dirty="0" smtClean="0"/>
              <a:t>Следует учитывать наличие существенных правовых ограничителей при организации схем рефинансирования российского банковского сектора</a:t>
            </a:r>
          </a:p>
          <a:p>
            <a:r>
              <a:rPr lang="ru-RU" sz="1600" dirty="0" smtClean="0"/>
              <a:t>По причине юридических запретов в России отсутствуют целые классы банковских активов и техники финансирования, которые используются в качестве основных каналов денежного смягчения на рынках США и Европы</a:t>
            </a:r>
          </a:p>
          <a:p>
            <a:r>
              <a:rPr lang="ru-RU" sz="1600" dirty="0" smtClean="0"/>
              <a:t>Масштабные изменения банковского законодательства с 1 июля 2014 года откроют перед банками новые, чрезвычайно широкие возможности по конструированию новых финансовых продуктов и сделок     </a:t>
            </a:r>
            <a:endParaRPr lang="ru-RU" sz="1600" dirty="0" smtClean="0"/>
          </a:p>
          <a:p>
            <a:r>
              <a:rPr lang="ru-RU" sz="1600" dirty="0" smtClean="0"/>
              <a:t>Э</a:t>
            </a:r>
            <a:r>
              <a:rPr lang="ru-RU" sz="1600" dirty="0" smtClean="0"/>
              <a:t>ти законодательные изменения не являются до конца последовательными и завершенными</a:t>
            </a:r>
          </a:p>
          <a:p>
            <a:r>
              <a:rPr lang="ru-RU" sz="1600" dirty="0" smtClean="0"/>
              <a:t>Целесообразно заранее предусмотреть механизмы стандартизации при создании новых видов сделок и продуктов, а также провести качественный а</a:t>
            </a:r>
            <a:r>
              <a:rPr lang="ru-RU" sz="1600" dirty="0" smtClean="0"/>
              <a:t>нализ их влияния на организацию рефинансирования 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6200" y="4191000"/>
            <a:ext cx="22860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Секьюритизация</a:t>
            </a:r>
            <a:r>
              <a:rPr lang="ru-RU" sz="3200" dirty="0" smtClean="0"/>
              <a:t> и </a:t>
            </a:r>
            <a:br>
              <a:rPr lang="ru-RU" sz="3200" dirty="0" smtClean="0"/>
            </a:br>
            <a:r>
              <a:rPr lang="ru-RU" sz="3200" dirty="0" smtClean="0"/>
              <a:t>глобальный рынок облигаций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9621059"/>
              </p:ext>
            </p:extLst>
          </p:nvPr>
        </p:nvGraphicFramePr>
        <p:xfrm>
          <a:off x="76200" y="182880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Штриховая стрелка вправо 10"/>
          <p:cNvSpPr/>
          <p:nvPr/>
        </p:nvSpPr>
        <p:spPr>
          <a:xfrm>
            <a:off x="3048000" y="4419600"/>
            <a:ext cx="1066800" cy="762000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1392619"/>
              </p:ext>
            </p:extLst>
          </p:nvPr>
        </p:nvGraphicFramePr>
        <p:xfrm>
          <a:off x="4419600" y="4076700"/>
          <a:ext cx="4648200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29400" y="556250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Млрд долл. США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173238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</a:t>
            </a:r>
          </a:p>
          <a:p>
            <a:r>
              <a:rPr lang="ru-RU" sz="1200" i="1" dirty="0" smtClean="0"/>
              <a:t>Данные </a:t>
            </a:r>
            <a:r>
              <a:rPr lang="en-US" sz="1200" i="1" dirty="0" smtClean="0"/>
              <a:t>AFME </a:t>
            </a:r>
            <a:r>
              <a:rPr lang="ru-RU" sz="1200" i="1" dirty="0" smtClean="0"/>
              <a:t>и ЦБ РФ по состоянию на 01.01.2013 г.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 </a:t>
            </a:r>
            <a:r>
              <a:rPr lang="ru-RU" dirty="0" err="1" smtClean="0"/>
              <a:t>секьюритизации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 smtClean="0"/>
              <a:t>Федеральный закон от 21.12.2013 № </a:t>
            </a:r>
            <a:r>
              <a:rPr lang="ru-RU" sz="1600" dirty="0" smtClean="0"/>
              <a:t>379-ФЗ </a:t>
            </a:r>
            <a:r>
              <a:rPr lang="ru-RU" sz="1600" dirty="0" smtClean="0"/>
              <a:t>«О </a:t>
            </a:r>
            <a:r>
              <a:rPr lang="ru-RU" sz="1600" dirty="0" smtClean="0"/>
              <a:t>внесении изменений в отдельные законодательные акты Российской </a:t>
            </a:r>
            <a:r>
              <a:rPr lang="ru-RU" sz="1600" dirty="0" smtClean="0"/>
              <a:t>Федерации» содержит изменения в 17 действующих законов</a:t>
            </a:r>
          </a:p>
          <a:p>
            <a:pPr marL="0" indent="0">
              <a:buNone/>
            </a:pPr>
            <a:r>
              <a:rPr lang="ru-RU" sz="1600" dirty="0" smtClean="0"/>
              <a:t>Вступает в силу 1 июля 2014 года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Закон регулирует</a:t>
            </a:r>
            <a:r>
              <a:rPr lang="ru-RU" sz="1600" b="1" dirty="0" smtClean="0"/>
              <a:t>:</a:t>
            </a:r>
          </a:p>
          <a:p>
            <a:r>
              <a:rPr lang="ru-RU" sz="1600" dirty="0" smtClean="0"/>
              <a:t>Сделки </a:t>
            </a:r>
            <a:r>
              <a:rPr lang="ru-RU" sz="1600" dirty="0" err="1" smtClean="0"/>
              <a:t>секьюритизации</a:t>
            </a:r>
            <a:r>
              <a:rPr lang="ru-RU" sz="1600" dirty="0" smtClean="0"/>
              <a:t> прав требования</a:t>
            </a:r>
          </a:p>
          <a:p>
            <a:r>
              <a:rPr lang="ru-RU" sz="1600" dirty="0" smtClean="0"/>
              <a:t>Сделки проектного финансирования</a:t>
            </a:r>
          </a:p>
          <a:p>
            <a:r>
              <a:rPr lang="ru-RU" sz="1600" dirty="0" smtClean="0"/>
              <a:t>Выпуск облигаций, обеспеченных залогом прав требования, перечень которых установлен Банком России</a:t>
            </a:r>
          </a:p>
          <a:p>
            <a:r>
              <a:rPr lang="ru-RU" sz="1600" dirty="0" smtClean="0"/>
              <a:t>Иностранный номинальный держатель</a:t>
            </a:r>
          </a:p>
          <a:p>
            <a:r>
              <a:rPr lang="ru-RU" sz="1600" dirty="0" smtClean="0"/>
              <a:t>Индивидуальные инвестиционные счета</a:t>
            </a:r>
          </a:p>
          <a:p>
            <a:r>
              <a:rPr lang="ru-RU" sz="1600" dirty="0" smtClean="0"/>
              <a:t>Новые виды банковских счетов – счета </a:t>
            </a:r>
            <a:r>
              <a:rPr lang="ru-RU" sz="1600" dirty="0" err="1" smtClean="0"/>
              <a:t>эксроу</a:t>
            </a:r>
            <a:r>
              <a:rPr lang="ru-RU" sz="1600" dirty="0" smtClean="0"/>
              <a:t> и номинальные счета</a:t>
            </a:r>
          </a:p>
          <a:p>
            <a:r>
              <a:rPr lang="ru-RU" sz="1600" dirty="0" smtClean="0"/>
              <a:t>Ведение реестра уведомлений о залоге движимого имущества (перенос вступления с силу на 1 июля 2014 года), реестра нотариальных действий и реестра отмененных доверенностей 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76262" y="3022600"/>
            <a:ext cx="2160588" cy="415498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 smtClean="0">
                <a:solidFill>
                  <a:schemeClr val="bg1"/>
                </a:solidFill>
                <a:latin typeface="Tahoma" pitchFamily="34" charset="0"/>
              </a:rPr>
              <a:t>Резервная обслуживающая компания</a:t>
            </a:r>
            <a:endParaRPr lang="ru-RU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Секьюритизация</a:t>
            </a:r>
            <a:r>
              <a:rPr lang="ru-RU" sz="3200" dirty="0" smtClean="0"/>
              <a:t> кредита: </a:t>
            </a:r>
            <a:br>
              <a:rPr lang="ru-RU" sz="3200" dirty="0" smtClean="0"/>
            </a:br>
            <a:r>
              <a:rPr lang="ru-RU" sz="3200" dirty="0" smtClean="0"/>
              <a:t>структура сделки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28600" y="3395533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6048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2525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flipV="1">
            <a:off x="1828800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0" y="5195888"/>
            <a:ext cx="2520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Погашение </a:t>
            </a:r>
            <a:r>
              <a:rPr lang="ru-RU" sz="1600" i="1" dirty="0">
                <a:latin typeface="Tahoma" pitchFamily="34" charset="0"/>
              </a:rPr>
              <a:t>кредитов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184775" y="3238500"/>
            <a:ext cx="2160588" cy="646331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Специализированное финансовое общество </a:t>
            </a:r>
            <a:r>
              <a:rPr lang="en-US" sz="1200" b="1" dirty="0" smtClean="0">
                <a:latin typeface="Tahoma" pitchFamily="34" charset="0"/>
              </a:rPr>
              <a:t>(SPV</a:t>
            </a:r>
            <a:r>
              <a:rPr lang="en-US" sz="1200" b="1" dirty="0">
                <a:latin typeface="Tahoma" pitchFamily="34" charset="0"/>
              </a:rPr>
              <a:t>)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736850" y="35274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2808288" y="3814763"/>
            <a:ext cx="21605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866231" y="2853323"/>
            <a:ext cx="237648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ru-RU" sz="1600" i="1" dirty="0" smtClean="0">
                <a:latin typeface="Tahoma" pitchFamily="34" charset="0"/>
              </a:rPr>
              <a:t>Продажа кредитов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i="1" dirty="0" smtClean="0">
                <a:latin typeface="Tahoma" pitchFamily="34" charset="0"/>
              </a:rPr>
              <a:t>(залог по облигациям)</a:t>
            </a:r>
            <a:endParaRPr lang="ru-RU" sz="1400" i="1" dirty="0">
              <a:latin typeface="Tahoma" pitchFamily="34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55451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6337300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0564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257800" y="5029200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2</a:t>
            </a:r>
            <a:r>
              <a:rPr lang="ru-RU" sz="1600" i="1" dirty="0" smtClean="0">
                <a:latin typeface="Tahoma" pitchFamily="34" charset="0"/>
              </a:rPr>
              <a:t>. Выпуск облигаций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257800" y="5867400"/>
            <a:ext cx="2160588" cy="454025"/>
          </a:xfrm>
          <a:prstGeom prst="rect">
            <a:avLst/>
          </a:prstGeom>
          <a:solidFill>
            <a:srgbClr val="FF99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Инвесторы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7652657" y="5064368"/>
            <a:ext cx="1419256" cy="515526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>
                <a:latin typeface="Tahoma" pitchFamily="34" charset="0"/>
              </a:rPr>
              <a:t>Рейтинговое </a:t>
            </a:r>
            <a:endParaRPr lang="ru-RU" sz="1100" b="1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агентство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323013" y="2394857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741613" y="3962400"/>
            <a:ext cx="2439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3</a:t>
            </a:r>
            <a:r>
              <a:rPr lang="ru-RU" sz="1600" i="1" dirty="0" smtClean="0">
                <a:latin typeface="Tahoma" pitchFamily="34" charset="0"/>
              </a:rPr>
              <a:t>. Выплата </a:t>
            </a:r>
            <a:r>
              <a:rPr lang="ru-RU" sz="1600" i="1" dirty="0">
                <a:latin typeface="Tahoma" pitchFamily="34" charset="0"/>
              </a:rPr>
              <a:t>стоимости кредитов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5637182" y="1752600"/>
            <a:ext cx="1419256" cy="4308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Управляющая компания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3135377" y="5071467"/>
            <a:ext cx="1531953" cy="30777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 dirty="0" err="1" smtClean="0">
                <a:latin typeface="Tahoma" pitchFamily="34" charset="0"/>
              </a:rPr>
              <a:t>Обеспечитель</a:t>
            </a:r>
            <a:endParaRPr lang="ru-RU" sz="1400" b="1" dirty="0">
              <a:latin typeface="Tahoma" pitchFamily="34" charset="0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 flipH="1" flipV="1">
            <a:off x="7418385" y="4254785"/>
            <a:ext cx="1039813" cy="6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890293" y="2394857"/>
            <a:ext cx="1150145" cy="66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942945" y="1837238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Бухгалтер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 flipV="1">
            <a:off x="3901352" y="4283075"/>
            <a:ext cx="1365163" cy="63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7375315" y="1837238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Своп-провайдер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6705600" y="2329802"/>
            <a:ext cx="1023257" cy="692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7848600" y="3200400"/>
            <a:ext cx="1232644" cy="769441"/>
          </a:xfrm>
          <a:prstGeom prst="rect">
            <a:avLst/>
          </a:prstGeom>
          <a:solidFill>
            <a:srgbClr val="FFC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Банк – держатель залогового счета СФО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H="1">
            <a:off x="73914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228600" y="5618189"/>
            <a:ext cx="2160588" cy="461665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</a:rPr>
              <a:t>Заемщики – должники по кредитам</a:t>
            </a:r>
            <a:endParaRPr lang="ru-RU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5410200" y="5410201"/>
            <a:ext cx="1905000" cy="430887"/>
          </a:xfrm>
          <a:prstGeom prst="rect">
            <a:avLst/>
          </a:prstGeom>
          <a:solidFill>
            <a:srgbClr val="FFC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Представитель владельцев облигаций</a:t>
            </a:r>
            <a:endParaRPr lang="ru-RU" sz="11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1" grpId="0" animBg="1"/>
      <p:bldP spid="43" grpId="0" animBg="1"/>
      <p:bldP spid="44" grpId="0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Доходности и рейтинги </a:t>
            </a:r>
            <a:br>
              <a:rPr lang="ru-RU" dirty="0" smtClean="0"/>
            </a:br>
            <a:r>
              <a:rPr lang="ru-RU" dirty="0" smtClean="0"/>
              <a:t>банковских облигаций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81000" y="1828800"/>
          <a:ext cx="6400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623500" y="19951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% годовых</a:t>
            </a: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752600" y="2895600"/>
            <a:ext cx="4495800" cy="1828800"/>
          </a:xfrm>
          <a:prstGeom prst="straightConnector1">
            <a:avLst/>
          </a:prstGeom>
          <a:ln w="22225">
            <a:solidFill>
              <a:srgbClr val="C0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64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9436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 по данным </a:t>
            </a:r>
            <a:r>
              <a:rPr lang="en-US" sz="1200" i="1" dirty="0" smtClean="0"/>
              <a:t>Rusbonds.ru </a:t>
            </a:r>
            <a:r>
              <a:rPr lang="ru-RU" sz="1200" i="1" dirty="0" smtClean="0"/>
              <a:t>по состоянию на 13.09.2013</a:t>
            </a:r>
            <a:endParaRPr lang="ru-RU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20574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2012 году кредитные организации выпустили облигаций на российском рынке на 438 </a:t>
            </a:r>
            <a:r>
              <a:rPr lang="ru-RU" sz="1200" dirty="0" err="1" smtClean="0"/>
              <a:t>млрд</a:t>
            </a:r>
            <a:r>
              <a:rPr lang="ru-RU" sz="1200" dirty="0" smtClean="0"/>
              <a:t> рублей.</a:t>
            </a:r>
          </a:p>
          <a:p>
            <a:r>
              <a:rPr lang="ru-RU" sz="1200" dirty="0" smtClean="0"/>
              <a:t>Объем ресурсов, привлеченных банками на рынке облигаций, на 01.01.2013 составил </a:t>
            </a:r>
          </a:p>
          <a:p>
            <a:r>
              <a:rPr lang="ru-RU" sz="1200" b="1" dirty="0" smtClean="0"/>
              <a:t>1037,4 </a:t>
            </a:r>
            <a:r>
              <a:rPr lang="ru-RU" sz="1200" b="1" dirty="0" err="1" smtClean="0"/>
              <a:t>млрд</a:t>
            </a:r>
            <a:r>
              <a:rPr lang="ru-RU" sz="1200" b="1" dirty="0" smtClean="0"/>
              <a:t> рублей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Благодаря </a:t>
            </a:r>
            <a:r>
              <a:rPr lang="ru-RU" sz="1200" dirty="0" err="1" smtClean="0"/>
              <a:t>секьюритизации</a:t>
            </a:r>
            <a:r>
              <a:rPr lang="ru-RU" sz="1200" dirty="0" smtClean="0"/>
              <a:t> арбитраж за счет повышения кредитного рейтинга старшего транша до уровня </a:t>
            </a:r>
            <a:r>
              <a:rPr lang="en-US" sz="1200" dirty="0" smtClean="0"/>
              <a:t>BBB+</a:t>
            </a:r>
            <a:r>
              <a:rPr lang="ru-RU" sz="1200" dirty="0" smtClean="0"/>
              <a:t> может составить около </a:t>
            </a:r>
            <a:r>
              <a:rPr lang="ru-RU" sz="1200" b="1" dirty="0" smtClean="0"/>
              <a:t>310 </a:t>
            </a:r>
            <a:r>
              <a:rPr lang="ru-RU" sz="1200" b="1" dirty="0" err="1" smtClean="0"/>
              <a:t>бп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638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BBB+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1738089" y="3321833"/>
            <a:ext cx="7906" cy="25588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462560" y="3665440"/>
            <a:ext cx="1979443" cy="1149571"/>
          </a:xfrm>
          <a:prstGeom prst="ellipse">
            <a:avLst/>
          </a:prstGeom>
          <a:gradFill>
            <a:gsLst>
              <a:gs pos="0">
                <a:srgbClr val="CBCBCB"/>
              </a:gs>
              <a:gs pos="0">
                <a:srgbClr val="5F5F5F"/>
              </a:gs>
              <a:gs pos="0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98000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Рефинансирование ссудного портфеля Центральным банком: двойная защита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06321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67419" y="2348457"/>
            <a:ext cx="2160588" cy="415498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 smtClean="0">
                <a:solidFill>
                  <a:schemeClr val="bg1"/>
                </a:solidFill>
                <a:latin typeface="Tahoma" pitchFamily="34" charset="0"/>
              </a:rPr>
              <a:t>Резервная обслуживающая компания</a:t>
            </a:r>
            <a:endParaRPr lang="ru-RU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41233" y="2717302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87125" y="3897569"/>
            <a:ext cx="2160588" cy="646331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Специализированное финансовое общество </a:t>
            </a:r>
            <a:r>
              <a:rPr lang="en-US" sz="1200" b="1" dirty="0" smtClean="0">
                <a:latin typeface="Tahoma" pitchFamily="34" charset="0"/>
              </a:rPr>
              <a:t>(SPV</a:t>
            </a:r>
            <a:r>
              <a:rPr lang="en-US" sz="1200" b="1" dirty="0">
                <a:latin typeface="Tahoma" pitchFamily="34" charset="0"/>
              </a:rPr>
              <a:t>)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323520" y="5158285"/>
            <a:ext cx="0" cy="7224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321527" y="3321833"/>
            <a:ext cx="0" cy="4912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90568" y="6001936"/>
            <a:ext cx="1234281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</a:rPr>
              <a:t>Банк России</a:t>
            </a:r>
            <a:endParaRPr lang="ru-RU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7388003" y="5929663"/>
            <a:ext cx="1419256" cy="515526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>
                <a:latin typeface="Tahoma" pitchFamily="34" charset="0"/>
              </a:rPr>
              <a:t>Рейтинговое </a:t>
            </a:r>
            <a:endParaRPr lang="ru-RU" sz="1100" b="1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агентство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H="1" flipV="1">
            <a:off x="6750976" y="5061295"/>
            <a:ext cx="1039813" cy="6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5292065" y="4689784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А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 rot="16200000">
            <a:off x="5292066" y="5366581"/>
            <a:ext cx="1752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в залог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56273" y="3813105"/>
            <a:ext cx="1979443" cy="114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63708" y="2717302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113043" y="6001936"/>
            <a:ext cx="1234281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</a:rPr>
              <a:t>Банк России</a:t>
            </a:r>
            <a:endParaRPr lang="ru-RU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16200000">
            <a:off x="714541" y="5366581"/>
            <a:ext cx="1752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в залог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869694" y="4058252"/>
            <a:ext cx="17526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Ссудная задолженность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4063984" y="5749892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err="1" smtClean="0">
                <a:latin typeface="Tahoma" pitchFamily="34" charset="0"/>
              </a:rPr>
              <a:t>Обеспечитель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63" name="Line 20"/>
          <p:cNvSpPr>
            <a:spLocks noChangeShapeType="1"/>
          </p:cNvSpPr>
          <p:nvPr/>
        </p:nvSpPr>
        <p:spPr bwMode="auto">
          <a:xfrm flipV="1">
            <a:off x="4773612" y="5061295"/>
            <a:ext cx="1093787" cy="5079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7347713" y="3719698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А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7293341" y="4793399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</a:t>
            </a:r>
            <a:r>
              <a:rPr lang="en-US" sz="1600" i="1" dirty="0" smtClean="0">
                <a:latin typeface="Tahoma" pitchFamily="34" charset="0"/>
              </a:rPr>
              <a:t>B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6832" y="170212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Как ссудная </a:t>
            </a:r>
            <a:r>
              <a:rPr lang="ru-RU" sz="1600" u="sng" dirty="0" smtClean="0"/>
              <a:t>задолженность</a:t>
            </a:r>
          </a:p>
          <a:p>
            <a:pPr algn="ctr"/>
            <a:r>
              <a:rPr lang="ru-RU" sz="1600" u="sng" dirty="0" smtClean="0"/>
              <a:t>Положение № 312-П</a:t>
            </a:r>
            <a:endParaRPr lang="ru-RU" sz="16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70212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Как сделка </a:t>
            </a:r>
            <a:r>
              <a:rPr lang="ru-RU" sz="1600" u="sng" dirty="0" err="1" smtClean="0"/>
              <a:t>секьюритизации</a:t>
            </a:r>
            <a:endParaRPr lang="ru-RU" sz="1600" u="sng" dirty="0" smtClean="0"/>
          </a:p>
          <a:p>
            <a:pPr algn="ctr"/>
            <a:r>
              <a:rPr lang="ru-RU" sz="1600" u="sng" dirty="0" smtClean="0"/>
              <a:t>Положение № 236-П</a:t>
            </a:r>
            <a:endParaRPr lang="ru-RU" sz="1600" u="sng" dirty="0"/>
          </a:p>
        </p:txBody>
      </p:sp>
      <p:sp>
        <p:nvSpPr>
          <p:cNvPr id="31" name="Выноска 1 (с границей) 30"/>
          <p:cNvSpPr/>
          <p:nvPr/>
        </p:nvSpPr>
        <p:spPr>
          <a:xfrm>
            <a:off x="3352800" y="3124200"/>
            <a:ext cx="1524000" cy="457200"/>
          </a:xfrm>
          <a:prstGeom prst="accentCallout1">
            <a:avLst>
              <a:gd name="adj1" fmla="val 18750"/>
              <a:gd name="adj2" fmla="val -8333"/>
              <a:gd name="adj3" fmla="val -29786"/>
              <a:gd name="adj4" fmla="val -293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i="1" dirty="0" smtClean="0">
                <a:solidFill>
                  <a:schemeClr val="tx1"/>
                </a:solidFill>
              </a:rPr>
              <a:t>1. Риск банковской несостоятельности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32" name="Выноска 1 (с границей) 31"/>
          <p:cNvSpPr/>
          <p:nvPr/>
        </p:nvSpPr>
        <p:spPr>
          <a:xfrm>
            <a:off x="3352800" y="3733800"/>
            <a:ext cx="1752600" cy="457200"/>
          </a:xfrm>
          <a:prstGeom prst="accentCallout1">
            <a:avLst>
              <a:gd name="adj1" fmla="val 18750"/>
              <a:gd name="adj2" fmla="val -8333"/>
              <a:gd name="adj3" fmla="val 96214"/>
              <a:gd name="adj4" fmla="val -353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i="1" dirty="0" smtClean="0">
                <a:solidFill>
                  <a:schemeClr val="tx1"/>
                </a:solidFill>
              </a:rPr>
              <a:t>2</a:t>
            </a:r>
            <a:r>
              <a:rPr lang="ru-RU" sz="1000" i="1" dirty="0" smtClean="0">
                <a:solidFill>
                  <a:schemeClr val="tx1"/>
                </a:solidFill>
              </a:rPr>
              <a:t>. Риск просрочки по обеспечивающей ссуде</a:t>
            </a:r>
            <a:endParaRPr lang="ru-RU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7" grpId="0" animBg="1"/>
      <p:bldP spid="12" grpId="0" animBg="1"/>
      <p:bldP spid="16" grpId="0" animBg="1"/>
      <p:bldP spid="18" grpId="0" animBg="1"/>
      <p:bldP spid="20" grpId="0" animBg="1"/>
      <p:bldP spid="21" grpId="0" animBg="1"/>
      <p:bldP spid="26" grpId="0" animBg="1"/>
      <p:bldP spid="35" grpId="0"/>
      <p:bldP spid="36" grpId="0"/>
      <p:bldP spid="62" grpId="0" animBg="1"/>
      <p:bldP spid="63" grpId="0" animBg="1"/>
      <p:bldP spid="65" grpId="0"/>
      <p:bldP spid="66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62539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7620000" y="2438400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Секьюритизация</a:t>
            </a:r>
            <a:r>
              <a:rPr lang="ru-RU" dirty="0" smtClean="0"/>
              <a:t> в Европе:</a:t>
            </a:r>
            <a:br>
              <a:rPr lang="ru-RU" dirty="0" smtClean="0"/>
            </a:br>
            <a:r>
              <a:rPr lang="ru-RU" dirty="0" smtClean="0"/>
              <a:t>до и после кризиса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9358213"/>
              </p:ext>
            </p:extLst>
          </p:nvPr>
        </p:nvGraphicFramePr>
        <p:xfrm>
          <a:off x="76200" y="2438400"/>
          <a:ext cx="4800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2881996"/>
              </p:ext>
            </p:extLst>
          </p:nvPr>
        </p:nvGraphicFramePr>
        <p:xfrm>
          <a:off x="4953000" y="2224872"/>
          <a:ext cx="3810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0" y="1729018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Новые выпуски в Европе по виду активов, млрд евро</a:t>
            </a:r>
            <a:endParaRPr lang="ru-RU" sz="11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2122895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Новые выпуски в Европе и США, млрд евро </a:t>
            </a:r>
            <a:endParaRPr lang="ru-RU" sz="1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0" y="22075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0000"/>
                </a:solidFill>
              </a:rPr>
              <a:t>Малый и средний бизнес</a:t>
            </a:r>
            <a:endParaRPr lang="ru-RU" sz="800" dirty="0">
              <a:solidFill>
                <a:srgbClr val="FF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0471558"/>
              </p:ext>
            </p:extLst>
          </p:nvPr>
        </p:nvGraphicFramePr>
        <p:xfrm>
          <a:off x="4953000" y="4419600"/>
          <a:ext cx="4038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81600" y="4154064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/>
              <a:t>О</a:t>
            </a:r>
            <a:r>
              <a:rPr lang="ru-RU" sz="1100" b="1" i="1" dirty="0" smtClean="0"/>
              <a:t>бъем задолженности в Европе, млрд евро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222487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 smtClean="0">
                <a:solidFill>
                  <a:srgbClr val="FF0000"/>
                </a:solidFill>
              </a:rPr>
              <a:t>Потребкредит</a:t>
            </a:r>
            <a:r>
              <a:rPr lang="ru-RU" sz="8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sz="800" dirty="0" smtClean="0">
                <a:solidFill>
                  <a:srgbClr val="FF0000"/>
                </a:solidFill>
              </a:rPr>
              <a:t>автокредит,</a:t>
            </a:r>
          </a:p>
          <a:p>
            <a:r>
              <a:rPr lang="ru-RU" sz="800" dirty="0" smtClean="0">
                <a:solidFill>
                  <a:srgbClr val="FF0000"/>
                </a:solidFill>
              </a:rPr>
              <a:t>кредитные карты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5623249" y="2455704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2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«Административные» </a:t>
            </a:r>
            <a:r>
              <a:rPr lang="ru-RU" dirty="0" smtClean="0"/>
              <a:t>ограничения </a:t>
            </a:r>
            <a:r>
              <a:rPr lang="ru-RU" dirty="0" err="1" smtClean="0"/>
              <a:t>секьюритизации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Ведение Банком России реестра управляющих компаний (исключение из реестра)</a:t>
            </a:r>
          </a:p>
          <a:p>
            <a:r>
              <a:rPr lang="ru-RU" sz="1800" dirty="0" smtClean="0"/>
              <a:t>Определение Банком России видов требований, которые могут передаваться в залог по облигациям</a:t>
            </a:r>
          </a:p>
          <a:p>
            <a:r>
              <a:rPr lang="ru-RU" sz="1800" dirty="0" smtClean="0"/>
              <a:t>Учет заложенного имущества банком – держателем залогового счета</a:t>
            </a:r>
          </a:p>
          <a:p>
            <a:r>
              <a:rPr lang="ru-RU" sz="1800" dirty="0" smtClean="0"/>
              <a:t>Банк России устанавливает особенности расчета и значений обязательных нормативов для </a:t>
            </a:r>
            <a:r>
              <a:rPr lang="ru-RU" sz="1800" dirty="0" err="1" smtClean="0"/>
              <a:t>банков-оригинаторов</a:t>
            </a:r>
            <a:endParaRPr lang="ru-RU" sz="1800" dirty="0" smtClean="0"/>
          </a:p>
          <a:p>
            <a:r>
              <a:rPr lang="ru-RU" sz="1800" dirty="0" smtClean="0"/>
              <a:t>Банк России устанавливает состав, порядок и сроки раскрытия информации </a:t>
            </a:r>
            <a:r>
              <a:rPr lang="ru-RU" sz="1800" dirty="0" err="1" smtClean="0"/>
              <a:t>банком-оригинатором</a:t>
            </a:r>
            <a:r>
              <a:rPr lang="ru-RU" sz="1800" dirty="0" smtClean="0"/>
              <a:t> о сделках по уступке денежных требований СФО</a:t>
            </a:r>
          </a:p>
          <a:p>
            <a:r>
              <a:rPr lang="ru-RU" sz="1800" dirty="0" smtClean="0"/>
              <a:t>Удержание </a:t>
            </a:r>
            <a:r>
              <a:rPr lang="ru-RU" sz="1800" dirty="0" err="1" smtClean="0"/>
              <a:t>оригинатором</a:t>
            </a:r>
            <a:r>
              <a:rPr lang="ru-RU" sz="1800" dirty="0" smtClean="0"/>
              <a:t> не менее 20% риска в сделках </a:t>
            </a:r>
            <a:r>
              <a:rPr lang="ru-RU" sz="1800" dirty="0" err="1" smtClean="0"/>
              <a:t>секьюритизации</a:t>
            </a:r>
            <a:r>
              <a:rPr lang="ru-RU" sz="1800" dirty="0" smtClean="0"/>
              <a:t> (и 10% в сделках проектного финансирования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Расчет капитала и резервирование под младшие транши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  Февраля 2014 года</a:t>
            </a:r>
            <a:endParaRPr lang="ru-R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1772</TotalTime>
  <Words>1690</Words>
  <Application>Microsoft Office PowerPoint</Application>
  <PresentationFormat>Экран (4:3)</PresentationFormat>
  <Paragraphs>244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Profile</vt:lpstr>
      <vt:lpstr>Правовые ограничители банковского рефинансирования</vt:lpstr>
      <vt:lpstr>Основные вопросы</vt:lpstr>
      <vt:lpstr>Секьюритизация и  глобальный рынок облигаций</vt:lpstr>
      <vt:lpstr>Закон о секьюритизации</vt:lpstr>
      <vt:lpstr>Секьюритизация кредита:  структура сделки</vt:lpstr>
      <vt:lpstr>Доходности и рейтинги  банковских облигаций</vt:lpstr>
      <vt:lpstr>Рефинансирование ссудного портфеля Центральным банком: двойная защита</vt:lpstr>
      <vt:lpstr>Секьюритизация в Европе: до и после кризиса</vt:lpstr>
      <vt:lpstr>«Административные» ограничения секьюритизации</vt:lpstr>
      <vt:lpstr>Переосмысление роли секьюритизации в Европе и мире</vt:lpstr>
      <vt:lpstr>Стандартизация сделок высококачественной секьюритизации</vt:lpstr>
      <vt:lpstr>Создание рынка секьюритизации в России</vt:lpstr>
      <vt:lpstr>Понятие  синдицированного кредита</vt:lpstr>
      <vt:lpstr>Пример рыночного стандарта:  LMA Documentation</vt:lpstr>
      <vt:lpstr>Юридическая проблематика и структура документации</vt:lpstr>
      <vt:lpstr>Комитет и экспертная группа</vt:lpstr>
      <vt:lpstr>График работы 2012-2014  над стандартным договором</vt:lpstr>
      <vt:lpstr>Правовое регулирование  управляющего залогом</vt:lpstr>
      <vt:lpstr>Оспаривание сделок в банкротстве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259</cp:revision>
  <cp:lastPrinted>1601-01-01T00:00:00Z</cp:lastPrinted>
  <dcterms:created xsi:type="dcterms:W3CDTF">1601-01-01T00:00:00Z</dcterms:created>
  <dcterms:modified xsi:type="dcterms:W3CDTF">2014-02-20T04:15:08Z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