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2" r:id="rId2"/>
    <p:sldMasterId id="2147483660" r:id="rId3"/>
    <p:sldMasterId id="2147483684" r:id="rId4"/>
  </p:sldMasterIdLst>
  <p:notesMasterIdLst>
    <p:notesMasterId r:id="rId30"/>
  </p:notesMasterIdLst>
  <p:handoutMasterIdLst>
    <p:handoutMasterId r:id="rId31"/>
  </p:handoutMasterIdLst>
  <p:sldIdLst>
    <p:sldId id="267" r:id="rId5"/>
    <p:sldId id="286" r:id="rId6"/>
    <p:sldId id="289" r:id="rId7"/>
    <p:sldId id="317" r:id="rId8"/>
    <p:sldId id="294" r:id="rId9"/>
    <p:sldId id="295" r:id="rId10"/>
    <p:sldId id="319" r:id="rId11"/>
    <p:sldId id="293" r:id="rId12"/>
    <p:sldId id="290" r:id="rId13"/>
    <p:sldId id="313" r:id="rId14"/>
    <p:sldId id="303" r:id="rId15"/>
    <p:sldId id="320" r:id="rId16"/>
    <p:sldId id="304" r:id="rId17"/>
    <p:sldId id="291" r:id="rId18"/>
    <p:sldId id="307" r:id="rId19"/>
    <p:sldId id="308" r:id="rId20"/>
    <p:sldId id="321" r:id="rId21"/>
    <p:sldId id="292" r:id="rId22"/>
    <p:sldId id="312" r:id="rId23"/>
    <p:sldId id="324" r:id="rId24"/>
    <p:sldId id="322" r:id="rId25"/>
    <p:sldId id="323" r:id="rId26"/>
    <p:sldId id="296" r:id="rId27"/>
    <p:sldId id="297" r:id="rId28"/>
    <p:sldId id="284" r:id="rId2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5A62"/>
    <a:srgbClr val="165A64"/>
    <a:srgbClr val="30B8DF"/>
    <a:srgbClr val="124176"/>
    <a:srgbClr val="123977"/>
    <a:srgbClr val="10366E"/>
    <a:srgbClr val="0E3063"/>
    <a:srgbClr val="E49B46"/>
    <a:srgbClr val="9E5CA2"/>
    <a:srgbClr val="8540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5620"/>
    <p:restoredTop sz="88793" autoAdjust="0"/>
  </p:normalViewPr>
  <p:slideViewPr>
    <p:cSldViewPr snapToGrid="0" snapToObjects="1">
      <p:cViewPr varScale="1">
        <p:scale>
          <a:sx n="105" d="100"/>
          <a:sy n="105" d="100"/>
        </p:scale>
        <p:origin x="802" y="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6" d="100"/>
          <a:sy n="106" d="100"/>
        </p:scale>
        <p:origin x="-509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79D82-F680-8A46-8DF3-B0BFA3920B8E}" type="datetime1">
              <a:rPr lang="en-US" smtClean="0"/>
              <a:t>4/21/2015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uk-UA" smtClean="0"/>
              <a:t>АПРЕЛЬ,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D1AAA-8E4C-AE43-9A7F-A4A45532A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6652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72FB3-E29E-134B-B618-883556577BAC}" type="datetime1">
              <a:rPr lang="en-US" smtClean="0"/>
              <a:t>4/21/2015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uk-UA" smtClean="0"/>
              <a:t>АПРЕЛЬ,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85F7F-6C67-6740-B6AD-BAE39439C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597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uk-UA" smtClean="0"/>
              <a:t>АПРЕЛЬ,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72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9FA4D-A69E-4D34-92E3-6EA462D1F531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0572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9FA4D-A69E-4D34-92E3-6EA462D1F531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089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9FA4D-A69E-4D34-92E3-6EA462D1F531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8207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9FA4D-A69E-4D34-92E3-6EA462D1F531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5710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9FA4D-A69E-4D34-92E3-6EA462D1F531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843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9FA4D-A69E-4D34-92E3-6EA462D1F531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4533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9FA4D-A69E-4D34-92E3-6EA462D1F531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70948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9FA4D-A69E-4D34-92E3-6EA462D1F531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59661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9FA4D-A69E-4D34-92E3-6EA462D1F531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250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uk-UA" smtClean="0">
                <a:solidFill>
                  <a:prstClr val="black"/>
                </a:solidFill>
              </a:rPr>
              <a:t>АПРЕЛЬ, 2015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050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uk-UA" smtClean="0"/>
              <a:t>АПРЕЛЬ,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59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9FA4D-A69E-4D34-92E3-6EA462D1F531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498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9FA4D-A69E-4D34-92E3-6EA462D1F531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323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9FA4D-A69E-4D34-92E3-6EA462D1F531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92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9FA4D-A69E-4D34-92E3-6EA462D1F531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809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9FA4D-A69E-4D34-92E3-6EA462D1F531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786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9FA4D-A69E-4D34-92E3-6EA462D1F531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6618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9FA4D-A69E-4D34-92E3-6EA462D1F531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225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710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3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54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4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262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30283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982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315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580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8268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77866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9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82248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9450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7323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694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759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18696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711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604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943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510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5478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27987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47251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576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12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6570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2283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805702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6429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6096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04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7967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129137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83261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77126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314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544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5182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06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09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0139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1948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137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461228" y="4554114"/>
            <a:ext cx="8105499" cy="292835"/>
            <a:chOff x="461228" y="4554114"/>
            <a:chExt cx="8105499" cy="292835"/>
          </a:xfrm>
        </p:grpSpPr>
        <p:sp>
          <p:nvSpPr>
            <p:cNvPr id="14" name="TextBox 13"/>
            <p:cNvSpPr txBox="1"/>
            <p:nvPr/>
          </p:nvSpPr>
          <p:spPr>
            <a:xfrm>
              <a:off x="779975" y="4600728"/>
              <a:ext cx="120318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000" b="0" i="0" kern="1800" dirty="0" smtClean="0">
                  <a:solidFill>
                    <a:schemeClr val="bg1">
                      <a:lumMod val="65000"/>
                    </a:schemeClr>
                  </a:solidFill>
                  <a:latin typeface="Myriad Pro"/>
                  <a:cs typeface="Tahoma"/>
                </a:rPr>
                <a:t>АПРЕЛЬ, </a:t>
              </a:r>
              <a:r>
                <a:rPr lang="en-US" sz="1000" b="0" i="0" kern="1800" dirty="0" smtClean="0">
                  <a:solidFill>
                    <a:schemeClr val="bg1">
                      <a:lumMod val="65000"/>
                    </a:schemeClr>
                  </a:solidFill>
                  <a:latin typeface="Myriad Pro"/>
                  <a:cs typeface="Tahoma"/>
                </a:rPr>
                <a:t>2015</a:t>
              </a:r>
              <a:r>
                <a:rPr lang="ru-RU" sz="1000" b="0" i="0" kern="1800" dirty="0" smtClean="0">
                  <a:solidFill>
                    <a:schemeClr val="bg1">
                      <a:lumMod val="65000"/>
                    </a:schemeClr>
                  </a:solidFill>
                  <a:latin typeface="Myriad Pro"/>
                  <a:cs typeface="Tahoma"/>
                </a:rPr>
                <a:t> </a:t>
              </a:r>
              <a:r>
                <a:rPr lang="en-US" sz="1000" b="0" i="0" kern="1800" dirty="0" smtClean="0">
                  <a:solidFill>
                    <a:schemeClr val="bg1">
                      <a:lumMod val="65000"/>
                    </a:schemeClr>
                  </a:solidFill>
                  <a:latin typeface="Myriad Pro"/>
                  <a:cs typeface="Tahoma"/>
                </a:rPr>
                <a:t>|</a:t>
              </a:r>
              <a:endParaRPr lang="en-US" sz="1000" b="0" i="0" kern="1800" dirty="0">
                <a:solidFill>
                  <a:schemeClr val="bg1">
                    <a:lumMod val="65000"/>
                  </a:schemeClr>
                </a:solidFill>
                <a:latin typeface="Myriad Pro"/>
                <a:cs typeface="Tahoma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40255" y="4646894"/>
              <a:ext cx="2961737" cy="200055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algn="l"/>
              <a:r>
                <a:rPr lang="ru-RU" sz="1000" b="1" u="none" kern="1800" spc="0" baseline="0" dirty="0" smtClean="0">
                  <a:solidFill>
                    <a:schemeClr val="bg1">
                      <a:lumMod val="65000"/>
                    </a:schemeClr>
                  </a:solidFill>
                  <a:latin typeface="Myriad Pro"/>
                  <a:cs typeface="Tahoma"/>
                </a:rPr>
                <a:t>НАЗВАНИЕ ПРЕЗЕНТАЦИИ</a:t>
              </a:r>
              <a:endParaRPr lang="en-US" sz="1000" b="1" u="none" kern="1800" spc="0" baseline="0" dirty="0">
                <a:solidFill>
                  <a:schemeClr val="bg1">
                    <a:lumMod val="65000"/>
                  </a:schemeClr>
                </a:solidFill>
                <a:latin typeface="Myriad Pro"/>
                <a:cs typeface="Tahoma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1228" y="4616117"/>
              <a:ext cx="85110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fld id="{967DBCCE-3435-6F43-B65B-B653C7034346}" type="slidenum">
                <a:rPr lang="en-US" sz="900" smtClean="0">
                  <a:solidFill>
                    <a:schemeClr val="bg1">
                      <a:lumMod val="50000"/>
                    </a:schemeClr>
                  </a:solidFill>
                  <a:latin typeface="Tahoma"/>
                  <a:cs typeface="Tahoma"/>
                </a:rPr>
                <a:t>‹#›</a:t>
              </a:fld>
              <a:endParaRPr lang="en-US" sz="9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6404918" y="4554114"/>
              <a:ext cx="2161809" cy="2928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8498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61228" y="4554114"/>
            <a:ext cx="8105499" cy="292835"/>
            <a:chOff x="461228" y="4554114"/>
            <a:chExt cx="8105499" cy="292835"/>
          </a:xfrm>
        </p:grpSpPr>
        <p:sp>
          <p:nvSpPr>
            <p:cNvPr id="17" name="TextBox 16"/>
            <p:cNvSpPr txBox="1"/>
            <p:nvPr/>
          </p:nvSpPr>
          <p:spPr>
            <a:xfrm>
              <a:off x="779975" y="4600728"/>
              <a:ext cx="120318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000" b="0" i="0" kern="1800" dirty="0" smtClean="0">
                  <a:solidFill>
                    <a:schemeClr val="bg1">
                      <a:lumMod val="65000"/>
                    </a:schemeClr>
                  </a:solidFill>
                  <a:latin typeface="Myriad Pro"/>
                  <a:cs typeface="Tahoma"/>
                </a:rPr>
                <a:t>АПРЕЛЬ, </a:t>
              </a:r>
              <a:r>
                <a:rPr lang="en-US" sz="1000" b="0" i="0" kern="1800" dirty="0" smtClean="0">
                  <a:solidFill>
                    <a:schemeClr val="bg1">
                      <a:lumMod val="65000"/>
                    </a:schemeClr>
                  </a:solidFill>
                  <a:latin typeface="Myriad Pro"/>
                  <a:cs typeface="Tahoma"/>
                </a:rPr>
                <a:t>2015</a:t>
              </a:r>
              <a:r>
                <a:rPr lang="ru-RU" sz="1000" b="0" i="0" kern="1800" dirty="0" smtClean="0">
                  <a:solidFill>
                    <a:schemeClr val="bg1">
                      <a:lumMod val="65000"/>
                    </a:schemeClr>
                  </a:solidFill>
                  <a:latin typeface="Myriad Pro"/>
                  <a:cs typeface="Tahoma"/>
                </a:rPr>
                <a:t> </a:t>
              </a:r>
              <a:r>
                <a:rPr lang="en-US" sz="1000" b="0" i="0" kern="1800" dirty="0" smtClean="0">
                  <a:solidFill>
                    <a:schemeClr val="bg1">
                      <a:lumMod val="65000"/>
                    </a:schemeClr>
                  </a:solidFill>
                  <a:latin typeface="Myriad Pro"/>
                  <a:cs typeface="Tahoma"/>
                </a:rPr>
                <a:t>|</a:t>
              </a:r>
              <a:endParaRPr lang="en-US" sz="1000" b="0" i="0" kern="1800" dirty="0">
                <a:solidFill>
                  <a:schemeClr val="bg1">
                    <a:lumMod val="65000"/>
                  </a:schemeClr>
                </a:solidFill>
                <a:latin typeface="Myriad Pro"/>
                <a:cs typeface="Tahoma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40255" y="4646894"/>
              <a:ext cx="2961737" cy="200055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algn="l"/>
              <a:r>
                <a:rPr lang="ru-RU" sz="1000" b="1" u="none" kern="1800" spc="0" baseline="0" dirty="0" smtClean="0">
                  <a:solidFill>
                    <a:schemeClr val="bg1">
                      <a:lumMod val="65000"/>
                    </a:schemeClr>
                  </a:solidFill>
                  <a:latin typeface="Myriad Pro"/>
                  <a:cs typeface="Tahoma"/>
                </a:rPr>
                <a:t>НАЗВАНИЕ ПРЕЗЕНТАЦИИ</a:t>
              </a:r>
              <a:endParaRPr lang="en-US" sz="1000" b="1" u="none" kern="1800" spc="0" baseline="0" dirty="0">
                <a:solidFill>
                  <a:schemeClr val="bg1">
                    <a:lumMod val="65000"/>
                  </a:schemeClr>
                </a:solidFill>
                <a:latin typeface="Myriad Pro"/>
                <a:cs typeface="Tahoma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1228" y="4616117"/>
              <a:ext cx="85110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fld id="{967DBCCE-3435-6F43-B65B-B653C7034346}" type="slidenum">
                <a:rPr lang="en-US" sz="900" smtClean="0">
                  <a:solidFill>
                    <a:schemeClr val="bg1">
                      <a:lumMod val="50000"/>
                    </a:schemeClr>
                  </a:solidFill>
                  <a:latin typeface="Tahoma"/>
                  <a:cs typeface="Tahoma"/>
                </a:rPr>
                <a:t>‹#›</a:t>
              </a:fld>
              <a:endParaRPr lang="en-US" sz="9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6404918" y="4554114"/>
              <a:ext cx="2161809" cy="2928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879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779975" y="4554114"/>
            <a:ext cx="7786752" cy="292835"/>
            <a:chOff x="779975" y="4554114"/>
            <a:chExt cx="7786752" cy="292835"/>
          </a:xfrm>
        </p:grpSpPr>
        <p:sp>
          <p:nvSpPr>
            <p:cNvPr id="14" name="TextBox 13"/>
            <p:cNvSpPr txBox="1"/>
            <p:nvPr/>
          </p:nvSpPr>
          <p:spPr>
            <a:xfrm>
              <a:off x="779975" y="4600728"/>
              <a:ext cx="120318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000" b="0" i="0" kern="1800" dirty="0" smtClean="0">
                  <a:solidFill>
                    <a:schemeClr val="bg1">
                      <a:lumMod val="65000"/>
                    </a:schemeClr>
                  </a:solidFill>
                  <a:latin typeface="Myriad Pro"/>
                  <a:cs typeface="Tahoma"/>
                </a:rPr>
                <a:t>АПРЕЛЬ, </a:t>
              </a:r>
              <a:r>
                <a:rPr lang="en-US" sz="1000" b="0" i="0" kern="1800" dirty="0" smtClean="0">
                  <a:solidFill>
                    <a:schemeClr val="bg1">
                      <a:lumMod val="65000"/>
                    </a:schemeClr>
                  </a:solidFill>
                  <a:latin typeface="Myriad Pro"/>
                  <a:cs typeface="Tahoma"/>
                </a:rPr>
                <a:t>2015</a:t>
              </a:r>
              <a:r>
                <a:rPr lang="ru-RU" sz="1000" b="0" i="0" kern="1800" dirty="0" smtClean="0">
                  <a:solidFill>
                    <a:schemeClr val="bg1">
                      <a:lumMod val="65000"/>
                    </a:schemeClr>
                  </a:solidFill>
                  <a:latin typeface="Myriad Pro"/>
                  <a:cs typeface="Tahoma"/>
                </a:rPr>
                <a:t> </a:t>
              </a:r>
              <a:r>
                <a:rPr lang="en-US" sz="1000" b="0" i="0" kern="1800" dirty="0" smtClean="0">
                  <a:solidFill>
                    <a:schemeClr val="bg1">
                      <a:lumMod val="65000"/>
                    </a:schemeClr>
                  </a:solidFill>
                  <a:latin typeface="Myriad Pro"/>
                  <a:cs typeface="Tahoma"/>
                </a:rPr>
                <a:t>|</a:t>
              </a:r>
              <a:endParaRPr lang="en-US" sz="1000" b="0" i="0" kern="1800" dirty="0">
                <a:solidFill>
                  <a:schemeClr val="bg1">
                    <a:lumMod val="65000"/>
                  </a:schemeClr>
                </a:solidFill>
                <a:latin typeface="Myriad Pro"/>
                <a:cs typeface="Tahoma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40255" y="4646894"/>
              <a:ext cx="2961737" cy="200055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algn="l"/>
              <a:r>
                <a:rPr lang="ru-RU" sz="1000" b="1" u="none" kern="1800" spc="0" baseline="0" dirty="0" smtClean="0">
                  <a:solidFill>
                    <a:schemeClr val="bg1">
                      <a:lumMod val="65000"/>
                    </a:schemeClr>
                  </a:solidFill>
                  <a:latin typeface="Myriad Pro"/>
                  <a:cs typeface="Tahoma"/>
                </a:rPr>
                <a:t>НАЗВАНИЕ ПРЕЗЕНТАЦИИ</a:t>
              </a:r>
              <a:endParaRPr lang="en-US" sz="1000" b="1" u="none" kern="1800" spc="0" baseline="0" dirty="0">
                <a:solidFill>
                  <a:schemeClr val="bg1">
                    <a:lumMod val="65000"/>
                  </a:schemeClr>
                </a:solidFill>
                <a:latin typeface="Myriad Pro"/>
                <a:cs typeface="Tahoma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6404918" y="4554114"/>
              <a:ext cx="2161809" cy="2928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0911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79975" y="4554114"/>
            <a:ext cx="7786752" cy="292835"/>
            <a:chOff x="779975" y="4554114"/>
            <a:chExt cx="7786752" cy="292835"/>
          </a:xfrm>
        </p:grpSpPr>
        <p:sp>
          <p:nvSpPr>
            <p:cNvPr id="17" name="TextBox 16"/>
            <p:cNvSpPr txBox="1"/>
            <p:nvPr/>
          </p:nvSpPr>
          <p:spPr>
            <a:xfrm>
              <a:off x="779975" y="4600728"/>
              <a:ext cx="120318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000" kern="1800" dirty="0">
                <a:solidFill>
                  <a:prstClr val="white">
                    <a:lumMod val="65000"/>
                  </a:prstClr>
                </a:solidFill>
                <a:latin typeface="Myriad Pro"/>
                <a:cs typeface="Tahoma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40255" y="4646894"/>
              <a:ext cx="2961737" cy="200055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endParaRPr lang="en-US" sz="1000" b="1" kern="1800" dirty="0">
                <a:solidFill>
                  <a:prstClr val="white">
                    <a:lumMod val="65000"/>
                  </a:prstClr>
                </a:solidFill>
                <a:latin typeface="Myriad Pro"/>
                <a:cs typeface="Tahoma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6404918" y="4554114"/>
              <a:ext cx="2161809" cy="292835"/>
            </a:xfrm>
            <a:prstGeom prst="rect">
              <a:avLst/>
            </a:prstGeom>
          </p:spPr>
        </p:pic>
      </p:grpSp>
      <p:sp>
        <p:nvSpPr>
          <p:cNvPr id="4" name="Прямоугольник 3"/>
          <p:cNvSpPr/>
          <p:nvPr userDrawn="1"/>
        </p:nvSpPr>
        <p:spPr>
          <a:xfrm>
            <a:off x="457200" y="4636632"/>
            <a:ext cx="558437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kern="1800" dirty="0" smtClean="0">
                <a:solidFill>
                  <a:prstClr val="white">
                    <a:lumMod val="6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Апрель, </a:t>
            </a:r>
            <a:r>
              <a:rPr lang="en-US" sz="900" kern="1800" dirty="0" smtClean="0">
                <a:solidFill>
                  <a:prstClr val="white">
                    <a:lumMod val="6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</a:t>
            </a:r>
            <a:r>
              <a:rPr lang="ru-RU" sz="900" kern="1800" dirty="0" smtClean="0">
                <a:solidFill>
                  <a:prstClr val="white">
                    <a:lumMod val="6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kern="1800" dirty="0" smtClean="0">
                <a:solidFill>
                  <a:prstClr val="white">
                    <a:lumMod val="6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</a:t>
            </a:r>
            <a:endParaRPr lang="en-US" sz="2000" kern="1800" dirty="0">
              <a:solidFill>
                <a:prstClr val="white">
                  <a:lumMod val="65000"/>
                </a:prstClr>
              </a:solidFill>
              <a:latin typeface="Myriad Pro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90373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1.jpe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60.png"/><Relationship Id="rId5" Type="http://schemas.openxmlformats.org/officeDocument/2006/relationships/image" Target="../media/image59.jpg"/><Relationship Id="rId10" Type="http://schemas.openxmlformats.org/officeDocument/2006/relationships/image" Target="../media/image64.jpeg"/><Relationship Id="rId4" Type="http://schemas.openxmlformats.org/officeDocument/2006/relationships/image" Target="../media/image58.png"/><Relationship Id="rId9" Type="http://schemas.openxmlformats.org/officeDocument/2006/relationships/image" Target="../media/image63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hyperlink" Target="mailto:office@actionlearning.ru" TargetMode="External"/><Relationship Id="rId7" Type="http://schemas.openxmlformats.org/officeDocument/2006/relationships/image" Target="../media/image68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4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916516"/>
            <a:ext cx="9144000" cy="3226984"/>
          </a:xfrm>
          <a:prstGeom prst="rect">
            <a:avLst/>
          </a:prstGeom>
          <a:gradFill>
            <a:gsLst>
              <a:gs pos="1000">
                <a:srgbClr val="124176"/>
              </a:gs>
              <a:gs pos="100000">
                <a:srgbClr val="30B8DF"/>
              </a:gs>
            </a:gsLst>
            <a:lin ang="1182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12" descr="Logo_Al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5482" y="767933"/>
            <a:ext cx="2807719" cy="406046"/>
          </a:xfrm>
          <a:prstGeom prst="rect">
            <a:avLst/>
          </a:prstGeom>
        </p:spPr>
      </p:pic>
      <p:pic>
        <p:nvPicPr>
          <p:cNvPr id="10" name="Рисунок 13" descr="Logo_SCO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05904" y="741386"/>
            <a:ext cx="2146291" cy="53252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28400" y="2456214"/>
            <a:ext cx="495197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spc="150" dirty="0" smtClean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Arial"/>
              </a:rPr>
              <a:t>АЛИОТ</a:t>
            </a:r>
            <a:r>
              <a:rPr lang="ru-RU" sz="1600" kern="1800" spc="150" dirty="0" smtClean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Arial"/>
              </a:rPr>
              <a:t>: </a:t>
            </a:r>
            <a:r>
              <a:rPr lang="ru-RU" sz="1600" kern="1800" spc="150" dirty="0" smtClean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Arial"/>
              </a:rPr>
              <a:t>продукты </a:t>
            </a:r>
            <a:r>
              <a:rPr lang="ru-RU" sz="1600" kern="1800" spc="150" dirty="0" smtClean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Arial"/>
              </a:rPr>
              <a:t>и услуги</a:t>
            </a:r>
            <a:endParaRPr lang="en-US" sz="1600" kern="1800" spc="150" dirty="0" smtClean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  <a:cs typeface="Arial"/>
            </a:endParaRPr>
          </a:p>
          <a:p>
            <a:r>
              <a:rPr lang="ru-RU" sz="1600" kern="1800" spc="150" dirty="0" smtClean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Arial"/>
              </a:rPr>
              <a:t>Дополнительные сервисы</a:t>
            </a:r>
          </a:p>
          <a:p>
            <a:r>
              <a:rPr lang="ru-RU" sz="1600" kern="1800" spc="15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Arial"/>
              </a:rPr>
              <a:t>н</a:t>
            </a:r>
            <a:r>
              <a:rPr lang="ru-RU" sz="1600" kern="1800" spc="150" dirty="0" smtClean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Arial"/>
              </a:rPr>
              <a:t>а банковских картах</a:t>
            </a:r>
            <a:endParaRPr lang="en-US" sz="1600" kern="1800" spc="150" dirty="0" smtClean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  <a:cs typeface="Arial"/>
            </a:endParaRPr>
          </a:p>
          <a:p>
            <a:endParaRPr lang="en-US" sz="2000" kern="1800" spc="15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  <a:cs typeface="Arial"/>
            </a:endParaRPr>
          </a:p>
          <a:p>
            <a:r>
              <a:rPr lang="ru-RU" sz="1600" kern="1400" spc="15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Tahoma"/>
              </a:rPr>
              <a:t>Пилишенко</a:t>
            </a:r>
          </a:p>
          <a:p>
            <a:r>
              <a:rPr lang="ru-RU" sz="1600" kern="1400" spc="15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Tahoma"/>
              </a:rPr>
              <a:t>Андрей Владимирович</a:t>
            </a:r>
            <a:endParaRPr lang="en-US" sz="1600" kern="1400" spc="15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  <a:cs typeface="Tahoma"/>
            </a:endParaRPr>
          </a:p>
          <a:p>
            <a:endParaRPr lang="ru-RU" sz="2000" kern="1800" spc="150" dirty="0" smtClean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  <a:cs typeface="Arial"/>
            </a:endParaRPr>
          </a:p>
          <a:p>
            <a:endParaRPr lang="en-US" sz="2000" kern="1800" spc="150" dirty="0" smtClean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  <a:cs typeface="Arial"/>
            </a:endParaRPr>
          </a:p>
          <a:p>
            <a:endParaRPr lang="ru-RU" sz="2000" kern="1800" spc="150" dirty="0" smtClean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  <a:cs typeface="Arial"/>
            </a:endParaRPr>
          </a:p>
          <a:p>
            <a:endParaRPr lang="ru-RU" sz="2000" kern="1800" spc="15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  <a:cs typeface="Arial"/>
            </a:endParaRPr>
          </a:p>
          <a:p>
            <a:r>
              <a:rPr lang="en-US" sz="2000" kern="1800" spc="150" dirty="0" smtClean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Arial"/>
              </a:rPr>
              <a:t> </a:t>
            </a:r>
            <a:endParaRPr lang="ru-RU" sz="2000" kern="1800" spc="15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  <a:cs typeface="Arial"/>
            </a:endParaRPr>
          </a:p>
          <a:p>
            <a:endParaRPr lang="ru-RU" sz="2000" b="1" kern="1800" spc="150" dirty="0" smtClean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  <a:cs typeface="Arial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3" y="2557814"/>
            <a:ext cx="3918858" cy="143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61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24114" y="418149"/>
            <a:ext cx="5959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kern="1800" spc="100" dirty="0" smtClean="0">
                <a:solidFill>
                  <a:srgbClr val="1D5A6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Карточные продукты</a:t>
            </a:r>
            <a:endParaRPr lang="en-US" sz="2000" kern="1800" spc="100" dirty="0" smtClean="0">
              <a:solidFill>
                <a:srgbClr val="1D5A62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r>
              <a:rPr lang="en-US" sz="2000" kern="1800" spc="100" dirty="0" err="1" smtClean="0">
                <a:solidFill>
                  <a:srgbClr val="1D5A6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SCOne</a:t>
            </a:r>
            <a:r>
              <a:rPr lang="en-US" sz="2000" kern="1800" spc="100" dirty="0">
                <a:solidFill>
                  <a:srgbClr val="1D5A6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.</a:t>
            </a:r>
            <a:r>
              <a:rPr lang="en-US" sz="2000" kern="1800" spc="100" dirty="0" smtClean="0">
                <a:solidFill>
                  <a:srgbClr val="1D5A6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ru-RU" sz="2000" kern="1800" spc="100" dirty="0">
                <a:solidFill>
                  <a:srgbClr val="1D5A6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П</a:t>
            </a:r>
            <a:r>
              <a:rPr lang="ru-RU" sz="2000" kern="1800" spc="100" dirty="0" smtClean="0">
                <a:solidFill>
                  <a:srgbClr val="1D5A6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оддержка </a:t>
            </a:r>
            <a:r>
              <a:rPr lang="ru-RU" sz="2000" kern="1800" spc="100" dirty="0">
                <a:solidFill>
                  <a:srgbClr val="1D5A6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персо-вендорами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83728" y="4734738"/>
            <a:ext cx="783162" cy="230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76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стр</a:t>
            </a:r>
            <a:r>
              <a:rPr lang="ru-RU" sz="898" b="1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 </a:t>
            </a:r>
            <a:fld id="{094F7D53-F497-40C5-BF44-0F5C6D48FD5E}" type="slidenum">
              <a:rPr lang="ru-RU" sz="829" b="1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pPr algn="r"/>
              <a:t>10</a:t>
            </a:fld>
            <a:endParaRPr lang="ru-RU" sz="829" dirty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524113" y="1297955"/>
            <a:ext cx="5325143" cy="13211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77" indent="0" algn="just">
              <a:buNone/>
            </a:pPr>
            <a:r>
              <a:rPr lang="ru-RU" sz="11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АЛИОТ обеспечивает поддержку продуктов </a:t>
            </a:r>
            <a:r>
              <a:rPr lang="en-US" sz="11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SCOne </a:t>
            </a:r>
            <a:r>
              <a:rPr lang="ru-RU" sz="11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у ведущих поставщиков ПО для персонализации:</a:t>
            </a:r>
          </a:p>
          <a:p>
            <a:pPr marL="482733" lvl="1" algn="just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планирование и обновление</a:t>
            </a:r>
          </a:p>
          <a:p>
            <a:pPr marL="482733" lvl="1" algn="just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прозрачные сроки</a:t>
            </a:r>
          </a:p>
          <a:p>
            <a:pPr marL="482733" lvl="1" algn="just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гибкость и вариативность </a:t>
            </a:r>
          </a:p>
        </p:txBody>
      </p:sp>
      <p:pic>
        <p:nvPicPr>
          <p:cNvPr id="14" name="Picture 2" descr="http://hh.ru/employer-logo/66586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449" y="2699604"/>
            <a:ext cx="1960067" cy="41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PRON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312" y="3559570"/>
            <a:ext cx="1133713" cy="59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641" y="2542929"/>
            <a:ext cx="1503298" cy="54014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3177" y="3683634"/>
            <a:ext cx="1856640" cy="34856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314" y="3436475"/>
            <a:ext cx="1356625" cy="547097"/>
          </a:xfrm>
          <a:prstGeom prst="rect">
            <a:avLst/>
          </a:prstGeom>
        </p:spPr>
      </p:pic>
      <p:grpSp>
        <p:nvGrpSpPr>
          <p:cNvPr id="24" name="Группа 23"/>
          <p:cNvGrpSpPr>
            <a:grpSpLocks noChangeAspect="1"/>
          </p:cNvGrpSpPr>
          <p:nvPr/>
        </p:nvGrpSpPr>
        <p:grpSpPr>
          <a:xfrm>
            <a:off x="6668328" y="564439"/>
            <a:ext cx="1952864" cy="1801679"/>
            <a:chOff x="6845862" y="548680"/>
            <a:chExt cx="1480842" cy="1409700"/>
          </a:xfrm>
        </p:grpSpPr>
        <p:pic>
          <p:nvPicPr>
            <p:cNvPr id="25" name="Picture 2" descr="P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47" r="17358"/>
            <a:stretch/>
          </p:blipFill>
          <p:spPr bwMode="auto">
            <a:xfrm>
              <a:off x="6845862" y="548680"/>
              <a:ext cx="1480842" cy="1409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Прямоугольник 25"/>
            <p:cNvSpPr/>
            <p:nvPr/>
          </p:nvSpPr>
          <p:spPr>
            <a:xfrm>
              <a:off x="8194104" y="1153224"/>
              <a:ext cx="122312" cy="2006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44"/>
            </a:p>
          </p:txBody>
        </p:sp>
      </p:grpSp>
    </p:spTree>
    <p:extLst>
      <p:ext uri="{BB962C8B-B14F-4D97-AF65-F5344CB8AC3E}">
        <p14:creationId xmlns:p14="http://schemas.microsoft.com/office/powerpoint/2010/main" val="256467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sps-3.jpg"/>
          <p:cNvPicPr>
            <a:picLocks noChangeAspect="1"/>
          </p:cNvPicPr>
          <p:nvPr/>
        </p:nvPicPr>
        <p:blipFill rotWithShape="1">
          <a:blip r:embed="rId3" cstate="print"/>
          <a:srcRect l="-11893" r="-1"/>
          <a:stretch/>
        </p:blipFill>
        <p:spPr>
          <a:xfrm>
            <a:off x="4865469" y="1146655"/>
            <a:ext cx="4278531" cy="245486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66229" y="336743"/>
            <a:ext cx="5959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1D5A6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Производство. Технологии</a:t>
            </a:r>
          </a:p>
          <a:p>
            <a:r>
              <a:rPr lang="ru-RU" sz="2000" dirty="0" smtClean="0">
                <a:solidFill>
                  <a:srgbClr val="1D5A6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Индуктивная </a:t>
            </a:r>
            <a:r>
              <a:rPr lang="ru-RU" sz="2000" dirty="0">
                <a:solidFill>
                  <a:srgbClr val="1D5A6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технология </a:t>
            </a:r>
            <a:r>
              <a:rPr lang="ru-RU" sz="2000" dirty="0" smtClean="0">
                <a:solidFill>
                  <a:srgbClr val="1D5A6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для</a:t>
            </a:r>
            <a:r>
              <a:rPr lang="en-US" sz="2000" dirty="0" smtClean="0">
                <a:solidFill>
                  <a:srgbClr val="1D5A6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ru-RU" sz="2000" dirty="0">
                <a:solidFill>
                  <a:srgbClr val="1D5A6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дуальных карт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83728" y="4734738"/>
            <a:ext cx="783162" cy="230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76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стр</a:t>
            </a:r>
            <a:r>
              <a:rPr lang="ru-RU" sz="898" b="1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 </a:t>
            </a:r>
            <a:fld id="{094F7D53-F497-40C5-BF44-0F5C6D48FD5E}" type="slidenum">
              <a:rPr lang="ru-RU" sz="829" b="1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pPr algn="r"/>
              <a:t>11</a:t>
            </a:fld>
            <a:endParaRPr lang="ru-RU" sz="829" dirty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60413" y="2547278"/>
            <a:ext cx="43428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АЛИОТ – первый и крупнейший в России производитель банковских карт с возможностью бесконтактной оплаты </a:t>
            </a:r>
            <a:r>
              <a:rPr lang="ru-RU" sz="12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покупок </a:t>
            </a:r>
            <a:r>
              <a:rPr lang="ru-RU" sz="12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на базе технологии </a:t>
            </a:r>
            <a:r>
              <a:rPr lang="en-US" sz="12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SPS</a:t>
            </a:r>
            <a:r>
              <a:rPr lang="ru-RU" sz="12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.</a:t>
            </a:r>
            <a:endParaRPr lang="en-US" sz="1200" dirty="0" smtClean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algn="just"/>
            <a:endParaRPr lang="en-US" sz="1200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algn="just"/>
            <a:r>
              <a:rPr lang="ru-RU" sz="1200" kern="18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Помимо </a:t>
            </a:r>
            <a:r>
              <a:rPr lang="en-US" sz="1200" kern="18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SPS,</a:t>
            </a:r>
            <a:r>
              <a:rPr lang="ru-RU" sz="1200" kern="18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ru-RU" sz="1200" kern="18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мы используем индуктивную технологию </a:t>
            </a:r>
            <a:r>
              <a:rPr lang="en-US" sz="1200" kern="18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Coil-on-Module (</a:t>
            </a:r>
            <a:r>
              <a:rPr lang="en-US" sz="1200" kern="1800" dirty="0" err="1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CoM</a:t>
            </a:r>
            <a:r>
              <a:rPr lang="en-US" sz="1200" kern="18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) </a:t>
            </a:r>
            <a:r>
              <a:rPr lang="ru-RU" sz="1200" kern="18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от </a:t>
            </a:r>
            <a:r>
              <a:rPr lang="en-US" sz="1200" kern="18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Infineon</a:t>
            </a:r>
            <a:r>
              <a:rPr lang="ru-RU" sz="1200" kern="18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.</a:t>
            </a:r>
            <a:endParaRPr lang="en-US" sz="1200" kern="1800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algn="just"/>
            <a:endParaRPr lang="en-US" sz="1200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229" y="1154885"/>
            <a:ext cx="5786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kern="18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Индуктивная технология обеспечивает работу </a:t>
            </a:r>
            <a:r>
              <a:rPr lang="ru-RU" sz="1200" kern="18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карты без физического соединения чипа и антенны:</a:t>
            </a:r>
          </a:p>
          <a:p>
            <a:pPr indent="-197482">
              <a:buFont typeface="Arial" panose="020B0604020202020204" pitchFamily="34" charset="0"/>
              <a:buChar char="•"/>
            </a:pPr>
            <a:r>
              <a:rPr lang="ru-RU" sz="1200" kern="18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карта гарантированно служит дольше (типичные 2-3 года – не предел!)</a:t>
            </a:r>
          </a:p>
          <a:p>
            <a:pPr indent="-197482">
              <a:buFont typeface="Arial" panose="020B0604020202020204" pitchFamily="34" charset="0"/>
              <a:buChar char="•"/>
            </a:pPr>
            <a:r>
              <a:rPr lang="ru-RU" sz="1200" kern="18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 карта проще в </a:t>
            </a:r>
            <a:r>
              <a:rPr lang="ru-RU" sz="1200" kern="18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производстве (меньше </a:t>
            </a:r>
            <a:r>
              <a:rPr lang="ru-RU" sz="1200" kern="18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брак – доступнее цена)</a:t>
            </a:r>
          </a:p>
        </p:txBody>
      </p:sp>
      <p:pic>
        <p:nvPicPr>
          <p:cNvPr id="11" name="Picture 6" descr="SPS Reliable Technolog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70" y="2640567"/>
            <a:ext cx="1294866" cy="33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im1-tub-ru.yandex.net/i?id=aa3322ca42cb32ecee56397b8e75188a-66-144&amp;n=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29" y="3434420"/>
            <a:ext cx="1055871" cy="43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09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0268" y="1782586"/>
            <a:ext cx="4583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kern="1800" spc="100" dirty="0" smtClean="0">
                <a:solidFill>
                  <a:srgbClr val="165A64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Услуги и сервисы</a:t>
            </a:r>
            <a:endParaRPr lang="en-US" sz="2000" kern="1800" spc="100" dirty="0">
              <a:solidFill>
                <a:srgbClr val="165A64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pic>
        <p:nvPicPr>
          <p:cNvPr id="4098" name="Picture 2" descr="http://www.imperva.com/assets/images/professional_services_over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297" y="696686"/>
            <a:ext cx="5293703" cy="314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53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08002" y="364957"/>
            <a:ext cx="5959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165A64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Услуги по персонализации</a:t>
            </a:r>
            <a:endParaRPr lang="ru-RU" sz="2000" dirty="0">
              <a:solidFill>
                <a:srgbClr val="165A64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67616" y="4734738"/>
            <a:ext cx="783162" cy="230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76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стр</a:t>
            </a:r>
            <a:r>
              <a:rPr lang="ru-RU" sz="898" b="1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 </a:t>
            </a:r>
            <a:fld id="{094F7D53-F497-40C5-BF44-0F5C6D48FD5E}" type="slidenum">
              <a:rPr lang="ru-RU" sz="829" b="1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pPr algn="r"/>
              <a:t>13</a:t>
            </a:fld>
            <a:endParaRPr lang="ru-RU" sz="829" dirty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459993" y="1307237"/>
            <a:ext cx="5907623" cy="160529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1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финансовые </a:t>
            </a:r>
            <a:r>
              <a:rPr lang="ru-RU" sz="11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гарантии сроков</a:t>
            </a:r>
          </a:p>
          <a:p>
            <a:pPr algn="just"/>
            <a:r>
              <a:rPr lang="ru-RU" sz="11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комплексный пакет дополнительных сервисов</a:t>
            </a:r>
          </a:p>
          <a:p>
            <a:pPr algn="just"/>
            <a:r>
              <a:rPr lang="ru-RU" sz="11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возможность выкупа персо-оборудования банка под долгосрочные проекты</a:t>
            </a:r>
          </a:p>
          <a:p>
            <a:pPr algn="just"/>
            <a:r>
              <a:rPr lang="ru-RU" sz="11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обширный опыт работы с ведущими поставщиками ПО для персо-бюро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59994" y="781603"/>
            <a:ext cx="5959789" cy="4317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1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АЛИОТ </a:t>
            </a:r>
            <a:r>
              <a:rPr lang="ru-RU" sz="11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предлагает весь </a:t>
            </a:r>
            <a:r>
              <a:rPr lang="ru-RU" sz="11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спектр графической и электрической персонализации, включая </a:t>
            </a:r>
            <a:r>
              <a:rPr lang="ru-RU" sz="1100" dirty="0" err="1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конвертование</a:t>
            </a:r>
            <a:r>
              <a:rPr lang="ru-RU" sz="11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 и рассылку.</a:t>
            </a:r>
          </a:p>
        </p:txBody>
      </p:sp>
      <p:pic>
        <p:nvPicPr>
          <p:cNvPr id="1026" name="Picture 2" descr="Security Envelope PIN Envelope Sealed Envel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1269">
            <a:off x="5568128" y="2144517"/>
            <a:ext cx="3165299" cy="146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alth.ru/wp-content/gallery/alth/1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01" y="2497942"/>
            <a:ext cx="2872068" cy="191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alth.ru/wp-content/gallery/alth/19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708" y="2494491"/>
            <a:ext cx="1277979" cy="191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52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8607" y="229558"/>
            <a:ext cx="4583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kern="1800" spc="100" dirty="0" smtClean="0">
                <a:solidFill>
                  <a:srgbClr val="165A64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Дизайн карт</a:t>
            </a:r>
          </a:p>
          <a:p>
            <a:r>
              <a:rPr lang="ru-RU" sz="2000" kern="1800" spc="100" dirty="0" smtClean="0">
                <a:solidFill>
                  <a:srgbClr val="165A64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                   и  спецэффекты</a:t>
            </a:r>
            <a:endParaRPr lang="en-US" sz="2000" kern="1800" spc="100" dirty="0">
              <a:solidFill>
                <a:srgbClr val="165A64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7371" y="1445444"/>
            <a:ext cx="4595014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200" b="1" kern="18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Собственное дизайн-бюро</a:t>
            </a:r>
          </a:p>
          <a:p>
            <a:pPr marL="197482" indent="-197482">
              <a:buFont typeface="Arial" panose="020B0604020202020204" pitchFamily="34" charset="0"/>
              <a:buChar char="•"/>
            </a:pPr>
            <a:r>
              <a:rPr lang="ru-RU" sz="1200" kern="18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Воплощение в карте идей заказчика</a:t>
            </a:r>
          </a:p>
          <a:p>
            <a:pPr marL="197482" indent="-197482">
              <a:buFont typeface="Arial" panose="020B0604020202020204" pitchFamily="34" charset="0"/>
              <a:buChar char="•"/>
            </a:pPr>
            <a:r>
              <a:rPr lang="ru-RU" sz="1200" kern="18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Согласование дизайна в платежной </a:t>
            </a:r>
            <a:r>
              <a:rPr lang="ru-RU" sz="1200" kern="18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системе</a:t>
            </a:r>
          </a:p>
          <a:p>
            <a:pPr marL="197482" indent="-197482">
              <a:buFont typeface="Arial" panose="020B0604020202020204" pitchFamily="34" charset="0"/>
              <a:buChar char="•"/>
            </a:pPr>
            <a:r>
              <a:rPr lang="ru-RU" sz="1200" kern="18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Высокая скорость разработки</a:t>
            </a:r>
            <a:endParaRPr lang="ru-RU" sz="1200" kern="1800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marL="342900" marR="11430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n-US" sz="1200" kern="1800" dirty="0" smtClean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marR="1143000">
              <a:lnSpc>
                <a:spcPct val="115000"/>
              </a:lnSpc>
            </a:pPr>
            <a:r>
              <a:rPr lang="ru-RU" sz="1200" b="1" kern="18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Специальные эффекты на картах</a:t>
            </a:r>
            <a:endParaRPr lang="en-US" sz="1200" b="1" kern="1800" dirty="0" smtClean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marL="171450" marR="114300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200" kern="18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Тактильный эффект</a:t>
            </a:r>
            <a:endParaRPr lang="en-US" sz="1200" kern="1800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8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3D-эффект </a:t>
            </a:r>
            <a:r>
              <a:rPr lang="ru-RU" sz="1200" kern="18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с заметной глубиной стереоизображения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8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Прозрачные карты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800" dirty="0" err="1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Фольгирование</a:t>
            </a:r>
            <a:r>
              <a:rPr lang="ru-RU" sz="1200" kern="18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8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Гравировка контактной </a:t>
            </a:r>
            <a:r>
              <a:rPr lang="ru-RU" sz="1200" kern="18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площадки</a:t>
            </a:r>
            <a:endParaRPr lang="en-US" sz="1200" kern="1800" dirty="0" smtClean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8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Лазерная гравировка персональных данных</a:t>
            </a:r>
            <a:endParaRPr lang="ru-RU" sz="1200" kern="1800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marR="1143000">
              <a:lnSpc>
                <a:spcPct val="115000"/>
              </a:lnSpc>
            </a:pPr>
            <a:endParaRPr lang="ru-RU" sz="1200" b="1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://www.collegequest.com/wp-content/uploads/what-do-graphic-designers-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612" y="0"/>
            <a:ext cx="5428887" cy="360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98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49943" y="430675"/>
            <a:ext cx="7101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kern="1800" spc="100" dirty="0">
                <a:solidFill>
                  <a:srgbClr val="165A64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Гравировка контактной площадки чип-модуля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83728" y="4734738"/>
            <a:ext cx="783162" cy="230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76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стр</a:t>
            </a:r>
            <a:r>
              <a:rPr lang="ru-RU" sz="898" b="1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 </a:t>
            </a:r>
            <a:fld id="{094F7D53-F497-40C5-BF44-0F5C6D48FD5E}" type="slidenum">
              <a:rPr lang="ru-RU" sz="829" b="1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pPr algn="r"/>
              <a:t>15</a:t>
            </a:fld>
            <a:endParaRPr lang="ru-RU" sz="829" dirty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6" name="Рисунок 5" descr="gra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01283" y="917727"/>
            <a:ext cx="4254797" cy="2949992"/>
          </a:xfrm>
          <a:prstGeom prst="rect">
            <a:avLst/>
          </a:prstGeom>
        </p:spPr>
      </p:pic>
      <p:pic>
        <p:nvPicPr>
          <p:cNvPr id="7" name="Рисунок 6" descr="grav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9970" y="1770787"/>
            <a:ext cx="2582722" cy="25827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22011" y="1124456"/>
            <a:ext cx="3444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kern="18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Стойкая к истиранию лазерная гравировка уникального изображения на контактной площадке чип-модуля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75173" y="3731164"/>
            <a:ext cx="3186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kern="18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Дополнительный элемент защиты именно ваших банковских карт</a:t>
            </a:r>
          </a:p>
        </p:txBody>
      </p:sp>
    </p:spTree>
    <p:extLst>
      <p:ext uri="{BB962C8B-B14F-4D97-AF65-F5344CB8AC3E}">
        <p14:creationId xmlns:p14="http://schemas.microsoft.com/office/powerpoint/2010/main" val="8387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laser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257" y="2181158"/>
            <a:ext cx="5612064" cy="210066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14167" y="420225"/>
            <a:ext cx="5959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165A64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Лазерная гравировка персональных данных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83728" y="4734738"/>
            <a:ext cx="783162" cy="230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76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стр</a:t>
            </a:r>
            <a:r>
              <a:rPr lang="ru-RU" sz="898" b="1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 </a:t>
            </a:r>
            <a:fld id="{094F7D53-F497-40C5-BF44-0F5C6D48FD5E}" type="slidenum">
              <a:rPr lang="ru-RU" sz="829" b="1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pPr algn="r"/>
              <a:t>16</a:t>
            </a:fld>
            <a:endParaRPr lang="ru-RU" sz="829" dirty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10" name="Рисунок 9" descr="laser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81321" y="779024"/>
            <a:ext cx="3060116" cy="20604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07262" y="3595289"/>
            <a:ext cx="477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Персональная информация, </a:t>
            </a:r>
            <a:r>
              <a:rPr lang="ru-RU" sz="1200" i="1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нанесенная путём </a:t>
            </a:r>
            <a:r>
              <a:rPr lang="ru-RU" sz="1200" i="1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лазерной </a:t>
            </a:r>
            <a:r>
              <a:rPr lang="ru-RU" sz="1200" i="1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гравировки</a:t>
            </a:r>
            <a:endParaRPr lang="ru-RU" sz="1200" i="1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167" y="1102204"/>
            <a:ext cx="5667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Лазерная гравировка – единственный способ осуществить долговечную графическую персонализацию </a:t>
            </a:r>
            <a:r>
              <a:rPr lang="ru-RU" sz="12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карты </a:t>
            </a:r>
            <a:r>
              <a:rPr lang="ru-RU" sz="12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изображением фотографического </a:t>
            </a:r>
            <a:r>
              <a:rPr lang="ru-RU" sz="12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качества.</a:t>
            </a:r>
            <a:endParaRPr lang="ru-RU" sz="1200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601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925" y="664739"/>
            <a:ext cx="4583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kern="1800" spc="100" dirty="0" smtClean="0">
                <a:solidFill>
                  <a:srgbClr val="165A64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Разработка программных продуктов и реализация комплексных проектов</a:t>
            </a:r>
            <a:endParaRPr lang="en-US" sz="2400" kern="1800" spc="100" dirty="0">
              <a:solidFill>
                <a:srgbClr val="165A64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pic>
        <p:nvPicPr>
          <p:cNvPr id="5122" name="Picture 2" descr="http://manageyourmedia.eu/wp-content/uploads/2014/10/software-develop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646" y="2213428"/>
            <a:ext cx="3645354" cy="203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4vector.com/i/free-vector-software-carton-box-with-no-text-remix_101444_Software_Carton_Box_with_no_Text_remi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268" y="364687"/>
            <a:ext cx="1147792" cy="150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15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91161" y="360933"/>
            <a:ext cx="7511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165A64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Дополнительные сервисы на банковских картах</a:t>
            </a:r>
            <a:endParaRPr lang="ru-RU" sz="2000" dirty="0">
              <a:solidFill>
                <a:srgbClr val="165A64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391160" y="793331"/>
            <a:ext cx="3773589" cy="366981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ru-RU" sz="1000" b="1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Карточные решения для дополнительных сервисов:</a:t>
            </a:r>
            <a:endParaRPr lang="ru-RU" sz="1000" b="1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marL="128364" indent="-119587" algn="just"/>
            <a:r>
              <a:rPr lang="ru-RU" sz="10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Социальные карты</a:t>
            </a:r>
            <a:endParaRPr lang="en-US" sz="1000" dirty="0" smtClean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marL="128364" indent="-119587" algn="just"/>
            <a:r>
              <a:rPr lang="ru-RU" sz="10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Транспортные карты</a:t>
            </a:r>
            <a:endParaRPr lang="ru-RU" sz="1000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marL="128364" indent="-119587" algn="just"/>
            <a:r>
              <a:rPr lang="ru-RU" sz="10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Карты лояльности (в </a:t>
            </a:r>
            <a:r>
              <a:rPr lang="ru-RU" sz="1000" dirty="0" err="1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т.ч</a:t>
            </a:r>
            <a:r>
              <a:rPr lang="ru-RU" sz="10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. для топливных компаний)</a:t>
            </a:r>
            <a:endParaRPr lang="ru-RU" sz="1000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marL="128364" indent="-119587" algn="just"/>
            <a:r>
              <a:rPr lang="ru-RU" sz="1000" dirty="0" err="1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Кампусные</a:t>
            </a:r>
            <a:r>
              <a:rPr lang="ru-RU" sz="10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 карты</a:t>
            </a:r>
            <a:endParaRPr lang="ru-RU" sz="1000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marL="128364" indent="-119587" algn="just"/>
            <a:r>
              <a:rPr lang="ru-RU" sz="10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Корпоративные карты</a:t>
            </a:r>
            <a:endParaRPr lang="ru-RU" sz="1000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marL="128364" indent="-119587" algn="just"/>
            <a:r>
              <a:rPr lang="ru-RU" sz="10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Доступ к порталам</a:t>
            </a:r>
          </a:p>
          <a:p>
            <a:pPr marL="0" indent="0" algn="just">
              <a:buNone/>
            </a:pPr>
            <a:endParaRPr lang="ru-RU" sz="1000" dirty="0" smtClean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marL="0" indent="0" algn="just">
              <a:buNone/>
            </a:pPr>
            <a:r>
              <a:rPr lang="ru-RU" sz="1000" b="1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Услуги </a:t>
            </a:r>
            <a:r>
              <a:rPr lang="ru-RU" sz="1000" b="1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и решения:</a:t>
            </a:r>
            <a:endParaRPr lang="en-US" sz="1000" b="1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marL="285750" indent="-285750" algn="just"/>
            <a:r>
              <a:rPr lang="ru-RU" sz="10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Консалтинг</a:t>
            </a:r>
            <a:endParaRPr lang="ru-RU" sz="1000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marL="285750" indent="-285750" algn="just"/>
            <a:r>
              <a:rPr lang="ru-RU" sz="10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Разработка карточных апплетов</a:t>
            </a:r>
            <a:r>
              <a:rPr lang="en-US" sz="10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/</a:t>
            </a:r>
            <a:r>
              <a:rPr lang="ru-RU" sz="10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приложений</a:t>
            </a:r>
            <a:endParaRPr lang="en-US" sz="1000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marL="285750" indent="-285750" algn="just"/>
            <a:r>
              <a:rPr lang="ru-RU" sz="10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Внедрение</a:t>
            </a:r>
            <a:endParaRPr lang="en-US" sz="1000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marL="285750" indent="-285750" algn="just"/>
            <a:r>
              <a:rPr lang="ru-RU" sz="10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Спектр готовых продуктов: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с</a:t>
            </a:r>
            <a:r>
              <a:rPr lang="ru-RU" sz="10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истема лояльности</a:t>
            </a:r>
            <a:endParaRPr lang="en-US" sz="1000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с</a:t>
            </a:r>
            <a:r>
              <a:rPr lang="ru-RU" sz="10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истема эмиссии и персонализации</a:t>
            </a:r>
            <a:r>
              <a:rPr lang="en-US" sz="10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endParaRPr lang="en-US" sz="1000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с</a:t>
            </a:r>
            <a:r>
              <a:rPr lang="ru-RU" sz="10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истема управления картами и приложениями</a:t>
            </a:r>
            <a:endParaRPr lang="en-US" sz="1000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000" dirty="0" err="1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SmartTicket</a:t>
            </a:r>
            <a:r>
              <a:rPr lang="en-US" sz="10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en-US" sz="10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(</a:t>
            </a:r>
            <a:r>
              <a:rPr lang="ru-RU" sz="10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система дистрибуции билетов</a:t>
            </a:r>
            <a:r>
              <a:rPr lang="en-US" sz="9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) </a:t>
            </a:r>
            <a:endParaRPr lang="en-US" sz="900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marL="128364" indent="-119587" algn="just"/>
            <a:endParaRPr lang="ru-RU" sz="1000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grpSp>
        <p:nvGrpSpPr>
          <p:cNvPr id="12" name="Group 81"/>
          <p:cNvGrpSpPr/>
          <p:nvPr/>
        </p:nvGrpSpPr>
        <p:grpSpPr>
          <a:xfrm>
            <a:off x="4238172" y="945732"/>
            <a:ext cx="4810072" cy="3198097"/>
            <a:chOff x="2178024" y="2560638"/>
            <a:chExt cx="7073952" cy="4673616"/>
          </a:xfrm>
        </p:grpSpPr>
        <p:pic>
          <p:nvPicPr>
            <p:cNvPr id="13" name="Picture 82" descr="26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78024" y="4948254"/>
              <a:ext cx="2285999" cy="2285999"/>
            </a:xfrm>
            <a:prstGeom prst="roundRect">
              <a:avLst/>
            </a:prstGeom>
          </p:spPr>
        </p:pic>
        <p:pic>
          <p:nvPicPr>
            <p:cNvPr id="14" name="Picture 83" descr="2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78024" y="2560638"/>
              <a:ext cx="2286000" cy="2286000"/>
            </a:xfrm>
            <a:prstGeom prst="roundRect">
              <a:avLst/>
            </a:prstGeom>
          </p:spPr>
        </p:pic>
        <p:pic>
          <p:nvPicPr>
            <p:cNvPr id="15" name="Picture 84" descr="22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4948254"/>
              <a:ext cx="2286000" cy="2286000"/>
            </a:xfrm>
            <a:prstGeom prst="roundRect">
              <a:avLst/>
            </a:prstGeom>
          </p:spPr>
        </p:pic>
        <p:pic>
          <p:nvPicPr>
            <p:cNvPr id="16" name="Picture 85" descr="23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65975" y="4948254"/>
              <a:ext cx="2286001" cy="2286000"/>
            </a:xfrm>
            <a:prstGeom prst="roundRect">
              <a:avLst/>
            </a:prstGeom>
          </p:spPr>
        </p:pic>
        <p:pic>
          <p:nvPicPr>
            <p:cNvPr id="17" name="Picture 86" descr="24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65976" y="2560638"/>
              <a:ext cx="2286000" cy="2286000"/>
            </a:xfrm>
            <a:prstGeom prst="roundRect">
              <a:avLst/>
            </a:prstGeom>
          </p:spPr>
        </p:pic>
        <p:pic>
          <p:nvPicPr>
            <p:cNvPr id="18" name="Picture 87" descr="25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72001" y="2560639"/>
              <a:ext cx="2286000" cy="2286000"/>
            </a:xfrm>
            <a:prstGeom prst="round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683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669335" y="592439"/>
            <a:ext cx="5959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kern="1800" spc="100" dirty="0" err="1" smtClean="0">
                <a:solidFill>
                  <a:srgbClr val="165A64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SCOne</a:t>
            </a:r>
            <a:r>
              <a:rPr lang="ru-RU" sz="2000" kern="1800" spc="100" dirty="0" smtClean="0">
                <a:solidFill>
                  <a:srgbClr val="165A64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 в транспортных проектах</a:t>
            </a:r>
            <a:endParaRPr lang="ru-RU" sz="2000" kern="1800" spc="100" dirty="0">
              <a:solidFill>
                <a:srgbClr val="165A64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915695" y="742362"/>
            <a:ext cx="4296271" cy="69598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77" indent="0" algn="just">
              <a:buNone/>
            </a:pPr>
            <a:endParaRPr lang="ru-RU" sz="1000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3847250" y="1371465"/>
            <a:ext cx="4877502" cy="298435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77" indent="0">
              <a:buNone/>
            </a:pPr>
            <a:r>
              <a:rPr lang="ru-RU" sz="1050" dirty="0" err="1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SCOne</a:t>
            </a:r>
            <a:r>
              <a:rPr lang="en-US" sz="105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 D80 – </a:t>
            </a:r>
            <a:r>
              <a:rPr lang="ru-RU" sz="105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первый в мире платежный продукт с эмуляцией </a:t>
            </a:r>
            <a:r>
              <a:rPr lang="en-US" sz="105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MIFARE Plus</a:t>
            </a:r>
            <a:r>
              <a:rPr lang="ru-RU" sz="105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 (быстрая и защищенная бесконтактная технология используемая в транспорте</a:t>
            </a:r>
            <a:r>
              <a:rPr lang="ru-RU" sz="105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)</a:t>
            </a:r>
            <a:endParaRPr lang="ru-RU" sz="1050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marL="8777" indent="0">
              <a:buNone/>
            </a:pPr>
            <a:endParaRPr lang="ru-RU" sz="1050" b="1" dirty="0" smtClean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marL="8777" indent="0">
              <a:buNone/>
            </a:pPr>
            <a:r>
              <a:rPr lang="ru-RU" sz="1050" b="1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Преимущества </a:t>
            </a:r>
            <a:r>
              <a:rPr lang="ru-RU" sz="1050" b="1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для банков:</a:t>
            </a:r>
          </a:p>
          <a:p>
            <a:pPr marL="206259" indent="-197482"/>
            <a:r>
              <a:rPr lang="ru-RU" sz="105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создание конкурентного карточного </a:t>
            </a:r>
            <a:r>
              <a:rPr lang="ru-RU" sz="105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продукта</a:t>
            </a:r>
            <a:endParaRPr lang="ru-RU" sz="1050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marL="206259" indent="-197482"/>
            <a:r>
              <a:rPr lang="ru-RU" sz="105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увеличение эмиссии карт </a:t>
            </a:r>
          </a:p>
          <a:p>
            <a:pPr marL="206259" indent="-197482" algn="just"/>
            <a:r>
              <a:rPr lang="ru-RU" sz="105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дополнительный комиссионный доход (</a:t>
            </a:r>
            <a:r>
              <a:rPr lang="ru-RU" sz="105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сервисы, </a:t>
            </a:r>
            <a:r>
              <a:rPr lang="ru-RU" sz="105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пополнения) и др</a:t>
            </a:r>
            <a:r>
              <a:rPr lang="ru-RU" sz="105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.</a:t>
            </a:r>
          </a:p>
          <a:p>
            <a:pPr marL="206259" indent="-197482" algn="just"/>
            <a:endParaRPr lang="ru-RU" sz="1050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marL="8777" indent="0">
              <a:buNone/>
            </a:pPr>
            <a:r>
              <a:rPr lang="ru-RU" sz="1050" b="1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Преимущества для транспортных операторов:</a:t>
            </a:r>
          </a:p>
          <a:p>
            <a:pPr marL="206259" indent="-197482"/>
            <a:r>
              <a:rPr lang="ru-RU" sz="105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снижение затрат на эмиссию билетов</a:t>
            </a:r>
          </a:p>
          <a:p>
            <a:pPr marL="206259" indent="-197482"/>
            <a:r>
              <a:rPr lang="ru-RU" sz="105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расширение каналов продаж</a:t>
            </a:r>
          </a:p>
          <a:p>
            <a:pPr marL="206259" indent="-197482"/>
            <a:r>
              <a:rPr lang="ru-RU" sz="105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улучшение качества и ускорение обслуживания </a:t>
            </a:r>
            <a:r>
              <a:rPr lang="ru-RU" sz="105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пассажиров</a:t>
            </a:r>
            <a:endParaRPr lang="ru-RU" sz="1050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marL="206259" indent="-197482" algn="just"/>
            <a:endParaRPr lang="ru-RU" sz="1050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941478" y="3033023"/>
            <a:ext cx="3158808" cy="152520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77" indent="0">
              <a:buNone/>
            </a:pPr>
            <a:endParaRPr lang="ru-RU" sz="1000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536" y="1438343"/>
            <a:ext cx="2943606" cy="18574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83728" y="4734738"/>
            <a:ext cx="783162" cy="230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76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стр</a:t>
            </a:r>
            <a:r>
              <a:rPr lang="ru-RU" sz="898" b="1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 </a:t>
            </a:r>
            <a:fld id="{094F7D53-F497-40C5-BF44-0F5C6D48FD5E}" type="slidenum">
              <a:rPr lang="ru-RU" sz="829" b="1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pPr algn="r"/>
              <a:t>19</a:t>
            </a:fld>
            <a:endParaRPr lang="ru-RU" sz="829" dirty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508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3" y="0"/>
            <a:ext cx="8483600" cy="513643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48343" y="4648981"/>
            <a:ext cx="434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kern="1800" spc="100" dirty="0" err="1" smtClean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Алиот</a:t>
            </a:r>
            <a:r>
              <a:rPr lang="ru-RU" kern="1800" spc="100" dirty="0" smtClean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 – структура холдинга </a:t>
            </a:r>
            <a:r>
              <a:rPr lang="en-US" kern="1800" spc="100" dirty="0" smtClean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ITG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501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00740" y="342252"/>
            <a:ext cx="5959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kern="1800" spc="100" dirty="0" err="1" smtClean="0">
                <a:solidFill>
                  <a:srgbClr val="165A64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SmartTicket</a:t>
            </a:r>
            <a:endParaRPr lang="ru-RU" sz="2000" kern="1800" spc="100" dirty="0">
              <a:solidFill>
                <a:srgbClr val="165A64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941478" y="3033023"/>
            <a:ext cx="3158808" cy="152520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77" indent="0">
              <a:buNone/>
            </a:pPr>
            <a:endParaRPr lang="ru-RU" sz="1000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83728" y="4734738"/>
            <a:ext cx="783162" cy="230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76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стр</a:t>
            </a:r>
            <a:r>
              <a:rPr lang="ru-RU" sz="898" b="1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 </a:t>
            </a:r>
            <a:fld id="{094F7D53-F497-40C5-BF44-0F5C6D48FD5E}" type="slidenum">
              <a:rPr lang="ru-RU" sz="829" b="1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pPr algn="r"/>
              <a:t>20</a:t>
            </a:fld>
            <a:endParaRPr lang="ru-RU" sz="829" dirty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1244" y="930585"/>
            <a:ext cx="5725395" cy="33493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0740" y="956142"/>
            <a:ext cx="2944678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latin typeface="Meiryo" panose="020B0604030504040204" pitchFamily="34" charset="-128"/>
                <a:ea typeface="Meiryo" panose="020B0604030504040204" pitchFamily="34" charset="-128"/>
              </a:rPr>
              <a:t>Система </a:t>
            </a:r>
            <a:r>
              <a:rPr lang="en-US" sz="1100" dirty="0" err="1">
                <a:latin typeface="Meiryo" panose="020B0604030504040204" pitchFamily="34" charset="-128"/>
                <a:ea typeface="Meiryo" panose="020B0604030504040204" pitchFamily="34" charset="-128"/>
              </a:rPr>
              <a:t>SmartTicket</a:t>
            </a:r>
            <a:r>
              <a:rPr lang="ru-RU" sz="1100" dirty="0">
                <a:latin typeface="Meiryo" panose="020B0604030504040204" pitchFamily="34" charset="-128"/>
                <a:ea typeface="Meiryo" panose="020B0604030504040204" pitchFamily="34" charset="-128"/>
              </a:rPr>
              <a:t> предназначена для безопасной доставки и записи электронных билетов различных поставщиков услуг (транспортных предприятий и организаторов массовых мероприятий) на смарт-карты с помощью следующих устройств: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 dirty="0">
                <a:latin typeface="Meiryo" panose="020B0604030504040204" pitchFamily="34" charset="-128"/>
                <a:ea typeface="Meiryo" panose="020B0604030504040204" pitchFamily="34" charset="-128"/>
              </a:rPr>
              <a:t>POS-</a:t>
            </a:r>
            <a:r>
              <a:rPr lang="ru-RU" sz="1100" dirty="0">
                <a:latin typeface="Meiryo" panose="020B0604030504040204" pitchFamily="34" charset="-128"/>
                <a:ea typeface="Meiryo" panose="020B0604030504040204" pitchFamily="34" charset="-128"/>
              </a:rPr>
              <a:t>терминалы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100" dirty="0">
                <a:latin typeface="Meiryo" panose="020B0604030504040204" pitchFamily="34" charset="-128"/>
                <a:ea typeface="Meiryo" panose="020B0604030504040204" pitchFamily="34" charset="-128"/>
              </a:rPr>
              <a:t>банкоматы/информационно платежные терминалы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100" dirty="0">
                <a:latin typeface="Meiryo" panose="020B0604030504040204" pitchFamily="34" charset="-128"/>
                <a:ea typeface="Meiryo" panose="020B0604030504040204" pitchFamily="34" charset="-128"/>
              </a:rPr>
              <a:t>персональные компьютеры, оснащенные кард-</a:t>
            </a:r>
            <a:r>
              <a:rPr lang="ru-RU" sz="1100" dirty="0" err="1">
                <a:latin typeface="Meiryo" panose="020B0604030504040204" pitchFamily="34" charset="-128"/>
                <a:ea typeface="Meiryo" panose="020B0604030504040204" pitchFamily="34" charset="-128"/>
              </a:rPr>
              <a:t>ридером</a:t>
            </a:r>
            <a:endParaRPr lang="ru-RU" sz="11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100" dirty="0">
                <a:latin typeface="Meiryo" panose="020B0604030504040204" pitchFamily="34" charset="-128"/>
                <a:ea typeface="Meiryo" panose="020B0604030504040204" pitchFamily="34" charset="-128"/>
              </a:rPr>
              <a:t>мобильные телефоны, оснащенных модулем </a:t>
            </a:r>
            <a:r>
              <a:rPr lang="en-US" sz="1100" dirty="0">
                <a:latin typeface="Meiryo" panose="020B0604030504040204" pitchFamily="34" charset="-128"/>
                <a:ea typeface="Meiryo" panose="020B0604030504040204" pitchFamily="34" charset="-128"/>
              </a:rPr>
              <a:t>NFC</a:t>
            </a:r>
            <a:endParaRPr lang="ru-RU" sz="11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8043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12135" y="565848"/>
            <a:ext cx="5959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kern="1800" spc="100" dirty="0" smtClean="0">
                <a:solidFill>
                  <a:srgbClr val="165A64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Социальные карты</a:t>
            </a:r>
            <a:endParaRPr lang="ru-RU" sz="2000" kern="1800" spc="100" dirty="0">
              <a:solidFill>
                <a:srgbClr val="165A64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915695" y="742362"/>
            <a:ext cx="4296271" cy="69598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77" indent="0" algn="just">
              <a:buNone/>
            </a:pPr>
            <a:endParaRPr lang="ru-RU" sz="1000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3839753" y="625825"/>
            <a:ext cx="5296036" cy="39323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77" indent="0">
              <a:buNone/>
            </a:pPr>
            <a:r>
              <a:rPr lang="ru-RU" sz="1050" b="1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Сервисы социальной карты</a:t>
            </a:r>
          </a:p>
          <a:p>
            <a:pPr marL="180227" indent="-171450"/>
            <a:r>
              <a:rPr lang="ru-RU" sz="105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Классическое банковское обслуживание, социальные выплаты</a:t>
            </a:r>
          </a:p>
          <a:p>
            <a:pPr marL="180227" indent="-171450"/>
            <a:r>
              <a:rPr lang="ru-RU" sz="105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Льготные билеты на транспорте</a:t>
            </a:r>
          </a:p>
          <a:p>
            <a:pPr marL="180227" indent="-171450"/>
            <a:r>
              <a:rPr lang="ru-RU" sz="105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Электронная цифровая подпись по ГОСТ (предоставление гос. услуг)</a:t>
            </a:r>
          </a:p>
          <a:p>
            <a:pPr marL="180227" indent="-171450"/>
            <a:r>
              <a:rPr lang="ru-RU" sz="105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Авторизация на портале региональных услуг</a:t>
            </a:r>
          </a:p>
          <a:p>
            <a:pPr marL="180227" indent="-171450"/>
            <a:r>
              <a:rPr lang="ru-RU" sz="105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Система социальной лояльности</a:t>
            </a:r>
          </a:p>
          <a:p>
            <a:pPr marL="180227" indent="-171450"/>
            <a:r>
              <a:rPr lang="ru-RU" sz="105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Адресный учет фактов оказания услуг</a:t>
            </a:r>
          </a:p>
          <a:p>
            <a:pPr marL="180227" indent="-171450"/>
            <a:r>
              <a:rPr lang="ru-RU" sz="105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Целевые карты и сервисы: карта школьника, студента, мед. карта</a:t>
            </a:r>
          </a:p>
          <a:p>
            <a:pPr marL="180227" indent="-171450"/>
            <a:endParaRPr lang="ru-RU" sz="1050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marL="8777" indent="0">
              <a:buNone/>
            </a:pPr>
            <a:r>
              <a:rPr lang="ru-RU" sz="1050" b="1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Мы предлагаем</a:t>
            </a:r>
          </a:p>
          <a:p>
            <a:pPr marL="180227" indent="-171450"/>
            <a:r>
              <a:rPr lang="ru-RU" sz="105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Разработку концепции социальной карты региона</a:t>
            </a:r>
          </a:p>
          <a:p>
            <a:pPr marL="180227" indent="-171450"/>
            <a:r>
              <a:rPr lang="ru-RU" sz="105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Карты с поддержкой транспортного приложения, ГОСТ-криптографии</a:t>
            </a:r>
          </a:p>
          <a:p>
            <a:pPr marL="180227" indent="-171450"/>
            <a:r>
              <a:rPr lang="ru-RU" sz="105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Услуги по персонализации</a:t>
            </a:r>
          </a:p>
          <a:p>
            <a:pPr marL="180227" indent="-171450"/>
            <a:r>
              <a:rPr lang="ru-RU" sz="105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Систему </a:t>
            </a:r>
            <a:r>
              <a:rPr lang="ru-RU" sz="105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эмиссии и </a:t>
            </a:r>
            <a:r>
              <a:rPr lang="ru-RU" sz="105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персонализации</a:t>
            </a:r>
          </a:p>
          <a:p>
            <a:pPr marL="180227" indent="-171450"/>
            <a:r>
              <a:rPr lang="ru-RU" sz="105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Систему учета фактов оказания услуг</a:t>
            </a:r>
            <a:r>
              <a:rPr lang="en-US" sz="105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endParaRPr lang="ru-RU" sz="1050" dirty="0" smtClean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marL="180227" indent="-171450"/>
            <a:r>
              <a:rPr lang="ru-RU" sz="105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Систему </a:t>
            </a:r>
            <a:r>
              <a:rPr lang="ru-RU" sz="105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управления картами и </a:t>
            </a:r>
            <a:r>
              <a:rPr lang="ru-RU" sz="105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приложениями</a:t>
            </a:r>
            <a:endParaRPr lang="ru-RU" sz="1050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marL="180227" indent="-171450"/>
            <a:r>
              <a:rPr lang="ru-RU" sz="105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Систему лояльности</a:t>
            </a:r>
          </a:p>
          <a:p>
            <a:pPr marL="180227" indent="-171450"/>
            <a:r>
              <a:rPr lang="en-US" sz="1050" dirty="0" err="1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SmartTicket</a:t>
            </a:r>
            <a:r>
              <a:rPr lang="en-US" sz="105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en-US" sz="105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(</a:t>
            </a:r>
            <a:r>
              <a:rPr lang="ru-RU" sz="105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система дистрибуции билетов</a:t>
            </a:r>
            <a:r>
              <a:rPr lang="en-US" sz="105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) </a:t>
            </a:r>
            <a:endParaRPr lang="ru-RU" sz="1050" dirty="0" smtClean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marL="180227" indent="-171450"/>
            <a:r>
              <a:rPr lang="ru-RU" sz="105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Услуги по интеграции, разработк</a:t>
            </a:r>
            <a:r>
              <a:rPr lang="ru-RU" sz="105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е</a:t>
            </a:r>
            <a:r>
              <a:rPr lang="ru-RU" sz="105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 прикладного ПО, включая разработку карточных приложений</a:t>
            </a:r>
            <a:endParaRPr lang="en-US" sz="1050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marL="180227" indent="-171450"/>
            <a:endParaRPr lang="ru-RU" sz="1050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marL="180227" indent="-171450"/>
            <a:endParaRPr lang="ru-RU" sz="1050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941478" y="3033023"/>
            <a:ext cx="3158808" cy="152520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77" indent="0">
              <a:buNone/>
            </a:pPr>
            <a:endParaRPr lang="ru-RU" sz="1000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83728" y="4734738"/>
            <a:ext cx="783162" cy="230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76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стр</a:t>
            </a:r>
            <a:r>
              <a:rPr lang="ru-RU" sz="898" b="1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 </a:t>
            </a:r>
            <a:fld id="{094F7D53-F497-40C5-BF44-0F5C6D48FD5E}" type="slidenum">
              <a:rPr lang="ru-RU" sz="829" b="1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pPr algn="r"/>
              <a:t>21</a:t>
            </a:fld>
            <a:endParaRPr lang="ru-RU" sz="829" dirty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8" name="Picture 31" descr="High-Res Stock Photography: Mature couple on sofa with laptop woman…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59" y="1142472"/>
            <a:ext cx="3392074" cy="257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291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249" y="0"/>
            <a:ext cx="5248275" cy="4227457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12135" y="565848"/>
            <a:ext cx="5959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kern="1800" spc="100" dirty="0" err="1" smtClean="0">
                <a:solidFill>
                  <a:srgbClr val="165A64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Кампусные</a:t>
            </a:r>
            <a:r>
              <a:rPr lang="ru-RU" sz="2000" kern="1800" spc="100" dirty="0" smtClean="0">
                <a:solidFill>
                  <a:srgbClr val="165A64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 проекты</a:t>
            </a:r>
            <a:endParaRPr lang="ru-RU" sz="2000" kern="1800" spc="100" dirty="0">
              <a:solidFill>
                <a:srgbClr val="165A64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pic>
        <p:nvPicPr>
          <p:cNvPr id="36" name="Picture 6" descr="http://megaobzor.com/load/hardmind/scrnshts/MOArtStudent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35" y="1282779"/>
            <a:ext cx="2944678" cy="294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47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24114" y="169273"/>
            <a:ext cx="8200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1F497D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История успеха: </a:t>
            </a:r>
          </a:p>
          <a:p>
            <a:r>
              <a:rPr lang="ru-RU" sz="2000" dirty="0" smtClean="0">
                <a:solidFill>
                  <a:srgbClr val="1F497D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Социальная карта </a:t>
            </a:r>
            <a:r>
              <a:rPr lang="ru-RU" sz="2000" dirty="0">
                <a:solidFill>
                  <a:srgbClr val="1F497D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москвича нового поколения</a:t>
            </a:r>
          </a:p>
          <a:p>
            <a:r>
              <a:rPr lang="en-US" sz="2000" dirty="0" smtClean="0">
                <a:solidFill>
                  <a:srgbClr val="1F497D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endParaRPr lang="ru-RU" sz="2000" dirty="0">
              <a:solidFill>
                <a:srgbClr val="1F497D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632" y="1758415"/>
            <a:ext cx="2518143" cy="158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489" y="862616"/>
            <a:ext cx="2343841" cy="14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t="24711" b="24739"/>
          <a:stretch/>
        </p:blipFill>
        <p:spPr>
          <a:xfrm>
            <a:off x="604433" y="3612545"/>
            <a:ext cx="1816902" cy="60563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04433" y="950657"/>
            <a:ext cx="4889715" cy="2459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2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С </a:t>
            </a:r>
            <a:r>
              <a:rPr lang="ru-RU" sz="12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2014 года новое поколение СКМ:</a:t>
            </a:r>
          </a:p>
          <a:p>
            <a:pPr marL="197482" indent="-197482" algn="just">
              <a:spcAft>
                <a:spcPts val="415"/>
              </a:spcAft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marL="197482" indent="-197482" algn="just">
              <a:spcAft>
                <a:spcPts val="415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с </a:t>
            </a:r>
            <a:r>
              <a:rPr lang="ru-RU" sz="12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чип-модулем </a:t>
            </a:r>
            <a:r>
              <a:rPr lang="en-US" sz="1200" dirty="0" err="1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SCOne</a:t>
            </a:r>
            <a:r>
              <a:rPr lang="en-US" sz="12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 (</a:t>
            </a:r>
            <a:r>
              <a:rPr lang="ru-RU" sz="12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самым защищенным банковским </a:t>
            </a:r>
            <a:r>
              <a:rPr lang="en-US" sz="12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EMV</a:t>
            </a:r>
            <a:r>
              <a:rPr lang="ru-RU" sz="12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-продуктом </a:t>
            </a:r>
            <a:r>
              <a:rPr lang="ru-RU" sz="12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российской разработки) </a:t>
            </a:r>
          </a:p>
          <a:p>
            <a:pPr marL="197482" indent="-197482" algn="just">
              <a:spcAft>
                <a:spcPts val="415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с дуальным интерфейсом </a:t>
            </a:r>
            <a:r>
              <a:rPr lang="en-US" sz="1200" dirty="0" err="1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PayPass</a:t>
            </a:r>
            <a:r>
              <a:rPr lang="ru-RU" sz="12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 индуктивной технологии </a:t>
            </a:r>
            <a:r>
              <a:rPr lang="en-US" sz="12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SPS </a:t>
            </a:r>
            <a:r>
              <a:rPr lang="ru-RU" sz="12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для повышения надежности</a:t>
            </a:r>
          </a:p>
          <a:p>
            <a:pPr marL="197482" indent="-197482" algn="just">
              <a:spcAft>
                <a:spcPts val="415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с возможностью хранения Электронной п</a:t>
            </a:r>
            <a:r>
              <a:rPr lang="ru-RU" sz="12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одписи</a:t>
            </a:r>
            <a:endParaRPr lang="ru-RU" sz="1200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marL="197482" indent="-197482" algn="just">
              <a:spcAft>
                <a:spcPts val="415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персональные данные владельца выгравированы лазером (повышенная износостойкость)</a:t>
            </a:r>
          </a:p>
          <a:p>
            <a:pPr marL="197482" indent="-197482" algn="just">
              <a:spcAft>
                <a:spcPts val="415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поддерживает транспортное приложения «Тройка»</a:t>
            </a:r>
          </a:p>
          <a:p>
            <a:pPr marL="197482" indent="-197482" algn="just">
              <a:spcAft>
                <a:spcPts val="415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эмитируется несколькими банками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24467" y="3548655"/>
            <a:ext cx="5881308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2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Выпущено </a:t>
            </a:r>
            <a:r>
              <a:rPr lang="ru-RU" sz="12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уже более </a:t>
            </a:r>
            <a:r>
              <a:rPr lang="ru-RU" sz="1200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1 500 000 </a:t>
            </a:r>
            <a:r>
              <a:rPr lang="ru-RU" sz="12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СКМ нового поколения – это крупнейший в РФ проект, объединяющий в одной карте платежный и идентификационный сервисы.</a:t>
            </a:r>
            <a:r>
              <a:rPr lang="en-US" sz="12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</a:br>
            <a:endParaRPr lang="ru-RU" sz="1200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31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53586" y="471643"/>
            <a:ext cx="4546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ru-RU" sz="2000" kern="1800" spc="100" dirty="0" smtClean="0">
                <a:solidFill>
                  <a:srgbClr val="165A64"/>
                </a:solidFill>
                <a:latin typeface="Meiryo" panose="020B0604030504040204" pitchFamily="34" charset="-128"/>
                <a:ea typeface="Meiryo" panose="020B0604030504040204" pitchFamily="34" charset="-128"/>
                <a:cs typeface="Tahoma"/>
              </a:rPr>
              <a:t>Наши клиенты</a:t>
            </a:r>
            <a:endParaRPr lang="en-US" sz="2000" kern="1800" spc="100" dirty="0">
              <a:solidFill>
                <a:srgbClr val="165A64"/>
              </a:solidFill>
              <a:latin typeface="Meiryo" panose="020B0604030504040204" pitchFamily="34" charset="-128"/>
              <a:ea typeface="Meiryo" panose="020B0604030504040204" pitchFamily="34" charset="-128"/>
              <a:cs typeface="Tahoma"/>
            </a:endParaRPr>
          </a:p>
        </p:txBody>
      </p:sp>
      <p:sp>
        <p:nvSpPr>
          <p:cNvPr id="31" name="AutoShape 7" descr="data:image/jpeg;base64,/9j/4AAQSkZJRgABAQAAAQABAAD/2wCEAAkGBwgSBgkIBwgKCgkLDRYPDQwMDSQUFRAWIB0sIiAdHx8kJDQsJCYxLysqLTQtMTU3OjQxHys/OTMvNzAvMS4BCgoKDg0OGhAQGi0gICIvMDUzMDAvMDcwMTAvLy0wMTc3MDA3MDAvMTAwNDQwMDEwMDAvLy80MC8tLy8uLzQwLv/AABEIAD4AMgMBEQACEQEDEQH/xAAcAAABBQEBAQAAAAAAAAAAAAAAAwUGBwgBBAL/xAA2EAABAwICBgcFCQAAAAAAAAABAgMEAAUGERIhMUFRcQcTFBZhkdEiI1WToSQyYnKBgrHB8P/EABsBAAIDAQEBAAAAAAAAAAAAAAAEAQIGAwUH/8QALxEAAgEDAAcHAwUAAAAAAAAAAAECAwQRBRIxQVFhoRMVISJSgZFC0fAUIzKx8f/aAAwDAQACEQMRAD8AvGgDxXe6wo0Jcy4vpZZTvO1R4AbzUNpbTrQoVK09Smssri59LLvWlNqtqOrGxcles/tGzzrk6vA9+loFY/cn48hKD0szA6O32xhbeessLKVDzzzqFVe8vU0DTx5JvPMsPD2IbdNil+3PaRTqcaUMltnxFdYyT2Hg3NpVt5atRe+5jtVhYKACgCgcdYgcmX15YWeyR1FuOjdkNRVzP8ZUrOWWbfR1oreil9T8X+ciO1UfCgBxsF4kQ7qzcIqjmg+8RucRvSf9tqYvDyL3NvG4punL/GaJiSG3IrUlk6TTqAtB4gjMU0YOcHCTi9qFqkqee4afYJPV/f6pWjzy1VD2F6WNeOeKMzDYM9tKH0M7QAUAFAGgcBafc609ZnpdnG3hu+lNQ/ijDaSx+qqY4j/VhI4fGgCgMb2B2HfXmtA9leUXI69xSd3MbKVnHDNxo+6VxRT3rwf5zI/VR4KAPfY7TIl3Ri3xEkrdPtK3ITvUeVSll4OFxcRoU3Ulu6s0XDjNtRGYrAybZQEJHgBkKaSwYKc3OTk9rFqkqFADferRAlQVRLkyHGjrB2FB4g7jUNJ7Ttb3FShPXpvDKpvPR9HbfUIWIrcEZ6m5boQofqNvlXB0+DNNQ0tKa89KXssiFtwEhbwTJxHaEJz1hh4OKPLPKhU+ZerpVxXlpS91j7lqYZw5bIUTq7a3mpYHWPqOa3OZ4eArtGKWwzd3eVbiWaj9tyHmrCgUAJvrKWXHEoKyhJUEJ2qyGwUExWWkZ9v+KrvLfWqZKcbZJ9mM2rRQgcMt550rKTZubaxo268qy+O8ZNEcBVRwNEcBQA5Wi/XSK6HbdNdaA1lsqzQrmk6qlSa2C9e1o11ipFP+/kv/AA/PckWWFPeZLLj7QWpvgT/VNReVkxFzSVKrKmnlJjhUnA4dlAFZYhT0eSn3H13ERZSidNyOlQ0jxI0cjXGWozRWz0lRSioay54+5FpFgw1n9mxeyRwciKz+lU1Y8T0o3V19VB/KPlqwYd0vfYvjhP4IiyfrRqx4hK6ud1B/KJBZofR2w4l6Tdu3Op1jr0K0AfyhOXnnVkoLeI16mk6ixGGquWM/OS1Ir7K4zT8ZQUy4gKbUBkCkjVXdGbnFxk4y2oVoKnCNWugCNHAOGCSTa0Zk5n3ivWqdnE9DvW79fRHO4GF/haPmK9aOzjwJ71u/X0QdwML/AApHzFetHZx4B3rd+vog7gYX+FI+Yr1o7OId63fr6IkUVhpuM1HYToNNICEJ4ADUKshCc3OTlLaxWpKn/9k="/>
          <p:cNvSpPr>
            <a:spLocks noChangeAspect="1" noChangeArrowheads="1"/>
          </p:cNvSpPr>
          <p:nvPr/>
        </p:nvSpPr>
        <p:spPr bwMode="auto">
          <a:xfrm>
            <a:off x="476473" y="4224528"/>
            <a:ext cx="4824536" cy="43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600" dirty="0">
                <a:solidFill>
                  <a:prstClr val="white">
                    <a:lumMod val="50000"/>
                  </a:prst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Logo Partners </a:t>
            </a:r>
            <a:r>
              <a:rPr lang="en-US" sz="600" dirty="0" smtClean="0">
                <a:solidFill>
                  <a:prstClr val="white">
                    <a:lumMod val="50000"/>
                  </a:prst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 were obtained </a:t>
            </a:r>
            <a:r>
              <a:rPr lang="en-US" sz="600" dirty="0">
                <a:solidFill>
                  <a:prstClr val="white">
                    <a:lumMod val="50000"/>
                  </a:prst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from public sources, presented in random order and exclusively</a:t>
            </a:r>
          </a:p>
          <a:p>
            <a:r>
              <a:rPr lang="en-US" sz="600" dirty="0">
                <a:solidFill>
                  <a:prstClr val="white">
                    <a:lumMod val="50000"/>
                  </a:prst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    for information purposes (not necessarily in compliance with corporate </a:t>
            </a:r>
            <a:r>
              <a:rPr lang="en-US" sz="600" dirty="0" smtClean="0">
                <a:solidFill>
                  <a:prstClr val="white">
                    <a:lumMod val="50000"/>
                  </a:prst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standards).</a:t>
            </a:r>
            <a:endParaRPr lang="ru-RU" sz="600" dirty="0">
              <a:solidFill>
                <a:prstClr val="white">
                  <a:lumMod val="50000"/>
                </a:prstClr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54" y="1325444"/>
            <a:ext cx="1449403" cy="5684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479" y="1494917"/>
            <a:ext cx="1549812" cy="3841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3" y="2352834"/>
            <a:ext cx="1192883" cy="4473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479" y="2395793"/>
            <a:ext cx="1762981" cy="3614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018" y="1388598"/>
            <a:ext cx="1387737" cy="5487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997" y="2170932"/>
            <a:ext cx="1196758" cy="62923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921" y="1317376"/>
            <a:ext cx="1677891" cy="576506"/>
          </a:xfrm>
          <a:prstGeom prst="rect">
            <a:avLst/>
          </a:prstGeom>
        </p:spPr>
      </p:pic>
      <p:pic>
        <p:nvPicPr>
          <p:cNvPr id="1026" name="Picture 2" descr="C:\Users\j_pererva\Desktop\Trash\akb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864" y="2095749"/>
            <a:ext cx="1413665" cy="96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621921" y="3378218"/>
            <a:ext cx="16462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и многие другие...</a:t>
            </a:r>
            <a:endParaRPr lang="ru-RU" sz="1200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417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1000">
                <a:srgbClr val="124176"/>
              </a:gs>
              <a:gs pos="100000">
                <a:srgbClr val="30B8DF"/>
              </a:gs>
            </a:gsLst>
            <a:lin ang="1182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Прямоугольник 1"/>
          <p:cNvSpPr/>
          <p:nvPr/>
        </p:nvSpPr>
        <p:spPr>
          <a:xfrm>
            <a:off x="-119921" y="-59961"/>
            <a:ext cx="4459573" cy="5296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466896" y="1589651"/>
            <a:ext cx="376909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Tahoma"/>
              </a:rPr>
              <a:t>Андрей Пилишенко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Tahoma"/>
              </a:rPr>
              <a:t>Начальник департамента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Tahoma"/>
              </a:rPr>
              <a:t>развития и маркетинга</a:t>
            </a:r>
            <a:endParaRPr lang="en-US" sz="1200" dirty="0" smtClean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  <a:cs typeface="Tahom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66896" y="2533527"/>
            <a:ext cx="376909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Tahoma"/>
              </a:rPr>
              <a:t>127521, Россия, г. Москва, </a:t>
            </a:r>
            <a:endParaRPr lang="ru-RU" sz="1200" dirty="0" smtClean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  <a:cs typeface="Tahoma"/>
            </a:endParaRPr>
          </a:p>
          <a:p>
            <a:pPr>
              <a:lnSpc>
                <a:spcPct val="120000"/>
              </a:lnSpc>
            </a:pPr>
            <a:r>
              <a:rPr lang="ru-RU" sz="1200" dirty="0" smtClean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Tahoma"/>
              </a:rPr>
              <a:t>улица </a:t>
            </a:r>
            <a:r>
              <a:rPr lang="ru-RU" sz="12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Tahoma"/>
              </a:rPr>
              <a:t>Октябрьская д. 72</a:t>
            </a:r>
          </a:p>
          <a:p>
            <a:pPr>
              <a:lnSpc>
                <a:spcPct val="120000"/>
              </a:lnSpc>
            </a:pPr>
            <a:r>
              <a:rPr lang="ru-RU" sz="12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Tahoma"/>
              </a:rPr>
              <a:t>ООО </a:t>
            </a:r>
            <a:r>
              <a:rPr lang="ru-RU" sz="1200" dirty="0" smtClean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Tahoma"/>
              </a:rPr>
              <a:t>«АЛИОТ"</a:t>
            </a:r>
            <a:endParaRPr lang="en-US" sz="1200" dirty="0" smtClean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  <a:cs typeface="Tahoma"/>
            </a:endParaRPr>
          </a:p>
          <a:p>
            <a:pPr>
              <a:lnSpc>
                <a:spcPct val="120000"/>
              </a:lnSpc>
            </a:pPr>
            <a:endParaRPr lang="ru-RU" sz="1200" dirty="0" smtClean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  <a:cs typeface="Tahoma"/>
            </a:endParaRPr>
          </a:p>
          <a:p>
            <a:pPr>
              <a:lnSpc>
                <a:spcPct val="120000"/>
              </a:lnSpc>
            </a:pPr>
            <a:r>
              <a:rPr lang="en-US" sz="1200" dirty="0" smtClean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Tahoma"/>
              </a:rPr>
              <a:t>     </a:t>
            </a:r>
            <a:r>
              <a:rPr lang="en-US" sz="12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Tahom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Tahoma"/>
              </a:rPr>
              <a:t>Тел</a:t>
            </a:r>
            <a:r>
              <a:rPr lang="en-US" sz="12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Tahoma"/>
              </a:rPr>
              <a:t>.</a:t>
            </a:r>
            <a:r>
              <a:rPr lang="en-US" sz="1200" dirty="0" smtClean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Tahoma"/>
              </a:rPr>
              <a:t>/</a:t>
            </a:r>
            <a:r>
              <a:rPr lang="en-US" sz="1200" dirty="0" err="1" smtClean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Tahoma"/>
              </a:rPr>
              <a:t>факс</a:t>
            </a:r>
            <a:r>
              <a:rPr lang="en-US" sz="12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Tahoma"/>
              </a:rPr>
              <a:t>: +7 (495) 721-3621</a:t>
            </a:r>
          </a:p>
          <a:p>
            <a:pPr>
              <a:lnSpc>
                <a:spcPct val="120000"/>
              </a:lnSpc>
            </a:pPr>
            <a:endParaRPr lang="ru-RU" sz="1200" dirty="0" smtClean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  <a:cs typeface="Tahoma"/>
            </a:endParaRPr>
          </a:p>
          <a:p>
            <a:pPr>
              <a:lnSpc>
                <a:spcPct val="120000"/>
              </a:lnSpc>
            </a:pPr>
            <a:r>
              <a:rPr lang="en-US" sz="1200" dirty="0" smtClean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Tahoma"/>
              </a:rPr>
              <a:t>    </a:t>
            </a:r>
            <a:r>
              <a:rPr lang="ru-RU" sz="1200" dirty="0" smtClean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Tahoma"/>
              </a:rPr>
              <a:t>   </a:t>
            </a:r>
            <a:r>
              <a:rPr lang="en-US" sz="1200" dirty="0" smtClean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Tahoma"/>
              </a:rPr>
              <a:t>a_pilishenko@alth.ru</a:t>
            </a:r>
            <a:r>
              <a:rPr lang="en-US" sz="1600" dirty="0" smtClean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Tahoma"/>
                <a:hlinkClick r:id="rId3"/>
              </a:rPr>
              <a:t> </a:t>
            </a:r>
          </a:p>
        </p:txBody>
      </p:sp>
      <p:pic>
        <p:nvPicPr>
          <p:cNvPr id="12" name="Picture 11" descr="mail_mobi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621" y="3949553"/>
            <a:ext cx="358004" cy="268503"/>
          </a:xfrm>
          <a:prstGeom prst="rect">
            <a:avLst/>
          </a:prstGeom>
        </p:spPr>
      </p:pic>
      <p:pic>
        <p:nvPicPr>
          <p:cNvPr id="13" name="Picture 12" descr="phone_retai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336" y="3404494"/>
            <a:ext cx="283998" cy="425996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0" t="22619" r="22213" b="17109"/>
          <a:stretch/>
        </p:blipFill>
        <p:spPr bwMode="auto">
          <a:xfrm>
            <a:off x="816788" y="1858379"/>
            <a:ext cx="2142149" cy="1350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26" y="319595"/>
            <a:ext cx="2142149" cy="133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051" y="3540181"/>
            <a:ext cx="2142149" cy="13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738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бъект 2"/>
          <p:cNvSpPr txBox="1">
            <a:spLocks/>
          </p:cNvSpPr>
          <p:nvPr/>
        </p:nvSpPr>
        <p:spPr>
          <a:xfrm>
            <a:off x="453586" y="1038078"/>
            <a:ext cx="1886840" cy="66691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endParaRPr lang="ru-RU" sz="1200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454475" y="905831"/>
            <a:ext cx="4640037" cy="361370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ru-RU" sz="1200" b="1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Производство и персонализация карт</a:t>
            </a:r>
            <a:endParaRPr lang="ru-RU" sz="1200" b="1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marL="0" indent="0" algn="just">
              <a:buFont typeface="Arial" pitchFamily="34" charset="0"/>
              <a:buNone/>
            </a:pPr>
            <a:endParaRPr lang="en-US" sz="1200" b="1" dirty="0" smtClean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marL="0" indent="0" algn="just">
              <a:buNone/>
            </a:pPr>
            <a:r>
              <a:rPr lang="ru-RU" sz="1200" b="1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Консалтинг</a:t>
            </a:r>
            <a:endParaRPr lang="en-US" sz="1200" b="1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algn="just"/>
            <a:r>
              <a:rPr lang="en-US" sz="12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EMV-</a:t>
            </a:r>
            <a:r>
              <a:rPr lang="ru-RU" sz="12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миграция</a:t>
            </a:r>
            <a:r>
              <a:rPr lang="en-US" sz="12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, </a:t>
            </a:r>
            <a:r>
              <a:rPr lang="ru-RU" sz="12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пре-эмиссия</a:t>
            </a:r>
            <a:r>
              <a:rPr lang="en-US" sz="12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, </a:t>
            </a:r>
            <a:r>
              <a:rPr lang="ru-RU" sz="12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пост-эмиссия </a:t>
            </a:r>
          </a:p>
          <a:p>
            <a:pPr marL="0" indent="0" algn="just">
              <a:buFont typeface="Arial" pitchFamily="34" charset="0"/>
              <a:buNone/>
            </a:pPr>
            <a:endParaRPr lang="ru-RU" sz="1200" b="1" dirty="0" smtClean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marL="0" indent="0" algn="just">
              <a:buNone/>
            </a:pPr>
            <a:r>
              <a:rPr lang="ru-RU" sz="1200" b="1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Разработка программных продуктов</a:t>
            </a:r>
            <a:endParaRPr lang="en-US" sz="1200" b="1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algn="just"/>
            <a:r>
              <a:rPr lang="ru-RU" sz="12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Карточные приложения и апплеты</a:t>
            </a:r>
            <a:endParaRPr lang="en-US" sz="1200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algn="just"/>
            <a:r>
              <a:rPr lang="ru-RU" sz="12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Карточная операционная система </a:t>
            </a:r>
            <a:r>
              <a:rPr lang="en-US" sz="12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(</a:t>
            </a:r>
            <a:r>
              <a:rPr lang="en-US" sz="1200" dirty="0" err="1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SCOne</a:t>
            </a:r>
            <a:r>
              <a:rPr lang="en-US" sz="12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)</a:t>
            </a:r>
          </a:p>
          <a:p>
            <a:pPr algn="just"/>
            <a:r>
              <a:rPr lang="ru-RU" sz="12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Системы управления картами и приложениями</a:t>
            </a:r>
            <a:endParaRPr lang="en-US" sz="1200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algn="just"/>
            <a:r>
              <a:rPr lang="ru-RU" sz="12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Прикладное </a:t>
            </a:r>
            <a:r>
              <a:rPr lang="ru-RU" sz="12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ПО в части нефинансовых сервисов</a:t>
            </a:r>
            <a:endParaRPr lang="en-US" sz="1200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marL="0" indent="0" algn="just">
              <a:buFont typeface="Arial" pitchFamily="34" charset="0"/>
              <a:buNone/>
            </a:pPr>
            <a:endParaRPr lang="ru-RU" sz="1200" b="1" dirty="0" smtClean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marL="0" indent="0" algn="just">
              <a:buFont typeface="Arial" pitchFamily="34" charset="0"/>
              <a:buNone/>
            </a:pPr>
            <a:r>
              <a:rPr lang="ru-RU" sz="1200" b="1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Реализация комплексных проектов</a:t>
            </a:r>
            <a:endParaRPr lang="en-US" sz="1200" b="1" dirty="0" smtClean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algn="just"/>
            <a:r>
              <a:rPr lang="ru-RU" sz="12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Социальные карты</a:t>
            </a:r>
            <a:endParaRPr lang="en-US" sz="1200" dirty="0" smtClean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algn="just"/>
            <a:r>
              <a:rPr lang="ru-RU" sz="12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Транспортные карты</a:t>
            </a:r>
            <a:endParaRPr lang="en-US" sz="1200" dirty="0" smtClean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algn="just"/>
            <a:r>
              <a:rPr lang="ru-RU" sz="12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Системы лояльности</a:t>
            </a:r>
            <a:endParaRPr lang="en-US" sz="1200" dirty="0" smtClean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algn="just"/>
            <a:r>
              <a:rPr lang="ru-RU" sz="12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и др.</a:t>
            </a:r>
            <a:endParaRPr lang="en-US" sz="1200" dirty="0" smtClean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algn="just"/>
            <a:endParaRPr lang="en-US" sz="1200" dirty="0" smtClean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algn="just"/>
            <a:endParaRPr lang="en-US" sz="1200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en-US" sz="1200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ru-RU" sz="1200" b="1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468992" y="1783474"/>
            <a:ext cx="1672859" cy="8410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endParaRPr lang="ru-RU" sz="1200" b="1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3586" y="471643"/>
            <a:ext cx="5407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kern="1800" spc="100" dirty="0" err="1" smtClean="0">
                <a:solidFill>
                  <a:srgbClr val="1D5A6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Алиот</a:t>
            </a:r>
            <a:r>
              <a:rPr lang="ru-RU" sz="2000" kern="1800" spc="100" dirty="0" smtClean="0">
                <a:solidFill>
                  <a:srgbClr val="1D5A6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: направления деятельности</a:t>
            </a:r>
            <a:endParaRPr lang="en-US" sz="2000" kern="1800" spc="100" dirty="0">
              <a:solidFill>
                <a:srgbClr val="1D5A62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380" y="-589436"/>
            <a:ext cx="6591097" cy="495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0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628" y="2096081"/>
            <a:ext cx="4299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1D5A6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Производство</a:t>
            </a:r>
            <a:endParaRPr lang="ru-RU" sz="3200" dirty="0">
              <a:solidFill>
                <a:srgbClr val="1D5A62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pic>
        <p:nvPicPr>
          <p:cNvPr id="1028" name="Picture 4" descr="http://alth.ru/wp-content/gallery/alth/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579" y="999996"/>
            <a:ext cx="4175857" cy="277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30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94855" y="283444"/>
            <a:ext cx="4299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1D5A6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Производство. Факты</a:t>
            </a:r>
            <a:endParaRPr lang="ru-RU" sz="2000" dirty="0">
              <a:solidFill>
                <a:srgbClr val="1D5A62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1638329" y="689729"/>
            <a:ext cx="5912241" cy="64696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endParaRPr lang="ru-RU" sz="1244" dirty="0">
              <a:solidFill>
                <a:srgbClr val="1F497D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493186" y="1899765"/>
            <a:ext cx="3823121" cy="1300150"/>
          </a:xfrm>
          <a:prstGeom prst="rect">
            <a:avLst/>
          </a:prstGeom>
        </p:spPr>
        <p:txBody>
          <a:bodyPr vert="horz" lIns="63197" tIns="31598" rIns="63197" bIns="31598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основано </a:t>
            </a:r>
            <a:r>
              <a:rPr lang="ru-RU" sz="18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в 2008 году</a:t>
            </a:r>
          </a:p>
          <a:p>
            <a:r>
              <a:rPr lang="ru-RU" sz="18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50 млн. карт в год</a:t>
            </a:r>
          </a:p>
          <a:p>
            <a:pPr algn="just"/>
            <a:r>
              <a:rPr lang="ru-RU" sz="18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30</a:t>
            </a:r>
            <a:r>
              <a:rPr lang="en-US" sz="18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0</a:t>
            </a:r>
            <a:r>
              <a:rPr lang="ru-RU" sz="18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+ человек производственного</a:t>
            </a:r>
            <a:br>
              <a:rPr lang="ru-RU" sz="18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</a:br>
            <a:r>
              <a:rPr lang="ru-RU" sz="18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персонала </a:t>
            </a:r>
            <a:r>
              <a:rPr lang="ru-RU" sz="18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в многосменном </a:t>
            </a:r>
            <a:r>
              <a:rPr lang="ru-RU" sz="18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режиме</a:t>
            </a:r>
          </a:p>
          <a:p>
            <a:endParaRPr lang="ru-RU" sz="1800" dirty="0" smtClean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endParaRPr lang="ru-RU" sz="1200" dirty="0" smtClean="0">
              <a:solidFill>
                <a:prstClr val="black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08455" y="3475134"/>
            <a:ext cx="184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1200" dirty="0">
              <a:solidFill>
                <a:prstClr val="black"/>
              </a:solidFill>
            </a:endParaRPr>
          </a:p>
        </p:txBody>
      </p:sp>
      <p:pic>
        <p:nvPicPr>
          <p:cNvPr id="7170" name="Picture 2" descr="http://alth.ru/wp-content/gallery/alth/1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804" y="640614"/>
            <a:ext cx="4670196" cy="311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95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22358" y="294036"/>
            <a:ext cx="5959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1D5A6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Производство</a:t>
            </a:r>
            <a:r>
              <a:rPr lang="en-US" sz="2000" dirty="0" smtClean="0">
                <a:solidFill>
                  <a:srgbClr val="1D5A6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. </a:t>
            </a:r>
            <a:r>
              <a:rPr lang="ru-RU" sz="2000" dirty="0" smtClean="0">
                <a:solidFill>
                  <a:srgbClr val="1D5A6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Сертификаты</a:t>
            </a:r>
            <a:endParaRPr lang="ru-RU" sz="2000" dirty="0">
              <a:solidFill>
                <a:srgbClr val="1D5A62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1638329" y="689729"/>
            <a:ext cx="5912241" cy="64696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endParaRPr lang="ru-RU" sz="1244" dirty="0">
              <a:solidFill>
                <a:srgbClr val="1F497D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08455" y="3475134"/>
            <a:ext cx="184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1200" dirty="0">
              <a:solidFill>
                <a:prstClr val="black"/>
              </a:solidFill>
            </a:endParaRPr>
          </a:p>
        </p:txBody>
      </p:sp>
      <p:graphicFrame>
        <p:nvGraphicFramePr>
          <p:cNvPr id="24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81480"/>
              </p:ext>
            </p:extLst>
          </p:nvPr>
        </p:nvGraphicFramePr>
        <p:xfrm>
          <a:off x="400820" y="1217654"/>
          <a:ext cx="8253219" cy="32213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39614"/>
                <a:gridCol w="1915135"/>
                <a:gridCol w="2015933"/>
                <a:gridCol w="1982537"/>
              </a:tblGrid>
              <a:tr h="73028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200" b="0" kern="1800" dirty="0" smtClean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Meiryo" panose="020B0604030504040204" pitchFamily="34" charset="-128"/>
                        </a:rPr>
                        <a:t>Сертификация на производство и персонализацию карт</a:t>
                      </a:r>
                      <a:endParaRPr lang="ru-RU" sz="1200" b="0" kern="180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Meiryo" panose="020B0604030504040204" pitchFamily="34" charset="-128"/>
                      </a:endParaRPr>
                    </a:p>
                  </a:txBody>
                  <a:tcPr marL="87796" marR="87796" marT="72000" marB="72000" anchor="ctr">
                    <a:lnR w="12700" cmpd="sng">
                      <a:noFill/>
                    </a:lnR>
                    <a:lnT w="19050" cap="flat" cmpd="sng" algn="ctr">
                      <a:solidFill>
                        <a:srgbClr val="165A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8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/>
                      </a:endParaRPr>
                    </a:p>
                  </a:txBody>
                  <a:tcPr marL="87796" marR="87796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165A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8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/>
                      </a:endParaRPr>
                    </a:p>
                  </a:txBody>
                  <a:tcPr marL="87796" marR="87796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165A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8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/>
                      </a:endParaRPr>
                    </a:p>
                  </a:txBody>
                  <a:tcPr marL="87796" marR="87796" marT="72000" marB="72000" anchor="ctr">
                    <a:lnL w="12700" cmpd="sng">
                      <a:noFill/>
                    </a:lnL>
                    <a:lnT w="19050" cap="flat" cmpd="sng" algn="ctr">
                      <a:solidFill>
                        <a:srgbClr val="165A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541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Meiryo" panose="020B0604030504040204" pitchFamily="34" charset="-128"/>
                          <a:ea typeface="Meiryo" panose="020B0604030504040204" pitchFamily="34" charset="-128"/>
                          <a:cs typeface="Meiryo" panose="020B0604030504040204" pitchFamily="34" charset="-128"/>
                        </a:rPr>
                        <a:t>Сертификация на изготовление дуальных карт</a:t>
                      </a:r>
                      <a:endParaRPr lang="en-US" sz="1200" dirty="0" smtClean="0">
                        <a:latin typeface="Meiryo" panose="020B0604030504040204" pitchFamily="34" charset="-128"/>
                        <a:ea typeface="Meiryo" panose="020B0604030504040204" pitchFamily="34" charset="-128"/>
                        <a:cs typeface="Meiryo" panose="020B0604030504040204" pitchFamily="34" charset="-128"/>
                      </a:endParaRPr>
                    </a:p>
                  </a:txBody>
                  <a:tcPr marL="87796" marR="87796" marT="72000" marB="72000" anchor="ctr">
                    <a:lnR w="12700" cmpd="sng"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8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/>
                      </a:endParaRPr>
                    </a:p>
                  </a:txBody>
                  <a:tcPr marL="87796" marR="87796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8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/>
                      </a:endParaRPr>
                    </a:p>
                  </a:txBody>
                  <a:tcPr marL="87796" marR="87796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8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/>
                      </a:endParaRPr>
                    </a:p>
                  </a:txBody>
                  <a:tcPr marL="87796" marR="87796" marT="72000" marB="72000" anchor="ctr">
                    <a:lnL w="12700" cmpd="sng">
                      <a:noFill/>
                    </a:lnL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604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Meiryo" panose="020B0604030504040204" pitchFamily="34" charset="-128"/>
                          <a:ea typeface="Meiryo" panose="020B0604030504040204" pitchFamily="34" charset="-128"/>
                          <a:cs typeface="Meiryo" panose="020B0604030504040204" pitchFamily="34" charset="-128"/>
                        </a:rPr>
                        <a:t>ISO9001</a:t>
                      </a:r>
                      <a:r>
                        <a:rPr lang="ru-RU" sz="1200" dirty="0" smtClean="0">
                          <a:latin typeface="Meiryo" panose="020B0604030504040204" pitchFamily="34" charset="-128"/>
                          <a:ea typeface="Meiryo" panose="020B0604030504040204" pitchFamily="34" charset="-128"/>
                          <a:cs typeface="Meiryo" panose="020B0604030504040204" pitchFamily="34" charset="-128"/>
                        </a:rPr>
                        <a:t>-2008</a:t>
                      </a:r>
                      <a:r>
                        <a:rPr lang="en-US" sz="1200" dirty="0" smtClean="0">
                          <a:latin typeface="Meiryo" panose="020B0604030504040204" pitchFamily="34" charset="-128"/>
                          <a:ea typeface="Meiryo" panose="020B0604030504040204" pitchFamily="34" charset="-128"/>
                          <a:cs typeface="Meiryo" panose="020B0604030504040204" pitchFamily="34" charset="-128"/>
                        </a:rPr>
                        <a:t> </a:t>
                      </a:r>
                      <a:r>
                        <a:rPr lang="ru-RU" sz="1200" dirty="0" smtClean="0">
                          <a:latin typeface="Meiryo" panose="020B0604030504040204" pitchFamily="34" charset="-128"/>
                          <a:ea typeface="Meiryo" panose="020B0604030504040204" pitchFamily="34" charset="-128"/>
                          <a:cs typeface="Meiryo" panose="020B0604030504040204" pitchFamily="34" charset="-128"/>
                        </a:rPr>
                        <a:t>Система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Meiryo" panose="020B0604030504040204" pitchFamily="34" charset="-128"/>
                          <a:ea typeface="Meiryo" panose="020B0604030504040204" pitchFamily="34" charset="-128"/>
                          <a:cs typeface="Meiryo" panose="020B0604030504040204" pitchFamily="34" charset="-128"/>
                        </a:rPr>
                        <a:t>Менеджмента качества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800" dirty="0" smtClean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Meiryo" panose="020B0604030504040204" pitchFamily="34" charset="-128"/>
                      </a:endParaRPr>
                    </a:p>
                  </a:txBody>
                  <a:tcPr marL="87796" marR="87796" marT="72000" marB="72000" anchor="ctr">
                    <a:lnR w="12700" cmpd="sng"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8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/>
                      </a:endParaRPr>
                    </a:p>
                  </a:txBody>
                  <a:tcPr marL="87796" marR="87796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8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/>
                      </a:endParaRPr>
                    </a:p>
                  </a:txBody>
                  <a:tcPr marL="87796" marR="87796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8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/>
                      </a:endParaRPr>
                    </a:p>
                  </a:txBody>
                  <a:tcPr marL="87796" marR="87796" marT="72000" marB="72000" anchor="ctr">
                    <a:lnL w="12700" cmpd="sng">
                      <a:noFill/>
                    </a:lnL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8052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800" dirty="0" smtClean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Meiryo" panose="020B0604030504040204" pitchFamily="34" charset="-128"/>
                        </a:rPr>
                        <a:t>Сертификация ожидается в </a:t>
                      </a:r>
                      <a:r>
                        <a:rPr lang="en-US" sz="1200" kern="1800" dirty="0" smtClean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Meiryo" panose="020B0604030504040204" pitchFamily="34" charset="-128"/>
                        </a:rPr>
                        <a:t>2015</a:t>
                      </a:r>
                      <a:r>
                        <a:rPr lang="ru-RU" sz="1200" dirty="0" smtClean="0">
                          <a:latin typeface="Meiryo" panose="020B0604030504040204" pitchFamily="34" charset="-128"/>
                          <a:ea typeface="Meiryo" panose="020B0604030504040204" pitchFamily="34" charset="-128"/>
                          <a:cs typeface="Meiryo" panose="020B0604030504040204" pitchFamily="34" charset="-128"/>
                        </a:rPr>
                        <a:t> г.</a:t>
                      </a:r>
                      <a:endParaRPr lang="ru-RU" sz="1200" dirty="0">
                        <a:latin typeface="Meiryo" panose="020B0604030504040204" pitchFamily="34" charset="-128"/>
                        <a:ea typeface="Meiryo" panose="020B0604030504040204" pitchFamily="34" charset="-128"/>
                        <a:cs typeface="Meiryo" panose="020B0604030504040204" pitchFamily="34" charset="-128"/>
                      </a:endParaRPr>
                    </a:p>
                  </a:txBody>
                  <a:tcPr marL="87796" marR="87796" marT="72000" marB="72000" anchor="ctr">
                    <a:lnR w="12700" cmpd="sng"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8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/>
                      </a:endParaRPr>
                    </a:p>
                  </a:txBody>
                  <a:tcPr marL="87796" marR="87796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ru-RU" sz="1000" kern="18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/>
                      </a:endParaRPr>
                    </a:p>
                  </a:txBody>
                  <a:tcPr marL="87796" marR="87796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1000" kern="18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/>
                      </a:endParaRPr>
                    </a:p>
                  </a:txBody>
                  <a:tcPr marL="87796" marR="87796" marT="72000" marB="72000" anchor="ctr">
                    <a:lnL w="12700" cmpd="sng">
                      <a:noFill/>
                    </a:lnL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/>
          <a:srcRect t="20292" b="19191"/>
          <a:stretch/>
        </p:blipFill>
        <p:spPr>
          <a:xfrm>
            <a:off x="3326575" y="1336695"/>
            <a:ext cx="742989" cy="44963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67" y="1290461"/>
            <a:ext cx="880914" cy="542101"/>
          </a:xfrm>
          <a:prstGeom prst="rect">
            <a:avLst/>
          </a:prstGeom>
        </p:spPr>
      </p:pic>
      <p:pic>
        <p:nvPicPr>
          <p:cNvPr id="30" name="Рисунок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27911" r="16408" b="26797"/>
          <a:stretch>
            <a:fillRect/>
          </a:stretch>
        </p:blipFill>
        <p:spPr bwMode="auto">
          <a:xfrm>
            <a:off x="7174705" y="1444274"/>
            <a:ext cx="1161467" cy="23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4705" y="3875502"/>
            <a:ext cx="1365065" cy="321484"/>
          </a:xfrm>
          <a:prstGeom prst="rect">
            <a:avLst/>
          </a:prstGeom>
        </p:spPr>
      </p:pic>
      <p:pic>
        <p:nvPicPr>
          <p:cNvPr id="32" name="Рисунок 4" descr="http://www.combank.net/newweb/images/Media_Centre/union%20pa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165" y="3775234"/>
            <a:ext cx="851391" cy="53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473" y="3764398"/>
            <a:ext cx="702909" cy="54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5553" y="2139570"/>
            <a:ext cx="1572931" cy="392357"/>
          </a:xfrm>
          <a:prstGeom prst="rect">
            <a:avLst/>
          </a:prstGeom>
        </p:spPr>
      </p:pic>
      <p:pic>
        <p:nvPicPr>
          <p:cNvPr id="35" name="Picture 2" descr="БПС-Сбербанк :: Оплачивай покупки мгновенно с новыми картами БПС-Сбербанка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043" y="2150996"/>
            <a:ext cx="1390402" cy="38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http://www2.globalgap.org/logos/20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798" y="2887849"/>
            <a:ext cx="703846" cy="65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6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4114" y="2164728"/>
            <a:ext cx="5959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1D5A6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Карточные продукты</a:t>
            </a:r>
            <a:endParaRPr lang="ru-RU" sz="2000" dirty="0">
              <a:solidFill>
                <a:srgbClr val="1D5A62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pic>
        <p:nvPicPr>
          <p:cNvPr id="3074" name="Picture 2" descr="http://www.lowcards.com/wp-content/uploads/2013/01/bigstock-d-rendering-of-a-credit-cards-17085230-e13584601965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971" y="773354"/>
            <a:ext cx="5109029" cy="298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34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94118" y="338998"/>
            <a:ext cx="5959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1D5A6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Карточные продукты</a:t>
            </a:r>
          </a:p>
          <a:p>
            <a:r>
              <a:rPr lang="ru-RU" sz="2000" dirty="0" smtClean="0">
                <a:solidFill>
                  <a:srgbClr val="1D5A6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Решения партнеров</a:t>
            </a:r>
            <a:endParaRPr lang="ru-RU" sz="2000" dirty="0">
              <a:solidFill>
                <a:srgbClr val="1D5A62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83728" y="4734738"/>
            <a:ext cx="783162" cy="230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760" dirty="0">
                <a:solidFill>
                  <a:prstClr val="white">
                    <a:lumMod val="75000"/>
                  </a:prstClr>
                </a:solidFill>
              </a:rPr>
              <a:t>стр</a:t>
            </a:r>
            <a:r>
              <a:rPr lang="ru-RU" sz="898" b="1" dirty="0">
                <a:solidFill>
                  <a:prstClr val="white">
                    <a:lumMod val="75000"/>
                  </a:prstClr>
                </a:solidFill>
              </a:rPr>
              <a:t> </a:t>
            </a:r>
            <a:fld id="{094F7D53-F497-40C5-BF44-0F5C6D48FD5E}" type="slidenum">
              <a:rPr lang="ru-RU" sz="829" b="1">
                <a:solidFill>
                  <a:prstClr val="white">
                    <a:lumMod val="75000"/>
                  </a:prstClr>
                </a:solidFill>
              </a:rPr>
              <a:pPr algn="r"/>
              <a:t>8</a:t>
            </a:fld>
            <a:endParaRPr lang="ru-RU" sz="829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835371" y="1210189"/>
            <a:ext cx="5790400" cy="15830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364" indent="-119587" algn="just"/>
            <a:r>
              <a:rPr lang="ru-RU" sz="11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партнерство </a:t>
            </a:r>
            <a:r>
              <a:rPr lang="ru-RU" sz="11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с ведущими производителями чип-модулей в мире (</a:t>
            </a:r>
            <a:r>
              <a:rPr lang="en-US" sz="11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NXP, </a:t>
            </a:r>
            <a:r>
              <a:rPr lang="en-US" sz="1100" dirty="0" err="1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Safran</a:t>
            </a:r>
            <a:r>
              <a:rPr lang="en-US" sz="11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Morpho</a:t>
            </a:r>
            <a:r>
              <a:rPr lang="en-US" sz="11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, </a:t>
            </a:r>
            <a:r>
              <a:rPr lang="en-US" sz="11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Infineon</a:t>
            </a:r>
            <a:r>
              <a:rPr lang="ru-RU" sz="11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)</a:t>
            </a:r>
            <a:endParaRPr lang="ru-RU" sz="1100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marL="128364" indent="-119587" algn="just"/>
            <a:r>
              <a:rPr lang="ru-RU" sz="11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широкие возможности выбора </a:t>
            </a:r>
            <a:r>
              <a:rPr lang="ru-RU" sz="1100" dirty="0" err="1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вендора</a:t>
            </a:r>
            <a:endParaRPr lang="ru-RU" sz="1100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marL="128364" indent="-119587" algn="just"/>
            <a:r>
              <a:rPr lang="ru-RU" sz="11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возможность выбора чип-модуля под задачи банка</a:t>
            </a:r>
          </a:p>
          <a:p>
            <a:pPr marL="128364" indent="-119587" algn="just"/>
            <a:r>
              <a:rPr lang="ru-RU" sz="11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разработка собственных продуктов на базе микроконтроллеров NXP и </a:t>
            </a:r>
            <a:r>
              <a:rPr lang="ru-RU" sz="1100" dirty="0" err="1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Infineon</a:t>
            </a:r>
            <a:endParaRPr lang="ru-RU" sz="1100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pic>
        <p:nvPicPr>
          <p:cNvPr id="14" name="Picture 6" descr="http://www.mideasttime.com/logos/nxp-semiconductors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10" y="2637224"/>
            <a:ext cx="1328164" cy="50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www.nis-infor.com/picture/ban/safran-morpho/5?width=427&amp;height=1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32" y="3475727"/>
            <a:ext cx="2110906" cy="56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1-tub-ru.yandex.net/i?id=aa3322ca42cb32ecee56397b8e75188a-66-144&amp;n=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165" y="3475727"/>
            <a:ext cx="1227497" cy="54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97024" y="2592754"/>
            <a:ext cx="51641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«</a:t>
            </a:r>
            <a:r>
              <a:rPr lang="ru-RU" sz="14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АЛИОТ» – ключевой партнер </a:t>
            </a:r>
            <a:r>
              <a:rPr lang="en-US" sz="14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/>
            </a:r>
            <a:br>
              <a:rPr lang="en-US" sz="14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</a:br>
            <a:r>
              <a:rPr lang="ru-RU" sz="14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NXP </a:t>
            </a:r>
            <a:r>
              <a:rPr lang="ru-RU" sz="1400" dirty="0" err="1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Semiconductors</a:t>
            </a:r>
            <a:r>
              <a:rPr lang="ru-RU" sz="14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ru-RU" sz="1400" dirty="0" smtClean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в РФ в </a:t>
            </a:r>
            <a:r>
              <a:rPr lang="ru-RU" sz="14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2014 г.</a:t>
            </a:r>
          </a:p>
          <a:p>
            <a:endParaRPr lang="ru-RU" sz="1400" dirty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pic>
        <p:nvPicPr>
          <p:cNvPr id="13" name="Picture 6" descr="SPS Reliable Technolog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309" y="3475727"/>
            <a:ext cx="1723467" cy="44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6774697" y="0"/>
            <a:ext cx="401002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83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604273" y="301233"/>
            <a:ext cx="8750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kern="1800" spc="100" dirty="0" smtClean="0">
                <a:solidFill>
                  <a:srgbClr val="1D5A6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Карточные продукты. </a:t>
            </a:r>
            <a:r>
              <a:rPr lang="en-US" sz="2000" kern="1800" spc="100" dirty="0" err="1" smtClean="0">
                <a:solidFill>
                  <a:srgbClr val="1D5A6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SCOne</a:t>
            </a:r>
            <a:endParaRPr lang="en-US" sz="2000" kern="1800" spc="100" dirty="0" smtClean="0">
              <a:solidFill>
                <a:srgbClr val="1D5A62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r>
              <a:rPr lang="en-US" sz="2000" kern="1800" spc="100" dirty="0" smtClean="0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S</a:t>
            </a:r>
            <a:r>
              <a:rPr lang="en-US" sz="2000" kern="1800" spc="100" dirty="0" smtClean="0">
                <a:solidFill>
                  <a:srgbClr val="1D5A6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mart </a:t>
            </a:r>
            <a:r>
              <a:rPr lang="en-US" sz="2000" kern="1800" spc="100" dirty="0" smtClean="0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C</a:t>
            </a:r>
            <a:r>
              <a:rPr lang="en-US" sz="2000" kern="1800" spc="100" dirty="0" smtClean="0">
                <a:solidFill>
                  <a:srgbClr val="1D5A6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ard </a:t>
            </a:r>
            <a:r>
              <a:rPr lang="en-US" sz="2000" kern="1800" spc="100" dirty="0" smtClean="0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One</a:t>
            </a:r>
            <a:r>
              <a:rPr lang="en-US" sz="2000" kern="1800" spc="100" dirty="0" smtClean="0">
                <a:solidFill>
                  <a:srgbClr val="1D5A6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 – </a:t>
            </a:r>
            <a:r>
              <a:rPr lang="ru-RU" sz="2000" kern="1800" spc="100" dirty="0" smtClean="0">
                <a:solidFill>
                  <a:srgbClr val="1D5A6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собственная разработка АЛИОТ</a:t>
            </a:r>
            <a:endParaRPr lang="ru-RU" sz="2000" kern="1800" spc="100" dirty="0">
              <a:solidFill>
                <a:srgbClr val="1D5A62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pic>
        <p:nvPicPr>
          <p:cNvPr id="22" name="Picture 6" descr="http://www.mideasttime.com/logos/nxp-semiconductors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52" y="2873211"/>
            <a:ext cx="601519" cy="23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im1-tub-ru.yandex.net/i?id=aa3322ca42cb32ecee56397b8e75188a-66-144&amp;n=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434" y="2831644"/>
            <a:ext cx="838396" cy="36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0519" y="3529273"/>
            <a:ext cx="715311" cy="44019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/>
          <a:srcRect t="20292" b="19191"/>
          <a:stretch/>
        </p:blipFill>
        <p:spPr>
          <a:xfrm>
            <a:off x="781787" y="3558076"/>
            <a:ext cx="603315" cy="365108"/>
          </a:xfrm>
          <a:prstGeom prst="rect">
            <a:avLst/>
          </a:prstGeom>
        </p:spPr>
      </p:pic>
      <p:pic>
        <p:nvPicPr>
          <p:cNvPr id="3078" name="Picture 6" descr="SPS Reliable Technolog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60" y="4206771"/>
            <a:ext cx="1294866" cy="33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51372" y="1184602"/>
            <a:ext cx="5674913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Программное обеспечение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«</a:t>
            </a:r>
            <a:r>
              <a:rPr lang="en-US" sz="10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native</a:t>
            </a:r>
            <a:r>
              <a:rPr lang="ru-RU" sz="10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»-операционная система: высокая скорость транзакций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возможность оперативной разработки дополнительных приложений </a:t>
            </a:r>
            <a:endParaRPr lang="ru-RU" sz="1000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поддержка </a:t>
            </a:r>
            <a:r>
              <a:rPr lang="ru-RU" sz="10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ГОСТ-криптографии, реализация электронной цифровой подписи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сертифицированные платежные приложения:</a:t>
            </a:r>
            <a:endParaRPr lang="ru-RU" sz="1000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VISA, </a:t>
            </a:r>
            <a:r>
              <a:rPr lang="ru-RU" sz="1000" dirty="0" err="1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MasterCard</a:t>
            </a:r>
            <a:r>
              <a:rPr lang="ru-RU" sz="10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, </a:t>
            </a:r>
            <a:r>
              <a:rPr lang="ru-RU" sz="10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ПРО100</a:t>
            </a:r>
            <a:endParaRPr lang="ru-RU" sz="1000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НСПК</a:t>
            </a:r>
            <a:r>
              <a:rPr lang="ru-RU" sz="10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 – ожидается в 2015 г.</a:t>
            </a:r>
          </a:p>
          <a:p>
            <a:pPr algn="just"/>
            <a:r>
              <a:rPr lang="ru-RU" sz="10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 </a:t>
            </a:r>
          </a:p>
          <a:p>
            <a:pPr algn="just"/>
            <a:r>
              <a:rPr lang="ru-RU" sz="1000" b="1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Технологии</a:t>
            </a:r>
            <a:endParaRPr lang="ru-RU" sz="1000" b="1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контактное и дуальное исполнение</a:t>
            </a:r>
            <a:endParaRPr lang="ru-RU" sz="1000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err="1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SCOne</a:t>
            </a:r>
            <a:r>
              <a:rPr lang="ru-RU" sz="10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 D80 </a:t>
            </a:r>
            <a:r>
              <a:rPr lang="ru-RU" sz="10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– первый в мире продукт сертифицированный международными платежными системами с поддержкой высокозащищенной технологии MIFARE </a:t>
            </a:r>
            <a:r>
              <a:rPr lang="ru-RU" sz="1000" dirty="0" err="1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Plus</a:t>
            </a:r>
            <a:endParaRPr lang="ru-RU" sz="1000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и</a:t>
            </a:r>
            <a:r>
              <a:rPr lang="ru-RU" sz="10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ндуктивная технология для дуальных карт </a:t>
            </a:r>
            <a:r>
              <a:rPr lang="en-US" sz="10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– </a:t>
            </a:r>
            <a:r>
              <a:rPr lang="ru-RU" sz="10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работа карты без физического контакта чипа и антенны обеспечивает увеличение срока службы карты</a:t>
            </a:r>
            <a:endParaRPr lang="ru-RU" sz="1000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algn="just"/>
            <a:endParaRPr lang="en-US" sz="1000" b="1" dirty="0" smtClean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algn="just"/>
            <a:r>
              <a:rPr lang="ru-RU" sz="1000" b="1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Поддержка</a:t>
            </a:r>
            <a:endParaRPr lang="ru-RU" sz="1000" b="1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микроконтроллеры, технологическая поддержка от лидеров рынка - </a:t>
            </a:r>
            <a:r>
              <a:rPr lang="ru-RU" sz="10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NXP </a:t>
            </a:r>
            <a:r>
              <a:rPr lang="ru-RU" sz="1000" dirty="0" err="1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and</a:t>
            </a:r>
            <a:r>
              <a:rPr lang="ru-RU" sz="10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ru-RU" sz="1000" dirty="0" err="1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Infineon</a:t>
            </a:r>
            <a:endParaRPr lang="ru-RU" sz="1000" dirty="0" smtClean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оперативная поддержка на русском языке, центр компетенций в Москве</a:t>
            </a:r>
            <a:endParaRPr lang="en-US" sz="1000" dirty="0" smtClean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prstClr val="black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prstClr val="black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prstClr val="black"/>
              </a:solidFill>
            </a:endParaRPr>
          </a:p>
        </p:txBody>
      </p:sp>
      <p:pic>
        <p:nvPicPr>
          <p:cNvPr id="21" name="Рисунок 20" descr="grav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6656" y="1039887"/>
            <a:ext cx="2448032" cy="169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63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Inpa_Full_2005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Presentation_Inpa_Full_200514.potx</Template>
  <TotalTime>5474</TotalTime>
  <Words>919</Words>
  <Application>Microsoft Office PowerPoint</Application>
  <PresentationFormat>Экран (16:9)</PresentationFormat>
  <Paragraphs>222</Paragraphs>
  <Slides>25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25</vt:i4>
      </vt:variant>
    </vt:vector>
  </HeadingPairs>
  <TitlesOfParts>
    <vt:vector size="37" baseType="lpstr">
      <vt:lpstr>Meiryo</vt:lpstr>
      <vt:lpstr>Arial</vt:lpstr>
      <vt:lpstr>Calibri</vt:lpstr>
      <vt:lpstr>Myriad Pro</vt:lpstr>
      <vt:lpstr>Symbol</vt:lpstr>
      <vt:lpstr>Tahoma</vt:lpstr>
      <vt:lpstr>Times New Roman</vt:lpstr>
      <vt:lpstr>Wingdings</vt:lpstr>
      <vt:lpstr>Presentation_Inpa_Full_200514</vt:lpstr>
      <vt:lpstr>Специальное оформление</vt:lpstr>
      <vt:lpstr>Custom Design</vt:lpstr>
      <vt:lpstr>1_Специальное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Pavel Borisenko</dc:creator>
  <cp:lastModifiedBy>Пилишенко Андрей</cp:lastModifiedBy>
  <cp:revision>157</cp:revision>
  <dcterms:created xsi:type="dcterms:W3CDTF">2014-05-08T08:15:59Z</dcterms:created>
  <dcterms:modified xsi:type="dcterms:W3CDTF">2015-04-22T05:46:30Z</dcterms:modified>
</cp:coreProperties>
</file>