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3" r:id="rId1"/>
  </p:sldMasterIdLst>
  <p:notesMasterIdLst>
    <p:notesMasterId r:id="rId8"/>
  </p:notesMasterIdLst>
  <p:handoutMasterIdLst>
    <p:handoutMasterId r:id="rId9"/>
  </p:handoutMasterIdLst>
  <p:sldIdLst>
    <p:sldId id="1123" r:id="rId2"/>
    <p:sldId id="1149" r:id="rId3"/>
    <p:sldId id="1258" r:id="rId4"/>
    <p:sldId id="1262" r:id="rId5"/>
    <p:sldId id="1265" r:id="rId6"/>
    <p:sldId id="1264" r:id="rId7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339933"/>
    <a:srgbClr val="00CC00"/>
    <a:srgbClr val="33CC33"/>
    <a:srgbClr val="A56EF0"/>
    <a:srgbClr val="00E7BE"/>
    <a:srgbClr val="C5FFFC"/>
    <a:srgbClr val="C9F0F5"/>
    <a:srgbClr val="0099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0" autoAdjust="0"/>
    <p:restoredTop sz="91371" autoAdjust="0"/>
  </p:normalViewPr>
  <p:slideViewPr>
    <p:cSldViewPr>
      <p:cViewPr varScale="1">
        <p:scale>
          <a:sx n="125" d="100"/>
          <a:sy n="125" d="100"/>
        </p:scale>
        <p:origin x="16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7016"/>
    </p:cViewPr>
  </p:sorterViewPr>
  <p:notesViewPr>
    <p:cSldViewPr>
      <p:cViewPr varScale="1">
        <p:scale>
          <a:sx n="118" d="100"/>
          <a:sy n="118" d="100"/>
        </p:scale>
        <p:origin x="-2082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EDE8F49-7455-DB44-A93A-17B01D00B935}" type="datetimeFigureOut">
              <a:rPr lang="ru-RU"/>
              <a:pPr>
                <a:defRPr/>
              </a:pPr>
              <a:t>25.12.2021</a:t>
            </a:fld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2333AAF-04F3-1A40-8004-1259D8ECA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87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621F93-440F-EB47-B7FC-217DA2A4C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89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27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30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45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4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64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00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504"/>
            <a:ext cx="2844800" cy="3639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67766">
              <a:defRPr/>
            </a:pPr>
            <a:endParaRPr lang="ru-RU" sz="1708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504"/>
            <a:ext cx="2844800" cy="36395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defTabSz="867766">
              <a:defRPr/>
            </a:pPr>
            <a:fld id="{62A7B1F3-ABB6-42BF-BAAD-CA5741C29BBA}" type="slidenum">
              <a:rPr lang="ru-RU" sz="1708" smtClean="0">
                <a:solidFill>
                  <a:prstClr val="black"/>
                </a:solidFill>
                <a:ea typeface="+mn-ea"/>
              </a:rPr>
              <a:pPr defTabSz="867766">
                <a:defRPr/>
              </a:pPr>
              <a:t>‹#›</a:t>
            </a:fld>
            <a:endParaRPr lang="ru-RU" sz="1708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298" y="6127128"/>
            <a:ext cx="2515997" cy="5080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6A2270-F0E8-9142-9F2D-F2AC8D5257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05" y="6041823"/>
            <a:ext cx="678635" cy="6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8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504"/>
            <a:ext cx="2844800" cy="3639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67766">
              <a:defRPr/>
            </a:pPr>
            <a:endParaRPr lang="ru-RU" sz="1708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504"/>
            <a:ext cx="3860800" cy="3639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67766">
              <a:defRPr/>
            </a:pPr>
            <a:r>
              <a:rPr lang="ru-RU" sz="1708">
                <a:solidFill>
                  <a:prstClr val="black"/>
                </a:solidFill>
                <a:ea typeface="+mn-ea"/>
              </a:rPr>
              <a:t>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504"/>
            <a:ext cx="2844800" cy="3639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67766">
              <a:defRPr/>
            </a:pPr>
            <a:fld id="{5C6072C5-E08C-46E1-A274-6DE4F5AC5B02}" type="slidenum">
              <a:rPr lang="ru-RU" sz="1708" smtClean="0">
                <a:solidFill>
                  <a:prstClr val="black"/>
                </a:solidFill>
                <a:ea typeface="+mn-ea"/>
              </a:rPr>
              <a:pPr defTabSz="867766">
                <a:defRPr/>
              </a:pPr>
              <a:t>‹#›</a:t>
            </a:fld>
            <a:endParaRPr lang="ru-RU" sz="1708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925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504"/>
            <a:ext cx="2844800" cy="3639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67766">
              <a:defRPr/>
            </a:pPr>
            <a:endParaRPr lang="ru-RU" sz="1708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504"/>
            <a:ext cx="3860800" cy="3639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67766">
              <a:defRPr/>
            </a:pPr>
            <a:r>
              <a:rPr lang="ru-RU" sz="1708">
                <a:solidFill>
                  <a:prstClr val="black"/>
                </a:solidFill>
                <a:ea typeface="+mn-ea"/>
              </a:rPr>
              <a:t>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504"/>
            <a:ext cx="2844800" cy="3639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67766">
              <a:defRPr/>
            </a:pPr>
            <a:fld id="{9218A920-23A8-45A0-BD4C-F6B1F544A2E6}" type="slidenum">
              <a:rPr lang="ru-RU" sz="1708" smtClean="0">
                <a:solidFill>
                  <a:prstClr val="black"/>
                </a:solidFill>
                <a:ea typeface="+mn-ea"/>
              </a:rPr>
              <a:pPr defTabSz="867766">
                <a:defRPr/>
              </a:pPr>
              <a:t>‹#›</a:t>
            </a:fld>
            <a:endParaRPr lang="ru-RU" sz="1708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923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2180"/>
          </a:xfrm>
          <a:prstGeom prst="rect">
            <a:avLst/>
          </a:prstGeom>
        </p:spPr>
        <p:txBody>
          <a:bodyPr/>
          <a:lstStyle>
            <a:lvl1pPr marL="170820" algn="l">
              <a:lnSpc>
                <a:spcPct val="150000"/>
              </a:lnSpc>
              <a:defRPr sz="2847">
                <a:solidFill>
                  <a:srgbClr val="FFFF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1745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19743" y="1007872"/>
            <a:ext cx="10972800" cy="45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"/>
            <a:ext cx="12192000" cy="558803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7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1083" y="2"/>
            <a:ext cx="10972800" cy="5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912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</p:sldLayoutIdLst>
  <p:hf hdr="0" ftr="0" dt="0"/>
  <p:txStyles>
    <p:titleStyle>
      <a:lvl1pPr algn="l" rtl="0" fontAlgn="base">
        <a:lnSpc>
          <a:spcPts val="2847"/>
        </a:lnSpc>
        <a:spcBef>
          <a:spcPct val="0"/>
        </a:spcBef>
        <a:spcAft>
          <a:spcPct val="0"/>
        </a:spcAft>
        <a:defRPr sz="2562" kern="1200" baseline="0">
          <a:solidFill>
            <a:srgbClr val="FFFF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176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76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76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76">
          <a:solidFill>
            <a:schemeClr val="tx1"/>
          </a:solidFill>
          <a:latin typeface="Calibri" pitchFamily="34" charset="0"/>
        </a:defRPr>
      </a:lvl5pPr>
      <a:lvl6pPr marL="433883" algn="ctr" rtl="0" fontAlgn="base">
        <a:spcBef>
          <a:spcPct val="0"/>
        </a:spcBef>
        <a:spcAft>
          <a:spcPct val="0"/>
        </a:spcAft>
        <a:defRPr sz="4176">
          <a:solidFill>
            <a:schemeClr val="tx1"/>
          </a:solidFill>
          <a:latin typeface="Calibri" pitchFamily="34" charset="0"/>
        </a:defRPr>
      </a:lvl6pPr>
      <a:lvl7pPr marL="867766" algn="ctr" rtl="0" fontAlgn="base">
        <a:spcBef>
          <a:spcPct val="0"/>
        </a:spcBef>
        <a:spcAft>
          <a:spcPct val="0"/>
        </a:spcAft>
        <a:defRPr sz="4176">
          <a:solidFill>
            <a:schemeClr val="tx1"/>
          </a:solidFill>
          <a:latin typeface="Calibri" pitchFamily="34" charset="0"/>
        </a:defRPr>
      </a:lvl7pPr>
      <a:lvl8pPr marL="1301648" algn="ctr" rtl="0" fontAlgn="base">
        <a:spcBef>
          <a:spcPct val="0"/>
        </a:spcBef>
        <a:spcAft>
          <a:spcPct val="0"/>
        </a:spcAft>
        <a:defRPr sz="4176">
          <a:solidFill>
            <a:schemeClr val="tx1"/>
          </a:solidFill>
          <a:latin typeface="Calibri" pitchFamily="34" charset="0"/>
        </a:defRPr>
      </a:lvl8pPr>
      <a:lvl9pPr marL="1735531" algn="ctr" rtl="0" fontAlgn="base">
        <a:spcBef>
          <a:spcPct val="0"/>
        </a:spcBef>
        <a:spcAft>
          <a:spcPct val="0"/>
        </a:spcAft>
        <a:defRPr sz="4176">
          <a:solidFill>
            <a:schemeClr val="tx1"/>
          </a:solidFill>
          <a:latin typeface="Calibri" pitchFamily="34" charset="0"/>
        </a:defRPr>
      </a:lvl9pPr>
    </p:titleStyle>
    <p:bodyStyle>
      <a:lvl1pPr marL="325412" indent="-32541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708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1pPr>
      <a:lvl2pPr marL="705060" indent="-27117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708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1084707" indent="-21694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708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1518590" indent="-21694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708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1952473" indent="-216941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8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2386355" indent="-216941" algn="l" defTabSz="867766" rtl="0" eaLnBrk="1" latinLnBrk="0" hangingPunct="1">
        <a:spcBef>
          <a:spcPct val="20000"/>
        </a:spcBef>
        <a:buFont typeface="Arial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20238" indent="-216941" algn="l" defTabSz="867766" rtl="0" eaLnBrk="1" latinLnBrk="0" hangingPunct="1">
        <a:spcBef>
          <a:spcPct val="20000"/>
        </a:spcBef>
        <a:buFont typeface="Arial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254121" indent="-216941" algn="l" defTabSz="867766" rtl="0" eaLnBrk="1" latinLnBrk="0" hangingPunct="1">
        <a:spcBef>
          <a:spcPct val="20000"/>
        </a:spcBef>
        <a:buFont typeface="Arial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688004" indent="-216941" algn="l" defTabSz="867766" rtl="0" eaLnBrk="1" latinLnBrk="0" hangingPunct="1">
        <a:spcBef>
          <a:spcPct val="20000"/>
        </a:spcBef>
        <a:buFont typeface="Arial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7766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1pPr>
      <a:lvl2pPr marL="433883" algn="l" defTabSz="867766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2pPr>
      <a:lvl3pPr marL="867766" algn="l" defTabSz="867766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3pPr>
      <a:lvl4pPr marL="1301648" algn="l" defTabSz="867766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4pPr>
      <a:lvl5pPr marL="1735531" algn="l" defTabSz="867766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5pPr>
      <a:lvl6pPr marL="2169414" algn="l" defTabSz="867766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6pPr>
      <a:lvl7pPr marL="2603297" algn="l" defTabSz="867766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7pPr>
      <a:lvl8pPr marL="3037180" algn="l" defTabSz="867766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8pPr>
      <a:lvl9pPr marL="3471062" algn="l" defTabSz="867766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www.centrinvest.ru/files/smi/pdf/banki_malyi_biznes.pdf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gif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remlin.ru/events/president/news/56998" TargetMode="External"/><Relationship Id="rId3" Type="http://schemas.openxmlformats.org/officeDocument/2006/relationships/image" Target="../media/image6.jpeg"/><Relationship Id="rId7" Type="http://schemas.openxmlformats.org/officeDocument/2006/relationships/hyperlink" Target="applewebdata://622B6D64-0992-4215-BB78-8EA6DBC077A2/#_ftnref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applewebdata://622B6D64-0992-4215-BB78-8EA6DBC077A2/#_ftn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centrinvest.ru/files/smi/pdf/banki_malyi_bizne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inves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>
            <a:spLocks/>
          </p:cNvSpPr>
          <p:nvPr/>
        </p:nvSpPr>
        <p:spPr bwMode="auto">
          <a:xfrm>
            <a:off x="6642704" y="1515536"/>
            <a:ext cx="5877068" cy="6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67766">
              <a:defRPr/>
            </a:pPr>
            <a:endParaRPr lang="ru-RU" sz="1898" b="1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19" name="Заголовок 19"/>
          <p:cNvSpPr>
            <a:spLocks noGrp="1"/>
          </p:cNvSpPr>
          <p:nvPr>
            <p:ph type="title"/>
          </p:nvPr>
        </p:nvSpPr>
        <p:spPr>
          <a:xfrm>
            <a:off x="535541" y="23732"/>
            <a:ext cx="10966774" cy="562430"/>
          </a:xfrm>
        </p:spPr>
        <p:txBody>
          <a:bodyPr/>
          <a:lstStyle/>
          <a:p>
            <a:r>
              <a:rPr lang="ru-RU" sz="2657" b="1" dirty="0"/>
              <a:t>Содержание</a:t>
            </a:r>
          </a:p>
        </p:txBody>
      </p:sp>
      <p:sp>
        <p:nvSpPr>
          <p:cNvPr id="5" name="Подзаголовок 2"/>
          <p:cNvSpPr txBox="1"/>
          <p:nvPr/>
        </p:nvSpPr>
        <p:spPr>
          <a:xfrm>
            <a:off x="335360" y="836712"/>
            <a:ext cx="9954558" cy="4862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Tx/>
              <a:buAutoNum type="romanU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результаты 9М 2021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(3-16)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Pragmatica Book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Tx/>
              <a:buAutoNum type="romanU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Стратегия 2022-2024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ESG-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диджитализация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2.0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(17-34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Pragmatica Book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Tx/>
              <a:buAutoNum type="romanU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ВПОДК/Риски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(35-41)</a:t>
            </a:r>
            <a:b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Начальник управления мониторинга и контроля рисков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Степан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Каспарович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Отаров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Pragmatica Book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Tx/>
              <a:buAutoNum type="romanU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(42-48)</a:t>
            </a:r>
            <a:b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Директор по инновациям Юрий Юрьевич Богданов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Pragmatica Book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Tx/>
              <a:buAutoNum type="romanU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(49)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        Председатель Совета Директоров Василий Васильевич Высоков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AutoNum type="romanU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87478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31" y="2940419"/>
            <a:ext cx="8382017" cy="3947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443048"/>
            <a:ext cx="5351751" cy="870817"/>
          </a:xfrm>
          <a:prstGeom prst="rect">
            <a:avLst/>
          </a:prstGeom>
        </p:spPr>
      </p:pic>
      <p:pic>
        <p:nvPicPr>
          <p:cNvPr id="11" name="Рисунок 10" descr="page1image1738656">
            <a:extLst>
              <a:ext uri="{FF2B5EF4-FFF2-40B4-BE49-F238E27FC236}">
                <a16:creationId xmlns:a16="http://schemas.microsoft.com/office/drawing/2014/main" id="{21E6471E-7884-9449-89FE-8CC342E1506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48" y="334704"/>
            <a:ext cx="1368152" cy="9541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4019F7B-0857-8642-89DF-8ECEF9B511E7}"/>
              </a:ext>
            </a:extLst>
          </p:cNvPr>
          <p:cNvSpPr/>
          <p:nvPr/>
        </p:nvSpPr>
        <p:spPr>
          <a:xfrm>
            <a:off x="1743705" y="351048"/>
            <a:ext cx="4392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Лучший банк Центральной и Восточной Европы в области корпоративной ответственности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133578" y="2173771"/>
            <a:ext cx="9300356" cy="87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47"/>
              </a:lnSpc>
              <a:spcBef>
                <a:spcPct val="0"/>
              </a:spcBef>
              <a:spcAft>
                <a:spcPct val="0"/>
              </a:spcAft>
              <a:defRPr sz="2562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5pPr>
            <a:lvl6pPr marL="433883"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6pPr>
            <a:lvl7pPr marL="867766"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7pPr>
            <a:lvl8pPr marL="1301648"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8pPr>
            <a:lvl9pPr marL="1735531"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500" b="1" dirty="0">
                <a:solidFill>
                  <a:srgbClr val="FDE902"/>
                </a:solidFill>
                <a:latin typeface="Calibri" pitchFamily="34" charset="0"/>
                <a:cs typeface="Times New Roman" charset="0"/>
              </a:rPr>
              <a:t> </a:t>
            </a:r>
            <a:r>
              <a:rPr lang="ru-RU" sz="4800" b="1" dirty="0"/>
              <a:t>Воспоминания о будущем</a:t>
            </a:r>
            <a:endParaRPr lang="ru-RU" sz="4500" b="1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90877" y="6093296"/>
            <a:ext cx="3649195" cy="5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kumimoji="0"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72C0B01F-88F2-124A-B4EB-5C7D65F57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3810233"/>
            <a:ext cx="6552728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700" b="1" dirty="0">
                <a:solidFill>
                  <a:schemeClr val="bg1"/>
                </a:solidFill>
                <a:latin typeface="+mj-lt"/>
                <a:cs typeface="Times New Roman" charset="0"/>
              </a:rPr>
              <a:t>Профессор, д.э.н. В.В. Высоков</a:t>
            </a:r>
          </a:p>
          <a:p>
            <a:endParaRPr kumimoji="0" lang="ru-RU" sz="800" b="1" dirty="0">
              <a:solidFill>
                <a:schemeClr val="bg1"/>
              </a:solidFill>
              <a:latin typeface="+mj-lt"/>
              <a:cs typeface="Times New Roman" charset="0"/>
            </a:endParaRPr>
          </a:p>
          <a:p>
            <a:r>
              <a:rPr kumimoji="0" lang="ru-RU" sz="2200" dirty="0">
                <a:solidFill>
                  <a:schemeClr val="bg1"/>
                </a:solidFill>
                <a:latin typeface="+mj-lt"/>
                <a:cs typeface="Times New Roman" charset="0"/>
              </a:rPr>
              <a:t>Председатель Совета директоров </a:t>
            </a:r>
          </a:p>
          <a:p>
            <a:r>
              <a:rPr kumimoji="0" lang="ru-RU" sz="2200" dirty="0">
                <a:solidFill>
                  <a:schemeClr val="bg1"/>
                </a:solidFill>
                <a:latin typeface="+mj-lt"/>
                <a:cs typeface="Times New Roman" charset="0"/>
              </a:rPr>
              <a:t>банка «Центр-инвест»</a:t>
            </a:r>
          </a:p>
          <a:p>
            <a:endParaRPr kumimoji="0" lang="ru-RU" sz="800" dirty="0">
              <a:solidFill>
                <a:schemeClr val="bg1"/>
              </a:solidFill>
              <a:latin typeface="+mj-lt"/>
              <a:cs typeface="Times New Roman" charset="0"/>
            </a:endParaRPr>
          </a:p>
          <a:p>
            <a:r>
              <a:rPr kumimoji="0" lang="ru-RU" sz="2200" dirty="0">
                <a:solidFill>
                  <a:schemeClr val="bg1"/>
                </a:solidFill>
                <a:latin typeface="+mj-lt"/>
                <a:cs typeface="Times New Roman" charset="0"/>
              </a:rPr>
              <a:t>Руководитель проектной группы </a:t>
            </a:r>
          </a:p>
          <a:p>
            <a:r>
              <a:rPr kumimoji="0" lang="ru-RU" sz="2200" dirty="0">
                <a:solidFill>
                  <a:schemeClr val="bg1"/>
                </a:solidFill>
                <a:latin typeface="+mj-lt"/>
                <a:cs typeface="Times New Roman" charset="0"/>
              </a:rPr>
              <a:t>«</a:t>
            </a:r>
            <a:r>
              <a:rPr kumimoji="0" lang="de-DE" sz="2200" dirty="0">
                <a:solidFill>
                  <a:schemeClr val="bg1"/>
                </a:solidFill>
                <a:latin typeface="+mj-lt"/>
                <a:cs typeface="Times New Roman" charset="0"/>
              </a:rPr>
              <a:t>ESG-</a:t>
            </a:r>
            <a:r>
              <a:rPr kumimoji="0" lang="ru-RU" sz="2200" dirty="0" err="1">
                <a:solidFill>
                  <a:schemeClr val="bg1"/>
                </a:solidFill>
                <a:latin typeface="+mj-lt"/>
                <a:cs typeface="Times New Roman" charset="0"/>
              </a:rPr>
              <a:t>банкинг</a:t>
            </a:r>
            <a:r>
              <a:rPr kumimoji="0" lang="ru-RU" sz="2200" dirty="0">
                <a:solidFill>
                  <a:schemeClr val="bg1"/>
                </a:solidFill>
                <a:latin typeface="+mj-lt"/>
                <a:cs typeface="Times New Roman" charset="0"/>
              </a:rPr>
              <a:t>» Ассоциации банков России </a:t>
            </a:r>
          </a:p>
        </p:txBody>
      </p:sp>
    </p:spTree>
    <p:extLst>
      <p:ext uri="{BB962C8B-B14F-4D97-AF65-F5344CB8AC3E}">
        <p14:creationId xmlns:p14="http://schemas.microsoft.com/office/powerpoint/2010/main" val="180452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>
            <a:spLocks/>
          </p:cNvSpPr>
          <p:nvPr/>
        </p:nvSpPr>
        <p:spPr bwMode="auto">
          <a:xfrm>
            <a:off x="6642704" y="1515536"/>
            <a:ext cx="5877068" cy="6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67766">
              <a:defRPr/>
            </a:pPr>
            <a:endParaRPr lang="ru-RU" sz="1898" b="1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19" name="Заголовок 19"/>
          <p:cNvSpPr>
            <a:spLocks noGrp="1"/>
          </p:cNvSpPr>
          <p:nvPr>
            <p:ph type="title"/>
          </p:nvPr>
        </p:nvSpPr>
        <p:spPr>
          <a:xfrm>
            <a:off x="535541" y="23732"/>
            <a:ext cx="10966774" cy="562430"/>
          </a:xfrm>
        </p:spPr>
        <p:txBody>
          <a:bodyPr/>
          <a:lstStyle/>
          <a:p>
            <a:r>
              <a:rPr lang="ru-RU" sz="2657" b="1" dirty="0"/>
              <a:t>Воспоминания о будущем</a:t>
            </a:r>
          </a:p>
        </p:txBody>
      </p:sp>
      <p:sp>
        <p:nvSpPr>
          <p:cNvPr id="51" name="Подзаголовок 2"/>
          <p:cNvSpPr txBox="1"/>
          <p:nvPr/>
        </p:nvSpPr>
        <p:spPr>
          <a:xfrm>
            <a:off x="535541" y="756304"/>
            <a:ext cx="9865096" cy="5093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1997 – Программа поддержки малых предприятий Дона</a:t>
            </a:r>
          </a:p>
          <a:p>
            <a:pPr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1998 – Санация Федерального фонда поддержки малого </a:t>
            </a:r>
          </a:p>
          <a:p>
            <a:pPr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   предпринимательства</a:t>
            </a:r>
          </a:p>
          <a:p>
            <a:pPr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1999 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Малый бизнес: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made in Russia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2002 – Зонтичная гарантия </a:t>
            </a:r>
            <a:r>
              <a:rPr lang="en-US" sz="2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USAID </a:t>
            </a:r>
            <a:r>
              <a:rPr lang="ru-RU" sz="2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для МСП Юга России</a:t>
            </a:r>
          </a:p>
          <a:p>
            <a:pPr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программах кредитования и гарантий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IFC, EBRD,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KfW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DEG,BSTDB, FMO, EDB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РосБР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	SME’s funds, SME Finance forum, GABV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2018 – </a:t>
            </a:r>
            <a:endParaRPr lang="ru-RU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2019 – Национальный проект МСП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8C43AF-ACBA-AA4E-923A-FE75E9863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237" y="819576"/>
            <a:ext cx="986155" cy="139192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F720D7-5E83-514A-963A-39FCC9B98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748" y="1402536"/>
            <a:ext cx="869544" cy="869544"/>
          </a:xfrm>
          <a:prstGeom prst="rect">
            <a:avLst/>
          </a:prstGeom>
        </p:spPr>
      </p:pic>
      <p:pic>
        <p:nvPicPr>
          <p:cNvPr id="8" name="Picture 8" descr="Банки любят малый бизнес">
            <a:hlinkClick r:id="rId5"/>
            <a:extLst>
              <a:ext uri="{FF2B5EF4-FFF2-40B4-BE49-F238E27FC236}">
                <a16:creationId xmlns:a16="http://schemas.microsoft.com/office/drawing/2014/main" id="{646925BB-D73B-9943-B656-B83C84A60E1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25" y="2572826"/>
            <a:ext cx="986156" cy="141594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23859A-8F7C-CA4C-B15C-FC4551B6BB1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39693" y="3262250"/>
            <a:ext cx="869544" cy="8695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B07FCA-B057-E54C-9CD6-A110C51EC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1504" y="4734980"/>
            <a:ext cx="6743700" cy="774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FCE1D2-96C2-744E-AC13-466DB277B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5724" y="4472920"/>
            <a:ext cx="869544" cy="8695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4AA525-BEA9-9944-B565-19F516E066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6040" y="5437707"/>
            <a:ext cx="172875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5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>
            <a:spLocks/>
          </p:cNvSpPr>
          <p:nvPr/>
        </p:nvSpPr>
        <p:spPr bwMode="auto">
          <a:xfrm>
            <a:off x="6642704" y="1515536"/>
            <a:ext cx="5877068" cy="6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67766">
              <a:defRPr/>
            </a:pPr>
            <a:endParaRPr lang="ru-RU" sz="1898" b="1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19" name="Заголовок 19"/>
          <p:cNvSpPr>
            <a:spLocks noGrp="1"/>
          </p:cNvSpPr>
          <p:nvPr>
            <p:ph type="title"/>
          </p:nvPr>
        </p:nvSpPr>
        <p:spPr>
          <a:xfrm>
            <a:off x="535541" y="23732"/>
            <a:ext cx="10966774" cy="562430"/>
          </a:xfrm>
        </p:spPr>
        <p:txBody>
          <a:bodyPr/>
          <a:lstStyle/>
          <a:p>
            <a:r>
              <a:rPr lang="ru-RU" sz="2657" b="1" dirty="0"/>
              <a:t>Воспоминания о будущем</a:t>
            </a:r>
          </a:p>
        </p:txBody>
      </p:sp>
      <p:sp>
        <p:nvSpPr>
          <p:cNvPr id="51" name="Подзаголовок 2"/>
          <p:cNvSpPr txBox="1"/>
          <p:nvPr/>
        </p:nvSpPr>
        <p:spPr>
          <a:xfrm>
            <a:off x="168859" y="682094"/>
            <a:ext cx="10679669" cy="427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ru-RU" sz="2600" b="1" i="1" dirty="0"/>
              <a:t>Господдержка малого бизнеса – малый бизнес госчиновников</a:t>
            </a:r>
            <a:endParaRPr lang="ru-RU" sz="2600" i="1" dirty="0"/>
          </a:p>
          <a:p>
            <a:pPr marL="514350" indent="-514350">
              <a:buAutoNum type="arabicPeriod"/>
            </a:pPr>
            <a:r>
              <a:rPr lang="ru-RU" sz="2600" i="1" dirty="0"/>
              <a:t>Что будет на следующий день после того,</a:t>
            </a:r>
          </a:p>
          <a:p>
            <a:r>
              <a:rPr lang="ru-RU" sz="2600" i="1" dirty="0"/>
              <a:t>      как будут решены все проблемы МСБ?</a:t>
            </a:r>
          </a:p>
          <a:p>
            <a:r>
              <a:rPr lang="ru-RU" sz="2600" b="1" i="1" dirty="0"/>
              <a:t>2</a:t>
            </a:r>
            <a:r>
              <a:rPr lang="ru-RU" sz="2600" i="1" dirty="0"/>
              <a:t>.   Господдержка –  не дар богов, а наши налоги </a:t>
            </a:r>
          </a:p>
          <a:p>
            <a:r>
              <a:rPr lang="ru-RU" sz="2600" b="1" i="1" dirty="0"/>
              <a:t>3</a:t>
            </a:r>
            <a:r>
              <a:rPr lang="ru-RU" sz="2600" i="1" dirty="0"/>
              <a:t>.   Господдержка отбирает у тех, кто работает хорошо, чтобы      </a:t>
            </a:r>
          </a:p>
          <a:p>
            <a:r>
              <a:rPr lang="ru-RU" sz="2600" i="1" dirty="0"/>
              <a:t>     «помочь» тем, кто работает плохо</a:t>
            </a:r>
          </a:p>
          <a:p>
            <a:pPr>
              <a:lnSpc>
                <a:spcPts val="1420"/>
              </a:lnSpc>
            </a:pPr>
            <a:r>
              <a:rPr lang="ru-RU" sz="2600" b="1" i="1" dirty="0"/>
              <a:t>         </a:t>
            </a:r>
          </a:p>
          <a:p>
            <a:pPr lvl="8"/>
            <a:r>
              <a:rPr lang="ru-RU" sz="2600" b="1" i="1" dirty="0"/>
              <a:t>1. </a:t>
            </a:r>
            <a:r>
              <a:rPr lang="ru-RU" sz="2600" i="1" dirty="0"/>
              <a:t>«Выбить» деньги из бюджета</a:t>
            </a:r>
          </a:p>
          <a:p>
            <a:pPr lvl="8"/>
            <a:r>
              <a:rPr lang="ru-RU" sz="2600" b="1" i="1" dirty="0"/>
              <a:t>2</a:t>
            </a:r>
            <a:r>
              <a:rPr lang="ru-RU" sz="2600" i="1" dirty="0"/>
              <a:t>. Раздать «своим»</a:t>
            </a:r>
          </a:p>
          <a:p>
            <a:pPr lvl="8"/>
            <a:r>
              <a:rPr lang="ru-RU" sz="2600" b="1" i="1" dirty="0"/>
              <a:t>3</a:t>
            </a:r>
            <a:r>
              <a:rPr lang="ru-RU" sz="2600" i="1" dirty="0"/>
              <a:t>. Раздать «остальным</a:t>
            </a:r>
          </a:p>
          <a:p>
            <a:pPr lvl="8"/>
            <a:r>
              <a:rPr lang="ru-RU" sz="2600" b="1" i="1" dirty="0"/>
              <a:t>4. </a:t>
            </a:r>
            <a:r>
              <a:rPr lang="ru-RU" sz="2600" i="1" dirty="0"/>
              <a:t>Писать объяснения и давать показания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8C43AF-ACBA-AA4E-923A-FE75E9863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237" y="819576"/>
            <a:ext cx="986155" cy="139192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pic>
        <p:nvPicPr>
          <p:cNvPr id="8" name="Picture 8" descr="Банки любят малый бизнес">
            <a:hlinkClick r:id="rId4"/>
            <a:extLst>
              <a:ext uri="{FF2B5EF4-FFF2-40B4-BE49-F238E27FC236}">
                <a16:creationId xmlns:a16="http://schemas.microsoft.com/office/drawing/2014/main" id="{646925BB-D73B-9943-B656-B83C84A60E1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237" y="3095133"/>
            <a:ext cx="1090990" cy="160512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AA3F5D-1B3E-674F-B2C2-4D621E7B24F6}"/>
              </a:ext>
            </a:extLst>
          </p:cNvPr>
          <p:cNvSpPr txBox="1"/>
          <p:nvPr/>
        </p:nvSpPr>
        <p:spPr>
          <a:xfrm>
            <a:off x="969928" y="4955059"/>
            <a:ext cx="110532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0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«Любое отклонение от рыночного условия порождает источник и соблазн монетизации льгот теми, кто их распределяет («вообще все льготы ведут к злоупотреблениям»</a:t>
            </a:r>
            <a:r>
              <a:rPr kumimoji="0" lang="en-US" altLang="ru-RU" sz="2400" b="1" i="0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ru-RU" altLang="ru-RU" sz="2400" b="1" i="0" strike="noStrike" cap="none" normalizeH="0" baseline="30000" dirty="0">
                <a:ln>
                  <a:noFill/>
                </a:ln>
                <a:solidFill>
                  <a:srgbClr val="80008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6"/>
              </a:rPr>
              <a:t>[1]</a:t>
            </a:r>
            <a:endParaRPr kumimoji="0" lang="ru-RU" altLang="ru-RU" sz="2400" b="1" i="0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lang="ru-RU" altLang="ru-RU" sz="1400" b="1" baseline="30000" dirty="0">
                <a:solidFill>
                  <a:srgbClr val="80008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6"/>
              </a:rPr>
              <a:t>[</a:t>
            </a:r>
            <a:r>
              <a:rPr lang="ru-RU" altLang="ru-RU" sz="1400" b="1" u="sng" baseline="30000" dirty="0">
                <a:solidFill>
                  <a:srgbClr val="FF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7"/>
              </a:rPr>
              <a:t>1]</a:t>
            </a:r>
            <a:r>
              <a:rPr lang="ru-RU" altLang="ru-RU" sz="1400" b="1" u="sng" dirty="0">
                <a:solidFill>
                  <a:srgbClr val="FF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FF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8"/>
              </a:rPr>
              <a:t>http://www.kremlin.ru/events/president/news/56998</a:t>
            </a:r>
            <a:endParaRPr lang="ru-RU" altLang="ru-RU" sz="14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8907ED-D509-784C-90B1-B98F36B78162}"/>
              </a:ext>
            </a:extLst>
          </p:cNvPr>
          <p:cNvSpPr txBox="1"/>
          <p:nvPr/>
        </p:nvSpPr>
        <p:spPr>
          <a:xfrm>
            <a:off x="168859" y="3518105"/>
            <a:ext cx="3046821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ТРАЕКТОРИЯ ГОСПОДДЕРЖКИ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65013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>
            <a:spLocks/>
          </p:cNvSpPr>
          <p:nvPr/>
        </p:nvSpPr>
        <p:spPr bwMode="auto">
          <a:xfrm>
            <a:off x="6642704" y="1515536"/>
            <a:ext cx="5877068" cy="6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67766">
              <a:defRPr/>
            </a:pPr>
            <a:endParaRPr lang="ru-RU" sz="1898" b="1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6000699-C6BB-8146-872C-FF5692314127}"/>
              </a:ext>
            </a:extLst>
          </p:cNvPr>
          <p:cNvSpPr txBox="1"/>
          <p:nvPr/>
        </p:nvSpPr>
        <p:spPr>
          <a:xfrm>
            <a:off x="186542" y="592269"/>
            <a:ext cx="11526082" cy="247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171950" lvl="8" indent="-514350">
              <a:lnSpc>
                <a:spcPts val="262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Точечная концентрация риска.</a:t>
            </a:r>
          </a:p>
          <a:p>
            <a:pPr marL="4171950" lvl="8" indent="-514350">
              <a:lnSpc>
                <a:spcPts val="262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Диверсификация рисков. </a:t>
            </a:r>
            <a:endParaRPr lang="ru-RU" sz="2600" b="1" i="1" dirty="0">
              <a:solidFill>
                <a:srgbClr val="339933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1950" lvl="8" indent="-514350">
              <a:lnSpc>
                <a:spcPts val="262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Управление портфелем однородных ссуд.</a:t>
            </a:r>
          </a:p>
          <a:p>
            <a:pPr marL="4171950" lvl="8" indent="-514350">
              <a:lnSpc>
                <a:spcPts val="262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«Длинный хвост». </a:t>
            </a:r>
          </a:p>
          <a:p>
            <a:pPr marL="4171950" lvl="8" indent="-514350">
              <a:lnSpc>
                <a:spcPts val="262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Инновации. </a:t>
            </a:r>
          </a:p>
          <a:p>
            <a:pPr marL="4171950" lvl="8" indent="-514350">
              <a:lnSpc>
                <a:spcPts val="262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к «черным лебедям».</a:t>
            </a:r>
            <a:endParaRPr lang="ru-RU" sz="2600" i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9">
            <a:extLst>
              <a:ext uri="{FF2B5EF4-FFF2-40B4-BE49-F238E27FC236}">
                <a16:creationId xmlns:a16="http://schemas.microsoft.com/office/drawing/2014/main" id="{AA9F8E60-371E-7A43-BA14-72346042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2" y="38858"/>
            <a:ext cx="10966774" cy="562430"/>
          </a:xfrm>
        </p:spPr>
        <p:txBody>
          <a:bodyPr/>
          <a:lstStyle/>
          <a:p>
            <a:r>
              <a:rPr lang="ru-RU" sz="2657" b="1" dirty="0"/>
              <a:t>Воспоминания о будущем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5B35CF-228A-BE4D-891A-00D95FEB7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41" y="1740238"/>
            <a:ext cx="2687960" cy="143235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8CE5CB8-A064-C94A-9B5D-2DA10510A0F9}"/>
              </a:ext>
            </a:extLst>
          </p:cNvPr>
          <p:cNvSpPr txBox="1"/>
          <p:nvPr/>
        </p:nvSpPr>
        <p:spPr>
          <a:xfrm>
            <a:off x="595508" y="3393831"/>
            <a:ext cx="11199603" cy="27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714750" lvl="7" indent="-514350">
              <a:lnSpc>
                <a:spcPts val="2620"/>
              </a:lnSpc>
              <a:spcBef>
                <a:spcPts val="600"/>
              </a:spcBef>
              <a:buSzPct val="100000"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снижают, а перераспределяют риски</a:t>
            </a:r>
          </a:p>
          <a:p>
            <a:pPr marL="3714750" lvl="7" indent="-514350">
              <a:lnSpc>
                <a:spcPts val="2620"/>
              </a:lnSpc>
              <a:spcBef>
                <a:spcPts val="600"/>
              </a:spcBef>
              <a:buSzPct val="100000"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Снижают объем резервов</a:t>
            </a:r>
          </a:p>
          <a:p>
            <a:pPr marL="3714750" lvl="7" indent="-514350">
              <a:lnSpc>
                <a:spcPts val="2620"/>
              </a:lnSpc>
              <a:spcBef>
                <a:spcPts val="600"/>
              </a:spcBef>
              <a:buSzPct val="100000"/>
              <a:buFontTx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Выплачиваются автоматически </a:t>
            </a:r>
          </a:p>
          <a:p>
            <a:pPr marL="3714750" lvl="7" indent="-514350">
              <a:lnSpc>
                <a:spcPts val="2620"/>
              </a:lnSpc>
              <a:spcBef>
                <a:spcPts val="600"/>
              </a:spcBef>
              <a:buSzPct val="100000"/>
              <a:buFontTx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плафона гарантий определяется частотой и масштабами дефолтов.  </a:t>
            </a:r>
          </a:p>
          <a:p>
            <a:pPr marL="3714750" lvl="7" indent="-514350">
              <a:lnSpc>
                <a:spcPts val="2620"/>
              </a:lnSpc>
              <a:spcBef>
                <a:spcPts val="600"/>
              </a:spcBef>
              <a:buSzPct val="100000"/>
              <a:buFontTx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используют гарантии, когда это необходимо для бизнеса клиента.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3CB50-9B50-2448-8E11-069EA2E2324C}"/>
              </a:ext>
            </a:extLst>
          </p:cNvPr>
          <p:cNvSpPr txBox="1"/>
          <p:nvPr/>
        </p:nvSpPr>
        <p:spPr>
          <a:xfrm>
            <a:off x="186541" y="3569161"/>
            <a:ext cx="2062744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2620"/>
              </a:lnSpc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ГАРАНТИИ: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14248-28AE-9445-B83F-A20AD1E1341E}"/>
              </a:ext>
            </a:extLst>
          </p:cNvPr>
          <p:cNvSpPr txBox="1"/>
          <p:nvPr/>
        </p:nvSpPr>
        <p:spPr>
          <a:xfrm>
            <a:off x="186543" y="727266"/>
            <a:ext cx="30963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620"/>
              </a:lnSpc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ЗА ЧТО БАНКИ ЛЮБЯТ МАЛЫЙ БИЗНЕС</a:t>
            </a:r>
          </a:p>
        </p:txBody>
      </p:sp>
    </p:spTree>
    <p:extLst>
      <p:ext uri="{BB962C8B-B14F-4D97-AF65-F5344CB8AC3E}">
        <p14:creationId xmlns:p14="http://schemas.microsoft.com/office/powerpoint/2010/main" val="121204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>
            <a:spLocks/>
          </p:cNvSpPr>
          <p:nvPr/>
        </p:nvSpPr>
        <p:spPr bwMode="auto">
          <a:xfrm>
            <a:off x="6642704" y="1515536"/>
            <a:ext cx="5877068" cy="6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67766">
              <a:defRPr/>
            </a:pPr>
            <a:endParaRPr lang="ru-RU" sz="1898" b="1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9" name="Заголовок 19">
            <a:extLst>
              <a:ext uri="{FF2B5EF4-FFF2-40B4-BE49-F238E27FC236}">
                <a16:creationId xmlns:a16="http://schemas.microsoft.com/office/drawing/2014/main" id="{AA9F8E60-371E-7A43-BA14-72346042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2" y="38858"/>
            <a:ext cx="10966774" cy="562430"/>
          </a:xfrm>
        </p:spPr>
        <p:txBody>
          <a:bodyPr/>
          <a:lstStyle/>
          <a:p>
            <a:r>
              <a:rPr lang="ru-RU" sz="2657" b="1" dirty="0"/>
              <a:t>Воспоминания о будущем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7F624-1688-3C43-A5F5-C96208321C43}"/>
              </a:ext>
            </a:extLst>
          </p:cNvPr>
          <p:cNvSpPr txBox="1"/>
          <p:nvPr/>
        </p:nvSpPr>
        <p:spPr>
          <a:xfrm>
            <a:off x="191344" y="990270"/>
            <a:ext cx="2844177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2620"/>
              </a:lnSpc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en-US" sz="26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ESG – </a:t>
            </a:r>
            <a:r>
              <a:rPr lang="ru-RU" sz="26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БАНКИНГ</a:t>
            </a:r>
          </a:p>
          <a:p>
            <a:pPr lvl="0">
              <a:lnSpc>
                <a:spcPts val="2620"/>
              </a:lnSpc>
              <a:spcBef>
                <a:spcPts val="600"/>
              </a:spcBef>
              <a:buSzPct val="100000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Book"/>
              </a:rPr>
              <a:t>ДЛЯ МСБ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B32CCF6-957C-5546-AE75-9FDFBE0304E4}"/>
              </a:ext>
            </a:extLst>
          </p:cNvPr>
          <p:cNvSpPr txBox="1"/>
          <p:nvPr/>
        </p:nvSpPr>
        <p:spPr>
          <a:xfrm>
            <a:off x="393425" y="708510"/>
            <a:ext cx="11405148" cy="247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714750" lvl="7" indent="-514350">
              <a:lnSpc>
                <a:spcPts val="2620"/>
              </a:lnSpc>
              <a:spcBef>
                <a:spcPts val="600"/>
              </a:spcBef>
              <a:buSzPct val="100000"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 купля –продажа, а управление рисками</a:t>
            </a:r>
          </a:p>
          <a:p>
            <a:pPr marL="3714750" lvl="7" indent="-514350">
              <a:lnSpc>
                <a:spcPts val="2620"/>
              </a:lnSpc>
              <a:spcBef>
                <a:spcPts val="600"/>
              </a:spcBef>
              <a:buSzPct val="100000"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Выращивание МСБ</a:t>
            </a:r>
          </a:p>
          <a:p>
            <a:pPr marL="3714750" lvl="7" indent="-514350">
              <a:lnSpc>
                <a:spcPts val="2620"/>
              </a:lnSpc>
              <a:spcBef>
                <a:spcPts val="600"/>
              </a:spcBef>
              <a:buSzPct val="100000"/>
              <a:buFontTx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Нефинансовые услуги</a:t>
            </a:r>
          </a:p>
          <a:p>
            <a:pPr marL="3714750" lvl="7" indent="-514350">
              <a:lnSpc>
                <a:spcPts val="2620"/>
              </a:lnSpc>
              <a:spcBef>
                <a:spcPts val="600"/>
              </a:spcBef>
              <a:buSzPct val="100000"/>
              <a:buFontTx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МСБ</a:t>
            </a:r>
          </a:p>
          <a:p>
            <a:pPr marL="3714750" lvl="7" indent="-514350">
              <a:lnSpc>
                <a:spcPts val="2620"/>
              </a:lnSpc>
              <a:spcBef>
                <a:spcPts val="600"/>
              </a:spcBef>
              <a:buSzPct val="100000"/>
              <a:buFontTx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Трансформация МСБ</a:t>
            </a:r>
          </a:p>
          <a:p>
            <a:pPr marL="3714750" lvl="7" indent="-514350">
              <a:lnSpc>
                <a:spcPts val="2620"/>
              </a:lnSpc>
              <a:spcBef>
                <a:spcPts val="600"/>
              </a:spcBef>
              <a:buSzPct val="100000"/>
              <a:buFontTx/>
              <a:buAutoNum type="arabicPeriod"/>
              <a:defRPr sz="2800">
                <a:latin typeface="Pragmatica Book"/>
                <a:ea typeface="Pragmatica Book"/>
                <a:cs typeface="Pragmatica Book"/>
                <a:sym typeface="Pragmatica Book"/>
              </a:defRPr>
            </a:pPr>
            <a:r>
              <a:rPr lang="en-US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EGS </a:t>
            </a:r>
            <a:r>
              <a:rPr lang="ru-RU" sz="2600" b="1" i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МСБ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D018E845-B881-B24A-BFF9-F7969338F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669774"/>
              </p:ext>
            </p:extLst>
          </p:nvPr>
        </p:nvGraphicFramePr>
        <p:xfrm>
          <a:off x="551384" y="3384561"/>
          <a:ext cx="10864661" cy="245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6507">
                  <a:extLst>
                    <a:ext uri="{9D8B030D-6E8A-4147-A177-3AD203B41FA5}">
                      <a16:colId xmlns:a16="http://schemas.microsoft.com/office/drawing/2014/main" val="12846553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1521352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62437270"/>
                    </a:ext>
                  </a:extLst>
                </a:gridCol>
                <a:gridCol w="1327874">
                  <a:extLst>
                    <a:ext uri="{9D8B030D-6E8A-4147-A177-3AD203B41FA5}">
                      <a16:colId xmlns:a16="http://schemas.microsoft.com/office/drawing/2014/main" val="42561712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67766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1.10.2021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67766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1.10.2020 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266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67766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задолженности по кредитам МСП в общем объеме ЮЛ и ИП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441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Задолженность по кредитам МСП, млрд.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7766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7766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+24,2%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639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ТОП-30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7766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99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67766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просроченной задолженности МСП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76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ТОП-30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7766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639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КБ «Центр-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ЮЛ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7766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70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867766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КБ «Центр-</a:t>
                      </a:r>
                      <a:r>
                        <a:rPr lang="ru-RU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ИП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67766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536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7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>
            <a:spLocks/>
          </p:cNvSpPr>
          <p:nvPr/>
        </p:nvSpPr>
        <p:spPr bwMode="auto">
          <a:xfrm>
            <a:off x="6642704" y="1515536"/>
            <a:ext cx="5877068" cy="6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67766">
              <a:defRPr/>
            </a:pPr>
            <a:endParaRPr lang="ru-RU" sz="1898" b="1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7" name="Заголовок 19"/>
          <p:cNvSpPr txBox="1">
            <a:spLocks/>
          </p:cNvSpPr>
          <p:nvPr/>
        </p:nvSpPr>
        <p:spPr bwMode="auto">
          <a:xfrm>
            <a:off x="535541" y="23732"/>
            <a:ext cx="10966774" cy="5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47"/>
              </a:lnSpc>
              <a:spcBef>
                <a:spcPct val="0"/>
              </a:spcBef>
              <a:spcAft>
                <a:spcPct val="0"/>
              </a:spcAft>
              <a:defRPr sz="2562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5pPr>
            <a:lvl6pPr marL="433883"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6pPr>
            <a:lvl7pPr marL="867766"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7pPr>
            <a:lvl8pPr marL="1301648"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8pPr>
            <a:lvl9pPr marL="1735531" algn="ctr" rtl="0" fontAlgn="base">
              <a:spcBef>
                <a:spcPct val="0"/>
              </a:spcBef>
              <a:spcAft>
                <a:spcPct val="0"/>
              </a:spcAft>
              <a:defRPr sz="417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57" b="1" dirty="0"/>
              <a:t>Контакты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852AC9-1E4F-E84F-B7FC-A238EA25D238}"/>
              </a:ext>
            </a:extLst>
          </p:cNvPr>
          <p:cNvSpPr/>
          <p:nvPr/>
        </p:nvSpPr>
        <p:spPr>
          <a:xfrm>
            <a:off x="5123305" y="1431108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+mj-lt"/>
                <a:cs typeface=""/>
              </a:rPr>
              <a:t>344 000, Россия, Ростов-на-Дону,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"/>
              </a:rPr>
              <a:t> </a:t>
            </a:r>
            <a:endParaRPr lang="ru-RU" sz="2400" dirty="0">
              <a:solidFill>
                <a:prstClr val="black"/>
              </a:solidFill>
              <a:latin typeface="+mj-lt"/>
              <a:cs typeface=""/>
            </a:endParaRPr>
          </a:p>
          <a:p>
            <a:r>
              <a:rPr lang="ru-RU" sz="2400" dirty="0">
                <a:solidFill>
                  <a:prstClr val="black"/>
                </a:solidFill>
                <a:latin typeface="+mj-lt"/>
                <a:cs typeface=""/>
              </a:rPr>
              <a:t>пр. Соколова, 62, тел.: +7 (863) 2-000-000</a:t>
            </a:r>
          </a:p>
          <a:p>
            <a:r>
              <a:rPr lang="ru-RU" sz="2400" b="1" dirty="0">
                <a:solidFill>
                  <a:prstClr val="black"/>
                </a:solidFill>
                <a:latin typeface="Pragmatica Book"/>
                <a:cs typeface=""/>
                <a:hlinkClick r:id="rId3"/>
              </a:rPr>
              <a:t>www.centrinvest.ru</a:t>
            </a:r>
            <a:r>
              <a:rPr lang="ru-RU" sz="2400" b="1" dirty="0">
                <a:solidFill>
                  <a:prstClr val="black"/>
                </a:solidFill>
                <a:latin typeface="Pragmatica Book"/>
                <a:cs typeface="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Pragmatica Book"/>
                <a:cs typeface=""/>
              </a:rPr>
              <a:t>welcome@centrinvest.ru</a:t>
            </a:r>
            <a:endParaRPr lang="ru-RU" sz="2400" b="1" dirty="0">
              <a:solidFill>
                <a:prstClr val="black"/>
              </a:solidFill>
              <a:latin typeface="Pragmatica Book"/>
              <a:cs typeface="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179A65-E6B2-774B-8A4A-151E853B80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424" y="3411454"/>
            <a:ext cx="9793088" cy="216297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CEE51B9-8D34-4E4B-8419-2E572E44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8937" t="40893" r="26176" b="21867"/>
          <a:stretch>
            <a:fillRect/>
          </a:stretch>
        </p:blipFill>
        <p:spPr bwMode="auto">
          <a:xfrm>
            <a:off x="911424" y="1237156"/>
            <a:ext cx="3828953" cy="178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638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25276</TotalTime>
  <Words>544</Words>
  <Application>Microsoft Macintosh PowerPoint</Application>
  <PresentationFormat>Широкоэкранный</PresentationFormat>
  <Paragraphs>101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Pragmatica Book</vt:lpstr>
      <vt:lpstr>Arial</vt:lpstr>
      <vt:lpstr>Calibri</vt:lpstr>
      <vt:lpstr>Cambria</vt:lpstr>
      <vt:lpstr>Corbel</vt:lpstr>
      <vt:lpstr>Тема Office</vt:lpstr>
      <vt:lpstr>Содержание</vt:lpstr>
      <vt:lpstr>Воспоминания о будущем</vt:lpstr>
      <vt:lpstr>Воспоминания о будущем</vt:lpstr>
      <vt:lpstr>Воспоминания о будущем</vt:lpstr>
      <vt:lpstr>Воспоминания о будущем</vt:lpstr>
      <vt:lpstr>Презентация PowerPoint</vt:lpstr>
    </vt:vector>
  </TitlesOfParts>
  <Company>cib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cib</dc:creator>
  <cp:lastModifiedBy>Vasily Vysokov</cp:lastModifiedBy>
  <cp:revision>1485</cp:revision>
  <cp:lastPrinted>2021-03-12T03:07:11Z</cp:lastPrinted>
  <dcterms:created xsi:type="dcterms:W3CDTF">2010-11-15T06:16:55Z</dcterms:created>
  <dcterms:modified xsi:type="dcterms:W3CDTF">2021-12-25T05:25:53Z</dcterms:modified>
</cp:coreProperties>
</file>