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60" r:id="rId7"/>
    <p:sldId id="264" r:id="rId8"/>
    <p:sldId id="258" r:id="rId9"/>
    <p:sldId id="263" r:id="rId10"/>
    <p:sldId id="266" r:id="rId11"/>
    <p:sldId id="267" r:id="rId12"/>
    <p:sldId id="268" r:id="rId13"/>
    <p:sldId id="265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lanov\AppData\Local\Microsoft\Windows\INetCache\Content.Outlook\AGY92ANW\&#1048;&#1079;&#1084;&#1077;&#1085;&#1077;&#1085;&#1080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lanov\AppData\Local\Microsoft\Windows\INetCache\Content.Outlook\AGY92ANW\&#1048;&#1079;&#1084;&#1077;&#1085;&#1077;&#1085;&#1080;&#110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lanov\AppData\Local\Microsoft\Windows\INetCache\Content.Outlook\AGY92ANW\&#1048;&#1079;&#1084;&#1077;&#1085;&#1077;&#1085;&#1080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404966831105924E-2"/>
          <c:y val="3.0025822980052373E-2"/>
          <c:w val="0.9544869110637596"/>
          <c:h val="0.89392621350954526"/>
        </c:manualLayout>
      </c:layout>
      <c:lineChart>
        <c:grouping val="standard"/>
        <c:varyColors val="0"/>
        <c:ser>
          <c:idx val="0"/>
          <c:order val="0"/>
          <c:tx>
            <c:strRef>
              <c:f>[Изменения.xlsx]Лист1!$A$3</c:f>
              <c:strCache>
                <c:ptCount val="1"/>
                <c:pt idx="0">
                  <c:v>Активы</c:v>
                </c:pt>
              </c:strCache>
            </c:strRef>
          </c:tx>
          <c:spPr>
            <a:ln w="38100" cmpd="sng">
              <a:prstDash val="solid"/>
            </a:ln>
          </c:spPr>
          <c:marker>
            <c:spPr>
              <a:ln w="38100">
                <a:prstDash val="solid"/>
              </a:ln>
            </c:spPr>
          </c:marker>
          <c:cat>
            <c:numRef>
              <c:f>[Изменения.xlsx]Лист1!$B$2:$H$2</c:f>
              <c:numCache>
                <c:formatCode>m/d/yyyy</c:formatCode>
                <c:ptCount val="7"/>
                <c:pt idx="0">
                  <c:v>41640</c:v>
                </c:pt>
                <c:pt idx="1">
                  <c:v>42005</c:v>
                </c:pt>
                <c:pt idx="2">
                  <c:v>42370</c:v>
                </c:pt>
                <c:pt idx="3">
                  <c:v>42736</c:v>
                </c:pt>
                <c:pt idx="4">
                  <c:v>43101</c:v>
                </c:pt>
                <c:pt idx="5">
                  <c:v>43466</c:v>
                </c:pt>
                <c:pt idx="6">
                  <c:v>43831</c:v>
                </c:pt>
              </c:numCache>
            </c:numRef>
          </c:cat>
          <c:val>
            <c:numRef>
              <c:f>[Изменения.xlsx]Лист1!$B$3:$H$3</c:f>
              <c:numCache>
                <c:formatCode>General</c:formatCode>
                <c:ptCount val="7"/>
                <c:pt idx="0">
                  <c:v>-11.9</c:v>
                </c:pt>
                <c:pt idx="1">
                  <c:v>-8.8000000000000007</c:v>
                </c:pt>
                <c:pt idx="2">
                  <c:v>4.3</c:v>
                </c:pt>
                <c:pt idx="3">
                  <c:v>7.1</c:v>
                </c:pt>
                <c:pt idx="4">
                  <c:v>14.9</c:v>
                </c:pt>
                <c:pt idx="5">
                  <c:v>2.8</c:v>
                </c:pt>
                <c:pt idx="6">
                  <c:v>1.1000000000000001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[Изменения.xlsx]Лист1!$A$4</c:f>
              <c:strCache>
                <c:ptCount val="1"/>
                <c:pt idx="0">
                  <c:v>Капитал</c:v>
                </c:pt>
              </c:strCache>
            </c:strRef>
          </c:tx>
          <c:spPr>
            <a:ln w="28575" cmpd="sng">
              <a:solidFill>
                <a:schemeClr val="accent2">
                  <a:lumMod val="75000"/>
                </a:schemeClr>
              </a:solidFill>
              <a:prstDash val="solid"/>
            </a:ln>
          </c:spPr>
          <c:marker>
            <c:spPr>
              <a:ln w="28575">
                <a:solidFill>
                  <a:schemeClr val="accent2">
                    <a:lumMod val="75000"/>
                  </a:schemeClr>
                </a:solidFill>
                <a:prstDash val="solid"/>
              </a:ln>
            </c:spPr>
          </c:marker>
          <c:dPt>
            <c:idx val="3"/>
            <c:marker>
              <c:spPr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c:spPr>
            </c:marker>
            <c:bubble3D val="0"/>
            <c:spPr>
              <a:ln w="38100" cmpd="sng">
                <a:solidFill>
                  <a:schemeClr val="accent2">
                    <a:lumMod val="75000"/>
                  </a:schemeClr>
                </a:solidFill>
                <a:prstDash val="solid"/>
              </a:ln>
            </c:spPr>
          </c:dPt>
          <c:cat>
            <c:numRef>
              <c:f>[Изменения.xlsx]Лист1!$B$2:$H$2</c:f>
              <c:numCache>
                <c:formatCode>m/d/yyyy</c:formatCode>
                <c:ptCount val="7"/>
                <c:pt idx="0">
                  <c:v>41640</c:v>
                </c:pt>
                <c:pt idx="1">
                  <c:v>42005</c:v>
                </c:pt>
                <c:pt idx="2">
                  <c:v>42370</c:v>
                </c:pt>
                <c:pt idx="3">
                  <c:v>42736</c:v>
                </c:pt>
                <c:pt idx="4">
                  <c:v>43101</c:v>
                </c:pt>
                <c:pt idx="5">
                  <c:v>43466</c:v>
                </c:pt>
                <c:pt idx="6">
                  <c:v>43831</c:v>
                </c:pt>
              </c:numCache>
            </c:numRef>
          </c:cat>
          <c:val>
            <c:numRef>
              <c:f>[Изменения.xlsx]Лист1!$B$4:$H$4</c:f>
              <c:numCache>
                <c:formatCode>General</c:formatCode>
                <c:ptCount val="7"/>
                <c:pt idx="0">
                  <c:v>7.5</c:v>
                </c:pt>
                <c:pt idx="1">
                  <c:v>-6.7</c:v>
                </c:pt>
                <c:pt idx="2">
                  <c:v>13.89</c:v>
                </c:pt>
                <c:pt idx="3">
                  <c:v>4.8099999999999996</c:v>
                </c:pt>
                <c:pt idx="4">
                  <c:v>10.5</c:v>
                </c:pt>
                <c:pt idx="5">
                  <c:v>0.6</c:v>
                </c:pt>
                <c:pt idx="6">
                  <c:v>6.7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[Изменения.xlsx]Лист1!$A$5</c:f>
              <c:strCache>
                <c:ptCount val="1"/>
                <c:pt idx="0">
                  <c:v>IT затраты</c:v>
                </c:pt>
              </c:strCache>
            </c:strRef>
          </c:tx>
          <c:spPr>
            <a:ln w="28575">
              <a:solidFill>
                <a:schemeClr val="tx1"/>
              </a:solidFill>
              <a:prstDash val="sysDash"/>
            </a:ln>
          </c:spPr>
          <c:marker>
            <c:spPr>
              <a:ln w="28575">
                <a:solidFill>
                  <a:schemeClr val="tx1"/>
                </a:solidFill>
              </a:ln>
            </c:spPr>
          </c:marker>
          <c:cat>
            <c:numRef>
              <c:f>[Изменения.xlsx]Лист1!$B$2:$H$2</c:f>
              <c:numCache>
                <c:formatCode>m/d/yyyy</c:formatCode>
                <c:ptCount val="7"/>
                <c:pt idx="0">
                  <c:v>41640</c:v>
                </c:pt>
                <c:pt idx="1">
                  <c:v>42005</c:v>
                </c:pt>
                <c:pt idx="2">
                  <c:v>42370</c:v>
                </c:pt>
                <c:pt idx="3">
                  <c:v>42736</c:v>
                </c:pt>
                <c:pt idx="4">
                  <c:v>43101</c:v>
                </c:pt>
                <c:pt idx="5">
                  <c:v>43466</c:v>
                </c:pt>
                <c:pt idx="6">
                  <c:v>43831</c:v>
                </c:pt>
              </c:numCache>
            </c:numRef>
          </c:cat>
          <c:val>
            <c:numRef>
              <c:f>[Изменения.xlsx]Лист1!$B$5:$H$5</c:f>
              <c:numCache>
                <c:formatCode>General</c:formatCode>
                <c:ptCount val="7"/>
                <c:pt idx="1">
                  <c:v>7</c:v>
                </c:pt>
                <c:pt idx="2">
                  <c:v>37</c:v>
                </c:pt>
                <c:pt idx="3">
                  <c:v>2</c:v>
                </c:pt>
                <c:pt idx="4">
                  <c:v>18</c:v>
                </c:pt>
                <c:pt idx="5">
                  <c:v>1</c:v>
                </c:pt>
                <c:pt idx="6">
                  <c:v>10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[Изменения.xlsx]Лист1!$A$6</c:f>
              <c:strCache>
                <c:ptCount val="1"/>
                <c:pt idx="0">
                  <c:v>Крупнейший контрагент</c:v>
                </c:pt>
              </c:strCache>
            </c:strRef>
          </c:tx>
          <c:spPr>
            <a:ln w="28575">
              <a:solidFill>
                <a:srgbClr val="FFC000"/>
              </a:solidFill>
              <a:prstDash val="dash"/>
            </a:ln>
          </c:spPr>
          <c:marker>
            <c:spPr>
              <a:ln w="28575" cap="rnd">
                <a:solidFill>
                  <a:srgbClr val="FFC000"/>
                </a:solidFill>
                <a:prstDash val="dash"/>
              </a:ln>
            </c:spPr>
          </c:marker>
          <c:cat>
            <c:numRef>
              <c:f>[Изменения.xlsx]Лист1!$B$2:$H$2</c:f>
              <c:numCache>
                <c:formatCode>m/d/yyyy</c:formatCode>
                <c:ptCount val="7"/>
                <c:pt idx="0">
                  <c:v>41640</c:v>
                </c:pt>
                <c:pt idx="1">
                  <c:v>42005</c:v>
                </c:pt>
                <c:pt idx="2">
                  <c:v>42370</c:v>
                </c:pt>
                <c:pt idx="3">
                  <c:v>42736</c:v>
                </c:pt>
                <c:pt idx="4">
                  <c:v>43101</c:v>
                </c:pt>
                <c:pt idx="5">
                  <c:v>43466</c:v>
                </c:pt>
                <c:pt idx="6">
                  <c:v>43831</c:v>
                </c:pt>
              </c:numCache>
            </c:numRef>
          </c:cat>
          <c:val>
            <c:numRef>
              <c:f>[Изменения.xlsx]Лист1!$B$6:$H$6</c:f>
              <c:numCache>
                <c:formatCode>General</c:formatCode>
                <c:ptCount val="7"/>
                <c:pt idx="1">
                  <c:v>31</c:v>
                </c:pt>
                <c:pt idx="2">
                  <c:v>36</c:v>
                </c:pt>
                <c:pt idx="3">
                  <c:v>42</c:v>
                </c:pt>
                <c:pt idx="4">
                  <c:v>26</c:v>
                </c:pt>
                <c:pt idx="5">
                  <c:v>9</c:v>
                </c:pt>
                <c:pt idx="6">
                  <c:v>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610544"/>
        <c:axId val="144608192"/>
      </c:lineChart>
      <c:dateAx>
        <c:axId val="14461054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44608192"/>
        <c:crosses val="autoZero"/>
        <c:auto val="1"/>
        <c:lblOffset val="100"/>
        <c:baseTimeUnit val="years"/>
      </c:dateAx>
      <c:valAx>
        <c:axId val="144608192"/>
        <c:scaling>
          <c:orientation val="minMax"/>
          <c:max val="4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610544"/>
        <c:crosses val="autoZero"/>
        <c:crossBetween val="between"/>
        <c:majorUnit val="5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4"/>
          <c:order val="0"/>
          <c:tx>
            <c:strRef>
              <c:f>[Изменения.xlsx]Лист1!$A$7</c:f>
              <c:strCache>
                <c:ptCount val="1"/>
                <c:pt idx="0">
                  <c:v>Доля IT- затрат в ОБР 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dLbl>
              <c:idx val="0"/>
              <c:layout>
                <c:manualLayout>
                  <c:x val="-2.9911708003490911E-2"/>
                  <c:y val="-6.154764524254967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8DDB8969-79DA-4B7A-A92E-4AEA0DFF95E6}" type="VALUE">
                      <a:rPr lang="en-US" sz="1800" b="1" dirty="0"/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274106010347695E-2"/>
                      <c:h val="6.9548828071196889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1.522777861995901E-2"/>
                  <c:y val="-4.53507488243982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BB50FF82-15B2-47D4-A3AA-CD8A70C5128B}" type="VALUE">
                      <a:rPr lang="en-US" sz="1800" b="1"/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843243808040918E-2"/>
                      <c:h val="6.3070137521684902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[Изменения.xlsx]Лист1!$B$2:$H$2</c:f>
              <c:numCache>
                <c:formatCode>m/d/yyyy</c:formatCode>
                <c:ptCount val="7"/>
                <c:pt idx="0">
                  <c:v>41640</c:v>
                </c:pt>
                <c:pt idx="1">
                  <c:v>42005</c:v>
                </c:pt>
                <c:pt idx="2">
                  <c:v>42370</c:v>
                </c:pt>
                <c:pt idx="3">
                  <c:v>42736</c:v>
                </c:pt>
                <c:pt idx="4">
                  <c:v>43101</c:v>
                </c:pt>
                <c:pt idx="5">
                  <c:v>43466</c:v>
                </c:pt>
                <c:pt idx="6">
                  <c:v>43831</c:v>
                </c:pt>
              </c:numCache>
            </c:numRef>
          </c:cat>
          <c:val>
            <c:numRef>
              <c:f>[Изменения.xlsx]Лист1!$B$7:$H$7</c:f>
              <c:numCache>
                <c:formatCode>General</c:formatCode>
                <c:ptCount val="7"/>
                <c:pt idx="0">
                  <c:v>12</c:v>
                </c:pt>
                <c:pt idx="1">
                  <c:v>12</c:v>
                </c:pt>
                <c:pt idx="2">
                  <c:v>15</c:v>
                </c:pt>
                <c:pt idx="3">
                  <c:v>15</c:v>
                </c:pt>
                <c:pt idx="4">
                  <c:v>17</c:v>
                </c:pt>
                <c:pt idx="5">
                  <c:v>16</c:v>
                </c:pt>
                <c:pt idx="6">
                  <c:v>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611328"/>
        <c:axId val="144608584"/>
      </c:lineChart>
      <c:dateAx>
        <c:axId val="14461132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44608584"/>
        <c:crosses val="autoZero"/>
        <c:auto val="1"/>
        <c:lblOffset val="100"/>
        <c:baseTimeUnit val="years"/>
      </c:dateAx>
      <c:valAx>
        <c:axId val="144608584"/>
        <c:scaling>
          <c:orientation val="minMax"/>
          <c:min val="1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611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000886143251387E-2"/>
          <c:y val="3.9363749440347269E-2"/>
          <c:w val="0.95499911385674863"/>
          <c:h val="0.91161856380118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[Изменения.xlsx]Лист1!$L$2</c:f>
              <c:strCache>
                <c:ptCount val="1"/>
                <c:pt idx="0">
                  <c:v>Значение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5804749A-68FB-4912-A326-C2F0F300B7EC}" type="VALUE">
                      <a: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492003612088698E-2"/>
                      <c:h val="6.4060074076269832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F223D34C-D8E7-44A6-87CC-02B1498D912F}" type="VALUE">
                      <a:rPr 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992455123173905E-2"/>
                      <c:h val="6.1615503275532384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832D45D6-1EF6-4DF4-AF76-D35052B67FB6}" type="VALUE">
                      <a:rPr 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237942122186494E-2"/>
                      <c:h val="4.9392649271845133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EDBFED94-95A1-41FD-A37E-B5D224683418}" type="VALUE">
                      <a:rPr 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887459807073956E-2"/>
                      <c:h val="5.4281790873320031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[Изменения.xlsx]Лист1!$K$3:$K$6</c:f>
              <c:strCache>
                <c:ptCount val="4"/>
                <c:pt idx="0">
                  <c:v>Активы</c:v>
                </c:pt>
                <c:pt idx="1">
                  <c:v>Капитал</c:v>
                </c:pt>
                <c:pt idx="2">
                  <c:v>IT затраты</c:v>
                </c:pt>
                <c:pt idx="3">
                  <c:v>Крупнейший контрагент</c:v>
                </c:pt>
              </c:strCache>
            </c:strRef>
          </c:cat>
          <c:val>
            <c:numRef>
              <c:f>[Изменения.xlsx]Лист1!$L$3:$L$6</c:f>
              <c:numCache>
                <c:formatCode>General</c:formatCode>
                <c:ptCount val="4"/>
                <c:pt idx="0">
                  <c:v>7.2</c:v>
                </c:pt>
                <c:pt idx="1">
                  <c:v>41.9</c:v>
                </c:pt>
                <c:pt idx="2">
                  <c:v>96</c:v>
                </c:pt>
                <c:pt idx="3">
                  <c:v>279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609368"/>
        <c:axId val="144612112"/>
      </c:barChart>
      <c:catAx>
        <c:axId val="144609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4612112"/>
        <c:crosses val="autoZero"/>
        <c:auto val="1"/>
        <c:lblAlgn val="ctr"/>
        <c:lblOffset val="100"/>
        <c:noMultiLvlLbl val="0"/>
      </c:catAx>
      <c:valAx>
        <c:axId val="144612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609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85A-8E47-46B6-B628-F7696666691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5E50-3D14-4AF1-8A7D-DDC2DC4C3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37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85A-8E47-46B6-B628-F7696666691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5E50-3D14-4AF1-8A7D-DDC2DC4C3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26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85A-8E47-46B6-B628-F7696666691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5E50-3D14-4AF1-8A7D-DDC2DC4C3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15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85A-8E47-46B6-B628-F7696666691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5E50-3D14-4AF1-8A7D-DDC2DC4C3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48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85A-8E47-46B6-B628-F7696666691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5E50-3D14-4AF1-8A7D-DDC2DC4C3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25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85A-8E47-46B6-B628-F7696666691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5E50-3D14-4AF1-8A7D-DDC2DC4C3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25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85A-8E47-46B6-B628-F7696666691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5E50-3D14-4AF1-8A7D-DDC2DC4C3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24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85A-8E47-46B6-B628-F7696666691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5E50-3D14-4AF1-8A7D-DDC2DC4C3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16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85A-8E47-46B6-B628-F7696666691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5E50-3D14-4AF1-8A7D-DDC2DC4C3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63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85A-8E47-46B6-B628-F7696666691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5E50-3D14-4AF1-8A7D-DDC2DC4C3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54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85A-8E47-46B6-B628-F7696666691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5E50-3D14-4AF1-8A7D-DDC2DC4C3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29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3B85A-8E47-46B6-B628-F7696666691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F5E50-3D14-4AF1-8A7D-DDC2DC4C3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18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lobal-finances.ru/vvp-rossii-po-godam/" TargetMode="External"/><Relationship Id="rId2" Type="http://schemas.openxmlformats.org/officeDocument/2006/relationships/hyperlink" Target="http://www.cbr.ru/analytics/bnksys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276" y="104053"/>
            <a:ext cx="11870724" cy="3457875"/>
          </a:xfrm>
        </p:spPr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тренды развития финансового рынка и банковского </a:t>
            </a:r>
            <a:r>
              <a:rPr lang="ru-RU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сектора </a:t>
            </a:r>
            <a:br>
              <a:rPr lang="ru-RU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</a:t>
            </a:r>
            <a:r>
              <a:rPr lang="ru-RU" sz="4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региональных </a:t>
            </a:r>
            <a:r>
              <a:rPr lang="ru-RU" sz="49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банков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5762" y="5101324"/>
            <a:ext cx="9144000" cy="165576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Буланов Юрий Николаевич</a:t>
            </a:r>
            <a:r>
              <a:rPr lang="ru-RU" sz="36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АО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«Кузнецкбизнесбанк» 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55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1280006" cy="551935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динамики активов, капитала банка и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затрат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730895"/>
              </p:ext>
            </p:extLst>
          </p:nvPr>
        </p:nvGraphicFramePr>
        <p:xfrm>
          <a:off x="838199" y="635000"/>
          <a:ext cx="11154879" cy="5541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801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505" y="85992"/>
            <a:ext cx="11790947" cy="5685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доли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 в 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общебанковских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расходах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49874"/>
              </p:ext>
            </p:extLst>
          </p:nvPr>
        </p:nvGraphicFramePr>
        <p:xfrm>
          <a:off x="308008" y="741363"/>
          <a:ext cx="11676030" cy="5880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87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131" y="95618"/>
            <a:ext cx="11989869" cy="886159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сравнительная динамика активов, капитала и 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 за  2014–2019 годы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600044"/>
              </p:ext>
            </p:extLst>
          </p:nvPr>
        </p:nvGraphicFramePr>
        <p:xfrm>
          <a:off x="201613" y="981777"/>
          <a:ext cx="11849100" cy="5195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886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3716000" cy="67852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риски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региональных банков в условиях трансформации финансового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рынка: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акроэкономическая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экономике,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усугубляемая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региональными проблемами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регуляторной нагрузки на банки;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необходимость изменения финансовых моделей деятельности в условиях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экономики.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Указанные факторы стратегического риска проявляются: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сокращении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клиентов региональных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банков,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прекращают </a:t>
            </a:r>
            <a:endPara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частично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переходит на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 в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крупнейшие банки.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возрастании рисков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безопасности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затрат на их предупреждение, которые </a:t>
            </a:r>
            <a:endPara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банки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масштаба деятельности не в состоянии преодолевать самостоятельно.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общем росте затрат на информационные технологии, нередко превышающих возможности банков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Региональные банки не имеют адекватных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организационных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экономических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</a:t>
            </a:r>
            <a:endPara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преодолевать эти риски, поэтому периодически высказываемые предложения о </a:t>
            </a:r>
            <a:endPara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создании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контролем Банка России или Ассоциации «Россия» общей IT-платформы, оказывающей </a:t>
            </a:r>
            <a:endPara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банкам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в части информационной безопасности, весьма актуальны. Кроме этого, рациональная </a:t>
            </a:r>
            <a:endPara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тарифная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 Банка России в части присоединения к «Мир» и СБП,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нивелируется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тарифной</a:t>
            </a:r>
            <a:endPara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политикой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IT-компаний, использующих нынешнюю ситуацию в ущерб конкурентоспособности, </a:t>
            </a:r>
            <a:endPara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финансовой устойчивости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региональных банков.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позиций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антимонопольного законодательства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IT-компаний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наличие фактов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доминирования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рынке и </a:t>
            </a:r>
            <a:endPara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навязывания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банкам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слуг на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кабальных условиях.</a:t>
            </a:r>
          </a:p>
        </p:txBody>
      </p:sp>
    </p:spTree>
    <p:extLst>
      <p:ext uri="{BB962C8B-B14F-4D97-AF65-F5344CB8AC3E}">
        <p14:creationId xmlns:p14="http://schemas.microsoft.com/office/powerpoint/2010/main" val="125056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422" y="107092"/>
            <a:ext cx="11878962" cy="675090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6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>
              <a:buNone/>
            </a:pPr>
            <a:endParaRPr lang="ru-RU" sz="6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6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43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9156" y="135082"/>
            <a:ext cx="11398826" cy="672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1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основных показателей банковского сектора за 2018 -2019 год, %:</a:t>
            </a:r>
            <a:r>
              <a:rPr lang="ru-RU" altLang="ru-RU" sz="5400" dirty="0">
                <a:latin typeface="Arial" panose="020B0604020202020204" pitchFamily="34" charset="0"/>
              </a:rPr>
              <a:t/>
            </a:r>
            <a:br>
              <a:rPr lang="ru-RU" altLang="ru-RU" sz="5400" dirty="0">
                <a:latin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828906"/>
              </p:ext>
            </p:extLst>
          </p:nvPr>
        </p:nvGraphicFramePr>
        <p:xfrm>
          <a:off x="914401" y="1458095"/>
          <a:ext cx="10439400" cy="6339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9800"/>
                <a:gridCol w="3479800"/>
                <a:gridCol w="3479800"/>
              </a:tblGrid>
              <a:tr h="7531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2018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2019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31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Активы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r>
                        <a:rPr lang="en-US" sz="3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6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↓↓</a:t>
                      </a:r>
                      <a:endParaRPr lang="ru-RU" sz="36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31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Капитал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9,3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r>
                        <a:rPr lang="en-US" sz="3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endParaRPr lang="ru-RU" sz="3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31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Кредиты</a:t>
                      </a:r>
                      <a:r>
                        <a:rPr lang="ru-RU" sz="2400" baseline="0" dirty="0" smtClean="0">
                          <a:effectLst/>
                        </a:rPr>
                        <a:t> предоставленные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r>
                        <a:rPr lang="en-US" sz="3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↓↓</a:t>
                      </a:r>
                      <a:endParaRPr lang="ru-RU" sz="3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31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 </a:t>
                      </a:r>
                      <a:r>
                        <a:rPr lang="ru-RU" sz="2400" dirty="0" err="1">
                          <a:effectLst/>
                        </a:rPr>
                        <a:t>т.ч</a:t>
                      </a:r>
                      <a:r>
                        <a:rPr lang="ru-RU" sz="2400" dirty="0">
                          <a:effectLst/>
                        </a:rPr>
                        <a:t>. потребительские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</a:t>
                      </a:r>
                      <a:endParaRPr lang="ru-RU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  <a:r>
                        <a:rPr lang="en-US" sz="3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</a:t>
                      </a:r>
                      <a:endParaRPr lang="ru-RU" sz="4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31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Вклады </a:t>
                      </a:r>
                      <a:r>
                        <a:rPr lang="ru-RU" sz="2400" dirty="0" smtClean="0">
                          <a:effectLst/>
                        </a:rPr>
                        <a:t>физических </a:t>
                      </a:r>
                      <a:r>
                        <a:rPr lang="ru-RU" sz="2400" dirty="0">
                          <a:effectLst/>
                        </a:rPr>
                        <a:t>лиц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9,5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7,3</a:t>
                      </a:r>
                      <a:r>
                        <a:rPr lang="en-US" sz="3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4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</a:t>
                      </a:r>
                      <a:endParaRPr lang="ru-RU" sz="4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31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Средства предприятий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0,5</a:t>
                      </a:r>
                      <a:r>
                        <a:rPr lang="en-US" sz="3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r>
                        <a:rPr lang="ru-RU" sz="36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endParaRPr lang="ru-RU" sz="3600" b="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6" y="164756"/>
            <a:ext cx="11063416" cy="5750011"/>
          </a:xfrm>
        </p:spPr>
      </p:pic>
      <p:sp>
        <p:nvSpPr>
          <p:cNvPr id="6" name="Овал 5"/>
          <p:cNvSpPr/>
          <p:nvPr/>
        </p:nvSpPr>
        <p:spPr>
          <a:xfrm>
            <a:off x="1935892" y="2479589"/>
            <a:ext cx="2174789" cy="6425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409038" y="2553728"/>
            <a:ext cx="1128584" cy="48603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25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48391"/>
            <a:ext cx="10515600" cy="1309817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ключевых показателей </a:t>
            </a: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кредитных организаций в 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2019 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годах, % 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834375"/>
              </p:ext>
            </p:extLst>
          </p:nvPr>
        </p:nvGraphicFramePr>
        <p:xfrm>
          <a:off x="1085334" y="2137816"/>
          <a:ext cx="10767359" cy="3335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3531"/>
                <a:gridCol w="1092082"/>
                <a:gridCol w="2204380"/>
                <a:gridCol w="1672937"/>
                <a:gridCol w="1205345"/>
                <a:gridCol w="1310796"/>
                <a:gridCol w="1408288"/>
              </a:tblGrid>
              <a:tr h="984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Активы,    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Кредиты</a:t>
                      </a:r>
                      <a:r>
                        <a:rPr lang="ru-RU" sz="2000" baseline="0" dirty="0" smtClean="0"/>
                        <a:t> предоставленные, </a:t>
                      </a:r>
                      <a:r>
                        <a:rPr lang="ru-RU" sz="2000" dirty="0" smtClean="0"/>
                        <a:t>%</a:t>
                      </a:r>
                      <a:endParaRPr lang="ru-RU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Кредиты</a:t>
                      </a:r>
                      <a:r>
                        <a:rPr lang="ru-RU" sz="2000" baseline="0" dirty="0" smtClean="0"/>
                        <a:t> физическим лицам,  %</a:t>
                      </a:r>
                      <a:endParaRPr lang="ru-RU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Капитал,     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Прибыль, 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ВВП, 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7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        </a:t>
                      </a:r>
                      <a:r>
                        <a:rPr lang="ru-RU" sz="1800" dirty="0" smtClean="0">
                          <a:effectLst/>
                        </a:rPr>
                        <a:t>01.01.2017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-10,5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+ 384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7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        </a:t>
                      </a:r>
                      <a:r>
                        <a:rPr lang="ru-RU" sz="1800" dirty="0" smtClean="0">
                          <a:effectLst/>
                        </a:rPr>
                        <a:t>01.01.2018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6,4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0,1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2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324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01.01.20</a:t>
                      </a:r>
                      <a:r>
                        <a:rPr lang="en-US" sz="1800" dirty="0" smtClean="0">
                          <a:effectLst/>
                        </a:rPr>
                        <a:t>19</a:t>
                      </a:r>
                      <a:endParaRPr lang="ru-R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1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10,5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24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2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7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        </a:t>
                      </a:r>
                      <a:r>
                        <a:rPr lang="ru-RU" sz="1800" dirty="0" smtClean="0">
                          <a:effectLst/>
                        </a:rPr>
                        <a:t>01.01.2020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2,7</a:t>
                      </a:r>
                      <a:endParaRPr lang="ru-RU" sz="2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1,2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2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51,5</a:t>
                      </a:r>
                      <a:endParaRPr lang="ru-RU" sz="24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2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38200" y="6153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Источники: </a:t>
            </a:r>
            <a:r>
              <a:rPr lang="ru-RU" altLang="ru-RU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http://www.cbr.ru/analytics/bnksyst/</a:t>
            </a:r>
            <a:endParaRPr lang="ru-RU" altLang="ru-RU" sz="10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http://global-finances.ru/vvp-rossii-po-godam/</a:t>
            </a:r>
            <a:endParaRPr lang="ru-RU" altLang="ru-RU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66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48" y="494441"/>
            <a:ext cx="10928521" cy="1828800"/>
          </a:xfrm>
        </p:spPr>
      </p:pic>
      <p:sp>
        <p:nvSpPr>
          <p:cNvPr id="6" name="Овал 5"/>
          <p:cNvSpPr/>
          <p:nvPr/>
        </p:nvSpPr>
        <p:spPr>
          <a:xfrm>
            <a:off x="2759678" y="1128840"/>
            <a:ext cx="2916194" cy="56000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349" y="2323241"/>
            <a:ext cx="11012678" cy="4534759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2770633" y="5392456"/>
            <a:ext cx="444841" cy="42862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763108" y="5392456"/>
            <a:ext cx="444841" cy="42862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755583" y="5392456"/>
            <a:ext cx="444841" cy="42862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46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48" y="494441"/>
            <a:ext cx="10928521" cy="1828800"/>
          </a:xfrm>
        </p:spPr>
      </p:pic>
      <p:sp>
        <p:nvSpPr>
          <p:cNvPr id="6" name="Овал 5"/>
          <p:cNvSpPr/>
          <p:nvPr/>
        </p:nvSpPr>
        <p:spPr>
          <a:xfrm>
            <a:off x="2759678" y="1128840"/>
            <a:ext cx="2916194" cy="56000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348" y="2323241"/>
            <a:ext cx="11012678" cy="4534759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2770633" y="5392456"/>
            <a:ext cx="444841" cy="42862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763108" y="5392456"/>
            <a:ext cx="444841" cy="42862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755583" y="5392456"/>
            <a:ext cx="444841" cy="42862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75872" y="2323240"/>
            <a:ext cx="6095997" cy="314237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банков и небанковских кредитных организаций на 01.01.20: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–                                                      442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универсальной лицензией –                266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базовой лицензией –                            136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Небанковские кредитные организации –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Банки, имеющие капитал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 рублей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- 171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имеющие капитал  1 - 10 млрд рублей       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175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имеющие капитал свыше 10 млрд рублей -   75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43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95" y="205946"/>
            <a:ext cx="10783329" cy="6652054"/>
          </a:xfrm>
        </p:spPr>
      </p:pic>
      <p:sp>
        <p:nvSpPr>
          <p:cNvPr id="3" name="Овал 2"/>
          <p:cNvSpPr/>
          <p:nvPr/>
        </p:nvSpPr>
        <p:spPr>
          <a:xfrm>
            <a:off x="10429102" y="5412258"/>
            <a:ext cx="897924" cy="93911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5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108" y="0"/>
            <a:ext cx="11491784" cy="14605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Стратегические риски банковской деятельности в условиях трансформации финансового рынка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108" y="1361209"/>
            <a:ext cx="11318788" cy="54136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Концептуальный, эффективная финансовая модель деятельности.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Макроэкономический, развития внешних кризисов. </a:t>
            </a:r>
          </a:p>
          <a:p>
            <a:pPr marL="514350" indent="-514350">
              <a:buAutoNum type="arabicPeriod"/>
            </a:pP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оминантный, зависимость от группы клиентов, направления деятельности или собственников. </a:t>
            </a:r>
          </a:p>
          <a:p>
            <a:pPr marL="514350" indent="-514350">
              <a:buAutoNum type="arabicPeriod"/>
            </a:pP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ехнологический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конкуренция финансовых технологий.</a:t>
            </a:r>
          </a:p>
          <a:p>
            <a:pPr marL="514350" indent="-514350">
              <a:buAutoNum type="arabicPeriod"/>
            </a:pP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егуляторный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условий деятельности. 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10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512</Words>
  <Application>Microsoft Office PowerPoint</Application>
  <PresentationFormat>Широкоэкранный</PresentationFormat>
  <Paragraphs>110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Основные тренды развития финансового рынка и банковского сектора  Перспективы деятельности региональных банков  </vt:lpstr>
      <vt:lpstr>Презентация PowerPoint</vt:lpstr>
      <vt:lpstr>Динамика основных показателей банковского сектора за 2018 -2019 год, %: </vt:lpstr>
      <vt:lpstr>Презентация PowerPoint</vt:lpstr>
      <vt:lpstr>Динамика ключевых показателей деятельности кредитных организаций в 2016 – 2019 годах, % : </vt:lpstr>
      <vt:lpstr>Презентация PowerPoint</vt:lpstr>
      <vt:lpstr>Презентация PowerPoint</vt:lpstr>
      <vt:lpstr>Презентация PowerPoint</vt:lpstr>
      <vt:lpstr>Стратегические риски банковской деятельности в условиях трансформации финансового рынка</vt:lpstr>
      <vt:lpstr>Соотношение динамики активов, капитала банка и IT затрат</vt:lpstr>
      <vt:lpstr>Изменение доли IT затрат в общебанковских расходах</vt:lpstr>
      <vt:lpstr>Итоговая сравнительная динамика активов, капитала и IT затрат за  2014–2019 годы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тренды развития финансового рынка и банковского сектора \ Перспективы деятельности региональных банков</dc:title>
  <dc:creator>Буланов Юрий Николаевич</dc:creator>
  <cp:lastModifiedBy>Буланов Юрий Николаевич</cp:lastModifiedBy>
  <cp:revision>63</cp:revision>
  <cp:lastPrinted>2020-02-21T10:47:46Z</cp:lastPrinted>
  <dcterms:created xsi:type="dcterms:W3CDTF">2020-02-20T11:35:17Z</dcterms:created>
  <dcterms:modified xsi:type="dcterms:W3CDTF">2020-02-25T08:50:47Z</dcterms:modified>
</cp:coreProperties>
</file>