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702" r:id="rId4"/>
    <p:sldMasterId id="2147483716" r:id="rId5"/>
  </p:sldMasterIdLst>
  <p:notesMasterIdLst>
    <p:notesMasterId r:id="rId25"/>
  </p:notesMasterIdLst>
  <p:sldIdLst>
    <p:sldId id="256" r:id="rId6"/>
    <p:sldId id="268" r:id="rId7"/>
    <p:sldId id="257" r:id="rId8"/>
    <p:sldId id="258" r:id="rId9"/>
    <p:sldId id="260" r:id="rId10"/>
    <p:sldId id="263" r:id="rId11"/>
    <p:sldId id="266" r:id="rId12"/>
    <p:sldId id="270" r:id="rId13"/>
    <p:sldId id="271" r:id="rId14"/>
    <p:sldId id="272" r:id="rId15"/>
    <p:sldId id="280" r:id="rId16"/>
    <p:sldId id="284" r:id="rId17"/>
    <p:sldId id="273" r:id="rId18"/>
    <p:sldId id="286" r:id="rId19"/>
    <p:sldId id="287" r:id="rId20"/>
    <p:sldId id="285" r:id="rId21"/>
    <p:sldId id="277" r:id="rId22"/>
    <p:sldId id="275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62" autoAdjust="0"/>
  </p:normalViewPr>
  <p:slideViewPr>
    <p:cSldViewPr>
      <p:cViewPr varScale="1">
        <p:scale>
          <a:sx n="96" d="100"/>
          <a:sy n="96" d="100"/>
        </p:scale>
        <p:origin x="20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0A8C5-8B74-4B41-B1A4-521518A18167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3228A-F06C-45E8-BD30-2F2B13F9C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55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3228A-F06C-45E8-BD30-2F2B13F9CAD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859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E68B-8EFC-4E97-9187-5D209B82D01A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DBA9-ABFF-4C22-832B-72CE8CE58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80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E68B-8EFC-4E97-9187-5D209B82D01A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DBA9-ABFF-4C22-832B-72CE8CE58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8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E68B-8EFC-4E97-9187-5D209B82D01A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DBA9-ABFF-4C22-832B-72CE8CE58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293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29718-D159-4919-888B-49B3C883866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AC048-8D91-4615-ADA4-F11BA48098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23493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6333C-3436-4F90-8EB8-6FE17D57CBD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563DF-7255-4A64-A6C9-4BCDC914336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33157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ED161-2F34-4051-BAC4-CF2541C4A6A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C607C-DA34-462A-853E-D85F4653C6E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68246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64637-AE81-41B0-8D05-BB92D905D81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80D3B-4726-4663-9188-84AD860BB83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58366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7D415-78C4-45BE-BCB0-0B059008B67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30A33-20A2-4646-8F74-51394F5B8D1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4638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6FB3F-E526-4D66-BCE2-E8C450E3230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25EF2-B7B3-4BA7-94D1-8565D25DFC8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09426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1AAB3-879A-4C25-B59C-E544C83C0E0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BF8B1-42DA-4EF2-93AE-4ED130E3C32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73139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6D106-A591-483D-9619-C9E7BA70B8B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94D57-E778-470A-942A-547317B65A8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3336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E68B-8EFC-4E97-9187-5D209B82D01A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DBA9-ABFF-4C22-832B-72CE8CE58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6866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3C2ED-339B-417A-A614-A2421126CE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E10B8-0479-434D-8E77-D26A3CF738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4271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56933-3C79-4803-90D2-37104B60FE7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702C2-44E3-4E15-AE9A-2B0BA987F0F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26370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8B576-E95F-4836-BE12-0A89B4BE400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C1784-A13A-4D85-AD75-2C749F7260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35982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C9CBC-20EA-4221-B094-FCC120656C0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E720E-6359-4007-BF02-9B95C7D4969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64615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D93A4-C603-4671-A4FA-402F0D7DF3D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D4E17-CC36-46FC-B34C-3A87EB4431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75364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29718-D159-4919-888B-49B3C883866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AC048-8D91-4615-ADA4-F11BA48098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91795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6333C-3436-4F90-8EB8-6FE17D57CBD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563DF-7255-4A64-A6C9-4BCDC914336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719886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ED161-2F34-4051-BAC4-CF2541C4A6A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C607C-DA34-462A-853E-D85F4653C6E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5013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64637-AE81-41B0-8D05-BB92D905D81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80D3B-4726-4663-9188-84AD860BB83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68777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7D415-78C4-45BE-BCB0-0B059008B67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30A33-20A2-4646-8F74-51394F5B8D1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23143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E68B-8EFC-4E97-9187-5D209B82D01A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DBA9-ABFF-4C22-832B-72CE8CE58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598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6FB3F-E526-4D66-BCE2-E8C450E3230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25EF2-B7B3-4BA7-94D1-8565D25DFC8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2294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1AAB3-879A-4C25-B59C-E544C83C0E0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BF8B1-42DA-4EF2-93AE-4ED130E3C32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432353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6D106-A591-483D-9619-C9E7BA70B8B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94D57-E778-470A-942A-547317B65A8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55244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3C2ED-339B-417A-A614-A2421126CE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E10B8-0479-434D-8E77-D26A3CF738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472859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56933-3C79-4803-90D2-37104B60FE7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702C2-44E3-4E15-AE9A-2B0BA987F0F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69044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8B576-E95F-4836-BE12-0A89B4BE400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C1784-A13A-4D85-AD75-2C749F7260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148812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C9CBC-20EA-4221-B094-FCC120656C0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E720E-6359-4007-BF02-9B95C7D4969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68143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D93A4-C603-4671-A4FA-402F0D7DF3D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D4E17-CC36-46FC-B34C-3A87EB4431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47214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29718-D159-4919-888B-49B3C883866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AC048-8D91-4615-ADA4-F11BA48098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636646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6333C-3436-4F90-8EB8-6FE17D57CBD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563DF-7255-4A64-A6C9-4BCDC914336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73710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E68B-8EFC-4E97-9187-5D209B82D01A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DBA9-ABFF-4C22-832B-72CE8CE58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9758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ED161-2F34-4051-BAC4-CF2541C4A6A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C607C-DA34-462A-853E-D85F4653C6E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66408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64637-AE81-41B0-8D05-BB92D905D81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80D3B-4726-4663-9188-84AD860BB83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070121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7D415-78C4-45BE-BCB0-0B059008B67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30A33-20A2-4646-8F74-51394F5B8D1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343537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6FB3F-E526-4D66-BCE2-E8C450E3230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25EF2-B7B3-4BA7-94D1-8565D25DFC8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851313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1AAB3-879A-4C25-B59C-E544C83C0E0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BF8B1-42DA-4EF2-93AE-4ED130E3C32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853571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6D106-A591-483D-9619-C9E7BA70B8B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94D57-E778-470A-942A-547317B65A8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687358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3C2ED-339B-417A-A614-A2421126CE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E10B8-0479-434D-8E77-D26A3CF738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396199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56933-3C79-4803-90D2-37104B60FE7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702C2-44E3-4E15-AE9A-2B0BA987F0F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330898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8B576-E95F-4836-BE12-0A89B4BE400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C1784-A13A-4D85-AD75-2C749F7260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84266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C9CBC-20EA-4221-B094-FCC120656C0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E720E-6359-4007-BF02-9B95C7D4969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23586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E68B-8EFC-4E97-9187-5D209B82D01A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DBA9-ABFF-4C22-832B-72CE8CE58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89940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D93A4-C603-4671-A4FA-402F0D7DF3D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D4E17-CC36-46FC-B34C-3A87EB4431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987729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29718-D159-4919-888B-49B3C883866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AC048-8D91-4615-ADA4-F11BA48098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724721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6333C-3436-4F90-8EB8-6FE17D57CBD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563DF-7255-4A64-A6C9-4BCDC914336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489561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ED161-2F34-4051-BAC4-CF2541C4A6A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C607C-DA34-462A-853E-D85F4653C6E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680509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64637-AE81-41B0-8D05-BB92D905D81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80D3B-4726-4663-9188-84AD860BB83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500132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7D415-78C4-45BE-BCB0-0B059008B67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30A33-20A2-4646-8F74-51394F5B8D1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18118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6FB3F-E526-4D66-BCE2-E8C450E3230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25EF2-B7B3-4BA7-94D1-8565D25DFC8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06029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1AAB3-879A-4C25-B59C-E544C83C0E0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BF8B1-42DA-4EF2-93AE-4ED130E3C32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510875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6D106-A591-483D-9619-C9E7BA70B8B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94D57-E778-470A-942A-547317B65A8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521266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3C2ED-339B-417A-A614-A2421126CE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E10B8-0479-434D-8E77-D26A3CF738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76009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E68B-8EFC-4E97-9187-5D209B82D01A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DBA9-ABFF-4C22-832B-72CE8CE58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9596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56933-3C79-4803-90D2-37104B60FE7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702C2-44E3-4E15-AE9A-2B0BA987F0F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434586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8B576-E95F-4836-BE12-0A89B4BE400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C1784-A13A-4D85-AD75-2C749F7260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809271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C9CBC-20EA-4221-B094-FCC120656C0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E720E-6359-4007-BF02-9B95C7D4969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254166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D93A4-C603-4671-A4FA-402F0D7DF3D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D4E17-CC36-46FC-B34C-3A87EB4431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4454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E68B-8EFC-4E97-9187-5D209B82D01A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DBA9-ABFF-4C22-832B-72CE8CE58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63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E68B-8EFC-4E97-9187-5D209B82D01A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DBA9-ABFF-4C22-832B-72CE8CE58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01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E68B-8EFC-4E97-9187-5D209B82D01A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DBA9-ABFF-4C22-832B-72CE8CE58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46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0E68B-8EFC-4E97-9187-5D209B82D01A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6DBA9-ABFF-4C22-832B-72CE8CE58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95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D4FEAB-53BF-45D4-9015-84F06203A9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75D1D3-D3C6-4E6F-9645-1CAEACC09A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57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D4FEAB-53BF-45D4-9015-84F06203A9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75D1D3-D3C6-4E6F-9645-1CAEACC09A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36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D4FEAB-53BF-45D4-9015-84F06203A9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75D1D3-D3C6-4E6F-9645-1CAEACC09A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45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D4FEAB-53BF-45D4-9015-84F06203A9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75D1D3-D3C6-4E6F-9645-1CAEACC09A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6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96753"/>
            <a:ext cx="8352928" cy="24036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effectLst/>
                <a:latin typeface="Times New Roman"/>
                <a:ea typeface="Calibri"/>
              </a:rPr>
              <a:t>Управление Банком России ликвидностью банковского сектора в условиях снижения структурного дефицита ликвидности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2016224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err="1" smtClean="0">
                <a:solidFill>
                  <a:srgbClr val="002060"/>
                </a:solidFill>
              </a:rPr>
              <a:t>В.И.Моргунов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РАНХиГС</a:t>
            </a:r>
            <a:endParaRPr lang="ru-RU" dirty="0" smtClean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effectLst/>
              <a:latin typeface="Times New Roman"/>
              <a:ea typeface="Calibri"/>
            </a:endParaRPr>
          </a:p>
          <a:p>
            <a:pPr algn="r"/>
            <a:r>
              <a:rPr lang="ru-RU" b="1" dirty="0" smtClean="0">
                <a:effectLst/>
                <a:latin typeface="Times New Roman"/>
                <a:ea typeface="Calibri"/>
              </a:rPr>
              <a:t>Вниманию Совета по финансовому регулированию и денежно-кредитной политике</a:t>
            </a:r>
          </a:p>
          <a:p>
            <a:pPr algn="r"/>
            <a:r>
              <a:rPr lang="ru-RU" b="1" dirty="0" smtClean="0">
                <a:effectLst/>
                <a:latin typeface="Times New Roman"/>
                <a:ea typeface="Calibri"/>
              </a:rPr>
              <a:t>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/>
              </a:rPr>
              <a:t>9 марта 2016 г.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56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 smtClean="0">
                <a:latin typeface="Times New Roman"/>
                <a:ea typeface="Calibri"/>
                <a:cs typeface="Times New Roman"/>
              </a:rPr>
            </a:br>
            <a:r>
              <a:rPr lang="ru-RU" sz="2000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>
                <a:latin typeface="Times New Roman"/>
                <a:ea typeface="Calibri"/>
                <a:cs typeface="Times New Roman"/>
              </a:rPr>
            </a:br>
            <a:r>
              <a:rPr lang="ru-RU" sz="2000" dirty="0" smtClean="0">
                <a:latin typeface="Times New Roman"/>
                <a:ea typeface="Calibri"/>
                <a:cs typeface="Times New Roman"/>
              </a:rPr>
              <a:t>Ряд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1 -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Объем задолженности по операциям РЕПО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000" dirty="0">
                <a:latin typeface="Times New Roman"/>
                <a:ea typeface="Calibri"/>
                <a:cs typeface="Times New Roman"/>
              </a:rPr>
              <a:t>Ряд 2 -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Задолженность по обеспеченным другим кредитам (под нерыночные активы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),                             млрд. руб.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563DF-7255-4A64-A6C9-4BCDC91433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992888" cy="480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16016" y="3284984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РЕПО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372200" y="2395381"/>
            <a:ext cx="1939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 нерыночные </a:t>
            </a:r>
          </a:p>
          <a:p>
            <a:r>
              <a:rPr lang="ru-RU" dirty="0" smtClean="0"/>
              <a:t>активы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853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BF8B1-42DA-4EF2-93AE-4ED130E3C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85" y="332657"/>
            <a:ext cx="8909615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64837" y="1776881"/>
            <a:ext cx="1891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На срок 12 месяцев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3845852" y="980565"/>
            <a:ext cx="1686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На срок 3 месяца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062482" y="780510"/>
            <a:ext cx="1253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16 октября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2977" y="1486070"/>
            <a:ext cx="985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31 июля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400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922114"/>
          </a:xfrm>
        </p:spPr>
        <p:txBody>
          <a:bodyPr/>
          <a:lstStyle/>
          <a:p>
            <a:r>
              <a:rPr lang="ru-RU" sz="2400" dirty="0" smtClean="0"/>
              <a:t>Процентный коридор и рыночная однодневная ставка (МИАКР) в 2015 – фев2016 гг.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563DF-7255-4A64-A6C9-4BCDC91433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7560840" cy="4955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126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Проблемы, которые создает структурный профицит ликвидности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Для реализации системы симметричного процентного коридора требуется абсорбировать ликвидность по процентной ставке, равной ключевой ставке</a:t>
            </a:r>
          </a:p>
          <a:p>
            <a:r>
              <a:rPr lang="ru-RU" sz="2400" dirty="0" smtClean="0"/>
              <a:t>Абсорбирование ликвидности обходится центральному банку значительными потерями в финансовых результатах деятельности</a:t>
            </a:r>
          </a:p>
          <a:p>
            <a:r>
              <a:rPr lang="ru-RU" sz="2400" dirty="0" smtClean="0">
                <a:solidFill>
                  <a:prstClr val="black"/>
                </a:solidFill>
              </a:rPr>
              <a:t>Опыт показывает, что в </a:t>
            </a:r>
            <a:r>
              <a:rPr lang="ru-RU" sz="2400" dirty="0">
                <a:solidFill>
                  <a:prstClr val="black"/>
                </a:solidFill>
              </a:rPr>
              <a:t>условиях структурного профицита ликвидности </a:t>
            </a:r>
            <a:r>
              <a:rPr lang="ru-RU" sz="2400" dirty="0" smtClean="0"/>
              <a:t>Банку России не удавалось полностью абсорбировать излишнюю ликвидность, рыночная краткосрочная процентная ставка находилась существенно ниже центра процентного коридора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563DF-7255-4A64-A6C9-4BCDC91433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22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sz="2800" dirty="0" smtClean="0"/>
              <a:t>Предложения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361459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Банку России следует обновить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прогноз изменения структурного дефицита ликвидности банковского сектора в 2016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году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Публиковать баланс Банка России в более детальном формате, пригодном для анализа ликвидности банковского сектора </a:t>
            </a:r>
            <a:r>
              <a:rPr lang="ru-RU" sz="2400">
                <a:latin typeface="Times New Roman"/>
                <a:ea typeface="Calibri"/>
                <a:cs typeface="Times New Roman"/>
              </a:rPr>
              <a:t>и </a:t>
            </a:r>
            <a:r>
              <a:rPr lang="ru-RU" sz="2400" smtClean="0">
                <a:latin typeface="Times New Roman"/>
                <a:ea typeface="Calibri"/>
                <a:cs typeface="Times New Roman"/>
              </a:rPr>
              <a:t>инструментов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денежно-кредитной политики Банка России. Такой формат баланса должен показывать (а) составные части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средств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на счетах расширенного правительства и другие автономные факторы ликвидности, (б) результаты операций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по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предоставлению и абсорбированию ликвидности в разрезе инструментов денежно-кредитной политики, (в) величину средств на корреспондентских счетах кредитных организаций. </a:t>
            </a:r>
            <a:endParaRPr lang="ru-RU" sz="2400" dirty="0">
              <a:ea typeface="Calibri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563DF-7255-4A64-A6C9-4BCDC91433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013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BF8B1-42DA-4EF2-93AE-4ED130E3C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476672"/>
            <a:ext cx="8784976" cy="5908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fontAlgn="base" hangingPunct="0">
              <a:lnSpc>
                <a:spcPct val="115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Установить правило продажи Банком России иностранной валюты на внутреннем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рынке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при конвертации Минфином России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 рубли средств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 иностранной валюте на его счетах в Банке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России.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Банку России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обеспечить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коммерческую рациональность таких торговых операций (продавать при растущем курсе валюты), но не </a:t>
            </a:r>
            <a:r>
              <a:rPr lang="ru-RU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таргетировать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валютный курс.</a:t>
            </a: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 algn="just" eaLnBrk="0" fontAlgn="base" hangingPunct="0">
              <a:lnSpc>
                <a:spcPct val="115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Завершить процесс перехода к полному применению механизма усреднения обязательных резервов. Повысить коэффициент усреднения резервов до единицы, увеличить число кредитных организаций, пользующихся правом усреднения резервов.</a:t>
            </a:r>
          </a:p>
          <a:p>
            <a:pPr marL="342900" lvl="0" indent="-342900" eaLnBrk="0" fontAlgn="base" hangingPunct="0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Calibri"/>
              </a:rPr>
              <a:t>Рассмотреть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Calibri"/>
              </a:rPr>
              <a:t>возможность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Calibri"/>
              </a:rPr>
              <a:t>расширения процентного коридора по операциям Банка России.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2217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/>
          <a:lstStyle/>
          <a:p>
            <a:r>
              <a:rPr lang="ru-RU" dirty="0" smtClean="0"/>
              <a:t>Приложение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/>
          <a:lstStyle/>
          <a:p>
            <a:r>
              <a:rPr lang="ru-RU" dirty="0" smtClean="0"/>
              <a:t>Три следующих слайда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563DF-7255-4A64-A6C9-4BCDC91433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128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BF8B1-42DA-4EF2-93AE-4ED130E3C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76" y="620688"/>
            <a:ext cx="898546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6890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BF8B1-42DA-4EF2-93AE-4ED130E3C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135711"/>
              </p:ext>
            </p:extLst>
          </p:nvPr>
        </p:nvGraphicFramePr>
        <p:xfrm>
          <a:off x="899593" y="677239"/>
          <a:ext cx="7200799" cy="6004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186"/>
                <a:gridCol w="530621"/>
                <a:gridCol w="4125518"/>
                <a:gridCol w="752638"/>
                <a:gridCol w="1258836"/>
              </a:tblGrid>
              <a:tr h="66843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Assets</a:t>
                      </a:r>
                      <a:r>
                        <a:rPr lang="ru-RU" sz="1200" dirty="0">
                          <a:effectLst/>
                        </a:rPr>
                        <a:t> (EUR </a:t>
                      </a:r>
                      <a:r>
                        <a:rPr lang="ru-RU" sz="1200" dirty="0" err="1">
                          <a:effectLst/>
                        </a:rPr>
                        <a:t>millions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7" marR="47127" marT="36252" marB="36252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Balance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Difference with last week due to transactions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</a:tr>
              <a:tr h="268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7" marR="47127" marT="36252" marB="36252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Gold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and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gold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receivables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338,713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</a:tr>
              <a:tr h="268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7" marR="47127" marT="36252" marB="36252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Claims on non-euro area residents denominated in foreign currency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305,491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−2,480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</a:tr>
              <a:tr h="268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7" marR="47127" marT="36252" marB="36252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Claims on euro area residents denominated in foreign currency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33,281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1,442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</a:tr>
              <a:tr h="268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7" marR="47127" marT="36252" marB="36252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Claims on non-euro area residents denominated in euro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22,380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773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</a:tr>
              <a:tr h="468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7" marR="47127" marT="36252" marB="36252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Lending to euro area credit institutions related to monetary policy operations denominated in euro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534,037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−725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</a:tr>
              <a:tr h="268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7" marR="47127" marT="36252" marB="36252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Main refinancing operations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68,964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3,767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</a:tr>
              <a:tr h="268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7" marR="47127" marT="36252" marB="36252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Longer-term refinancing operations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464,980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−4,564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</a:tr>
              <a:tr h="268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7" marR="47127" marT="36252" marB="36252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Fine-tuning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reverse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operations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</a:tr>
              <a:tr h="268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7" marR="47127" marT="36252" marB="36252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Structural reverse operations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</a:tr>
              <a:tr h="268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7" marR="47127" marT="36252" marB="36252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Marginal lending facility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</a:tr>
              <a:tr h="268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7" marR="47127" marT="36252" marB="36252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Credits related to margin calls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</a:tr>
              <a:tr h="268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7" marR="47127" marT="36252" marB="36252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Other claims on euro area credit institutions denominated in euro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114,141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−510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</a:tr>
              <a:tr h="268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7" marR="47127" marT="36252" marB="36252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Securities of euro area residents denominated in euro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1,218,149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16,057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</a:tr>
              <a:tr h="268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7" marR="47127" marT="36252" marB="36252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Securities held for monetary policy purposes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864,341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17,616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</a:tr>
              <a:tr h="268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7" marR="47127" marT="36252" marB="36252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Other securities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353,808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−1,559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</a:tr>
              <a:tr h="268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7" marR="47127" marT="36252" marB="36252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General government debt denominated in euro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25,145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</a:tr>
              <a:tr h="268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7" marR="47127" marT="36252" marB="36252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Other assets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216,993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−753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</a:tr>
              <a:tr h="12804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Total assets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7" marR="47127" marT="36252" marB="36252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2,808,331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13,804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7127" marT="36252" marB="36252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27584" y="354123"/>
            <a:ext cx="78488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800" b="1" i="0" u="none" strike="noStrike" cap="none" normalizeH="0" baseline="0" dirty="0" smtClean="0">
                <a:ln>
                  <a:noFill/>
                </a:ln>
                <a:solidFill>
                  <a:srgbClr val="0032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Consolidated financial statement of the </a:t>
            </a:r>
            <a:r>
              <a:rPr kumimoji="0" lang="en-US" altLang="ru-RU" sz="1800" b="1" i="0" u="none" strike="noStrike" cap="none" normalizeH="0" baseline="0" dirty="0" err="1" smtClean="0">
                <a:ln>
                  <a:noFill/>
                </a:ln>
                <a:solidFill>
                  <a:srgbClr val="0032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Eurosystem</a:t>
            </a:r>
            <a:r>
              <a:rPr kumimoji="0" lang="en-US" altLang="ru-RU" sz="1800" b="1" i="0" u="none" strike="noStrike" cap="none" normalizeH="0" baseline="0" dirty="0" smtClean="0">
                <a:ln>
                  <a:noFill/>
                </a:ln>
                <a:solidFill>
                  <a:srgbClr val="0032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as at 29 January 2016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789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BF8B1-42DA-4EF2-93AE-4ED130E3C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682989"/>
              </p:ext>
            </p:extLst>
          </p:nvPr>
        </p:nvGraphicFramePr>
        <p:xfrm>
          <a:off x="611560" y="274969"/>
          <a:ext cx="7632848" cy="6482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/>
                <a:gridCol w="384688"/>
                <a:gridCol w="4727880"/>
                <a:gridCol w="1152128"/>
                <a:gridCol w="1080120"/>
              </a:tblGrid>
              <a:tr h="57889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Liabilities</a:t>
                      </a:r>
                      <a:r>
                        <a:rPr lang="ru-RU" sz="1400" dirty="0">
                          <a:effectLst/>
                        </a:rPr>
                        <a:t> (EUR </a:t>
                      </a:r>
                      <a:r>
                        <a:rPr lang="ru-RU" sz="1400" dirty="0" err="1">
                          <a:effectLst/>
                        </a:rPr>
                        <a:t>millions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3" marR="42493" marT="32687" marB="32687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Balance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Difference with last week due to transactions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</a:tr>
              <a:tr h="279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3" marR="42493" marT="32687" marB="32687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Banknotes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in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circulation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1,062,611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1,109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</a:tr>
              <a:tr h="500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3" marR="42493" marT="32687" marB="32687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Liabilities to euro area credit institutions related to monetary policy operations denominated in euro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778,386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21,228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</a:tr>
              <a:tr h="310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3" marR="42493" marT="32687" marB="32687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Current accounts (covering the minimum reserve)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556,472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6,904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</a:tr>
              <a:tr h="310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3" marR="42493" marT="32687" marB="32687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Deposit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facility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221,820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14,399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</a:tr>
              <a:tr h="310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3" marR="42493" marT="32687" marB="32687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Fixed-term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deposits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</a:tr>
              <a:tr h="310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3" marR="42493" marT="32687" marB="32687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Fine-tuning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reverse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operations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</a:tr>
              <a:tr h="310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3" marR="42493" marT="32687" marB="32687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Deposits related to margin calls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−75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</a:tr>
              <a:tr h="279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3" marR="42493" marT="32687" marB="32687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Other liabilities to euro area credit institutions denominated in euro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5,082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</a:tr>
              <a:tr h="279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3" marR="42493" marT="32687" marB="32687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Debt certificates issued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</a:tr>
              <a:tr h="279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5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3" marR="42493" marT="32687" marB="32687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Liabilities to other euro area residents denominated in euro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195,818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−9,041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</a:tr>
              <a:tr h="279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6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3" marR="42493" marT="32687" marB="32687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Liabilities to non-euro area residents denomi in euro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40,489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1,369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</a:tr>
              <a:tr h="279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7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3" marR="42493" marT="32687" marB="32687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Liabilities to euro area residents denominated in foreign currency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5,808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−490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</a:tr>
              <a:tr h="310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3" marR="42493" marT="32687" marB="32687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Liabilities to non-euro area residents denominated in foreign currency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3,056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−605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</a:tr>
              <a:tr h="279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3" marR="42493" marT="32687" marB="32687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Counterpart of special drawing rights allocated by the IMF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59,179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</a:tr>
              <a:tr h="310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3" marR="42493" marT="32687" marB="32687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Other liabilities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214,095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</a:tr>
              <a:tr h="310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3" marR="42493" marT="32687" marB="32687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Revaluation accounts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346,172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</a:tr>
              <a:tr h="310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12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3" marR="42493" marT="32687" marB="32687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Capital and reserves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97,635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</a:tr>
              <a:tr h="27944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Total liabilities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3" marR="42493" marT="32687" marB="32687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2,808,331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13,804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2493" marT="32687" marB="32687" anchor="b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87663" y="1595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354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Актуальность темы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Банк России в целях контроля над инфляцией управляет краткосрочной процентной ставкой денежного рынка</a:t>
            </a:r>
          </a:p>
          <a:p>
            <a:r>
              <a:rPr lang="ru-RU" sz="2400" dirty="0" smtClean="0"/>
              <a:t>Своими операциями рефинансирования Банк России компенсирует воздействие на ликвидность автономных факторов ликвидности </a:t>
            </a:r>
          </a:p>
          <a:p>
            <a:r>
              <a:rPr lang="ru-RU" sz="2400" dirty="0" smtClean="0"/>
              <a:t>Он управляет краткосрочной процентной ставкой денежного рынка путем изменения </a:t>
            </a:r>
            <a:r>
              <a:rPr lang="ru-RU" sz="2400" dirty="0" smtClean="0">
                <a:solidFill>
                  <a:prstClr val="black"/>
                </a:solidFill>
              </a:rPr>
              <a:t>ключевой процентной ставки и соответствующего </a:t>
            </a:r>
            <a:r>
              <a:rPr lang="ru-RU" sz="2400" dirty="0" smtClean="0"/>
              <a:t>сдвига процентного коридора</a:t>
            </a:r>
          </a:p>
          <a:p>
            <a:r>
              <a:rPr lang="ru-RU" sz="2400" dirty="0" smtClean="0"/>
              <a:t>Успешность такого управления зависит от а) структурной ликвидной позиции банковского сектора, ее знака и устойчивости и б) </a:t>
            </a:r>
            <a:r>
              <a:rPr lang="ru-RU" sz="2400" dirty="0">
                <a:solidFill>
                  <a:prstClr val="black"/>
                </a:solidFill>
              </a:rPr>
              <a:t>операционных процедур реализации денежно-кредитной </a:t>
            </a:r>
            <a:r>
              <a:rPr lang="ru-RU" sz="2400" dirty="0" smtClean="0">
                <a:solidFill>
                  <a:prstClr val="black"/>
                </a:solidFill>
              </a:rPr>
              <a:t>политики (прогнозирования автономных факторов ликвидности и определения Банком России объема своих операций на открытом рынке)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5531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План доклада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Понятие структурного дефицита ликвидности банковского сектора</a:t>
            </a:r>
          </a:p>
          <a:p>
            <a:r>
              <a:rPr lang="ru-RU" sz="2800" dirty="0" smtClean="0"/>
              <a:t>Снижение величины структурного дефицита ликвидности в 2015 - 1кв.2016 г. и возможная перспектива</a:t>
            </a:r>
          </a:p>
          <a:p>
            <a:r>
              <a:rPr lang="ru-RU" sz="2800" dirty="0" smtClean="0"/>
              <a:t>Грядущие проблемы управления краткосрочной процентной ставкой денежного рынка</a:t>
            </a:r>
          </a:p>
          <a:p>
            <a:r>
              <a:rPr lang="ru-RU" sz="2800" dirty="0" smtClean="0"/>
              <a:t>Возможные меры для их решения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941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Что такое структурный дефицит ликвидности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32859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prstClr val="black"/>
                </a:solidFill>
              </a:rPr>
              <a:t>Структурный дефицит ликвидности </a:t>
            </a:r>
            <a:r>
              <a:rPr lang="ru-RU" sz="2400" dirty="0">
                <a:solidFill>
                  <a:prstClr val="black"/>
                </a:solidFill>
              </a:rPr>
              <a:t>банковского </a:t>
            </a:r>
            <a:r>
              <a:rPr lang="ru-RU" sz="2400" dirty="0" smtClean="0">
                <a:solidFill>
                  <a:prstClr val="black"/>
                </a:solidFill>
              </a:rPr>
              <a:t>сектора – это чистая позиция по автономным факторам ликвидности в балансе центрального банка (определяемая на пассивной стороне) плюс обязательные резервы кредитных организаций</a:t>
            </a:r>
            <a:endParaRPr lang="ru-RU" sz="2400" dirty="0" smtClean="0"/>
          </a:p>
          <a:p>
            <a:r>
              <a:rPr lang="ru-RU" sz="2400" dirty="0" smtClean="0"/>
              <a:t>Структурный </a:t>
            </a:r>
            <a:r>
              <a:rPr lang="ru-RU" sz="2400" dirty="0" smtClean="0"/>
              <a:t>дефицит ликвидности банковского сектора – это чистая позиция по счетам предоставления и абсорбирования ликвидности банковскому сектору в балансе центрального банка (определяемая на стороне активов) за вычетом избыточных резервов кредитных организаций</a:t>
            </a:r>
          </a:p>
          <a:p>
            <a:r>
              <a:rPr lang="ru-RU" sz="2400" dirty="0" smtClean="0"/>
              <a:t>Положительная величина структурной ликвидной позиции называется структурным дефицитом ликвидности; отрицательная величина – структурным профицитом ликвидности.</a:t>
            </a:r>
          </a:p>
        </p:txBody>
      </p:sp>
    </p:spTree>
    <p:extLst>
      <p:ext uri="{BB962C8B-B14F-4D97-AF65-F5344CB8AC3E}">
        <p14:creationId xmlns:p14="http://schemas.microsoft.com/office/powerpoint/2010/main" val="258118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Баланс Банка России на 01.хх.2012, млрд. руб.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55267412"/>
              </p:ext>
            </p:extLst>
          </p:nvPr>
        </p:nvGraphicFramePr>
        <p:xfrm>
          <a:off x="179512" y="1196975"/>
          <a:ext cx="8784976" cy="4968331"/>
        </p:xfrm>
        <a:graphic>
          <a:graphicData uri="http://schemas.openxmlformats.org/drawingml/2006/table">
            <a:tbl>
              <a:tblPr/>
              <a:tblGrid>
                <a:gridCol w="3639667"/>
                <a:gridCol w="882438"/>
                <a:gridCol w="3233188"/>
                <a:gridCol w="1029683"/>
              </a:tblGrid>
              <a:tr h="391980"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Активы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Пассивы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3957">
                <a:tc>
                  <a:txBody>
                    <a:bodyPr/>
                    <a:lstStyle/>
                    <a:p>
                      <a:pPr marL="108000" algn="just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А1 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Международные резервы              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15200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just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П1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Наличные деньги в обращении     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6500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667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П2  Средства правительства                 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5100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50993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А2 Требования к кредитным организациям (операции рефинансирования)     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1700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П3.1 Депозиты кредитных     организаций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(абсорбция</a:t>
                      </a:r>
                      <a:r>
                        <a:rPr lang="ru-RU" sz="16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ликвидности)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21822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П3.2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Обязательные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резервы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на корр. счетах  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900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95762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П3.3 Избыточные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резервы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на корр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. счетах                        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9170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П.4 Сальдо прочих статей баланса      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4000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1980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         Итого активов                            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16900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       Итого обязательств                      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16900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BF8B1-42DA-4EF2-93AE-4ED130E3C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14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b="1" dirty="0" smtClean="0"/>
              <a:t>Автономные факторы ликвидности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179512" y="1844824"/>
            <a:ext cx="8784976" cy="4464496"/>
          </a:xfrm>
        </p:spPr>
        <p:txBody>
          <a:bodyPr/>
          <a:lstStyle/>
          <a:p>
            <a:pPr marL="216000" indent="0" eaLnBrk="1" hangingPunct="1">
              <a:buNone/>
            </a:pPr>
            <a:r>
              <a:rPr lang="ru-RU" altLang="ru-RU" sz="2800" dirty="0" smtClean="0"/>
              <a:t>- факторы формирования ликвидности (и статьи баланса), не являющиеся результатом операций центрального банка по  осуществлению денежной-кредитной политики:</a:t>
            </a:r>
          </a:p>
          <a:p>
            <a:pPr lvl="0" eaLnBrk="1" hangingPunct="1"/>
            <a:r>
              <a:rPr lang="ru-RU" altLang="ru-RU" sz="2800" dirty="0">
                <a:solidFill>
                  <a:prstClr val="black"/>
                </a:solidFill>
              </a:rPr>
              <a:t>Наличные деньги в </a:t>
            </a:r>
            <a:r>
              <a:rPr lang="ru-RU" altLang="ru-RU" sz="2800" dirty="0" smtClean="0">
                <a:solidFill>
                  <a:prstClr val="black"/>
                </a:solidFill>
              </a:rPr>
              <a:t>обращении;</a:t>
            </a:r>
            <a:endParaRPr lang="ru-RU" altLang="ru-RU" sz="2800" dirty="0">
              <a:solidFill>
                <a:prstClr val="black"/>
              </a:solidFill>
            </a:endParaRPr>
          </a:p>
          <a:p>
            <a:pPr lvl="0" eaLnBrk="1" hangingPunct="1"/>
            <a:r>
              <a:rPr lang="ru-RU" altLang="ru-RU" sz="2800" dirty="0" smtClean="0"/>
              <a:t>Средства на счетах правительства в центральном банке; </a:t>
            </a:r>
          </a:p>
          <a:p>
            <a:pPr lvl="0" eaLnBrk="1" hangingPunct="1"/>
            <a:r>
              <a:rPr lang="ru-RU" altLang="ru-RU" sz="2800" dirty="0" smtClean="0">
                <a:solidFill>
                  <a:prstClr val="black"/>
                </a:solidFill>
              </a:rPr>
              <a:t>Чистые </a:t>
            </a:r>
            <a:r>
              <a:rPr lang="ru-RU" altLang="ru-RU" sz="2800" dirty="0">
                <a:solidFill>
                  <a:prstClr val="black"/>
                </a:solidFill>
              </a:rPr>
              <a:t>иностранные активы центрального </a:t>
            </a:r>
            <a:r>
              <a:rPr lang="ru-RU" altLang="ru-RU" sz="2800" dirty="0" smtClean="0">
                <a:solidFill>
                  <a:prstClr val="black"/>
                </a:solidFill>
              </a:rPr>
              <a:t>банка;</a:t>
            </a:r>
          </a:p>
          <a:p>
            <a:pPr lvl="0" eaLnBrk="1" hangingPunct="1"/>
            <a:r>
              <a:rPr lang="ru-RU" altLang="ru-RU" sz="2800" dirty="0" smtClean="0">
                <a:solidFill>
                  <a:prstClr val="black"/>
                </a:solidFill>
              </a:rPr>
              <a:t>«Прочие» статьи баланса.</a:t>
            </a:r>
            <a:endParaRPr lang="ru-RU" altLang="ru-RU" sz="2800" dirty="0">
              <a:solidFill>
                <a:prstClr val="black"/>
              </a:solidFill>
            </a:endParaRPr>
          </a:p>
          <a:p>
            <a:pPr eaLnBrk="1" hangingPunct="1"/>
            <a:endParaRPr lang="ru-RU" altLang="ru-RU" sz="28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563DF-7255-4A64-A6C9-4BCDC91433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224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BF8B1-42DA-4EF2-93AE-4ED130E3C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Рисунок 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820472" cy="6356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013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/>
          <a:lstStyle/>
          <a:p>
            <a:pPr algn="l"/>
            <a:r>
              <a:rPr lang="ru-RU" sz="1800" dirty="0"/>
              <a:t>О</a:t>
            </a:r>
            <a:r>
              <a:rPr lang="ru-RU" sz="1800" dirty="0" smtClean="0"/>
              <a:t>жидаемая (из таблицы) величина задолженности банковского сектора по операциям </a:t>
            </a:r>
            <a:br>
              <a:rPr lang="ru-RU" sz="1800" dirty="0" smtClean="0"/>
            </a:br>
            <a:r>
              <a:rPr lang="ru-RU" sz="1800" dirty="0" smtClean="0"/>
              <a:t>рефинансирования Банка России на конец </a:t>
            </a:r>
            <a:r>
              <a:rPr lang="en-US" sz="1800" dirty="0" smtClean="0"/>
              <a:t> I</a:t>
            </a:r>
            <a:r>
              <a:rPr lang="ru-RU" sz="1800" dirty="0" smtClean="0"/>
              <a:t> квартала 2016 года                   2,4 </a:t>
            </a:r>
            <a:r>
              <a:rPr lang="ru-RU" sz="1600" dirty="0" smtClean="0"/>
              <a:t>трлн. руб.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563DF-7255-4A64-A6C9-4BCDC91433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2" y="1556792"/>
            <a:ext cx="908858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887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 smtClean="0">
                <a:latin typeface="Times New Roman"/>
                <a:ea typeface="Calibri"/>
                <a:cs typeface="Times New Roman"/>
              </a:rPr>
            </a:br>
            <a:r>
              <a:rPr lang="ru-RU" sz="20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 smtClean="0">
                <a:latin typeface="Times New Roman"/>
                <a:ea typeface="Calibri"/>
                <a:cs typeface="Times New Roman"/>
              </a:rPr>
            </a:br>
            <a:r>
              <a:rPr lang="ru-RU" sz="2200" dirty="0" smtClean="0">
                <a:latin typeface="Times New Roman"/>
                <a:ea typeface="Calibri"/>
                <a:cs typeface="Times New Roman"/>
              </a:rPr>
              <a:t>Извлечение 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из </a:t>
            </a:r>
            <a:r>
              <a:rPr lang="ru-RU" sz="2200" dirty="0">
                <a:latin typeface="Times New Roman"/>
                <a:ea typeface="Times New Roman"/>
                <a:cs typeface="Times New Roman"/>
              </a:rPr>
              <a:t>Приложения 27 к Федеральному закону </a:t>
            </a:r>
            <a:r>
              <a:rPr lang="ru-RU" sz="2200" dirty="0">
                <a:ea typeface="Calibri"/>
                <a:cs typeface="Times New Roman"/>
              </a:rPr>
              <a:t/>
            </a:r>
            <a:br>
              <a:rPr lang="ru-RU" sz="2200" dirty="0">
                <a:ea typeface="Calibri"/>
                <a:cs typeface="Times New Roman"/>
              </a:rPr>
            </a:br>
            <a:r>
              <a:rPr lang="ru-RU" sz="2200" dirty="0">
                <a:latin typeface="Times New Roman"/>
                <a:ea typeface="Times New Roman"/>
                <a:cs typeface="Times New Roman"/>
              </a:rPr>
              <a:t>"О федеральном бюджете на 2016 год"</a:t>
            </a:r>
            <a:r>
              <a:rPr lang="ru-RU" sz="3200" dirty="0">
                <a:ea typeface="Calibri"/>
                <a:cs typeface="Times New Roman"/>
              </a:rPr>
              <a:t/>
            </a:r>
            <a:br>
              <a:rPr lang="ru-RU" sz="3200" dirty="0"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65809"/>
              </p:ext>
            </p:extLst>
          </p:nvPr>
        </p:nvGraphicFramePr>
        <p:xfrm>
          <a:off x="971600" y="1157478"/>
          <a:ext cx="7560840" cy="5151843"/>
        </p:xfrm>
        <a:graphic>
          <a:graphicData uri="http://schemas.openxmlformats.org/drawingml/2006/table">
            <a:tbl>
              <a:tblPr firstRow="1" firstCol="1" bandRow="1"/>
              <a:tblGrid>
                <a:gridCol w="5951238"/>
                <a:gridCol w="1609602"/>
              </a:tblGrid>
              <a:tr h="2735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Млрд. 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ИСТОЧНИКИ ФИНАНСИРОВАНИЯ ДЕФИЦИТА ФЕДЕРАЛЬНОГО БЮДЖЕТА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2 360</a:t>
                      </a: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71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ИСТОЧНИКИ ВНУТРЕННЕГО ФИНАНСИРОВАНИЯ ДЕФИЦИТА ФЕДЕРАЛЬНОГО БЮДЖЕТА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2 411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70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Разница между средствами, поступившими от размещения государственных ценных бумаг РФ, номинальная стоимость которых указана в валюте РФ, и средствами, направленными на их погашение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25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 средств федерального бюджета в течение соответствующего финансового года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2 318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,9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588">
                <a:tc>
                  <a:txBody>
                    <a:bodyPr/>
                    <a:lstStyle/>
                    <a:p>
                      <a:pPr marL="360000"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588">
                <a:tc>
                  <a:txBody>
                    <a:bodyPr/>
                    <a:lstStyle/>
                    <a:p>
                      <a:pPr marL="180340" algn="just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Резервного фонда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2 136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438">
                <a:tc>
                  <a:txBody>
                    <a:bodyPr/>
                    <a:lstStyle/>
                    <a:p>
                      <a:pPr marL="180340" algn="just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Фонда национального благосостояния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502">
                <a:tc>
                  <a:txBody>
                    <a:bodyPr/>
                    <a:lstStyle/>
                    <a:p>
                      <a:pPr marL="180340" algn="just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иных остатков средств федерального бюджета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1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Иные источники внутреннего финансирования дефицита федерального бюджета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-207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563DF-7255-4A64-A6C9-4BCDC91433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77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1092</Words>
  <Application>Microsoft Office PowerPoint</Application>
  <PresentationFormat>Экран (4:3)</PresentationFormat>
  <Paragraphs>270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Times New Roman</vt:lpstr>
      <vt:lpstr>Тема Office</vt:lpstr>
      <vt:lpstr>1_Тема Office</vt:lpstr>
      <vt:lpstr>2_Тема Office</vt:lpstr>
      <vt:lpstr>4_Тема Office</vt:lpstr>
      <vt:lpstr>5_Тема Office</vt:lpstr>
      <vt:lpstr>Управление Банком России ликвидностью банковского сектора в условиях снижения структурного дефицита ликвидности</vt:lpstr>
      <vt:lpstr>Актуальность темы</vt:lpstr>
      <vt:lpstr>План доклада</vt:lpstr>
      <vt:lpstr>Что такое структурный дефицит ликвидности</vt:lpstr>
      <vt:lpstr> Баланс Банка России на 01.хх.2012, млрд. руб. </vt:lpstr>
      <vt:lpstr>Автономные факторы ликвидности</vt:lpstr>
      <vt:lpstr>Презентация PowerPoint</vt:lpstr>
      <vt:lpstr>Ожидаемая (из таблицы) величина задолженности банковского сектора по операциям  рефинансирования Банка России на конец  I квартала 2016 года                   2,4 трлн. руб.</vt:lpstr>
      <vt:lpstr>  Извлечение из Приложения 27 к Федеральному закону  "О федеральном бюджете на 2016 год" </vt:lpstr>
      <vt:lpstr>  Ряд 1 - Объем задолженности по операциям РЕПО Ряд 2 - Задолженность по обеспеченным другим кредитам (под нерыночные активы),                             млрд. руб. </vt:lpstr>
      <vt:lpstr>Презентация PowerPoint</vt:lpstr>
      <vt:lpstr>Процентный коридор и рыночная однодневная ставка (МИАКР) в 2015 – фев2016 гг.</vt:lpstr>
      <vt:lpstr>Проблемы, которые создает структурный профицит ликвидности</vt:lpstr>
      <vt:lpstr>Предложения</vt:lpstr>
      <vt:lpstr>Презентация PowerPoint</vt:lpstr>
      <vt:lpstr>Приложение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ликвидностью банковского сектора в условиях снижения структурного дефицита ликвидности</dc:title>
  <dc:creator>Моргунов</dc:creator>
  <cp:lastModifiedBy>ASROS07</cp:lastModifiedBy>
  <cp:revision>59</cp:revision>
  <dcterms:created xsi:type="dcterms:W3CDTF">2016-02-04T09:00:59Z</dcterms:created>
  <dcterms:modified xsi:type="dcterms:W3CDTF">2016-03-03T12:48:33Z</dcterms:modified>
</cp:coreProperties>
</file>