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79" r:id="rId4"/>
    <p:sldId id="268" r:id="rId5"/>
    <p:sldId id="260" r:id="rId6"/>
    <p:sldId id="280" r:id="rId7"/>
    <p:sldId id="261" r:id="rId8"/>
    <p:sldId id="269" r:id="rId9"/>
    <p:sldId id="276" r:id="rId10"/>
    <p:sldId id="272" r:id="rId11"/>
    <p:sldId id="271" r:id="rId12"/>
    <p:sldId id="278" r:id="rId13"/>
    <p:sldId id="275" r:id="rId14"/>
  </p:sldIdLst>
  <p:sldSz cx="12192000" cy="6858000"/>
  <p:notesSz cx="6718300" cy="9855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79"/>
    <a:srgbClr val="F8C8BE"/>
    <a:srgbClr val="EC755C"/>
    <a:srgbClr val="D46C2C"/>
    <a:srgbClr val="CD6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DB595-ED0F-49BC-8C55-D5027ACE7C3B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31900"/>
            <a:ext cx="5911850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0" y="4742815"/>
            <a:ext cx="5374640" cy="38804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82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E9662-C1E4-43DA-BF34-CDD5F5FF3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90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07963" y="801688"/>
            <a:ext cx="7134226" cy="4013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66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07963" y="801688"/>
            <a:ext cx="7134226" cy="4013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3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E9662-C1E4-43DA-BF34-CDD5F5FF3D8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427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0100"/>
            <a:ext cx="7116763" cy="40036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383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30188" y="800100"/>
            <a:ext cx="7116763" cy="40036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60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4B-059D-4BF8-9A2E-6E0673B699F4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B27-6604-44CB-A0C1-1687B2B6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87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4B-059D-4BF8-9A2E-6E0673B699F4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B27-6604-44CB-A0C1-1687B2B6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8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4B-059D-4BF8-9A2E-6E0673B699F4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B27-6604-44CB-A0C1-1687B2B6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56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рямые продажи • Новос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4660" y="54061"/>
            <a:ext cx="6563502" cy="45318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5" name="Группа 13">
            <a:extLst>
              <a:ext uri="{FF2B5EF4-FFF2-40B4-BE49-F238E27FC236}">
                <a16:creationId xmlns:a16="http://schemas.microsoft.com/office/drawing/2014/main" id="{AA6BC9F4-ACF1-B040-90D3-A6391A09EB0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07988" y="251681"/>
            <a:ext cx="1182953" cy="224569"/>
            <a:chOff x="-420688" y="2192338"/>
            <a:chExt cx="13028613" cy="2473325"/>
          </a:xfrm>
          <a:solidFill>
            <a:schemeClr val="accent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57AF5D9-7FFD-1B47-812A-83E8BACA93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20688" y="2192338"/>
              <a:ext cx="2563813" cy="2473325"/>
            </a:xfrm>
            <a:custGeom>
              <a:avLst/>
              <a:gdLst>
                <a:gd name="T0" fmla="*/ 184 w 605"/>
                <a:gd name="T1" fmla="*/ 363 h 581"/>
                <a:gd name="T2" fmla="*/ 1 w 605"/>
                <a:gd name="T3" fmla="*/ 258 h 581"/>
                <a:gd name="T4" fmla="*/ 0 w 605"/>
                <a:gd name="T5" fmla="*/ 274 h 581"/>
                <a:gd name="T6" fmla="*/ 5 w 605"/>
                <a:gd name="T7" fmla="*/ 333 h 581"/>
                <a:gd name="T8" fmla="*/ 41 w 605"/>
                <a:gd name="T9" fmla="*/ 431 h 581"/>
                <a:gd name="T10" fmla="*/ 127 w 605"/>
                <a:gd name="T11" fmla="*/ 525 h 581"/>
                <a:gd name="T12" fmla="*/ 203 w 605"/>
                <a:gd name="T13" fmla="*/ 564 h 581"/>
                <a:gd name="T14" fmla="*/ 240 w 605"/>
                <a:gd name="T15" fmla="*/ 574 h 581"/>
                <a:gd name="T16" fmla="*/ 294 w 605"/>
                <a:gd name="T17" fmla="*/ 581 h 581"/>
                <a:gd name="T18" fmla="*/ 311 w 605"/>
                <a:gd name="T19" fmla="*/ 581 h 581"/>
                <a:gd name="T20" fmla="*/ 341 w 605"/>
                <a:gd name="T21" fmla="*/ 578 h 581"/>
                <a:gd name="T22" fmla="*/ 460 w 605"/>
                <a:gd name="T23" fmla="*/ 536 h 581"/>
                <a:gd name="T24" fmla="*/ 549 w 605"/>
                <a:gd name="T25" fmla="*/ 454 h 581"/>
                <a:gd name="T26" fmla="*/ 599 w 605"/>
                <a:gd name="T27" fmla="*/ 337 h 581"/>
                <a:gd name="T28" fmla="*/ 602 w 605"/>
                <a:gd name="T29" fmla="*/ 320 h 581"/>
                <a:gd name="T30" fmla="*/ 605 w 605"/>
                <a:gd name="T31" fmla="*/ 278 h 581"/>
                <a:gd name="T32" fmla="*/ 605 w 605"/>
                <a:gd name="T33" fmla="*/ 270 h 581"/>
                <a:gd name="T34" fmla="*/ 602 w 605"/>
                <a:gd name="T35" fmla="*/ 233 h 581"/>
                <a:gd name="T36" fmla="*/ 572 w 605"/>
                <a:gd name="T37" fmla="*/ 140 h 581"/>
                <a:gd name="T38" fmla="*/ 184 w 605"/>
                <a:gd name="T39" fmla="*/ 363 h 581"/>
                <a:gd name="T40" fmla="*/ 184 w 605"/>
                <a:gd name="T41" fmla="*/ 287 h 581"/>
                <a:gd name="T42" fmla="*/ 13 w 605"/>
                <a:gd name="T43" fmla="*/ 189 h 581"/>
                <a:gd name="T44" fmla="*/ 7 w 605"/>
                <a:gd name="T45" fmla="*/ 212 h 581"/>
                <a:gd name="T46" fmla="*/ 5 w 605"/>
                <a:gd name="T47" fmla="*/ 223 h 581"/>
                <a:gd name="T48" fmla="*/ 184 w 605"/>
                <a:gd name="T49" fmla="*/ 325 h 581"/>
                <a:gd name="T50" fmla="*/ 555 w 605"/>
                <a:gd name="T51" fmla="*/ 112 h 581"/>
                <a:gd name="T52" fmla="*/ 544 w 605"/>
                <a:gd name="T53" fmla="*/ 96 h 581"/>
                <a:gd name="T54" fmla="*/ 538 w 605"/>
                <a:gd name="T55" fmla="*/ 89 h 581"/>
                <a:gd name="T56" fmla="*/ 535 w 605"/>
                <a:gd name="T57" fmla="*/ 85 h 581"/>
                <a:gd name="T58" fmla="*/ 184 w 605"/>
                <a:gd name="T59" fmla="*/ 287 h 581"/>
                <a:gd name="T60" fmla="*/ 184 w 605"/>
                <a:gd name="T61" fmla="*/ 211 h 581"/>
                <a:gd name="T62" fmla="*/ 40 w 605"/>
                <a:gd name="T63" fmla="*/ 128 h 581"/>
                <a:gd name="T64" fmla="*/ 25 w 605"/>
                <a:gd name="T65" fmla="*/ 158 h 581"/>
                <a:gd name="T66" fmla="*/ 184 w 605"/>
                <a:gd name="T67" fmla="*/ 249 h 581"/>
                <a:gd name="T68" fmla="*/ 512 w 605"/>
                <a:gd name="T69" fmla="*/ 60 h 581"/>
                <a:gd name="T70" fmla="*/ 486 w 605"/>
                <a:gd name="T71" fmla="*/ 38 h 581"/>
                <a:gd name="T72" fmla="*/ 184 w 605"/>
                <a:gd name="T73" fmla="*/ 211 h 581"/>
                <a:gd name="T74" fmla="*/ 184 w 605"/>
                <a:gd name="T75" fmla="*/ 135 h 581"/>
                <a:gd name="T76" fmla="*/ 79 w 605"/>
                <a:gd name="T77" fmla="*/ 75 h 581"/>
                <a:gd name="T78" fmla="*/ 58 w 605"/>
                <a:gd name="T79" fmla="*/ 101 h 581"/>
                <a:gd name="T80" fmla="*/ 184 w 605"/>
                <a:gd name="T81" fmla="*/ 173 h 581"/>
                <a:gd name="T82" fmla="*/ 455 w 605"/>
                <a:gd name="T83" fmla="*/ 17 h 581"/>
                <a:gd name="T84" fmla="*/ 420 w 605"/>
                <a:gd name="T85" fmla="*/ 0 h 581"/>
                <a:gd name="T86" fmla="*/ 184 w 605"/>
                <a:gd name="T87" fmla="*/ 135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05" h="581">
                  <a:moveTo>
                    <a:pt x="184" y="363"/>
                  </a:moveTo>
                  <a:cubicBezTo>
                    <a:pt x="1" y="258"/>
                    <a:pt x="1" y="258"/>
                    <a:pt x="1" y="258"/>
                  </a:cubicBezTo>
                  <a:cubicBezTo>
                    <a:pt x="0" y="263"/>
                    <a:pt x="0" y="269"/>
                    <a:pt x="0" y="274"/>
                  </a:cubicBezTo>
                  <a:cubicBezTo>
                    <a:pt x="0" y="294"/>
                    <a:pt x="2" y="314"/>
                    <a:pt x="5" y="333"/>
                  </a:cubicBezTo>
                  <a:cubicBezTo>
                    <a:pt x="12" y="369"/>
                    <a:pt x="24" y="401"/>
                    <a:pt x="41" y="431"/>
                  </a:cubicBezTo>
                  <a:cubicBezTo>
                    <a:pt x="63" y="468"/>
                    <a:pt x="93" y="500"/>
                    <a:pt x="127" y="525"/>
                  </a:cubicBezTo>
                  <a:cubicBezTo>
                    <a:pt x="151" y="541"/>
                    <a:pt x="176" y="555"/>
                    <a:pt x="203" y="564"/>
                  </a:cubicBezTo>
                  <a:cubicBezTo>
                    <a:pt x="215" y="568"/>
                    <a:pt x="228" y="572"/>
                    <a:pt x="240" y="574"/>
                  </a:cubicBezTo>
                  <a:cubicBezTo>
                    <a:pt x="257" y="578"/>
                    <a:pt x="276" y="580"/>
                    <a:pt x="294" y="581"/>
                  </a:cubicBezTo>
                  <a:cubicBezTo>
                    <a:pt x="311" y="581"/>
                    <a:pt x="311" y="581"/>
                    <a:pt x="311" y="581"/>
                  </a:cubicBezTo>
                  <a:cubicBezTo>
                    <a:pt x="321" y="580"/>
                    <a:pt x="331" y="580"/>
                    <a:pt x="341" y="578"/>
                  </a:cubicBezTo>
                  <a:cubicBezTo>
                    <a:pt x="383" y="573"/>
                    <a:pt x="424" y="559"/>
                    <a:pt x="460" y="536"/>
                  </a:cubicBezTo>
                  <a:cubicBezTo>
                    <a:pt x="495" y="515"/>
                    <a:pt x="525" y="487"/>
                    <a:pt x="549" y="454"/>
                  </a:cubicBezTo>
                  <a:cubicBezTo>
                    <a:pt x="574" y="419"/>
                    <a:pt x="591" y="379"/>
                    <a:pt x="599" y="337"/>
                  </a:cubicBezTo>
                  <a:cubicBezTo>
                    <a:pt x="600" y="331"/>
                    <a:pt x="601" y="326"/>
                    <a:pt x="602" y="320"/>
                  </a:cubicBezTo>
                  <a:cubicBezTo>
                    <a:pt x="604" y="307"/>
                    <a:pt x="605" y="293"/>
                    <a:pt x="605" y="278"/>
                  </a:cubicBezTo>
                  <a:cubicBezTo>
                    <a:pt x="605" y="276"/>
                    <a:pt x="605" y="273"/>
                    <a:pt x="605" y="270"/>
                  </a:cubicBezTo>
                  <a:cubicBezTo>
                    <a:pt x="605" y="258"/>
                    <a:pt x="603" y="245"/>
                    <a:pt x="602" y="233"/>
                  </a:cubicBezTo>
                  <a:cubicBezTo>
                    <a:pt x="597" y="201"/>
                    <a:pt x="587" y="169"/>
                    <a:pt x="572" y="140"/>
                  </a:cubicBezTo>
                  <a:lnTo>
                    <a:pt x="184" y="363"/>
                  </a:lnTo>
                  <a:close/>
                  <a:moveTo>
                    <a:pt x="184" y="287"/>
                  </a:moveTo>
                  <a:cubicBezTo>
                    <a:pt x="13" y="189"/>
                    <a:pt x="13" y="189"/>
                    <a:pt x="13" y="189"/>
                  </a:cubicBezTo>
                  <a:cubicBezTo>
                    <a:pt x="11" y="197"/>
                    <a:pt x="9" y="204"/>
                    <a:pt x="7" y="212"/>
                  </a:cubicBezTo>
                  <a:cubicBezTo>
                    <a:pt x="7" y="216"/>
                    <a:pt x="6" y="219"/>
                    <a:pt x="5" y="223"/>
                  </a:cubicBezTo>
                  <a:cubicBezTo>
                    <a:pt x="184" y="325"/>
                    <a:pt x="184" y="325"/>
                    <a:pt x="184" y="325"/>
                  </a:cubicBezTo>
                  <a:cubicBezTo>
                    <a:pt x="555" y="112"/>
                    <a:pt x="555" y="112"/>
                    <a:pt x="555" y="112"/>
                  </a:cubicBezTo>
                  <a:cubicBezTo>
                    <a:pt x="551" y="106"/>
                    <a:pt x="548" y="101"/>
                    <a:pt x="544" y="96"/>
                  </a:cubicBezTo>
                  <a:cubicBezTo>
                    <a:pt x="542" y="93"/>
                    <a:pt x="540" y="91"/>
                    <a:pt x="538" y="89"/>
                  </a:cubicBezTo>
                  <a:cubicBezTo>
                    <a:pt x="537" y="88"/>
                    <a:pt x="536" y="86"/>
                    <a:pt x="535" y="85"/>
                  </a:cubicBezTo>
                  <a:lnTo>
                    <a:pt x="184" y="287"/>
                  </a:lnTo>
                  <a:close/>
                  <a:moveTo>
                    <a:pt x="184" y="211"/>
                  </a:moveTo>
                  <a:cubicBezTo>
                    <a:pt x="40" y="128"/>
                    <a:pt x="40" y="128"/>
                    <a:pt x="40" y="128"/>
                  </a:cubicBezTo>
                  <a:cubicBezTo>
                    <a:pt x="34" y="138"/>
                    <a:pt x="29" y="148"/>
                    <a:pt x="25" y="158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512" y="60"/>
                    <a:pt x="512" y="60"/>
                    <a:pt x="512" y="60"/>
                  </a:cubicBezTo>
                  <a:cubicBezTo>
                    <a:pt x="504" y="52"/>
                    <a:pt x="495" y="45"/>
                    <a:pt x="486" y="38"/>
                  </a:cubicBezTo>
                  <a:lnTo>
                    <a:pt x="184" y="211"/>
                  </a:lnTo>
                  <a:close/>
                  <a:moveTo>
                    <a:pt x="184" y="135"/>
                  </a:moveTo>
                  <a:cubicBezTo>
                    <a:pt x="79" y="75"/>
                    <a:pt x="79" y="75"/>
                    <a:pt x="79" y="75"/>
                  </a:cubicBezTo>
                  <a:cubicBezTo>
                    <a:pt x="71" y="83"/>
                    <a:pt x="64" y="92"/>
                    <a:pt x="58" y="101"/>
                  </a:cubicBezTo>
                  <a:cubicBezTo>
                    <a:pt x="184" y="173"/>
                    <a:pt x="184" y="173"/>
                    <a:pt x="184" y="173"/>
                  </a:cubicBezTo>
                  <a:cubicBezTo>
                    <a:pt x="455" y="17"/>
                    <a:pt x="455" y="17"/>
                    <a:pt x="455" y="17"/>
                  </a:cubicBezTo>
                  <a:cubicBezTo>
                    <a:pt x="444" y="11"/>
                    <a:pt x="432" y="5"/>
                    <a:pt x="420" y="0"/>
                  </a:cubicBezTo>
                  <a:lnTo>
                    <a:pt x="184" y="1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E41805C3-5FA3-A947-A00A-22EB74FEB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7812" y="4214813"/>
              <a:ext cx="9790113" cy="131763"/>
            </a:xfrm>
            <a:custGeom>
              <a:avLst/>
              <a:gdLst>
                <a:gd name="T0" fmla="*/ 0 w 6167"/>
                <a:gd name="T1" fmla="*/ 45 h 83"/>
                <a:gd name="T2" fmla="*/ 0 w 6167"/>
                <a:gd name="T3" fmla="*/ 0 h 83"/>
                <a:gd name="T4" fmla="*/ 6167 w 6167"/>
                <a:gd name="T5" fmla="*/ 0 h 83"/>
                <a:gd name="T6" fmla="*/ 6167 w 6167"/>
                <a:gd name="T7" fmla="*/ 83 h 83"/>
                <a:gd name="T8" fmla="*/ 0 w 6167"/>
                <a:gd name="T9" fmla="*/ 83 h 83"/>
                <a:gd name="T10" fmla="*/ 0 w 6167"/>
                <a:gd name="T11" fmla="*/ 4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67" h="83">
                  <a:moveTo>
                    <a:pt x="0" y="45"/>
                  </a:moveTo>
                  <a:lnTo>
                    <a:pt x="0" y="0"/>
                  </a:lnTo>
                  <a:lnTo>
                    <a:pt x="6167" y="0"/>
                  </a:lnTo>
                  <a:lnTo>
                    <a:pt x="6167" y="83"/>
                  </a:lnTo>
                  <a:lnTo>
                    <a:pt x="0" y="83"/>
                  </a:lnTo>
                  <a:lnTo>
                    <a:pt x="0" y="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/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6BDAFDD-F865-574C-B561-8F355F1221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17812" y="2511425"/>
              <a:ext cx="9790113" cy="1387475"/>
            </a:xfrm>
            <a:custGeom>
              <a:avLst/>
              <a:gdLst>
                <a:gd name="T0" fmla="*/ 2099 w 2310"/>
                <a:gd name="T1" fmla="*/ 28 h 326"/>
                <a:gd name="T2" fmla="*/ 2030 w 2310"/>
                <a:gd name="T3" fmla="*/ 4 h 326"/>
                <a:gd name="T4" fmla="*/ 2030 w 2310"/>
                <a:gd name="T5" fmla="*/ 283 h 326"/>
                <a:gd name="T6" fmla="*/ 2116 w 2310"/>
                <a:gd name="T7" fmla="*/ 309 h 326"/>
                <a:gd name="T8" fmla="*/ 2179 w 2310"/>
                <a:gd name="T9" fmla="*/ 170 h 326"/>
                <a:gd name="T10" fmla="*/ 2284 w 2310"/>
                <a:gd name="T11" fmla="*/ 4 h 326"/>
                <a:gd name="T12" fmla="*/ 2103 w 2310"/>
                <a:gd name="T13" fmla="*/ 172 h 326"/>
                <a:gd name="T14" fmla="*/ 2310 w 2310"/>
                <a:gd name="T15" fmla="*/ 320 h 326"/>
                <a:gd name="T16" fmla="*/ 1565 w 2310"/>
                <a:gd name="T17" fmla="*/ 42 h 326"/>
                <a:gd name="T18" fmla="*/ 1482 w 2310"/>
                <a:gd name="T19" fmla="*/ 28 h 326"/>
                <a:gd name="T20" fmla="*/ 1366 w 2310"/>
                <a:gd name="T21" fmla="*/ 320 h 326"/>
                <a:gd name="T22" fmla="*/ 1587 w 2310"/>
                <a:gd name="T23" fmla="*/ 320 h 326"/>
                <a:gd name="T24" fmla="*/ 1872 w 2310"/>
                <a:gd name="T25" fmla="*/ 4 h 326"/>
                <a:gd name="T26" fmla="*/ 1767 w 2310"/>
                <a:gd name="T27" fmla="*/ 142 h 326"/>
                <a:gd name="T28" fmla="*/ 1785 w 2310"/>
                <a:gd name="T29" fmla="*/ 14 h 326"/>
                <a:gd name="T30" fmla="*/ 1688 w 2310"/>
                <a:gd name="T31" fmla="*/ 16 h 326"/>
                <a:gd name="T32" fmla="*/ 1700 w 2310"/>
                <a:gd name="T33" fmla="*/ 267 h 326"/>
                <a:gd name="T34" fmla="*/ 1785 w 2310"/>
                <a:gd name="T35" fmla="*/ 320 h 326"/>
                <a:gd name="T36" fmla="*/ 1767 w 2310"/>
                <a:gd name="T37" fmla="*/ 220 h 326"/>
                <a:gd name="T38" fmla="*/ 1872 w 2310"/>
                <a:gd name="T39" fmla="*/ 309 h 326"/>
                <a:gd name="T40" fmla="*/ 1957 w 2310"/>
                <a:gd name="T41" fmla="*/ 283 h 326"/>
                <a:gd name="T42" fmla="*/ 1961 w 2310"/>
                <a:gd name="T43" fmla="*/ 20 h 326"/>
                <a:gd name="T44" fmla="*/ 1254 w 2310"/>
                <a:gd name="T45" fmla="*/ 298 h 326"/>
                <a:gd name="T46" fmla="*/ 1226 w 2310"/>
                <a:gd name="T47" fmla="*/ 137 h 326"/>
                <a:gd name="T48" fmla="*/ 1199 w 2310"/>
                <a:gd name="T49" fmla="*/ 117 h 326"/>
                <a:gd name="T50" fmla="*/ 1322 w 2310"/>
                <a:gd name="T51" fmla="*/ 46 h 326"/>
                <a:gd name="T52" fmla="*/ 1114 w 2310"/>
                <a:gd name="T53" fmla="*/ 14 h 326"/>
                <a:gd name="T54" fmla="*/ 1131 w 2310"/>
                <a:gd name="T55" fmla="*/ 220 h 326"/>
                <a:gd name="T56" fmla="*/ 1114 w 2310"/>
                <a:gd name="T57" fmla="*/ 320 h 326"/>
                <a:gd name="T58" fmla="*/ 1333 w 2310"/>
                <a:gd name="T59" fmla="*/ 139 h 326"/>
                <a:gd name="T60" fmla="*/ 940 w 2310"/>
                <a:gd name="T61" fmla="*/ 24 h 326"/>
                <a:gd name="T62" fmla="*/ 1047 w 2310"/>
                <a:gd name="T63" fmla="*/ 18 h 326"/>
                <a:gd name="T64" fmla="*/ 848 w 2310"/>
                <a:gd name="T65" fmla="*/ 16 h 326"/>
                <a:gd name="T66" fmla="*/ 848 w 2310"/>
                <a:gd name="T67" fmla="*/ 308 h 326"/>
                <a:gd name="T68" fmla="*/ 929 w 2310"/>
                <a:gd name="T69" fmla="*/ 296 h 326"/>
                <a:gd name="T70" fmla="*/ 1082 w 2310"/>
                <a:gd name="T71" fmla="*/ 95 h 326"/>
                <a:gd name="T72" fmla="*/ 684 w 2310"/>
                <a:gd name="T73" fmla="*/ 299 h 326"/>
                <a:gd name="T74" fmla="*/ 731 w 2310"/>
                <a:gd name="T75" fmla="*/ 168 h 326"/>
                <a:gd name="T76" fmla="*/ 702 w 2310"/>
                <a:gd name="T77" fmla="*/ 145 h 326"/>
                <a:gd name="T78" fmla="*/ 756 w 2310"/>
                <a:gd name="T79" fmla="*/ 31 h 326"/>
                <a:gd name="T80" fmla="*/ 575 w 2310"/>
                <a:gd name="T81" fmla="*/ 4 h 326"/>
                <a:gd name="T82" fmla="*/ 592 w 2310"/>
                <a:gd name="T83" fmla="*/ 296 h 326"/>
                <a:gd name="T84" fmla="*/ 780 w 2310"/>
                <a:gd name="T85" fmla="*/ 246 h 326"/>
                <a:gd name="T86" fmla="*/ 378 w 2310"/>
                <a:gd name="T87" fmla="*/ 293 h 326"/>
                <a:gd name="T88" fmla="*/ 462 w 2310"/>
                <a:gd name="T89" fmla="*/ 261 h 326"/>
                <a:gd name="T90" fmla="*/ 399 w 2310"/>
                <a:gd name="T91" fmla="*/ 23 h 326"/>
                <a:gd name="T92" fmla="*/ 521 w 2310"/>
                <a:gd name="T93" fmla="*/ 4 h 326"/>
                <a:gd name="T94" fmla="*/ 304 w 2310"/>
                <a:gd name="T95" fmla="*/ 28 h 326"/>
                <a:gd name="T96" fmla="*/ 305 w 2310"/>
                <a:gd name="T97" fmla="*/ 220 h 326"/>
                <a:gd name="T98" fmla="*/ 287 w 2310"/>
                <a:gd name="T99" fmla="*/ 309 h 326"/>
                <a:gd name="T100" fmla="*/ 531 w 2310"/>
                <a:gd name="T101" fmla="*/ 169 h 326"/>
                <a:gd name="T102" fmla="*/ 92 w 2310"/>
                <a:gd name="T103" fmla="*/ 257 h 326"/>
                <a:gd name="T104" fmla="*/ 204 w 2310"/>
                <a:gd name="T105" fmla="*/ 35 h 326"/>
                <a:gd name="T106" fmla="*/ 156 w 2310"/>
                <a:gd name="T107" fmla="*/ 0 h 326"/>
                <a:gd name="T108" fmla="*/ 83 w 2310"/>
                <a:gd name="T109" fmla="*/ 315 h 326"/>
                <a:gd name="T110" fmla="*/ 232 w 2310"/>
                <a:gd name="T111" fmla="*/ 285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10" h="326">
                  <a:moveTo>
                    <a:pt x="2102" y="303"/>
                  </a:moveTo>
                  <a:cubicBezTo>
                    <a:pt x="2100" y="302"/>
                    <a:pt x="2099" y="299"/>
                    <a:pt x="2099" y="296"/>
                  </a:cubicBezTo>
                  <a:cubicBezTo>
                    <a:pt x="2098" y="292"/>
                    <a:pt x="2098" y="288"/>
                    <a:pt x="2098" y="283"/>
                  </a:cubicBezTo>
                  <a:cubicBezTo>
                    <a:pt x="2098" y="258"/>
                    <a:pt x="2098" y="258"/>
                    <a:pt x="2098" y="258"/>
                  </a:cubicBezTo>
                  <a:cubicBezTo>
                    <a:pt x="2098" y="65"/>
                    <a:pt x="2098" y="65"/>
                    <a:pt x="2098" y="65"/>
                  </a:cubicBezTo>
                  <a:cubicBezTo>
                    <a:pt x="2098" y="41"/>
                    <a:pt x="2098" y="41"/>
                    <a:pt x="2098" y="41"/>
                  </a:cubicBezTo>
                  <a:cubicBezTo>
                    <a:pt x="2098" y="35"/>
                    <a:pt x="2098" y="31"/>
                    <a:pt x="2099" y="28"/>
                  </a:cubicBezTo>
                  <a:cubicBezTo>
                    <a:pt x="2099" y="24"/>
                    <a:pt x="2100" y="22"/>
                    <a:pt x="2102" y="20"/>
                  </a:cubicBezTo>
                  <a:cubicBezTo>
                    <a:pt x="2104" y="18"/>
                    <a:pt x="2106" y="17"/>
                    <a:pt x="2110" y="16"/>
                  </a:cubicBezTo>
                  <a:cubicBezTo>
                    <a:pt x="2113" y="15"/>
                    <a:pt x="2114" y="14"/>
                    <a:pt x="2116" y="14"/>
                  </a:cubicBezTo>
                  <a:cubicBezTo>
                    <a:pt x="2116" y="4"/>
                    <a:pt x="2116" y="4"/>
                    <a:pt x="2116" y="4"/>
                  </a:cubicBezTo>
                  <a:cubicBezTo>
                    <a:pt x="2098" y="4"/>
                    <a:pt x="2098" y="4"/>
                    <a:pt x="2098" y="4"/>
                  </a:cubicBezTo>
                  <a:cubicBezTo>
                    <a:pt x="2030" y="4"/>
                    <a:pt x="2030" y="4"/>
                    <a:pt x="2030" y="4"/>
                  </a:cubicBezTo>
                  <a:cubicBezTo>
                    <a:pt x="2030" y="4"/>
                    <a:pt x="2030" y="4"/>
                    <a:pt x="2030" y="4"/>
                  </a:cubicBezTo>
                  <a:cubicBezTo>
                    <a:pt x="2013" y="4"/>
                    <a:pt x="2013" y="4"/>
                    <a:pt x="2013" y="4"/>
                  </a:cubicBezTo>
                  <a:cubicBezTo>
                    <a:pt x="2013" y="14"/>
                    <a:pt x="2013" y="14"/>
                    <a:pt x="2013" y="14"/>
                  </a:cubicBezTo>
                  <a:cubicBezTo>
                    <a:pt x="2014" y="14"/>
                    <a:pt x="2015" y="15"/>
                    <a:pt x="2019" y="16"/>
                  </a:cubicBezTo>
                  <a:cubicBezTo>
                    <a:pt x="2022" y="17"/>
                    <a:pt x="2024" y="18"/>
                    <a:pt x="2026" y="20"/>
                  </a:cubicBezTo>
                  <a:cubicBezTo>
                    <a:pt x="2028" y="22"/>
                    <a:pt x="2029" y="24"/>
                    <a:pt x="2030" y="28"/>
                  </a:cubicBezTo>
                  <a:cubicBezTo>
                    <a:pt x="2030" y="31"/>
                    <a:pt x="2030" y="35"/>
                    <a:pt x="2030" y="41"/>
                  </a:cubicBezTo>
                  <a:cubicBezTo>
                    <a:pt x="2030" y="283"/>
                    <a:pt x="2030" y="283"/>
                    <a:pt x="2030" y="283"/>
                  </a:cubicBezTo>
                  <a:cubicBezTo>
                    <a:pt x="2030" y="288"/>
                    <a:pt x="2030" y="292"/>
                    <a:pt x="2030" y="296"/>
                  </a:cubicBezTo>
                  <a:cubicBezTo>
                    <a:pt x="2029" y="299"/>
                    <a:pt x="2028" y="302"/>
                    <a:pt x="2026" y="303"/>
                  </a:cubicBezTo>
                  <a:cubicBezTo>
                    <a:pt x="2024" y="305"/>
                    <a:pt x="2022" y="307"/>
                    <a:pt x="2019" y="308"/>
                  </a:cubicBezTo>
                  <a:cubicBezTo>
                    <a:pt x="2015" y="308"/>
                    <a:pt x="2014" y="309"/>
                    <a:pt x="2013" y="309"/>
                  </a:cubicBezTo>
                  <a:cubicBezTo>
                    <a:pt x="2013" y="320"/>
                    <a:pt x="2013" y="320"/>
                    <a:pt x="2013" y="320"/>
                  </a:cubicBezTo>
                  <a:cubicBezTo>
                    <a:pt x="2116" y="320"/>
                    <a:pt x="2116" y="320"/>
                    <a:pt x="2116" y="320"/>
                  </a:cubicBezTo>
                  <a:cubicBezTo>
                    <a:pt x="2116" y="309"/>
                    <a:pt x="2116" y="309"/>
                    <a:pt x="2116" y="309"/>
                  </a:cubicBezTo>
                  <a:cubicBezTo>
                    <a:pt x="2114" y="309"/>
                    <a:pt x="2113" y="308"/>
                    <a:pt x="2110" y="308"/>
                  </a:cubicBezTo>
                  <a:cubicBezTo>
                    <a:pt x="2106" y="307"/>
                    <a:pt x="2104" y="305"/>
                    <a:pt x="2102" y="303"/>
                  </a:cubicBezTo>
                  <a:moveTo>
                    <a:pt x="2278" y="286"/>
                  </a:moveTo>
                  <a:cubicBezTo>
                    <a:pt x="2267" y="274"/>
                    <a:pt x="2258" y="265"/>
                    <a:pt x="2252" y="257"/>
                  </a:cubicBezTo>
                  <a:cubicBezTo>
                    <a:pt x="2242" y="247"/>
                    <a:pt x="2233" y="236"/>
                    <a:pt x="2224" y="227"/>
                  </a:cubicBezTo>
                  <a:cubicBezTo>
                    <a:pt x="2216" y="217"/>
                    <a:pt x="2208" y="207"/>
                    <a:pt x="2200" y="198"/>
                  </a:cubicBezTo>
                  <a:cubicBezTo>
                    <a:pt x="2193" y="189"/>
                    <a:pt x="2186" y="179"/>
                    <a:pt x="2179" y="170"/>
                  </a:cubicBezTo>
                  <a:cubicBezTo>
                    <a:pt x="2172" y="160"/>
                    <a:pt x="2165" y="150"/>
                    <a:pt x="2159" y="139"/>
                  </a:cubicBezTo>
                  <a:cubicBezTo>
                    <a:pt x="2164" y="133"/>
                    <a:pt x="2164" y="133"/>
                    <a:pt x="2164" y="133"/>
                  </a:cubicBezTo>
                  <a:cubicBezTo>
                    <a:pt x="2171" y="123"/>
                    <a:pt x="2180" y="112"/>
                    <a:pt x="2190" y="99"/>
                  </a:cubicBezTo>
                  <a:cubicBezTo>
                    <a:pt x="2201" y="87"/>
                    <a:pt x="2211" y="74"/>
                    <a:pt x="2222" y="62"/>
                  </a:cubicBezTo>
                  <a:cubicBezTo>
                    <a:pt x="2233" y="50"/>
                    <a:pt x="2244" y="39"/>
                    <a:pt x="2255" y="28"/>
                  </a:cubicBezTo>
                  <a:cubicBezTo>
                    <a:pt x="2266" y="18"/>
                    <a:pt x="2276" y="10"/>
                    <a:pt x="2284" y="4"/>
                  </a:cubicBezTo>
                  <a:cubicBezTo>
                    <a:pt x="2284" y="4"/>
                    <a:pt x="2284" y="4"/>
                    <a:pt x="2284" y="4"/>
                  </a:cubicBezTo>
                  <a:cubicBezTo>
                    <a:pt x="2210" y="4"/>
                    <a:pt x="2210" y="4"/>
                    <a:pt x="2210" y="4"/>
                  </a:cubicBezTo>
                  <a:cubicBezTo>
                    <a:pt x="2208" y="10"/>
                    <a:pt x="2204" y="18"/>
                    <a:pt x="2199" y="27"/>
                  </a:cubicBezTo>
                  <a:cubicBezTo>
                    <a:pt x="2194" y="37"/>
                    <a:pt x="2188" y="46"/>
                    <a:pt x="2182" y="57"/>
                  </a:cubicBezTo>
                  <a:cubicBezTo>
                    <a:pt x="2175" y="68"/>
                    <a:pt x="2168" y="79"/>
                    <a:pt x="2161" y="90"/>
                  </a:cubicBezTo>
                  <a:cubicBezTo>
                    <a:pt x="2154" y="101"/>
                    <a:pt x="2146" y="112"/>
                    <a:pt x="2139" y="122"/>
                  </a:cubicBezTo>
                  <a:cubicBezTo>
                    <a:pt x="2132" y="133"/>
                    <a:pt x="2125" y="142"/>
                    <a:pt x="2119" y="151"/>
                  </a:cubicBezTo>
                  <a:cubicBezTo>
                    <a:pt x="2113" y="160"/>
                    <a:pt x="2108" y="167"/>
                    <a:pt x="2103" y="172"/>
                  </a:cubicBezTo>
                  <a:cubicBezTo>
                    <a:pt x="2111" y="182"/>
                    <a:pt x="2118" y="192"/>
                    <a:pt x="2124" y="200"/>
                  </a:cubicBezTo>
                  <a:cubicBezTo>
                    <a:pt x="2130" y="209"/>
                    <a:pt x="2136" y="217"/>
                    <a:pt x="2142" y="225"/>
                  </a:cubicBezTo>
                  <a:cubicBezTo>
                    <a:pt x="2147" y="232"/>
                    <a:pt x="2153" y="240"/>
                    <a:pt x="2158" y="247"/>
                  </a:cubicBezTo>
                  <a:cubicBezTo>
                    <a:pt x="2163" y="255"/>
                    <a:pt x="2169" y="262"/>
                    <a:pt x="2175" y="271"/>
                  </a:cubicBezTo>
                  <a:cubicBezTo>
                    <a:pt x="2181" y="279"/>
                    <a:pt x="2186" y="287"/>
                    <a:pt x="2191" y="295"/>
                  </a:cubicBezTo>
                  <a:cubicBezTo>
                    <a:pt x="2195" y="304"/>
                    <a:pt x="2200" y="312"/>
                    <a:pt x="2204" y="320"/>
                  </a:cubicBezTo>
                  <a:cubicBezTo>
                    <a:pt x="2310" y="320"/>
                    <a:pt x="2310" y="320"/>
                    <a:pt x="2310" y="320"/>
                  </a:cubicBezTo>
                  <a:cubicBezTo>
                    <a:pt x="2299" y="309"/>
                    <a:pt x="2288" y="297"/>
                    <a:pt x="2278" y="286"/>
                  </a:cubicBezTo>
                  <a:moveTo>
                    <a:pt x="1460" y="184"/>
                  </a:moveTo>
                  <a:cubicBezTo>
                    <a:pt x="1503" y="57"/>
                    <a:pt x="1503" y="57"/>
                    <a:pt x="1503" y="57"/>
                  </a:cubicBezTo>
                  <a:cubicBezTo>
                    <a:pt x="1546" y="184"/>
                    <a:pt x="1546" y="184"/>
                    <a:pt x="1546" y="184"/>
                  </a:cubicBezTo>
                  <a:lnTo>
                    <a:pt x="1460" y="184"/>
                  </a:lnTo>
                  <a:close/>
                  <a:moveTo>
                    <a:pt x="1637" y="249"/>
                  </a:moveTo>
                  <a:cubicBezTo>
                    <a:pt x="1565" y="42"/>
                    <a:pt x="1565" y="42"/>
                    <a:pt x="1565" y="42"/>
                  </a:cubicBezTo>
                  <a:cubicBezTo>
                    <a:pt x="1561" y="33"/>
                    <a:pt x="1559" y="25"/>
                    <a:pt x="1558" y="19"/>
                  </a:cubicBezTo>
                  <a:cubicBezTo>
                    <a:pt x="1557" y="13"/>
                    <a:pt x="1556" y="8"/>
                    <a:pt x="1556" y="4"/>
                  </a:cubicBezTo>
                  <a:cubicBezTo>
                    <a:pt x="1465" y="4"/>
                    <a:pt x="1465" y="4"/>
                    <a:pt x="1465" y="4"/>
                  </a:cubicBezTo>
                  <a:cubicBezTo>
                    <a:pt x="1465" y="14"/>
                    <a:pt x="1465" y="14"/>
                    <a:pt x="1465" y="14"/>
                  </a:cubicBezTo>
                  <a:cubicBezTo>
                    <a:pt x="1467" y="14"/>
                    <a:pt x="1468" y="15"/>
                    <a:pt x="1471" y="16"/>
                  </a:cubicBezTo>
                  <a:cubicBezTo>
                    <a:pt x="1475" y="17"/>
                    <a:pt x="1477" y="18"/>
                    <a:pt x="1479" y="20"/>
                  </a:cubicBezTo>
                  <a:cubicBezTo>
                    <a:pt x="1481" y="22"/>
                    <a:pt x="1482" y="24"/>
                    <a:pt x="1482" y="28"/>
                  </a:cubicBezTo>
                  <a:cubicBezTo>
                    <a:pt x="1483" y="30"/>
                    <a:pt x="1483" y="32"/>
                    <a:pt x="1483" y="35"/>
                  </a:cubicBezTo>
                  <a:cubicBezTo>
                    <a:pt x="1483" y="42"/>
                    <a:pt x="1481" y="49"/>
                    <a:pt x="1479" y="55"/>
                  </a:cubicBezTo>
                  <a:cubicBezTo>
                    <a:pt x="1429" y="180"/>
                    <a:pt x="1429" y="180"/>
                    <a:pt x="1429" y="180"/>
                  </a:cubicBezTo>
                  <a:cubicBezTo>
                    <a:pt x="1419" y="203"/>
                    <a:pt x="1411" y="223"/>
                    <a:pt x="1405" y="238"/>
                  </a:cubicBezTo>
                  <a:cubicBezTo>
                    <a:pt x="1398" y="254"/>
                    <a:pt x="1392" y="267"/>
                    <a:pt x="1388" y="278"/>
                  </a:cubicBezTo>
                  <a:cubicBezTo>
                    <a:pt x="1383" y="288"/>
                    <a:pt x="1379" y="297"/>
                    <a:pt x="1375" y="303"/>
                  </a:cubicBezTo>
                  <a:cubicBezTo>
                    <a:pt x="1372" y="310"/>
                    <a:pt x="1369" y="315"/>
                    <a:pt x="1366" y="320"/>
                  </a:cubicBezTo>
                  <a:cubicBezTo>
                    <a:pt x="1423" y="320"/>
                    <a:pt x="1423" y="320"/>
                    <a:pt x="1423" y="320"/>
                  </a:cubicBezTo>
                  <a:cubicBezTo>
                    <a:pt x="1424" y="312"/>
                    <a:pt x="1426" y="299"/>
                    <a:pt x="1430" y="281"/>
                  </a:cubicBezTo>
                  <a:cubicBezTo>
                    <a:pt x="1434" y="262"/>
                    <a:pt x="1442" y="237"/>
                    <a:pt x="1452" y="205"/>
                  </a:cubicBezTo>
                  <a:cubicBezTo>
                    <a:pt x="1552" y="205"/>
                    <a:pt x="1552" y="205"/>
                    <a:pt x="1552" y="205"/>
                  </a:cubicBezTo>
                  <a:cubicBezTo>
                    <a:pt x="1566" y="246"/>
                    <a:pt x="1566" y="246"/>
                    <a:pt x="1566" y="246"/>
                  </a:cubicBezTo>
                  <a:cubicBezTo>
                    <a:pt x="1572" y="264"/>
                    <a:pt x="1577" y="279"/>
                    <a:pt x="1581" y="291"/>
                  </a:cubicBezTo>
                  <a:cubicBezTo>
                    <a:pt x="1584" y="304"/>
                    <a:pt x="1586" y="313"/>
                    <a:pt x="1587" y="320"/>
                  </a:cubicBezTo>
                  <a:cubicBezTo>
                    <a:pt x="1667" y="320"/>
                    <a:pt x="1667" y="320"/>
                    <a:pt x="1667" y="320"/>
                  </a:cubicBezTo>
                  <a:cubicBezTo>
                    <a:pt x="1664" y="313"/>
                    <a:pt x="1660" y="305"/>
                    <a:pt x="1655" y="294"/>
                  </a:cubicBezTo>
                  <a:cubicBezTo>
                    <a:pt x="1650" y="283"/>
                    <a:pt x="1644" y="268"/>
                    <a:pt x="1637" y="249"/>
                  </a:cubicBezTo>
                  <a:moveTo>
                    <a:pt x="1957" y="4"/>
                  </a:moveTo>
                  <a:cubicBezTo>
                    <a:pt x="1889" y="4"/>
                    <a:pt x="1889" y="4"/>
                    <a:pt x="1889" y="4"/>
                  </a:cubicBezTo>
                  <a:cubicBezTo>
                    <a:pt x="1889" y="4"/>
                    <a:pt x="1889" y="4"/>
                    <a:pt x="1889" y="4"/>
                  </a:cubicBezTo>
                  <a:cubicBezTo>
                    <a:pt x="1872" y="4"/>
                    <a:pt x="1872" y="4"/>
                    <a:pt x="1872" y="4"/>
                  </a:cubicBezTo>
                  <a:cubicBezTo>
                    <a:pt x="1872" y="14"/>
                    <a:pt x="1872" y="14"/>
                    <a:pt x="1872" y="14"/>
                  </a:cubicBezTo>
                  <a:cubicBezTo>
                    <a:pt x="1873" y="14"/>
                    <a:pt x="1874" y="15"/>
                    <a:pt x="1878" y="16"/>
                  </a:cubicBezTo>
                  <a:cubicBezTo>
                    <a:pt x="1881" y="17"/>
                    <a:pt x="1883" y="18"/>
                    <a:pt x="1885" y="20"/>
                  </a:cubicBezTo>
                  <a:cubicBezTo>
                    <a:pt x="1887" y="22"/>
                    <a:pt x="1888" y="24"/>
                    <a:pt x="1889" y="28"/>
                  </a:cubicBezTo>
                  <a:cubicBezTo>
                    <a:pt x="1889" y="31"/>
                    <a:pt x="1889" y="35"/>
                    <a:pt x="1889" y="41"/>
                  </a:cubicBezTo>
                  <a:cubicBezTo>
                    <a:pt x="1889" y="142"/>
                    <a:pt x="1889" y="142"/>
                    <a:pt x="1889" y="142"/>
                  </a:cubicBezTo>
                  <a:cubicBezTo>
                    <a:pt x="1767" y="142"/>
                    <a:pt x="1767" y="142"/>
                    <a:pt x="1767" y="142"/>
                  </a:cubicBezTo>
                  <a:cubicBezTo>
                    <a:pt x="1767" y="104"/>
                    <a:pt x="1767" y="104"/>
                    <a:pt x="1767" y="104"/>
                  </a:cubicBezTo>
                  <a:cubicBezTo>
                    <a:pt x="1767" y="104"/>
                    <a:pt x="1767" y="104"/>
                    <a:pt x="1767" y="104"/>
                  </a:cubicBezTo>
                  <a:cubicBezTo>
                    <a:pt x="1767" y="41"/>
                    <a:pt x="1767" y="41"/>
                    <a:pt x="1767" y="41"/>
                  </a:cubicBezTo>
                  <a:cubicBezTo>
                    <a:pt x="1767" y="35"/>
                    <a:pt x="1768" y="31"/>
                    <a:pt x="1768" y="28"/>
                  </a:cubicBezTo>
                  <a:cubicBezTo>
                    <a:pt x="1769" y="24"/>
                    <a:pt x="1770" y="22"/>
                    <a:pt x="1771" y="20"/>
                  </a:cubicBezTo>
                  <a:cubicBezTo>
                    <a:pt x="1773" y="18"/>
                    <a:pt x="1776" y="17"/>
                    <a:pt x="1779" y="16"/>
                  </a:cubicBezTo>
                  <a:cubicBezTo>
                    <a:pt x="1783" y="15"/>
                    <a:pt x="1784" y="14"/>
                    <a:pt x="1785" y="14"/>
                  </a:cubicBezTo>
                  <a:cubicBezTo>
                    <a:pt x="1785" y="4"/>
                    <a:pt x="1785" y="4"/>
                    <a:pt x="1785" y="4"/>
                  </a:cubicBezTo>
                  <a:cubicBezTo>
                    <a:pt x="1767" y="4"/>
                    <a:pt x="1767" y="4"/>
                    <a:pt x="1767" y="4"/>
                  </a:cubicBezTo>
                  <a:cubicBezTo>
                    <a:pt x="1700" y="4"/>
                    <a:pt x="1700" y="4"/>
                    <a:pt x="1700" y="4"/>
                  </a:cubicBezTo>
                  <a:cubicBezTo>
                    <a:pt x="1700" y="4"/>
                    <a:pt x="1700" y="4"/>
                    <a:pt x="1700" y="4"/>
                  </a:cubicBezTo>
                  <a:cubicBezTo>
                    <a:pt x="1682" y="4"/>
                    <a:pt x="1682" y="4"/>
                    <a:pt x="1682" y="4"/>
                  </a:cubicBezTo>
                  <a:cubicBezTo>
                    <a:pt x="1682" y="14"/>
                    <a:pt x="1682" y="14"/>
                    <a:pt x="1682" y="14"/>
                  </a:cubicBezTo>
                  <a:cubicBezTo>
                    <a:pt x="1683" y="14"/>
                    <a:pt x="1685" y="15"/>
                    <a:pt x="1688" y="16"/>
                  </a:cubicBezTo>
                  <a:cubicBezTo>
                    <a:pt x="1691" y="17"/>
                    <a:pt x="1694" y="18"/>
                    <a:pt x="1696" y="20"/>
                  </a:cubicBezTo>
                  <a:cubicBezTo>
                    <a:pt x="1698" y="22"/>
                    <a:pt x="1699" y="24"/>
                    <a:pt x="1699" y="28"/>
                  </a:cubicBezTo>
                  <a:cubicBezTo>
                    <a:pt x="1700" y="31"/>
                    <a:pt x="1700" y="35"/>
                    <a:pt x="1700" y="40"/>
                  </a:cubicBezTo>
                  <a:cubicBezTo>
                    <a:pt x="1700" y="48"/>
                    <a:pt x="1700" y="48"/>
                    <a:pt x="1700" y="48"/>
                  </a:cubicBezTo>
                  <a:cubicBezTo>
                    <a:pt x="1700" y="48"/>
                    <a:pt x="1700" y="48"/>
                    <a:pt x="1700" y="48"/>
                  </a:cubicBezTo>
                  <a:cubicBezTo>
                    <a:pt x="1700" y="266"/>
                    <a:pt x="1700" y="266"/>
                    <a:pt x="1700" y="266"/>
                  </a:cubicBezTo>
                  <a:cubicBezTo>
                    <a:pt x="1700" y="266"/>
                    <a:pt x="1700" y="266"/>
                    <a:pt x="1700" y="267"/>
                  </a:cubicBezTo>
                  <a:cubicBezTo>
                    <a:pt x="1700" y="283"/>
                    <a:pt x="1700" y="283"/>
                    <a:pt x="1700" y="283"/>
                  </a:cubicBezTo>
                  <a:cubicBezTo>
                    <a:pt x="1700" y="288"/>
                    <a:pt x="1700" y="293"/>
                    <a:pt x="1699" y="296"/>
                  </a:cubicBezTo>
                  <a:cubicBezTo>
                    <a:pt x="1699" y="299"/>
                    <a:pt x="1698" y="302"/>
                    <a:pt x="1696" y="303"/>
                  </a:cubicBezTo>
                  <a:cubicBezTo>
                    <a:pt x="1694" y="305"/>
                    <a:pt x="1691" y="307"/>
                    <a:pt x="1688" y="308"/>
                  </a:cubicBezTo>
                  <a:cubicBezTo>
                    <a:pt x="1685" y="308"/>
                    <a:pt x="1683" y="309"/>
                    <a:pt x="1682" y="309"/>
                  </a:cubicBezTo>
                  <a:cubicBezTo>
                    <a:pt x="1682" y="320"/>
                    <a:pt x="1682" y="320"/>
                    <a:pt x="1682" y="320"/>
                  </a:cubicBezTo>
                  <a:cubicBezTo>
                    <a:pt x="1785" y="320"/>
                    <a:pt x="1785" y="320"/>
                    <a:pt x="1785" y="320"/>
                  </a:cubicBezTo>
                  <a:cubicBezTo>
                    <a:pt x="1785" y="309"/>
                    <a:pt x="1785" y="309"/>
                    <a:pt x="1785" y="309"/>
                  </a:cubicBezTo>
                  <a:cubicBezTo>
                    <a:pt x="1784" y="309"/>
                    <a:pt x="1783" y="308"/>
                    <a:pt x="1779" y="308"/>
                  </a:cubicBezTo>
                  <a:cubicBezTo>
                    <a:pt x="1776" y="307"/>
                    <a:pt x="1773" y="305"/>
                    <a:pt x="1771" y="303"/>
                  </a:cubicBezTo>
                  <a:cubicBezTo>
                    <a:pt x="1770" y="302"/>
                    <a:pt x="1769" y="299"/>
                    <a:pt x="1768" y="296"/>
                  </a:cubicBezTo>
                  <a:cubicBezTo>
                    <a:pt x="1768" y="292"/>
                    <a:pt x="1767" y="288"/>
                    <a:pt x="1767" y="283"/>
                  </a:cubicBezTo>
                  <a:cubicBezTo>
                    <a:pt x="1767" y="220"/>
                    <a:pt x="1767" y="220"/>
                    <a:pt x="1767" y="220"/>
                  </a:cubicBezTo>
                  <a:cubicBezTo>
                    <a:pt x="1767" y="220"/>
                    <a:pt x="1767" y="220"/>
                    <a:pt x="1767" y="220"/>
                  </a:cubicBezTo>
                  <a:cubicBezTo>
                    <a:pt x="1767" y="163"/>
                    <a:pt x="1767" y="163"/>
                    <a:pt x="1767" y="163"/>
                  </a:cubicBezTo>
                  <a:cubicBezTo>
                    <a:pt x="1889" y="163"/>
                    <a:pt x="1889" y="163"/>
                    <a:pt x="1889" y="163"/>
                  </a:cubicBezTo>
                  <a:cubicBezTo>
                    <a:pt x="1889" y="283"/>
                    <a:pt x="1889" y="283"/>
                    <a:pt x="1889" y="283"/>
                  </a:cubicBezTo>
                  <a:cubicBezTo>
                    <a:pt x="1889" y="288"/>
                    <a:pt x="1889" y="292"/>
                    <a:pt x="1889" y="296"/>
                  </a:cubicBezTo>
                  <a:cubicBezTo>
                    <a:pt x="1888" y="299"/>
                    <a:pt x="1887" y="302"/>
                    <a:pt x="1885" y="303"/>
                  </a:cubicBezTo>
                  <a:cubicBezTo>
                    <a:pt x="1883" y="305"/>
                    <a:pt x="1881" y="307"/>
                    <a:pt x="1878" y="308"/>
                  </a:cubicBezTo>
                  <a:cubicBezTo>
                    <a:pt x="1874" y="308"/>
                    <a:pt x="1873" y="309"/>
                    <a:pt x="1872" y="309"/>
                  </a:cubicBezTo>
                  <a:cubicBezTo>
                    <a:pt x="1872" y="320"/>
                    <a:pt x="1872" y="320"/>
                    <a:pt x="1872" y="320"/>
                  </a:cubicBezTo>
                  <a:cubicBezTo>
                    <a:pt x="1975" y="320"/>
                    <a:pt x="1975" y="320"/>
                    <a:pt x="1975" y="320"/>
                  </a:cubicBezTo>
                  <a:cubicBezTo>
                    <a:pt x="1975" y="309"/>
                    <a:pt x="1975" y="309"/>
                    <a:pt x="1975" y="309"/>
                  </a:cubicBezTo>
                  <a:cubicBezTo>
                    <a:pt x="1973" y="309"/>
                    <a:pt x="1972" y="308"/>
                    <a:pt x="1969" y="308"/>
                  </a:cubicBezTo>
                  <a:cubicBezTo>
                    <a:pt x="1965" y="307"/>
                    <a:pt x="1963" y="305"/>
                    <a:pt x="1961" y="303"/>
                  </a:cubicBezTo>
                  <a:cubicBezTo>
                    <a:pt x="1959" y="302"/>
                    <a:pt x="1958" y="299"/>
                    <a:pt x="1958" y="296"/>
                  </a:cubicBezTo>
                  <a:cubicBezTo>
                    <a:pt x="1957" y="292"/>
                    <a:pt x="1957" y="288"/>
                    <a:pt x="1957" y="283"/>
                  </a:cubicBezTo>
                  <a:cubicBezTo>
                    <a:pt x="1957" y="220"/>
                    <a:pt x="1957" y="220"/>
                    <a:pt x="1957" y="220"/>
                  </a:cubicBezTo>
                  <a:cubicBezTo>
                    <a:pt x="1956" y="221"/>
                    <a:pt x="1956" y="221"/>
                    <a:pt x="1956" y="221"/>
                  </a:cubicBezTo>
                  <a:cubicBezTo>
                    <a:pt x="1956" y="103"/>
                    <a:pt x="1956" y="103"/>
                    <a:pt x="1956" y="103"/>
                  </a:cubicBezTo>
                  <a:cubicBezTo>
                    <a:pt x="1957" y="104"/>
                    <a:pt x="1957" y="104"/>
                    <a:pt x="1957" y="104"/>
                  </a:cubicBezTo>
                  <a:cubicBezTo>
                    <a:pt x="1957" y="41"/>
                    <a:pt x="1957" y="41"/>
                    <a:pt x="1957" y="41"/>
                  </a:cubicBezTo>
                  <a:cubicBezTo>
                    <a:pt x="1957" y="35"/>
                    <a:pt x="1957" y="31"/>
                    <a:pt x="1958" y="28"/>
                  </a:cubicBezTo>
                  <a:cubicBezTo>
                    <a:pt x="1958" y="24"/>
                    <a:pt x="1959" y="22"/>
                    <a:pt x="1961" y="20"/>
                  </a:cubicBezTo>
                  <a:cubicBezTo>
                    <a:pt x="1963" y="18"/>
                    <a:pt x="1965" y="17"/>
                    <a:pt x="1969" y="16"/>
                  </a:cubicBezTo>
                  <a:cubicBezTo>
                    <a:pt x="1972" y="15"/>
                    <a:pt x="1973" y="14"/>
                    <a:pt x="1975" y="14"/>
                  </a:cubicBezTo>
                  <a:cubicBezTo>
                    <a:pt x="1975" y="4"/>
                    <a:pt x="1975" y="4"/>
                    <a:pt x="1975" y="4"/>
                  </a:cubicBezTo>
                  <a:lnTo>
                    <a:pt x="1957" y="4"/>
                  </a:lnTo>
                  <a:close/>
                  <a:moveTo>
                    <a:pt x="1288" y="261"/>
                  </a:moveTo>
                  <a:cubicBezTo>
                    <a:pt x="1284" y="272"/>
                    <a:pt x="1280" y="281"/>
                    <a:pt x="1274" y="286"/>
                  </a:cubicBezTo>
                  <a:cubicBezTo>
                    <a:pt x="1268" y="292"/>
                    <a:pt x="1262" y="296"/>
                    <a:pt x="1254" y="298"/>
                  </a:cubicBezTo>
                  <a:cubicBezTo>
                    <a:pt x="1247" y="299"/>
                    <a:pt x="1239" y="300"/>
                    <a:pt x="1231" y="300"/>
                  </a:cubicBezTo>
                  <a:cubicBezTo>
                    <a:pt x="1224" y="300"/>
                    <a:pt x="1218" y="300"/>
                    <a:pt x="1214" y="298"/>
                  </a:cubicBezTo>
                  <a:cubicBezTo>
                    <a:pt x="1210" y="297"/>
                    <a:pt x="1206" y="296"/>
                    <a:pt x="1204" y="293"/>
                  </a:cubicBezTo>
                  <a:cubicBezTo>
                    <a:pt x="1202" y="291"/>
                    <a:pt x="1200" y="288"/>
                    <a:pt x="1200" y="284"/>
                  </a:cubicBezTo>
                  <a:cubicBezTo>
                    <a:pt x="1199" y="280"/>
                    <a:pt x="1199" y="275"/>
                    <a:pt x="1199" y="269"/>
                  </a:cubicBezTo>
                  <a:cubicBezTo>
                    <a:pt x="1199" y="137"/>
                    <a:pt x="1199" y="137"/>
                    <a:pt x="1199" y="137"/>
                  </a:cubicBezTo>
                  <a:cubicBezTo>
                    <a:pt x="1226" y="137"/>
                    <a:pt x="1226" y="137"/>
                    <a:pt x="1226" y="137"/>
                  </a:cubicBezTo>
                  <a:cubicBezTo>
                    <a:pt x="1250" y="137"/>
                    <a:pt x="1268" y="143"/>
                    <a:pt x="1278" y="156"/>
                  </a:cubicBezTo>
                  <a:cubicBezTo>
                    <a:pt x="1288" y="168"/>
                    <a:pt x="1293" y="189"/>
                    <a:pt x="1293" y="217"/>
                  </a:cubicBezTo>
                  <a:cubicBezTo>
                    <a:pt x="1293" y="236"/>
                    <a:pt x="1291" y="251"/>
                    <a:pt x="1288" y="261"/>
                  </a:cubicBezTo>
                  <a:moveTo>
                    <a:pt x="1333" y="139"/>
                  </a:moveTo>
                  <a:cubicBezTo>
                    <a:pt x="1322" y="132"/>
                    <a:pt x="1307" y="126"/>
                    <a:pt x="1290" y="123"/>
                  </a:cubicBezTo>
                  <a:cubicBezTo>
                    <a:pt x="1272" y="119"/>
                    <a:pt x="1250" y="117"/>
                    <a:pt x="1225" y="117"/>
                  </a:cubicBezTo>
                  <a:cubicBezTo>
                    <a:pt x="1199" y="117"/>
                    <a:pt x="1199" y="117"/>
                    <a:pt x="1199" y="117"/>
                  </a:cubicBezTo>
                  <a:cubicBezTo>
                    <a:pt x="1199" y="42"/>
                    <a:pt x="1199" y="42"/>
                    <a:pt x="1199" y="42"/>
                  </a:cubicBezTo>
                  <a:cubicBezTo>
                    <a:pt x="1199" y="34"/>
                    <a:pt x="1200" y="29"/>
                    <a:pt x="1204" y="27"/>
                  </a:cubicBezTo>
                  <a:cubicBezTo>
                    <a:pt x="1207" y="24"/>
                    <a:pt x="1214" y="23"/>
                    <a:pt x="1225" y="23"/>
                  </a:cubicBezTo>
                  <a:cubicBezTo>
                    <a:pt x="1263" y="23"/>
                    <a:pt x="1263" y="23"/>
                    <a:pt x="1263" y="23"/>
                  </a:cubicBezTo>
                  <a:cubicBezTo>
                    <a:pt x="1275" y="23"/>
                    <a:pt x="1284" y="24"/>
                    <a:pt x="1292" y="25"/>
                  </a:cubicBezTo>
                  <a:cubicBezTo>
                    <a:pt x="1299" y="26"/>
                    <a:pt x="1305" y="28"/>
                    <a:pt x="1310" y="31"/>
                  </a:cubicBezTo>
                  <a:cubicBezTo>
                    <a:pt x="1315" y="34"/>
                    <a:pt x="1319" y="39"/>
                    <a:pt x="1322" y="46"/>
                  </a:cubicBezTo>
                  <a:cubicBezTo>
                    <a:pt x="1325" y="53"/>
                    <a:pt x="1328" y="62"/>
                    <a:pt x="1331" y="73"/>
                  </a:cubicBezTo>
                  <a:cubicBezTo>
                    <a:pt x="1348" y="73"/>
                    <a:pt x="1348" y="73"/>
                    <a:pt x="1348" y="73"/>
                  </a:cubicBezTo>
                  <a:cubicBezTo>
                    <a:pt x="1348" y="4"/>
                    <a:pt x="1348" y="4"/>
                    <a:pt x="1348" y="4"/>
                  </a:cubicBezTo>
                  <a:cubicBezTo>
                    <a:pt x="1131" y="4"/>
                    <a:pt x="1131" y="4"/>
                    <a:pt x="1131" y="4"/>
                  </a:cubicBezTo>
                  <a:cubicBezTo>
                    <a:pt x="1131" y="4"/>
                    <a:pt x="1131" y="4"/>
                    <a:pt x="1131" y="4"/>
                  </a:cubicBezTo>
                  <a:cubicBezTo>
                    <a:pt x="1114" y="4"/>
                    <a:pt x="1114" y="4"/>
                    <a:pt x="1114" y="4"/>
                  </a:cubicBezTo>
                  <a:cubicBezTo>
                    <a:pt x="1114" y="14"/>
                    <a:pt x="1114" y="14"/>
                    <a:pt x="1114" y="14"/>
                  </a:cubicBezTo>
                  <a:cubicBezTo>
                    <a:pt x="1115" y="14"/>
                    <a:pt x="1116" y="15"/>
                    <a:pt x="1119" y="16"/>
                  </a:cubicBezTo>
                  <a:cubicBezTo>
                    <a:pt x="1123" y="17"/>
                    <a:pt x="1125" y="18"/>
                    <a:pt x="1127" y="20"/>
                  </a:cubicBezTo>
                  <a:cubicBezTo>
                    <a:pt x="1129" y="22"/>
                    <a:pt x="1130" y="24"/>
                    <a:pt x="1131" y="28"/>
                  </a:cubicBezTo>
                  <a:cubicBezTo>
                    <a:pt x="1131" y="31"/>
                    <a:pt x="1131" y="35"/>
                    <a:pt x="1131" y="41"/>
                  </a:cubicBezTo>
                  <a:cubicBezTo>
                    <a:pt x="1131" y="104"/>
                    <a:pt x="1131" y="104"/>
                    <a:pt x="1131" y="104"/>
                  </a:cubicBezTo>
                  <a:cubicBezTo>
                    <a:pt x="1131" y="104"/>
                    <a:pt x="1131" y="104"/>
                    <a:pt x="1131" y="104"/>
                  </a:cubicBezTo>
                  <a:cubicBezTo>
                    <a:pt x="1131" y="220"/>
                    <a:pt x="1131" y="220"/>
                    <a:pt x="1131" y="220"/>
                  </a:cubicBezTo>
                  <a:cubicBezTo>
                    <a:pt x="1131" y="220"/>
                    <a:pt x="1131" y="220"/>
                    <a:pt x="1131" y="220"/>
                  </a:cubicBezTo>
                  <a:cubicBezTo>
                    <a:pt x="1131" y="283"/>
                    <a:pt x="1131" y="283"/>
                    <a:pt x="1131" y="283"/>
                  </a:cubicBezTo>
                  <a:cubicBezTo>
                    <a:pt x="1131" y="288"/>
                    <a:pt x="1131" y="292"/>
                    <a:pt x="1131" y="296"/>
                  </a:cubicBezTo>
                  <a:cubicBezTo>
                    <a:pt x="1130" y="299"/>
                    <a:pt x="1129" y="302"/>
                    <a:pt x="1127" y="303"/>
                  </a:cubicBezTo>
                  <a:cubicBezTo>
                    <a:pt x="1125" y="305"/>
                    <a:pt x="1123" y="307"/>
                    <a:pt x="1119" y="308"/>
                  </a:cubicBezTo>
                  <a:cubicBezTo>
                    <a:pt x="1116" y="308"/>
                    <a:pt x="1115" y="309"/>
                    <a:pt x="1114" y="309"/>
                  </a:cubicBezTo>
                  <a:cubicBezTo>
                    <a:pt x="1114" y="320"/>
                    <a:pt x="1114" y="320"/>
                    <a:pt x="1114" y="320"/>
                  </a:cubicBezTo>
                  <a:cubicBezTo>
                    <a:pt x="1232" y="320"/>
                    <a:pt x="1232" y="320"/>
                    <a:pt x="1232" y="320"/>
                  </a:cubicBezTo>
                  <a:cubicBezTo>
                    <a:pt x="1249" y="320"/>
                    <a:pt x="1265" y="319"/>
                    <a:pt x="1281" y="317"/>
                  </a:cubicBezTo>
                  <a:cubicBezTo>
                    <a:pt x="1297" y="315"/>
                    <a:pt x="1311" y="311"/>
                    <a:pt x="1323" y="303"/>
                  </a:cubicBezTo>
                  <a:cubicBezTo>
                    <a:pt x="1335" y="296"/>
                    <a:pt x="1345" y="286"/>
                    <a:pt x="1353" y="272"/>
                  </a:cubicBezTo>
                  <a:cubicBezTo>
                    <a:pt x="1361" y="258"/>
                    <a:pt x="1364" y="238"/>
                    <a:pt x="1364" y="214"/>
                  </a:cubicBezTo>
                  <a:cubicBezTo>
                    <a:pt x="1364" y="196"/>
                    <a:pt x="1362" y="181"/>
                    <a:pt x="1357" y="169"/>
                  </a:cubicBezTo>
                  <a:cubicBezTo>
                    <a:pt x="1352" y="157"/>
                    <a:pt x="1344" y="147"/>
                    <a:pt x="1333" y="139"/>
                  </a:cubicBezTo>
                  <a:moveTo>
                    <a:pt x="1000" y="153"/>
                  </a:moveTo>
                  <a:cubicBezTo>
                    <a:pt x="993" y="168"/>
                    <a:pt x="979" y="175"/>
                    <a:pt x="960" y="175"/>
                  </a:cubicBezTo>
                  <a:cubicBezTo>
                    <a:pt x="928" y="175"/>
                    <a:pt x="928" y="175"/>
                    <a:pt x="928" y="175"/>
                  </a:cubicBezTo>
                  <a:cubicBezTo>
                    <a:pt x="928" y="41"/>
                    <a:pt x="928" y="41"/>
                    <a:pt x="928" y="41"/>
                  </a:cubicBezTo>
                  <a:cubicBezTo>
                    <a:pt x="928" y="38"/>
                    <a:pt x="928" y="35"/>
                    <a:pt x="929" y="33"/>
                  </a:cubicBezTo>
                  <a:cubicBezTo>
                    <a:pt x="929" y="30"/>
                    <a:pt x="930" y="29"/>
                    <a:pt x="932" y="27"/>
                  </a:cubicBezTo>
                  <a:cubicBezTo>
                    <a:pt x="934" y="26"/>
                    <a:pt x="936" y="25"/>
                    <a:pt x="940" y="24"/>
                  </a:cubicBezTo>
                  <a:cubicBezTo>
                    <a:pt x="943" y="24"/>
                    <a:pt x="948" y="23"/>
                    <a:pt x="954" y="23"/>
                  </a:cubicBezTo>
                  <a:cubicBezTo>
                    <a:pt x="962" y="23"/>
                    <a:pt x="970" y="24"/>
                    <a:pt x="977" y="27"/>
                  </a:cubicBezTo>
                  <a:cubicBezTo>
                    <a:pt x="984" y="29"/>
                    <a:pt x="990" y="32"/>
                    <a:pt x="995" y="38"/>
                  </a:cubicBezTo>
                  <a:cubicBezTo>
                    <a:pt x="1001" y="43"/>
                    <a:pt x="1005" y="50"/>
                    <a:pt x="1008" y="59"/>
                  </a:cubicBezTo>
                  <a:cubicBezTo>
                    <a:pt x="1011" y="68"/>
                    <a:pt x="1012" y="79"/>
                    <a:pt x="1012" y="92"/>
                  </a:cubicBezTo>
                  <a:cubicBezTo>
                    <a:pt x="1012" y="119"/>
                    <a:pt x="1008" y="139"/>
                    <a:pt x="1000" y="153"/>
                  </a:cubicBezTo>
                  <a:moveTo>
                    <a:pt x="1047" y="18"/>
                  </a:moveTo>
                  <a:cubicBezTo>
                    <a:pt x="1036" y="12"/>
                    <a:pt x="1024" y="8"/>
                    <a:pt x="1010" y="6"/>
                  </a:cubicBezTo>
                  <a:cubicBezTo>
                    <a:pt x="996" y="5"/>
                    <a:pt x="982" y="4"/>
                    <a:pt x="967" y="4"/>
                  </a:cubicBezTo>
                  <a:cubicBezTo>
                    <a:pt x="860" y="4"/>
                    <a:pt x="860" y="4"/>
                    <a:pt x="860" y="4"/>
                  </a:cubicBezTo>
                  <a:cubicBezTo>
                    <a:pt x="860" y="4"/>
                    <a:pt x="860" y="4"/>
                    <a:pt x="860" y="4"/>
                  </a:cubicBezTo>
                  <a:cubicBezTo>
                    <a:pt x="842" y="4"/>
                    <a:pt x="842" y="4"/>
                    <a:pt x="842" y="4"/>
                  </a:cubicBezTo>
                  <a:cubicBezTo>
                    <a:pt x="842" y="14"/>
                    <a:pt x="842" y="14"/>
                    <a:pt x="842" y="14"/>
                  </a:cubicBezTo>
                  <a:cubicBezTo>
                    <a:pt x="844" y="14"/>
                    <a:pt x="845" y="15"/>
                    <a:pt x="848" y="16"/>
                  </a:cubicBezTo>
                  <a:cubicBezTo>
                    <a:pt x="852" y="17"/>
                    <a:pt x="854" y="18"/>
                    <a:pt x="856" y="20"/>
                  </a:cubicBezTo>
                  <a:cubicBezTo>
                    <a:pt x="858" y="22"/>
                    <a:pt x="859" y="24"/>
                    <a:pt x="859" y="28"/>
                  </a:cubicBezTo>
                  <a:cubicBezTo>
                    <a:pt x="860" y="31"/>
                    <a:pt x="860" y="35"/>
                    <a:pt x="860" y="41"/>
                  </a:cubicBezTo>
                  <a:cubicBezTo>
                    <a:pt x="860" y="283"/>
                    <a:pt x="860" y="283"/>
                    <a:pt x="860" y="283"/>
                  </a:cubicBezTo>
                  <a:cubicBezTo>
                    <a:pt x="860" y="288"/>
                    <a:pt x="860" y="292"/>
                    <a:pt x="859" y="296"/>
                  </a:cubicBezTo>
                  <a:cubicBezTo>
                    <a:pt x="859" y="299"/>
                    <a:pt x="858" y="302"/>
                    <a:pt x="856" y="303"/>
                  </a:cubicBezTo>
                  <a:cubicBezTo>
                    <a:pt x="854" y="305"/>
                    <a:pt x="852" y="307"/>
                    <a:pt x="848" y="308"/>
                  </a:cubicBezTo>
                  <a:cubicBezTo>
                    <a:pt x="845" y="308"/>
                    <a:pt x="844" y="309"/>
                    <a:pt x="842" y="309"/>
                  </a:cubicBezTo>
                  <a:cubicBezTo>
                    <a:pt x="842" y="320"/>
                    <a:pt x="842" y="320"/>
                    <a:pt x="842" y="320"/>
                  </a:cubicBezTo>
                  <a:cubicBezTo>
                    <a:pt x="946" y="320"/>
                    <a:pt x="946" y="320"/>
                    <a:pt x="946" y="320"/>
                  </a:cubicBezTo>
                  <a:cubicBezTo>
                    <a:pt x="946" y="309"/>
                    <a:pt x="946" y="309"/>
                    <a:pt x="946" y="309"/>
                  </a:cubicBezTo>
                  <a:cubicBezTo>
                    <a:pt x="945" y="309"/>
                    <a:pt x="943" y="308"/>
                    <a:pt x="940" y="308"/>
                  </a:cubicBezTo>
                  <a:cubicBezTo>
                    <a:pt x="937" y="307"/>
                    <a:pt x="934" y="305"/>
                    <a:pt x="932" y="303"/>
                  </a:cubicBezTo>
                  <a:cubicBezTo>
                    <a:pt x="930" y="302"/>
                    <a:pt x="929" y="299"/>
                    <a:pt x="929" y="296"/>
                  </a:cubicBezTo>
                  <a:cubicBezTo>
                    <a:pt x="928" y="292"/>
                    <a:pt x="928" y="288"/>
                    <a:pt x="928" y="283"/>
                  </a:cubicBezTo>
                  <a:cubicBezTo>
                    <a:pt x="928" y="194"/>
                    <a:pt x="928" y="194"/>
                    <a:pt x="928" y="194"/>
                  </a:cubicBezTo>
                  <a:cubicBezTo>
                    <a:pt x="959" y="194"/>
                    <a:pt x="959" y="194"/>
                    <a:pt x="959" y="194"/>
                  </a:cubicBezTo>
                  <a:cubicBezTo>
                    <a:pt x="976" y="194"/>
                    <a:pt x="991" y="193"/>
                    <a:pt x="1006" y="191"/>
                  </a:cubicBezTo>
                  <a:cubicBezTo>
                    <a:pt x="1021" y="188"/>
                    <a:pt x="1034" y="184"/>
                    <a:pt x="1045" y="176"/>
                  </a:cubicBezTo>
                  <a:cubicBezTo>
                    <a:pt x="1057" y="169"/>
                    <a:pt x="1066" y="159"/>
                    <a:pt x="1072" y="146"/>
                  </a:cubicBezTo>
                  <a:cubicBezTo>
                    <a:pt x="1079" y="133"/>
                    <a:pt x="1082" y="116"/>
                    <a:pt x="1082" y="95"/>
                  </a:cubicBezTo>
                  <a:cubicBezTo>
                    <a:pt x="1082" y="74"/>
                    <a:pt x="1079" y="58"/>
                    <a:pt x="1073" y="46"/>
                  </a:cubicBezTo>
                  <a:cubicBezTo>
                    <a:pt x="1066" y="34"/>
                    <a:pt x="1058" y="24"/>
                    <a:pt x="1047" y="18"/>
                  </a:cubicBezTo>
                  <a:moveTo>
                    <a:pt x="773" y="276"/>
                  </a:moveTo>
                  <a:cubicBezTo>
                    <a:pt x="771" y="283"/>
                    <a:pt x="768" y="288"/>
                    <a:pt x="764" y="292"/>
                  </a:cubicBezTo>
                  <a:cubicBezTo>
                    <a:pt x="759" y="295"/>
                    <a:pt x="753" y="298"/>
                    <a:pt x="746" y="299"/>
                  </a:cubicBezTo>
                  <a:cubicBezTo>
                    <a:pt x="738" y="300"/>
                    <a:pt x="727" y="300"/>
                    <a:pt x="714" y="300"/>
                  </a:cubicBezTo>
                  <a:cubicBezTo>
                    <a:pt x="701" y="300"/>
                    <a:pt x="691" y="300"/>
                    <a:pt x="684" y="299"/>
                  </a:cubicBezTo>
                  <a:cubicBezTo>
                    <a:pt x="677" y="298"/>
                    <a:pt x="671" y="296"/>
                    <a:pt x="668" y="294"/>
                  </a:cubicBezTo>
                  <a:cubicBezTo>
                    <a:pt x="664" y="291"/>
                    <a:pt x="662" y="288"/>
                    <a:pt x="661" y="283"/>
                  </a:cubicBezTo>
                  <a:cubicBezTo>
                    <a:pt x="660" y="278"/>
                    <a:pt x="660" y="272"/>
                    <a:pt x="660" y="265"/>
                  </a:cubicBezTo>
                  <a:cubicBezTo>
                    <a:pt x="660" y="166"/>
                    <a:pt x="660" y="166"/>
                    <a:pt x="660" y="166"/>
                  </a:cubicBezTo>
                  <a:cubicBezTo>
                    <a:pt x="702" y="166"/>
                    <a:pt x="702" y="166"/>
                    <a:pt x="702" y="166"/>
                  </a:cubicBezTo>
                  <a:cubicBezTo>
                    <a:pt x="706" y="166"/>
                    <a:pt x="710" y="166"/>
                    <a:pt x="715" y="166"/>
                  </a:cubicBezTo>
                  <a:cubicBezTo>
                    <a:pt x="720" y="167"/>
                    <a:pt x="725" y="167"/>
                    <a:pt x="731" y="168"/>
                  </a:cubicBezTo>
                  <a:cubicBezTo>
                    <a:pt x="736" y="168"/>
                    <a:pt x="741" y="169"/>
                    <a:pt x="746" y="171"/>
                  </a:cubicBezTo>
                  <a:cubicBezTo>
                    <a:pt x="751" y="172"/>
                    <a:pt x="755" y="174"/>
                    <a:pt x="758" y="176"/>
                  </a:cubicBezTo>
                  <a:cubicBezTo>
                    <a:pt x="758" y="135"/>
                    <a:pt x="758" y="135"/>
                    <a:pt x="758" y="135"/>
                  </a:cubicBezTo>
                  <a:cubicBezTo>
                    <a:pt x="755" y="138"/>
                    <a:pt x="751" y="139"/>
                    <a:pt x="746" y="140"/>
                  </a:cubicBezTo>
                  <a:cubicBezTo>
                    <a:pt x="741" y="142"/>
                    <a:pt x="736" y="143"/>
                    <a:pt x="731" y="143"/>
                  </a:cubicBezTo>
                  <a:cubicBezTo>
                    <a:pt x="725" y="144"/>
                    <a:pt x="720" y="145"/>
                    <a:pt x="715" y="145"/>
                  </a:cubicBezTo>
                  <a:cubicBezTo>
                    <a:pt x="710" y="145"/>
                    <a:pt x="706" y="145"/>
                    <a:pt x="702" y="145"/>
                  </a:cubicBezTo>
                  <a:cubicBezTo>
                    <a:pt x="660" y="145"/>
                    <a:pt x="660" y="145"/>
                    <a:pt x="660" y="145"/>
                  </a:cubicBezTo>
                  <a:cubicBezTo>
                    <a:pt x="660" y="40"/>
                    <a:pt x="660" y="40"/>
                    <a:pt x="660" y="40"/>
                  </a:cubicBezTo>
                  <a:cubicBezTo>
                    <a:pt x="660" y="33"/>
                    <a:pt x="661" y="29"/>
                    <a:pt x="663" y="27"/>
                  </a:cubicBezTo>
                  <a:cubicBezTo>
                    <a:pt x="665" y="24"/>
                    <a:pt x="669" y="23"/>
                    <a:pt x="675" y="23"/>
                  </a:cubicBezTo>
                  <a:cubicBezTo>
                    <a:pt x="709" y="23"/>
                    <a:pt x="709" y="23"/>
                    <a:pt x="709" y="23"/>
                  </a:cubicBezTo>
                  <a:cubicBezTo>
                    <a:pt x="721" y="23"/>
                    <a:pt x="730" y="24"/>
                    <a:pt x="738" y="25"/>
                  </a:cubicBezTo>
                  <a:cubicBezTo>
                    <a:pt x="745" y="26"/>
                    <a:pt x="751" y="28"/>
                    <a:pt x="756" y="31"/>
                  </a:cubicBezTo>
                  <a:cubicBezTo>
                    <a:pt x="761" y="34"/>
                    <a:pt x="765" y="39"/>
                    <a:pt x="768" y="46"/>
                  </a:cubicBezTo>
                  <a:cubicBezTo>
                    <a:pt x="771" y="53"/>
                    <a:pt x="774" y="62"/>
                    <a:pt x="777" y="73"/>
                  </a:cubicBezTo>
                  <a:cubicBezTo>
                    <a:pt x="794" y="73"/>
                    <a:pt x="794" y="73"/>
                    <a:pt x="794" y="73"/>
                  </a:cubicBezTo>
                  <a:cubicBezTo>
                    <a:pt x="794" y="4"/>
                    <a:pt x="794" y="4"/>
                    <a:pt x="794" y="4"/>
                  </a:cubicBezTo>
                  <a:cubicBezTo>
                    <a:pt x="593" y="4"/>
                    <a:pt x="593" y="4"/>
                    <a:pt x="593" y="4"/>
                  </a:cubicBezTo>
                  <a:cubicBezTo>
                    <a:pt x="593" y="4"/>
                    <a:pt x="593" y="4"/>
                    <a:pt x="593" y="4"/>
                  </a:cubicBezTo>
                  <a:cubicBezTo>
                    <a:pt x="575" y="4"/>
                    <a:pt x="575" y="4"/>
                    <a:pt x="575" y="4"/>
                  </a:cubicBezTo>
                  <a:cubicBezTo>
                    <a:pt x="575" y="14"/>
                    <a:pt x="575" y="14"/>
                    <a:pt x="575" y="14"/>
                  </a:cubicBezTo>
                  <a:cubicBezTo>
                    <a:pt x="576" y="14"/>
                    <a:pt x="577" y="15"/>
                    <a:pt x="581" y="16"/>
                  </a:cubicBezTo>
                  <a:cubicBezTo>
                    <a:pt x="584" y="17"/>
                    <a:pt x="587" y="18"/>
                    <a:pt x="588" y="20"/>
                  </a:cubicBezTo>
                  <a:cubicBezTo>
                    <a:pt x="590" y="22"/>
                    <a:pt x="591" y="24"/>
                    <a:pt x="592" y="28"/>
                  </a:cubicBezTo>
                  <a:cubicBezTo>
                    <a:pt x="592" y="31"/>
                    <a:pt x="593" y="35"/>
                    <a:pt x="593" y="41"/>
                  </a:cubicBezTo>
                  <a:cubicBezTo>
                    <a:pt x="593" y="283"/>
                    <a:pt x="593" y="283"/>
                    <a:pt x="593" y="283"/>
                  </a:cubicBezTo>
                  <a:cubicBezTo>
                    <a:pt x="593" y="288"/>
                    <a:pt x="592" y="292"/>
                    <a:pt x="592" y="296"/>
                  </a:cubicBezTo>
                  <a:cubicBezTo>
                    <a:pt x="591" y="299"/>
                    <a:pt x="590" y="302"/>
                    <a:pt x="588" y="303"/>
                  </a:cubicBezTo>
                  <a:cubicBezTo>
                    <a:pt x="587" y="305"/>
                    <a:pt x="584" y="307"/>
                    <a:pt x="581" y="308"/>
                  </a:cubicBezTo>
                  <a:cubicBezTo>
                    <a:pt x="577" y="308"/>
                    <a:pt x="576" y="309"/>
                    <a:pt x="575" y="309"/>
                  </a:cubicBezTo>
                  <a:cubicBezTo>
                    <a:pt x="575" y="320"/>
                    <a:pt x="575" y="320"/>
                    <a:pt x="575" y="320"/>
                  </a:cubicBezTo>
                  <a:cubicBezTo>
                    <a:pt x="801" y="320"/>
                    <a:pt x="801" y="320"/>
                    <a:pt x="801" y="320"/>
                  </a:cubicBezTo>
                  <a:cubicBezTo>
                    <a:pt x="801" y="246"/>
                    <a:pt x="801" y="246"/>
                    <a:pt x="801" y="246"/>
                  </a:cubicBezTo>
                  <a:cubicBezTo>
                    <a:pt x="780" y="246"/>
                    <a:pt x="780" y="246"/>
                    <a:pt x="780" y="246"/>
                  </a:cubicBezTo>
                  <a:cubicBezTo>
                    <a:pt x="778" y="258"/>
                    <a:pt x="776" y="268"/>
                    <a:pt x="773" y="276"/>
                  </a:cubicBezTo>
                  <a:moveTo>
                    <a:pt x="462" y="261"/>
                  </a:moveTo>
                  <a:cubicBezTo>
                    <a:pt x="458" y="272"/>
                    <a:pt x="454" y="281"/>
                    <a:pt x="448" y="286"/>
                  </a:cubicBezTo>
                  <a:cubicBezTo>
                    <a:pt x="442" y="292"/>
                    <a:pt x="436" y="296"/>
                    <a:pt x="428" y="298"/>
                  </a:cubicBezTo>
                  <a:cubicBezTo>
                    <a:pt x="421" y="299"/>
                    <a:pt x="413" y="300"/>
                    <a:pt x="405" y="300"/>
                  </a:cubicBezTo>
                  <a:cubicBezTo>
                    <a:pt x="398" y="300"/>
                    <a:pt x="392" y="300"/>
                    <a:pt x="388" y="298"/>
                  </a:cubicBezTo>
                  <a:cubicBezTo>
                    <a:pt x="383" y="297"/>
                    <a:pt x="380" y="296"/>
                    <a:pt x="378" y="293"/>
                  </a:cubicBezTo>
                  <a:cubicBezTo>
                    <a:pt x="376" y="291"/>
                    <a:pt x="374" y="288"/>
                    <a:pt x="374" y="284"/>
                  </a:cubicBezTo>
                  <a:cubicBezTo>
                    <a:pt x="373" y="280"/>
                    <a:pt x="373" y="275"/>
                    <a:pt x="373" y="269"/>
                  </a:cubicBezTo>
                  <a:cubicBezTo>
                    <a:pt x="373" y="137"/>
                    <a:pt x="373" y="137"/>
                    <a:pt x="373" y="137"/>
                  </a:cubicBezTo>
                  <a:cubicBezTo>
                    <a:pt x="400" y="137"/>
                    <a:pt x="400" y="137"/>
                    <a:pt x="400" y="137"/>
                  </a:cubicBezTo>
                  <a:cubicBezTo>
                    <a:pt x="424" y="137"/>
                    <a:pt x="442" y="143"/>
                    <a:pt x="452" y="156"/>
                  </a:cubicBezTo>
                  <a:cubicBezTo>
                    <a:pt x="462" y="168"/>
                    <a:pt x="467" y="189"/>
                    <a:pt x="467" y="217"/>
                  </a:cubicBezTo>
                  <a:cubicBezTo>
                    <a:pt x="467" y="236"/>
                    <a:pt x="465" y="251"/>
                    <a:pt x="462" y="261"/>
                  </a:cubicBezTo>
                  <a:moveTo>
                    <a:pt x="507" y="139"/>
                  </a:moveTo>
                  <a:cubicBezTo>
                    <a:pt x="496" y="132"/>
                    <a:pt x="481" y="126"/>
                    <a:pt x="464" y="123"/>
                  </a:cubicBezTo>
                  <a:cubicBezTo>
                    <a:pt x="446" y="119"/>
                    <a:pt x="424" y="117"/>
                    <a:pt x="399" y="117"/>
                  </a:cubicBezTo>
                  <a:cubicBezTo>
                    <a:pt x="373" y="117"/>
                    <a:pt x="373" y="117"/>
                    <a:pt x="373" y="117"/>
                  </a:cubicBezTo>
                  <a:cubicBezTo>
                    <a:pt x="373" y="42"/>
                    <a:pt x="373" y="42"/>
                    <a:pt x="373" y="42"/>
                  </a:cubicBezTo>
                  <a:cubicBezTo>
                    <a:pt x="373" y="34"/>
                    <a:pt x="374" y="29"/>
                    <a:pt x="378" y="27"/>
                  </a:cubicBezTo>
                  <a:cubicBezTo>
                    <a:pt x="381" y="24"/>
                    <a:pt x="388" y="23"/>
                    <a:pt x="399" y="23"/>
                  </a:cubicBezTo>
                  <a:cubicBezTo>
                    <a:pt x="437" y="23"/>
                    <a:pt x="437" y="23"/>
                    <a:pt x="437" y="23"/>
                  </a:cubicBezTo>
                  <a:cubicBezTo>
                    <a:pt x="448" y="23"/>
                    <a:pt x="458" y="24"/>
                    <a:pt x="465" y="25"/>
                  </a:cubicBezTo>
                  <a:cubicBezTo>
                    <a:pt x="473" y="26"/>
                    <a:pt x="479" y="28"/>
                    <a:pt x="484" y="31"/>
                  </a:cubicBezTo>
                  <a:cubicBezTo>
                    <a:pt x="489" y="34"/>
                    <a:pt x="493" y="39"/>
                    <a:pt x="496" y="46"/>
                  </a:cubicBezTo>
                  <a:cubicBezTo>
                    <a:pt x="499" y="53"/>
                    <a:pt x="502" y="62"/>
                    <a:pt x="505" y="73"/>
                  </a:cubicBezTo>
                  <a:cubicBezTo>
                    <a:pt x="521" y="73"/>
                    <a:pt x="521" y="73"/>
                    <a:pt x="521" y="73"/>
                  </a:cubicBezTo>
                  <a:cubicBezTo>
                    <a:pt x="521" y="4"/>
                    <a:pt x="521" y="4"/>
                    <a:pt x="521" y="4"/>
                  </a:cubicBezTo>
                  <a:cubicBezTo>
                    <a:pt x="305" y="4"/>
                    <a:pt x="305" y="4"/>
                    <a:pt x="305" y="4"/>
                  </a:cubicBezTo>
                  <a:cubicBezTo>
                    <a:pt x="305" y="4"/>
                    <a:pt x="305" y="4"/>
                    <a:pt x="305" y="4"/>
                  </a:cubicBezTo>
                  <a:cubicBezTo>
                    <a:pt x="287" y="4"/>
                    <a:pt x="287" y="4"/>
                    <a:pt x="287" y="4"/>
                  </a:cubicBezTo>
                  <a:cubicBezTo>
                    <a:pt x="287" y="14"/>
                    <a:pt x="287" y="14"/>
                    <a:pt x="287" y="14"/>
                  </a:cubicBezTo>
                  <a:cubicBezTo>
                    <a:pt x="289" y="14"/>
                    <a:pt x="290" y="15"/>
                    <a:pt x="293" y="16"/>
                  </a:cubicBezTo>
                  <a:cubicBezTo>
                    <a:pt x="297" y="17"/>
                    <a:pt x="299" y="18"/>
                    <a:pt x="301" y="20"/>
                  </a:cubicBezTo>
                  <a:cubicBezTo>
                    <a:pt x="303" y="22"/>
                    <a:pt x="304" y="24"/>
                    <a:pt x="304" y="28"/>
                  </a:cubicBezTo>
                  <a:cubicBezTo>
                    <a:pt x="305" y="31"/>
                    <a:pt x="305" y="35"/>
                    <a:pt x="305" y="40"/>
                  </a:cubicBezTo>
                  <a:cubicBezTo>
                    <a:pt x="305" y="47"/>
                    <a:pt x="305" y="47"/>
                    <a:pt x="305" y="47"/>
                  </a:cubicBezTo>
                  <a:cubicBezTo>
                    <a:pt x="305" y="47"/>
                    <a:pt x="305" y="47"/>
                    <a:pt x="305" y="47"/>
                  </a:cubicBezTo>
                  <a:cubicBezTo>
                    <a:pt x="305" y="104"/>
                    <a:pt x="305" y="104"/>
                    <a:pt x="305" y="104"/>
                  </a:cubicBezTo>
                  <a:cubicBezTo>
                    <a:pt x="305" y="104"/>
                    <a:pt x="305" y="104"/>
                    <a:pt x="305" y="104"/>
                  </a:cubicBezTo>
                  <a:cubicBezTo>
                    <a:pt x="305" y="220"/>
                    <a:pt x="305" y="220"/>
                    <a:pt x="305" y="220"/>
                  </a:cubicBezTo>
                  <a:cubicBezTo>
                    <a:pt x="305" y="220"/>
                    <a:pt x="305" y="220"/>
                    <a:pt x="305" y="220"/>
                  </a:cubicBezTo>
                  <a:cubicBezTo>
                    <a:pt x="305" y="266"/>
                    <a:pt x="305" y="266"/>
                    <a:pt x="305" y="266"/>
                  </a:cubicBezTo>
                  <a:cubicBezTo>
                    <a:pt x="305" y="267"/>
                    <a:pt x="305" y="267"/>
                    <a:pt x="305" y="267"/>
                  </a:cubicBezTo>
                  <a:cubicBezTo>
                    <a:pt x="305" y="283"/>
                    <a:pt x="305" y="283"/>
                    <a:pt x="305" y="283"/>
                  </a:cubicBezTo>
                  <a:cubicBezTo>
                    <a:pt x="305" y="288"/>
                    <a:pt x="305" y="293"/>
                    <a:pt x="304" y="296"/>
                  </a:cubicBezTo>
                  <a:cubicBezTo>
                    <a:pt x="304" y="299"/>
                    <a:pt x="303" y="302"/>
                    <a:pt x="301" y="303"/>
                  </a:cubicBezTo>
                  <a:cubicBezTo>
                    <a:pt x="299" y="305"/>
                    <a:pt x="297" y="307"/>
                    <a:pt x="293" y="308"/>
                  </a:cubicBezTo>
                  <a:cubicBezTo>
                    <a:pt x="290" y="308"/>
                    <a:pt x="289" y="309"/>
                    <a:pt x="287" y="309"/>
                  </a:cubicBezTo>
                  <a:cubicBezTo>
                    <a:pt x="287" y="320"/>
                    <a:pt x="287" y="320"/>
                    <a:pt x="287" y="320"/>
                  </a:cubicBezTo>
                  <a:cubicBezTo>
                    <a:pt x="406" y="320"/>
                    <a:pt x="406" y="320"/>
                    <a:pt x="406" y="320"/>
                  </a:cubicBezTo>
                  <a:cubicBezTo>
                    <a:pt x="423" y="320"/>
                    <a:pt x="439" y="319"/>
                    <a:pt x="454" y="317"/>
                  </a:cubicBezTo>
                  <a:cubicBezTo>
                    <a:pt x="470" y="315"/>
                    <a:pt x="485" y="311"/>
                    <a:pt x="497" y="303"/>
                  </a:cubicBezTo>
                  <a:cubicBezTo>
                    <a:pt x="509" y="296"/>
                    <a:pt x="519" y="286"/>
                    <a:pt x="527" y="272"/>
                  </a:cubicBezTo>
                  <a:cubicBezTo>
                    <a:pt x="534" y="258"/>
                    <a:pt x="538" y="238"/>
                    <a:pt x="538" y="214"/>
                  </a:cubicBezTo>
                  <a:cubicBezTo>
                    <a:pt x="538" y="196"/>
                    <a:pt x="536" y="181"/>
                    <a:pt x="531" y="169"/>
                  </a:cubicBezTo>
                  <a:cubicBezTo>
                    <a:pt x="526" y="157"/>
                    <a:pt x="518" y="147"/>
                    <a:pt x="507" y="139"/>
                  </a:cubicBezTo>
                  <a:moveTo>
                    <a:pt x="232" y="285"/>
                  </a:moveTo>
                  <a:cubicBezTo>
                    <a:pt x="227" y="288"/>
                    <a:pt x="221" y="290"/>
                    <a:pt x="215" y="291"/>
                  </a:cubicBezTo>
                  <a:cubicBezTo>
                    <a:pt x="209" y="293"/>
                    <a:pt x="202" y="295"/>
                    <a:pt x="195" y="296"/>
                  </a:cubicBezTo>
                  <a:cubicBezTo>
                    <a:pt x="187" y="297"/>
                    <a:pt x="179" y="297"/>
                    <a:pt x="169" y="297"/>
                  </a:cubicBezTo>
                  <a:cubicBezTo>
                    <a:pt x="149" y="297"/>
                    <a:pt x="134" y="294"/>
                    <a:pt x="121" y="286"/>
                  </a:cubicBezTo>
                  <a:cubicBezTo>
                    <a:pt x="109" y="279"/>
                    <a:pt x="99" y="269"/>
                    <a:pt x="92" y="257"/>
                  </a:cubicBezTo>
                  <a:cubicBezTo>
                    <a:pt x="86" y="244"/>
                    <a:pt x="81" y="229"/>
                    <a:pt x="78" y="212"/>
                  </a:cubicBezTo>
                  <a:cubicBezTo>
                    <a:pt x="76" y="194"/>
                    <a:pt x="74" y="176"/>
                    <a:pt x="74" y="155"/>
                  </a:cubicBezTo>
                  <a:cubicBezTo>
                    <a:pt x="74" y="140"/>
                    <a:pt x="75" y="124"/>
                    <a:pt x="77" y="108"/>
                  </a:cubicBezTo>
                  <a:cubicBezTo>
                    <a:pt x="78" y="91"/>
                    <a:pt x="82" y="77"/>
                    <a:pt x="87" y="64"/>
                  </a:cubicBezTo>
                  <a:cubicBezTo>
                    <a:pt x="93" y="51"/>
                    <a:pt x="102" y="41"/>
                    <a:pt x="113" y="33"/>
                  </a:cubicBezTo>
                  <a:cubicBezTo>
                    <a:pt x="124" y="24"/>
                    <a:pt x="139" y="20"/>
                    <a:pt x="159" y="20"/>
                  </a:cubicBezTo>
                  <a:cubicBezTo>
                    <a:pt x="176" y="20"/>
                    <a:pt x="191" y="25"/>
                    <a:pt x="204" y="35"/>
                  </a:cubicBezTo>
                  <a:cubicBezTo>
                    <a:pt x="217" y="44"/>
                    <a:pt x="225" y="59"/>
                    <a:pt x="228" y="78"/>
                  </a:cubicBezTo>
                  <a:cubicBezTo>
                    <a:pt x="248" y="78"/>
                    <a:pt x="248" y="78"/>
                    <a:pt x="248" y="78"/>
                  </a:cubicBezTo>
                  <a:cubicBezTo>
                    <a:pt x="248" y="15"/>
                    <a:pt x="248" y="15"/>
                    <a:pt x="248" y="15"/>
                  </a:cubicBezTo>
                  <a:cubicBezTo>
                    <a:pt x="242" y="12"/>
                    <a:pt x="235" y="10"/>
                    <a:pt x="228" y="8"/>
                  </a:cubicBezTo>
                  <a:cubicBezTo>
                    <a:pt x="220" y="6"/>
                    <a:pt x="212" y="4"/>
                    <a:pt x="204" y="3"/>
                  </a:cubicBezTo>
                  <a:cubicBezTo>
                    <a:pt x="195" y="2"/>
                    <a:pt x="187" y="1"/>
                    <a:pt x="179" y="1"/>
                  </a:cubicBezTo>
                  <a:cubicBezTo>
                    <a:pt x="170" y="0"/>
                    <a:pt x="163" y="0"/>
                    <a:pt x="156" y="0"/>
                  </a:cubicBezTo>
                  <a:cubicBezTo>
                    <a:pt x="129" y="0"/>
                    <a:pt x="105" y="4"/>
                    <a:pt x="85" y="11"/>
                  </a:cubicBezTo>
                  <a:cubicBezTo>
                    <a:pt x="66" y="19"/>
                    <a:pt x="49" y="30"/>
                    <a:pt x="37" y="44"/>
                  </a:cubicBezTo>
                  <a:cubicBezTo>
                    <a:pt x="24" y="58"/>
                    <a:pt x="15" y="76"/>
                    <a:pt x="9" y="97"/>
                  </a:cubicBezTo>
                  <a:cubicBezTo>
                    <a:pt x="3" y="117"/>
                    <a:pt x="0" y="141"/>
                    <a:pt x="0" y="167"/>
                  </a:cubicBezTo>
                  <a:cubicBezTo>
                    <a:pt x="0" y="192"/>
                    <a:pt x="3" y="214"/>
                    <a:pt x="9" y="234"/>
                  </a:cubicBezTo>
                  <a:cubicBezTo>
                    <a:pt x="15" y="254"/>
                    <a:pt x="24" y="270"/>
                    <a:pt x="36" y="284"/>
                  </a:cubicBezTo>
                  <a:cubicBezTo>
                    <a:pt x="49" y="298"/>
                    <a:pt x="64" y="308"/>
                    <a:pt x="83" y="315"/>
                  </a:cubicBezTo>
                  <a:cubicBezTo>
                    <a:pt x="102" y="323"/>
                    <a:pt x="124" y="326"/>
                    <a:pt x="150" y="326"/>
                  </a:cubicBezTo>
                  <a:cubicBezTo>
                    <a:pt x="163" y="326"/>
                    <a:pt x="175" y="325"/>
                    <a:pt x="186" y="324"/>
                  </a:cubicBezTo>
                  <a:cubicBezTo>
                    <a:pt x="197" y="322"/>
                    <a:pt x="207" y="319"/>
                    <a:pt x="216" y="317"/>
                  </a:cubicBezTo>
                  <a:cubicBezTo>
                    <a:pt x="224" y="314"/>
                    <a:pt x="232" y="311"/>
                    <a:pt x="239" y="307"/>
                  </a:cubicBezTo>
                  <a:cubicBezTo>
                    <a:pt x="246" y="304"/>
                    <a:pt x="252" y="301"/>
                    <a:pt x="258" y="298"/>
                  </a:cubicBezTo>
                  <a:cubicBezTo>
                    <a:pt x="248" y="278"/>
                    <a:pt x="248" y="278"/>
                    <a:pt x="248" y="278"/>
                  </a:cubicBezTo>
                  <a:cubicBezTo>
                    <a:pt x="242" y="281"/>
                    <a:pt x="237" y="283"/>
                    <a:pt x="232" y="285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56894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n in the cor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" y="6273801"/>
            <a:ext cx="8509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Текст 7"/>
          <p:cNvSpPr>
            <a:spLocks noGrp="1"/>
          </p:cNvSpPr>
          <p:nvPr>
            <p:ph type="body" sz="quarter" idx="10"/>
          </p:nvPr>
        </p:nvSpPr>
        <p:spPr>
          <a:xfrm>
            <a:off x="2043160" y="1718550"/>
            <a:ext cx="8442609" cy="1256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footnote"/>
          <p:cNvSpPr>
            <a:spLocks noGrp="1"/>
          </p:cNvSpPr>
          <p:nvPr>
            <p:ph type="body" sz="quarter" idx="13"/>
          </p:nvPr>
        </p:nvSpPr>
        <p:spPr>
          <a:xfrm>
            <a:off x="853812" y="6376148"/>
            <a:ext cx="10569305" cy="157014"/>
          </a:xfrm>
        </p:spPr>
        <p:txBody>
          <a:bodyPr anchor="b"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source"/>
          <p:cNvSpPr>
            <a:spLocks noGrp="1"/>
          </p:cNvSpPr>
          <p:nvPr>
            <p:ph type="body" sz="quarter" idx="14"/>
          </p:nvPr>
        </p:nvSpPr>
        <p:spPr>
          <a:xfrm>
            <a:off x="853812" y="6614570"/>
            <a:ext cx="10569305" cy="157014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61987" y="491168"/>
            <a:ext cx="92222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7371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4B-059D-4BF8-9A2E-6E0673B699F4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B27-6604-44CB-A0C1-1687B2B6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5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4B-059D-4BF8-9A2E-6E0673B699F4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B27-6604-44CB-A0C1-1687B2B6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28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4B-059D-4BF8-9A2E-6E0673B699F4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B27-6604-44CB-A0C1-1687B2B6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71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4B-059D-4BF8-9A2E-6E0673B699F4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B27-6604-44CB-A0C1-1687B2B6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80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4B-059D-4BF8-9A2E-6E0673B699F4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B27-6604-44CB-A0C1-1687B2B6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6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4B-059D-4BF8-9A2E-6E0673B699F4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B27-6604-44CB-A0C1-1687B2B6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74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4B-059D-4BF8-9A2E-6E0673B699F4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B27-6604-44CB-A0C1-1687B2B6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32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EE4B-059D-4BF8-9A2E-6E0673B699F4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4BB27-6604-44CB-A0C1-1687B2B6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37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AEE4B-059D-4BF8-9A2E-6E0673B699F4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4BB27-6604-44CB-A0C1-1687B2B6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svg"/><Relationship Id="rId5" Type="http://schemas.openxmlformats.org/officeDocument/2006/relationships/image" Target="../media/image3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968" y="2203013"/>
            <a:ext cx="11503742" cy="19882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hangingPunct="0">
              <a:lnSpc>
                <a:spcPct val="110000"/>
              </a:lnSpc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Решение С</a:t>
            </a:r>
            <a:r>
              <a:rPr kumimoji="0" lang="ru-RU" sz="2800" b="1" i="0" u="none" strike="noStrike" cap="none" spc="0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FillTx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бербанка  </a:t>
            </a:r>
          </a:p>
          <a:p>
            <a:pPr hangingPunct="0">
              <a:lnSpc>
                <a:spcPct val="110000"/>
              </a:lnSpc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для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исполнения требований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Закона «Об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исполнительном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производстве» (ст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.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99,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101  и ч. 3 ст. 98 ФЗ-229 )</a:t>
            </a:r>
          </a:p>
          <a:p>
            <a:pPr marL="0" marR="0" indent="0" defTabSz="9144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spc="0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FillTx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262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8081677" y="1406640"/>
            <a:ext cx="2985247" cy="4026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382670" y="1406640"/>
            <a:ext cx="2998695" cy="4026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9756" y="1406640"/>
            <a:ext cx="2985248" cy="40261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2"/>
          <p:cNvSpPr txBox="1"/>
          <p:nvPr/>
        </p:nvSpPr>
        <p:spPr>
          <a:xfrm>
            <a:off x="907172" y="134442"/>
            <a:ext cx="92394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1600" b="1" spc="200">
                <a:solidFill>
                  <a:srgbClr val="23B072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907675" y="1506274"/>
            <a:ext cx="2675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1. </a:t>
            </a:r>
            <a:r>
              <a:rPr lang="ru-RU" sz="1400" b="1" dirty="0" smtClean="0"/>
              <a:t>Утверждение форматов передачи информации</a:t>
            </a:r>
            <a:endParaRPr lang="ru-RU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155636" y="1479380"/>
            <a:ext cx="2837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3. </a:t>
            </a:r>
            <a:r>
              <a:rPr lang="ru-RU" sz="1400" b="1" dirty="0" smtClean="0"/>
              <a:t>Масштабирование обновленных реестров</a:t>
            </a:r>
            <a:endParaRPr lang="ru-RU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69334" y="1493894"/>
            <a:ext cx="2751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2. </a:t>
            </a:r>
            <a:r>
              <a:rPr lang="ru-RU" sz="1400" b="1" dirty="0" smtClean="0"/>
              <a:t>Доработка под новый формат реестра всех участников</a:t>
            </a:r>
            <a:endParaRPr lang="ru-RU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82486" y="2435679"/>
            <a:ext cx="2675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Разработка проекта нового формата ЗП реестра (Сбербанк)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101759" y="3289450"/>
            <a:ext cx="26759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Совместная реализация на </a:t>
            </a:r>
            <a:r>
              <a:rPr lang="ru-RU" sz="1400" dirty="0" smtClean="0"/>
              <a:t>стороне 1С и Сбербанка согласованного формата </a:t>
            </a:r>
            <a:endParaRPr lang="ru-RU" sz="14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968186" y="2487750"/>
            <a:ext cx="1" cy="1615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Десятиугольник 28"/>
          <p:cNvSpPr/>
          <p:nvPr/>
        </p:nvSpPr>
        <p:spPr>
          <a:xfrm>
            <a:off x="887504" y="2644619"/>
            <a:ext cx="161364" cy="159464"/>
          </a:xfrm>
          <a:prstGeom prst="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есятиугольник 34"/>
          <p:cNvSpPr/>
          <p:nvPr/>
        </p:nvSpPr>
        <p:spPr>
          <a:xfrm>
            <a:off x="4537309" y="2637059"/>
            <a:ext cx="161365" cy="159464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4705397" y="2259593"/>
            <a:ext cx="2675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Тестирование нового формата, с привлечением з/п клиентов Сбербанка (в 1С включены 2 формата одновременно)</a:t>
            </a:r>
            <a:endParaRPr lang="ru-RU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4705401" y="3486942"/>
            <a:ext cx="26759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Сбербанк проведет коммуникацию с з/п клиентами о новых форматах</a:t>
            </a:r>
            <a:endParaRPr lang="ru-RU" sz="14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4617991" y="2434718"/>
            <a:ext cx="0" cy="169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Десятиугольник 43"/>
          <p:cNvSpPr/>
          <p:nvPr/>
        </p:nvSpPr>
        <p:spPr>
          <a:xfrm>
            <a:off x="4540116" y="3755774"/>
            <a:ext cx="161364" cy="159464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8404408" y="3164945"/>
            <a:ext cx="2675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Организации, получив уведомление от своего ЗП банка, переходят на обновленный реестр</a:t>
            </a:r>
            <a:endParaRPr lang="ru-RU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8404408" y="2267349"/>
            <a:ext cx="26759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Банки по мере доработок систем сообщают своим зарплатным клиентам</a:t>
            </a:r>
            <a:endParaRPr lang="ru-RU" sz="1400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8325521" y="2206598"/>
            <a:ext cx="1" cy="2883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Десятиугольник 54"/>
          <p:cNvSpPr/>
          <p:nvPr/>
        </p:nvSpPr>
        <p:spPr>
          <a:xfrm>
            <a:off x="8249767" y="2541385"/>
            <a:ext cx="161364" cy="159464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Десятиугольник 55"/>
          <p:cNvSpPr/>
          <p:nvPr/>
        </p:nvSpPr>
        <p:spPr>
          <a:xfrm>
            <a:off x="8249767" y="3562121"/>
            <a:ext cx="161364" cy="159464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759756" y="1265446"/>
            <a:ext cx="107509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Десятиугольник 62"/>
          <p:cNvSpPr/>
          <p:nvPr/>
        </p:nvSpPr>
        <p:spPr>
          <a:xfrm>
            <a:off x="8249767" y="4803142"/>
            <a:ext cx="161364" cy="159464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8404408" y="4263209"/>
            <a:ext cx="2675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 мере готовности всех участников рынка 1С отключает в системе старый вариант формата реестра</a:t>
            </a:r>
            <a:endParaRPr lang="ru-RU" sz="1400" dirty="0"/>
          </a:p>
        </p:txBody>
      </p:sp>
      <p:sp>
        <p:nvSpPr>
          <p:cNvPr id="70" name="Блок-схема: ссылка на другую страницу 69"/>
          <p:cNvSpPr/>
          <p:nvPr/>
        </p:nvSpPr>
        <p:spPr>
          <a:xfrm>
            <a:off x="4011704" y="1063740"/>
            <a:ext cx="158735" cy="201706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лок-схема: ссылка на другую страницу 71"/>
          <p:cNvSpPr/>
          <p:nvPr/>
        </p:nvSpPr>
        <p:spPr>
          <a:xfrm>
            <a:off x="7580400" y="1056041"/>
            <a:ext cx="158735" cy="201706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Блок-схема: ссылка на другую страницу 72"/>
          <p:cNvSpPr/>
          <p:nvPr/>
        </p:nvSpPr>
        <p:spPr>
          <a:xfrm>
            <a:off x="10961906" y="1063740"/>
            <a:ext cx="161364" cy="201706"/>
          </a:xfrm>
          <a:prstGeom prst="flowChartOffpage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4469334" y="957669"/>
            <a:ext cx="26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4</a:t>
            </a:r>
            <a:r>
              <a:rPr lang="en-US" sz="1400" b="1" dirty="0" smtClean="0"/>
              <a:t>’Q 2019</a:t>
            </a:r>
            <a:r>
              <a:rPr lang="ru-RU" sz="1400" b="1" dirty="0" smtClean="0"/>
              <a:t>-1</a:t>
            </a:r>
            <a:r>
              <a:rPr lang="en-US" sz="1400" b="1" dirty="0"/>
              <a:t>Q </a:t>
            </a:r>
            <a:r>
              <a:rPr lang="en-US" sz="1400" b="1" dirty="0" smtClean="0"/>
              <a:t>20</a:t>
            </a:r>
            <a:r>
              <a:rPr lang="ru-RU" sz="1400" b="1" dirty="0" smtClean="0"/>
              <a:t>20</a:t>
            </a:r>
            <a:endParaRPr lang="ru-RU" sz="1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10464364" y="803780"/>
            <a:ext cx="1156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01</a:t>
            </a:r>
            <a:r>
              <a:rPr lang="ru-RU" sz="1400" b="1" dirty="0" smtClean="0"/>
              <a:t>.06.2020</a:t>
            </a:r>
            <a:endParaRPr lang="ru-RU" sz="14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7384445" y="5927622"/>
            <a:ext cx="4623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Банки и организации смогут переходить на обновленный реестр по мере готовности</a:t>
            </a:r>
            <a:endParaRPr lang="ru-RU" sz="1400" dirty="0"/>
          </a:p>
        </p:txBody>
      </p:sp>
      <p:pic>
        <p:nvPicPr>
          <p:cNvPr id="79" name="Picture 6" descr="C:\Users\maksimov-my\Documents\Проекты\Гос услуги\Презы\Картинки\Выполнено значек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16" y="5754239"/>
            <a:ext cx="669899" cy="66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1398260" y="5685575"/>
            <a:ext cx="1554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/>
              <a:t>СВОЕВРЕМЕННО</a:t>
            </a:r>
            <a:endParaRPr lang="ru-RU" sz="1400" b="1" u="sng" dirty="0"/>
          </a:p>
        </p:txBody>
      </p:sp>
      <p:sp>
        <p:nvSpPr>
          <p:cNvPr id="81" name="TextBox 80"/>
          <p:cNvSpPr txBox="1"/>
          <p:nvPr/>
        </p:nvSpPr>
        <p:spPr>
          <a:xfrm>
            <a:off x="1368735" y="5895186"/>
            <a:ext cx="46891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До вступления в силу изменения в  ч. 3 ст. 98  ФЗ -229  </a:t>
            </a:r>
          </a:p>
          <a:p>
            <a:r>
              <a:rPr lang="ru-RU" sz="1400" dirty="0" smtClean="0"/>
              <a:t>( 01.06.2020 ) все участники рынка смогут подготовиться к выполнению требований ФЗ-229</a:t>
            </a:r>
            <a:endParaRPr lang="ru-RU" sz="1400" dirty="0"/>
          </a:p>
        </p:txBody>
      </p:sp>
      <p:pic>
        <p:nvPicPr>
          <p:cNvPr id="82" name="Picture 6" descr="C:\Users\maksimov-my\Documents\Проекты\Гос услуги\Презы\Картинки\Выполнено значек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47" y="5685575"/>
            <a:ext cx="736889" cy="73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7389586" y="5685575"/>
            <a:ext cx="119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/>
              <a:t>БЕСШОВНО</a:t>
            </a:r>
            <a:endParaRPr lang="ru-RU" sz="1400" b="1" u="sng" dirty="0"/>
          </a:p>
        </p:txBody>
      </p:sp>
      <p:sp>
        <p:nvSpPr>
          <p:cNvPr id="48" name="TextBox 47"/>
          <p:cNvSpPr txBox="1"/>
          <p:nvPr/>
        </p:nvSpPr>
        <p:spPr>
          <a:xfrm>
            <a:off x="837503" y="909851"/>
            <a:ext cx="267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2</a:t>
            </a:r>
            <a:r>
              <a:rPr lang="en-US" sz="1400" b="1" dirty="0" smtClean="0"/>
              <a:t>’Q – </a:t>
            </a:r>
            <a:r>
              <a:rPr lang="ru-RU" sz="1400" b="1" dirty="0" smtClean="0"/>
              <a:t>3</a:t>
            </a:r>
            <a:r>
              <a:rPr lang="en-US" sz="1400" b="1" dirty="0" smtClean="0"/>
              <a:t>’Q 2019</a:t>
            </a:r>
            <a:endParaRPr lang="ru-RU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8318483" y="957669"/>
            <a:ext cx="1881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2Q 20</a:t>
            </a:r>
            <a:r>
              <a:rPr lang="ru-RU" sz="1400" b="1" dirty="0" smtClean="0"/>
              <a:t>20</a:t>
            </a:r>
            <a:endParaRPr lang="ru-RU" sz="1400" b="1" dirty="0"/>
          </a:p>
        </p:txBody>
      </p:sp>
      <p:sp>
        <p:nvSpPr>
          <p:cNvPr id="45" name="Шестиугольник 44">
            <a:extLst>
              <a:ext uri="{FF2B5EF4-FFF2-40B4-BE49-F238E27FC236}">
                <a16:creationId xmlns:a16="http://schemas.microsoft.com/office/drawing/2014/main" id="{6C125C57-2981-4738-836E-679BDA01C77B}"/>
              </a:ext>
            </a:extLst>
          </p:cNvPr>
          <p:cNvSpPr/>
          <p:nvPr/>
        </p:nvSpPr>
        <p:spPr>
          <a:xfrm>
            <a:off x="384768" y="231727"/>
            <a:ext cx="539829" cy="384603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3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9" name="Десятиугольник 48"/>
          <p:cNvSpPr/>
          <p:nvPr/>
        </p:nvSpPr>
        <p:spPr>
          <a:xfrm>
            <a:off x="907172" y="3563934"/>
            <a:ext cx="161364" cy="159464"/>
          </a:xfrm>
          <a:prstGeom prst="dec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32136" y="139798"/>
            <a:ext cx="103461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600" b="1" spc="200">
                <a:solidFill>
                  <a:srgbClr val="23B072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ru-RU" dirty="0" smtClean="0"/>
          </a:p>
          <a:p>
            <a:pPr lvl="0"/>
            <a:r>
              <a:rPr lang="ru-RU" sz="1600" b="1" dirty="0" smtClean="0"/>
              <a:t>Планируемые этапы реализации нового  формата реестра</a:t>
            </a:r>
            <a:endParaRPr lang="ru-RU" sz="1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17952" y="91481"/>
            <a:ext cx="5918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Передача в банки информации об удержаниях с выплат </a:t>
            </a:r>
          </a:p>
        </p:txBody>
      </p:sp>
    </p:spTree>
    <p:extLst>
      <p:ext uri="{BB962C8B-B14F-4D97-AF65-F5344CB8AC3E}">
        <p14:creationId xmlns:p14="http://schemas.microsoft.com/office/powerpoint/2010/main" val="284203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2"/>
          <p:cNvSpPr txBox="1"/>
          <p:nvPr/>
        </p:nvSpPr>
        <p:spPr>
          <a:xfrm>
            <a:off x="203527" y="515971"/>
            <a:ext cx="12357625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 sz="1600" b="1" spc="200">
                <a:solidFill>
                  <a:srgbClr val="23B07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>
                <a:solidFill>
                  <a:sysClr val="windowText" lastClr="000000"/>
                </a:solidFill>
              </a:rPr>
              <a:t>      </a:t>
            </a:r>
            <a:r>
              <a:rPr dirty="0" smtClean="0">
                <a:solidFill>
                  <a:sysClr val="windowText" lastClr="000000"/>
                </a:solidFill>
              </a:rPr>
              <a:t> </a:t>
            </a:r>
            <a:endParaRPr b="1" dirty="0">
              <a:solidFill>
                <a:sysClr val="windowText" lastClr="000000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42" y="1108742"/>
            <a:ext cx="7459600" cy="5567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17864" y="3192993"/>
            <a:ext cx="3930075" cy="307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i="1" dirty="0" smtClean="0"/>
              <a:t>Добавляется информация о сумме удержаний </a:t>
            </a:r>
            <a:endParaRPr lang="ru-RU" sz="1400" i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5029200" y="2696308"/>
            <a:ext cx="2294879" cy="11381"/>
          </a:xfrm>
          <a:prstGeom prst="line">
            <a:avLst/>
          </a:prstGeom>
          <a:ln>
            <a:solidFill>
              <a:srgbClr val="8687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7093601" y="3346881"/>
            <a:ext cx="289094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id="{6C125C57-2981-4738-836E-679BDA01C77B}"/>
              </a:ext>
            </a:extLst>
          </p:cNvPr>
          <p:cNvSpPr/>
          <p:nvPr/>
        </p:nvSpPr>
        <p:spPr>
          <a:xfrm>
            <a:off x="203527" y="149905"/>
            <a:ext cx="539829" cy="384603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3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3356" y="116498"/>
            <a:ext cx="5918030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Передача в банки информации об удержаниях с выплат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sz="1600" b="1" dirty="0"/>
              <a:t>Предлагаемый формат </a:t>
            </a:r>
            <a:r>
              <a:rPr lang="ru-RU" sz="1600" b="1" dirty="0" smtClean="0"/>
              <a:t>з/п реестра</a:t>
            </a:r>
            <a:endParaRPr lang="ru-RU" sz="1600" b="1" dirty="0"/>
          </a:p>
          <a:p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417863" y="2439035"/>
            <a:ext cx="3930076" cy="477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i="1" dirty="0" smtClean="0"/>
              <a:t>Добавляется информация о начисленной сумме </a:t>
            </a:r>
          </a:p>
          <a:p>
            <a:r>
              <a:rPr lang="ru-RU" sz="1100" i="1" dirty="0" smtClean="0"/>
              <a:t>- необязательная информация </a:t>
            </a:r>
            <a:endParaRPr lang="ru-RU" sz="1100" i="1" dirty="0"/>
          </a:p>
        </p:txBody>
      </p:sp>
    </p:spTree>
    <p:extLst>
      <p:ext uri="{BB962C8B-B14F-4D97-AF65-F5344CB8AC3E}">
        <p14:creationId xmlns:p14="http://schemas.microsoft.com/office/powerpoint/2010/main" val="32536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3064" y="2050579"/>
            <a:ext cx="11292743" cy="270843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ru-RU" sz="1600" b="1" dirty="0" smtClean="0"/>
              <a:t>Анализ видов </a:t>
            </a:r>
            <a:r>
              <a:rPr lang="ru-RU" sz="1600" b="1" dirty="0" smtClean="0">
                <a:solidFill>
                  <a:schemeClr val="tx1"/>
                </a:solidFill>
              </a:rPr>
              <a:t>выплат </a:t>
            </a:r>
            <a:r>
              <a:rPr lang="ru-RU" sz="1600" b="1" dirty="0" smtClean="0"/>
              <a:t>для </a:t>
            </a:r>
            <a:r>
              <a:rPr lang="ru-RU" sz="1600" b="1" dirty="0" smtClean="0">
                <a:solidFill>
                  <a:schemeClr val="tx1"/>
                </a:solidFill>
              </a:rPr>
              <a:t>расчета </a:t>
            </a:r>
            <a:r>
              <a:rPr lang="ru-RU" sz="1600" b="1" dirty="0">
                <a:solidFill>
                  <a:schemeClr val="tx1"/>
                </a:solidFill>
              </a:rPr>
              <a:t>суммы для ареста/взыскания происходит в случае поступления/наличия исполнительного документа к счету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</a:rPr>
              <a:t>При расчете доступной суммы для ареста/взыскания </a:t>
            </a:r>
            <a:r>
              <a:rPr lang="ru-RU" sz="1600" dirty="0">
                <a:solidFill>
                  <a:schemeClr val="tx1"/>
                </a:solidFill>
              </a:rPr>
              <a:t>учитываются средства, зачисленные и списанные со счета клиента                за период не менее 1* календарного месяца   </a:t>
            </a:r>
            <a:r>
              <a:rPr lang="ru-RU" sz="1600" dirty="0" smtClean="0">
                <a:solidFill>
                  <a:schemeClr val="tx1"/>
                </a:solidFill>
              </a:rPr>
              <a:t>с </a:t>
            </a:r>
            <a:r>
              <a:rPr lang="ru-RU" sz="1600" dirty="0">
                <a:solidFill>
                  <a:schemeClr val="tx1"/>
                </a:solidFill>
              </a:rPr>
              <a:t>момента осуществления банком операции ареста или взыскания</a:t>
            </a: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* </a:t>
            </a:r>
            <a:r>
              <a:rPr lang="ru-RU" sz="1600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Банк (иная кредитная организация) самостоятельно определяет в своей учетной политике данный период с учетом минимального ограничения, установленного данным Законом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AF770E-6481-448E-8F31-23DB289DAAE9}"/>
              </a:ext>
            </a:extLst>
          </p:cNvPr>
          <p:cNvSpPr txBox="1"/>
          <p:nvPr/>
        </p:nvSpPr>
        <p:spPr>
          <a:xfrm>
            <a:off x="383064" y="183436"/>
            <a:ext cx="11105752" cy="884070"/>
          </a:xfrm>
          <a:prstGeom prst="rect">
            <a:avLst/>
          </a:prstGeom>
        </p:spPr>
        <p:txBody>
          <a:bodyPr wrap="square" lIns="0" tIns="144000" rIns="0" bIns="0" anchor="t" anchorCtr="0">
            <a:sp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1600" b="1" baseline="0"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  <a:p>
            <a:r>
              <a:rPr lang="ru-RU" dirty="0" smtClean="0"/>
              <a:t>УПРОЩЕННЫЙ АЛГОРИТМ ДЛЯ БАНКОВ С НЕЗНАЧИТЕЛЬНЫМ ОБЪЕМОМ ИСПОЛНИТЕЛЬНОГО ПРОИЗВОДСТВА </a:t>
            </a:r>
          </a:p>
          <a:p>
            <a:endParaRPr lang="ru-RU" dirty="0"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702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81446" y="2420889"/>
            <a:ext cx="4358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Спасибо за внимание ! </a:t>
            </a:r>
          </a:p>
        </p:txBody>
      </p:sp>
    </p:spTree>
    <p:extLst>
      <p:ext uri="{BB962C8B-B14F-4D97-AF65-F5344CB8AC3E}">
        <p14:creationId xmlns:p14="http://schemas.microsoft.com/office/powerpoint/2010/main" val="29299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1E46E59-5610-4D5E-81D0-55734D1F6A80}"/>
              </a:ext>
            </a:extLst>
          </p:cNvPr>
          <p:cNvSpPr/>
          <p:nvPr/>
        </p:nvSpPr>
        <p:spPr>
          <a:xfrm>
            <a:off x="0" y="4772159"/>
            <a:ext cx="12192000" cy="196190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2241" y="2253434"/>
            <a:ext cx="146995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Ст. 99 Закона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2241" y="3408829"/>
            <a:ext cx="159819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Ст. 101 Закона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3234" y="2511685"/>
            <a:ext cx="3703188" cy="73866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sz="1200" dirty="0">
                <a:solidFill>
                  <a:srgbClr val="252323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Определяет размер взыскания из заработной платы, пенсии и иных доходов должника       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до 50% или до 70% </a:t>
            </a: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удержания с последнего поступления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)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3235" y="3688399"/>
            <a:ext cx="3467840" cy="55399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1200" dirty="0">
                <a:solidFill>
                  <a:srgbClr val="252323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Определяет виды доходов, на которые    </a:t>
            </a:r>
            <a:r>
              <a:rPr lang="ru-RU" sz="1200" b="1" dirty="0">
                <a:solidFill>
                  <a:srgbClr val="252323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НЕ может быть обращено взыскание    </a:t>
            </a:r>
            <a:r>
              <a:rPr lang="ru-RU" sz="1200" dirty="0">
                <a:solidFill>
                  <a:srgbClr val="252323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(алименты, пособия - </a:t>
            </a:r>
            <a:r>
              <a:rPr lang="ru-RU" sz="1200" b="1" dirty="0">
                <a:solidFill>
                  <a:srgbClr val="3178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0% взыскания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)</a:t>
            </a: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3140" y="1220020"/>
            <a:ext cx="6398759" cy="5719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>
              <a:lnSpc>
                <a:spcPct val="110000"/>
              </a:lnSpc>
              <a:spcAft>
                <a:spcPts val="500"/>
              </a:spcAft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ИЗМЕНЕНИЯ </a:t>
            </a: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В ФЗ-229</a:t>
            </a:r>
            <a: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(12-ФЗ от 21.02.2019)</a:t>
            </a:r>
            <a:endParaRPr lang="ru-RU" sz="1500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Конкретизируется механизм защиты доходов: 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81621" y="5412980"/>
            <a:ext cx="3990831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Порядок расчета суммы для ареста/взыскания </a:t>
            </a:r>
            <a:endParaRPr lang="en-US" sz="12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(устанавливает Министерство юстиции РФ по 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согласованию </a:t>
            </a:r>
            <a:r>
              <a:rPr lang="ru-RU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с ФССП РФ и  Банком России)</a:t>
            </a:r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35A5D6A-4B5A-4FD0-B246-4C96FC4012A7}"/>
              </a:ext>
            </a:extLst>
          </p:cNvPr>
          <p:cNvSpPr/>
          <p:nvPr/>
        </p:nvSpPr>
        <p:spPr>
          <a:xfrm>
            <a:off x="6096000" y="900178"/>
            <a:ext cx="5205046" cy="21544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21  </a:t>
            </a:r>
            <a:r>
              <a:rPr lang="ru-RU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февраля 2019 года 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1AC45EB-5794-4E50-A150-146F219B3FCD}"/>
              </a:ext>
            </a:extLst>
          </p:cNvPr>
          <p:cNvSpPr/>
          <p:nvPr/>
        </p:nvSpPr>
        <p:spPr>
          <a:xfrm>
            <a:off x="6096001" y="2302635"/>
            <a:ext cx="5448299" cy="221599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85750" lvl="0" indent="-285750">
              <a:buClr>
                <a:schemeClr val="accent1">
                  <a:lumMod val="50000"/>
                </a:schemeClr>
              </a:buClr>
              <a:buSzPct val="90000"/>
              <a:buFont typeface="Wingdings 2" panose="05020102010507070707" pitchFamily="18" charset="2"/>
              <a:buChar char=""/>
            </a:pP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Обязанность отправителей выплат при перечислении на счет получателя указывать код вида выплат, который банки будут использовать при расчете доступной суммы для ареста/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взыскания с учетом установленных ограничений</a:t>
            </a:r>
          </a:p>
          <a:p>
            <a:pPr marL="285750" lvl="0" indent="-285750">
              <a:buClr>
                <a:schemeClr val="accent1">
                  <a:lumMod val="50000"/>
                </a:schemeClr>
              </a:buClr>
              <a:buSzPct val="90000"/>
              <a:buFont typeface="Wingdings 2" panose="05020102010507070707" pitchFamily="18" charset="2"/>
              <a:buChar char=""/>
            </a:pP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Clr>
                <a:schemeClr val="accent1">
                  <a:lumMod val="50000"/>
                </a:schemeClr>
              </a:buClr>
              <a:buSzPct val="90000"/>
              <a:buFont typeface="Wingdings 2" panose="05020102010507070707" pitchFamily="18" charset="2"/>
              <a:buChar char=""/>
            </a:pP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Отправители выплат будут обязаны при перечислении 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средств информировать банк о проведенных удержаниях 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             </a:t>
            </a: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на своей стороне - это позволит избежать двойного исполнительного производства с выплат на стороне банков</a:t>
            </a:r>
          </a:p>
          <a:p>
            <a:pPr marL="285750" lvl="0" indent="-285750">
              <a:buClr>
                <a:schemeClr val="accent1">
                  <a:lumMod val="50000"/>
                </a:schemeClr>
              </a:buClr>
              <a:buSzPct val="90000"/>
              <a:buFont typeface="Wingdings 2" panose="05020102010507070707" pitchFamily="18" charset="2"/>
              <a:buChar char=""/>
            </a:pPr>
            <a:endParaRPr lang="ru-RU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Clr>
                <a:schemeClr val="accent1">
                  <a:lumMod val="50000"/>
                </a:schemeClr>
              </a:buClr>
              <a:buSzPct val="90000"/>
              <a:buFont typeface="Wingdings 2" panose="05020102010507070707" pitchFamily="18" charset="2"/>
              <a:buChar char=""/>
            </a:pPr>
            <a:r>
              <a:rPr lang="ru-RU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Расширен перечень выплат, на которые не может быть обращено взыскание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412A1D9-CEBD-42EF-A329-B8E647F11E1F}"/>
              </a:ext>
            </a:extLst>
          </p:cNvPr>
          <p:cNvSpPr/>
          <p:nvPr/>
        </p:nvSpPr>
        <p:spPr>
          <a:xfrm>
            <a:off x="507285" y="1222538"/>
            <a:ext cx="3703188" cy="6133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lnSpc>
                <a:spcPct val="110000"/>
              </a:lnSpc>
            </a:pPr>
            <a:r>
              <a:rPr lang="ru-RU" sz="19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«ОБ ИСПОЛНИТЕЛЬНОМ ПРОИЗВОДСТВЕ»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8C6D0A8-9F9E-4E5D-A28F-9C526A502290}"/>
              </a:ext>
            </a:extLst>
          </p:cNvPr>
          <p:cNvSpPr/>
          <p:nvPr/>
        </p:nvSpPr>
        <p:spPr>
          <a:xfrm>
            <a:off x="507285" y="881118"/>
            <a:ext cx="4125732" cy="2369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lvl="0" algn="ctr">
              <a:lnSpc>
                <a:spcPct val="11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ФЗ-229  </a:t>
            </a:r>
            <a:r>
              <a:rPr lang="ru-RU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02.10.2007</a:t>
            </a:r>
            <a:endParaRPr lang="ru-RU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0CF585B-9E44-40A7-B3B9-7A274E06C196}"/>
              </a:ext>
            </a:extLst>
          </p:cNvPr>
          <p:cNvSpPr/>
          <p:nvPr/>
        </p:nvSpPr>
        <p:spPr>
          <a:xfrm>
            <a:off x="2886759" y="4877630"/>
            <a:ext cx="8372555" cy="2923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ru-RU" sz="1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ДО 1 ИЮНЯ 2020 </a:t>
            </a:r>
            <a:r>
              <a:rPr lang="ru-RU" sz="19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ГОДА</a:t>
            </a:r>
            <a:r>
              <a:rPr lang="en-US" sz="19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9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БУДУТ РАЗРАБОТАНЫ:  </a:t>
            </a:r>
            <a:endParaRPr lang="ru-RU" sz="19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398962D-C643-4890-BD8E-30164F8FAC56}"/>
              </a:ext>
            </a:extLst>
          </p:cNvPr>
          <p:cNvSpPr/>
          <p:nvPr/>
        </p:nvSpPr>
        <p:spPr>
          <a:xfrm>
            <a:off x="1296585" y="5442978"/>
            <a:ext cx="398333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ru-RU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Порядок указания отравителем кода вида дохода в расчетных </a:t>
            </a:r>
            <a:r>
              <a:rPr lang="ru-RU" sz="1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документах </a:t>
            </a:r>
            <a:r>
              <a:rPr lang="ru-RU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(устанавливает </a:t>
            </a:r>
            <a:r>
              <a:rPr lang="ru-RU" sz="1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Банк России)</a:t>
            </a:r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Шестиугольник 20">
            <a:extLst>
              <a:ext uri="{FF2B5EF4-FFF2-40B4-BE49-F238E27FC236}">
                <a16:creationId xmlns:a16="http://schemas.microsoft.com/office/drawing/2014/main" id="{8010E13B-184A-4610-A9CB-B0FF5C7F6B31}"/>
              </a:ext>
            </a:extLst>
          </p:cNvPr>
          <p:cNvSpPr/>
          <p:nvPr/>
        </p:nvSpPr>
        <p:spPr>
          <a:xfrm>
            <a:off x="515938" y="2221752"/>
            <a:ext cx="330576" cy="284978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5DD205F-13F3-41D8-A235-B7ED7346BE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6869" y="2289885"/>
            <a:ext cx="148713" cy="1487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sp>
        <p:nvSpPr>
          <p:cNvPr id="24" name="Шестиугольник 23">
            <a:extLst>
              <a:ext uri="{FF2B5EF4-FFF2-40B4-BE49-F238E27FC236}">
                <a16:creationId xmlns:a16="http://schemas.microsoft.com/office/drawing/2014/main" id="{24BBB5BC-BDA8-42E3-B637-0063592FEC28}"/>
              </a:ext>
            </a:extLst>
          </p:cNvPr>
          <p:cNvSpPr/>
          <p:nvPr/>
        </p:nvSpPr>
        <p:spPr>
          <a:xfrm>
            <a:off x="515938" y="3375145"/>
            <a:ext cx="330576" cy="284978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6A0309F6-B025-4A75-BC33-F2E8A2CCBE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683" y="3442368"/>
            <a:ext cx="148713" cy="1487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06D087B6-D65A-4407-8AB8-68649F992431}"/>
              </a:ext>
            </a:extLst>
          </p:cNvPr>
          <p:cNvCxnSpPr>
            <a:cxnSpLocks/>
          </p:cNvCxnSpPr>
          <p:nvPr/>
        </p:nvCxnSpPr>
        <p:spPr>
          <a:xfrm>
            <a:off x="676039" y="2468878"/>
            <a:ext cx="0" cy="596805"/>
          </a:xfrm>
          <a:prstGeom prst="line">
            <a:avLst/>
          </a:prstGeom>
          <a:noFill/>
          <a:ln w="12700" cap="flat">
            <a:solidFill>
              <a:schemeClr val="accent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4DB8D752-8669-45B5-BDFA-F9A81DA4A23B}"/>
              </a:ext>
            </a:extLst>
          </p:cNvPr>
          <p:cNvCxnSpPr>
            <a:cxnSpLocks/>
          </p:cNvCxnSpPr>
          <p:nvPr/>
        </p:nvCxnSpPr>
        <p:spPr>
          <a:xfrm>
            <a:off x="676039" y="3645592"/>
            <a:ext cx="0" cy="596805"/>
          </a:xfrm>
          <a:prstGeom prst="line">
            <a:avLst/>
          </a:prstGeom>
          <a:noFill/>
          <a:ln w="12700" cap="flat">
            <a:solidFill>
              <a:schemeClr val="accent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3" name="Шестиугольник 32">
            <a:extLst>
              <a:ext uri="{FF2B5EF4-FFF2-40B4-BE49-F238E27FC236}">
                <a16:creationId xmlns:a16="http://schemas.microsoft.com/office/drawing/2014/main" id="{99096904-2DE5-4CDE-9464-2CF941DE761B}"/>
              </a:ext>
            </a:extLst>
          </p:cNvPr>
          <p:cNvSpPr/>
          <p:nvPr/>
        </p:nvSpPr>
        <p:spPr>
          <a:xfrm>
            <a:off x="6885693" y="5476621"/>
            <a:ext cx="892740" cy="473447"/>
          </a:xfrm>
          <a:prstGeom prst="hexagon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BAF1FE5A-4DF9-4785-A892-16FD16B16D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88881" y="5541933"/>
            <a:ext cx="557270" cy="342823"/>
          </a:xfrm>
          <a:prstGeom prst="rect">
            <a:avLst/>
          </a:prstGeom>
        </p:spPr>
      </p:pic>
      <p:sp>
        <p:nvSpPr>
          <p:cNvPr id="34" name="Шестиугольник 33">
            <a:extLst>
              <a:ext uri="{FF2B5EF4-FFF2-40B4-BE49-F238E27FC236}">
                <a16:creationId xmlns:a16="http://schemas.microsoft.com/office/drawing/2014/main" id="{918341DF-E6F7-4688-8685-35616AE5B474}"/>
              </a:ext>
            </a:extLst>
          </p:cNvPr>
          <p:cNvSpPr/>
          <p:nvPr/>
        </p:nvSpPr>
        <p:spPr>
          <a:xfrm>
            <a:off x="601683" y="5466808"/>
            <a:ext cx="549198" cy="473447"/>
          </a:xfrm>
          <a:prstGeom prst="hexagon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61B9E3C2-385B-43F9-8D25-C42BEC06DFC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0981" y="5567725"/>
            <a:ext cx="270602" cy="2706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5548" y="68294"/>
            <a:ext cx="2337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Требования Закона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3381" y="481356"/>
            <a:ext cx="2126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 настоящее время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977373" y="511786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Изменения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7811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9198" y="2583019"/>
            <a:ext cx="8241414" cy="7637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E6E36E5B-5479-4783-9265-4F52A3E9BF4C}"/>
              </a:ext>
            </a:extLst>
          </p:cNvPr>
          <p:cNvSpPr/>
          <p:nvPr/>
        </p:nvSpPr>
        <p:spPr>
          <a:xfrm>
            <a:off x="9090210" y="0"/>
            <a:ext cx="3038206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 dirty="0">
              <a:ln>
                <a:noFill/>
              </a:ln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55613" y="5612899"/>
            <a:ext cx="2736387" cy="11172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buClr>
                <a:schemeClr val="bg1"/>
              </a:buClr>
              <a:buSzPct val="80000"/>
            </a:pPr>
            <a:endParaRPr lang="ru-RU" sz="1100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SzPct val="80000"/>
            </a:pPr>
            <a:r>
              <a:rPr lang="ru-RU" sz="11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  </a:t>
            </a:r>
            <a:r>
              <a:rPr lang="ru-RU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4,5 раза к </a:t>
            </a:r>
            <a:r>
              <a:rPr lang="ru-RU" sz="11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янв</a:t>
            </a:r>
            <a:r>
              <a:rPr lang="ru-RU" sz="11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2018  </a:t>
            </a:r>
            <a:r>
              <a:rPr lang="ru-RU" sz="11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жалоб</a:t>
            </a:r>
            <a:r>
              <a:rPr lang="ru-RU" sz="11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на излишнее взыскание заработной платы, пенсии и социальных </a:t>
            </a:r>
            <a:r>
              <a:rPr lang="ru-RU" sz="11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выплат</a:t>
            </a:r>
            <a:endParaRPr lang="ru-RU" sz="1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0000"/>
              </a:lnSpc>
              <a:buClr>
                <a:schemeClr val="bg1"/>
              </a:buClr>
              <a:buSzPct val="80000"/>
              <a:buFont typeface="Wingdings 2" panose="05020102010507070707" pitchFamily="18" charset="2"/>
              <a:buChar char="Â"/>
            </a:pPr>
            <a:endParaRPr lang="ru-RU" sz="11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>
            <a:cxnSpLocks/>
          </p:cNvCxnSpPr>
          <p:nvPr/>
        </p:nvCxnSpPr>
        <p:spPr>
          <a:xfrm flipH="1">
            <a:off x="9713972" y="4757915"/>
            <a:ext cx="1903737" cy="12114"/>
          </a:xfrm>
          <a:prstGeom prst="straightConnector1">
            <a:avLst/>
          </a:prstGeom>
          <a:ln w="38100">
            <a:solidFill>
              <a:schemeClr val="bg1"/>
            </a:solidFill>
            <a:prstDash val="soli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auto">
          <a:xfrm rot="5400000">
            <a:off x="10159878" y="2627103"/>
            <a:ext cx="720151" cy="21955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 rot="5400000">
            <a:off x="9292699" y="4504574"/>
            <a:ext cx="757239" cy="4699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485116" y="3584436"/>
            <a:ext cx="391133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Я</a:t>
            </a:r>
            <a:r>
              <a:rPr kumimoji="0" lang="ru-RU" sz="1200" b="0" i="1" u="none" strike="noStrike" cap="none" spc="0" normalizeH="0" baseline="0" dirty="0" err="1">
                <a:ln>
                  <a:noFill/>
                </a:ln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нв</a:t>
            </a:r>
            <a:endParaRPr kumimoji="0" lang="en-US" sz="1200" b="0" i="1" u="none" strike="noStrike" cap="none" spc="0" normalizeH="0" dirty="0">
              <a:ln>
                <a:noFill/>
              </a:ln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Calibri"/>
            </a:endParaRPr>
          </a:p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i="1" dirty="0"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  <a:r>
              <a:rPr kumimoji="0" lang="ru-RU" sz="1200" b="0" i="1" u="none" strike="noStrike" cap="none" spc="0" normalizeH="0" dirty="0">
                <a:ln>
                  <a:noFill/>
                </a:ln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18</a:t>
            </a:r>
            <a:endParaRPr kumimoji="0" lang="ru-RU" sz="1200" b="0" i="1" u="none" strike="noStrike" cap="none" spc="0" normalizeH="0" baseline="0" dirty="0">
              <a:ln>
                <a:noFill/>
              </a:ln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455613" y="4573118"/>
            <a:ext cx="391133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ctr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i="1" dirty="0" err="1">
                <a:latin typeface="Verdana" panose="020B0604030504040204" pitchFamily="34" charset="0"/>
                <a:ea typeface="Verdana" panose="020B0604030504040204" pitchFamily="34" charset="0"/>
              </a:rPr>
              <a:t>Я</a:t>
            </a:r>
            <a:r>
              <a:rPr kumimoji="0" lang="ru-RU" sz="1200" b="0" i="1" u="none" strike="noStrike" cap="none" spc="0" normalizeH="0" baseline="0" dirty="0" err="1">
                <a:ln>
                  <a:noFill/>
                </a:ln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нв</a:t>
            </a:r>
            <a:endParaRPr kumimoji="0" lang="en-US" sz="1200" b="0" i="1" u="none" strike="noStrike" cap="none" spc="0" normalizeH="0" dirty="0">
              <a:ln>
                <a:noFill/>
              </a:ln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Calibri"/>
            </a:endParaRPr>
          </a:p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spc="0" normalizeH="0" dirty="0">
                <a:ln>
                  <a:noFill/>
                </a:ln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20</a:t>
            </a:r>
            <a:r>
              <a:rPr kumimoji="0" lang="ru-RU" sz="1200" b="0" i="1" u="none" strike="noStrike" cap="none" spc="0" normalizeH="0" dirty="0">
                <a:ln>
                  <a:noFill/>
                </a:ln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Calibri"/>
              </a:rPr>
              <a:t>19</a:t>
            </a:r>
            <a:endParaRPr kumimoji="0" lang="ru-RU" sz="1200" b="0" i="1" u="none" strike="noStrike" cap="none" spc="0" normalizeH="0" baseline="0" dirty="0">
              <a:ln>
                <a:noFill/>
              </a:ln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F4D872-A6B5-420E-93B7-14F32441137E}"/>
              </a:ext>
            </a:extLst>
          </p:cNvPr>
          <p:cNvSpPr txBox="1"/>
          <p:nvPr/>
        </p:nvSpPr>
        <p:spPr>
          <a:xfrm>
            <a:off x="210788" y="66579"/>
            <a:ext cx="8408299" cy="7376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>
              <a:lnSpc>
                <a:spcPct val="110000"/>
              </a:lnSpc>
              <a:spcAft>
                <a:spcPts val="50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Схема  решения  Сбербанка для выполнения требований </a:t>
            </a:r>
          </a:p>
          <a:p>
            <a:pPr>
              <a:lnSpc>
                <a:spcPct val="110000"/>
              </a:lnSpc>
              <a:spcAft>
                <a:spcPts val="50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ст. 99, 101 и ч.3 ст. 98  ФЗ-229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177847" y="4634673"/>
            <a:ext cx="826137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ru-RU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78%</a:t>
            </a:r>
            <a:r>
              <a:rPr lang="en-US" sz="1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1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9385294" y="2426910"/>
            <a:ext cx="2466975" cy="1218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</a:rPr>
              <a:t>ЖАЛОБЫ (СБЕРБАНК</a:t>
            </a:r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1864567" y="5284617"/>
            <a:ext cx="4432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4522" y="1601167"/>
            <a:ext cx="8680614" cy="321626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Aft>
                <a:spcPts val="2400"/>
              </a:spcAft>
            </a:pPr>
            <a:r>
              <a:rPr lang="ru-RU" sz="1400" b="1" dirty="0">
                <a:solidFill>
                  <a:schemeClr val="tx1"/>
                </a:solidFill>
              </a:rPr>
              <a:t>Идентификация всех выплат</a:t>
            </a:r>
            <a:r>
              <a:rPr lang="ru-RU" sz="1400" dirty="0">
                <a:solidFill>
                  <a:schemeClr val="tx1"/>
                </a:solidFill>
              </a:rPr>
              <a:t>, </a:t>
            </a:r>
            <a:r>
              <a:rPr lang="ru-RU" sz="1400" b="1" dirty="0">
                <a:solidFill>
                  <a:schemeClr val="tx1"/>
                </a:solidFill>
              </a:rPr>
              <a:t>поступающих 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на счет независимо от наличия </a:t>
            </a:r>
            <a:r>
              <a:rPr lang="ru-RU" sz="1400" b="1" dirty="0" err="1">
                <a:solidFill>
                  <a:schemeClr val="tx1"/>
                </a:solidFill>
              </a:rPr>
              <a:t>испол</a:t>
            </a:r>
            <a:r>
              <a:rPr lang="ru-RU" sz="1400" b="1" dirty="0">
                <a:solidFill>
                  <a:schemeClr val="tx1"/>
                </a:solidFill>
              </a:rPr>
              <a:t>. </a:t>
            </a:r>
            <a:r>
              <a:rPr lang="ru-RU" sz="1400" b="1" dirty="0" smtClean="0">
                <a:solidFill>
                  <a:schemeClr val="tx1"/>
                </a:solidFill>
              </a:rPr>
              <a:t>документов к счету </a:t>
            </a:r>
            <a:endParaRPr lang="ru-RU" sz="1400" b="1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ru-RU" sz="1400" b="1" dirty="0">
                <a:solidFill>
                  <a:schemeClr val="tx1"/>
                </a:solidFill>
              </a:rPr>
              <a:t>Учет поступивших выплат на </a:t>
            </a:r>
            <a:r>
              <a:rPr lang="ru-RU" sz="1400" b="1" dirty="0" smtClean="0">
                <a:solidFill>
                  <a:schemeClr val="tx1"/>
                </a:solidFill>
              </a:rPr>
              <a:t>счет </a:t>
            </a:r>
            <a:r>
              <a:rPr lang="ru-RU" sz="1400" b="1" dirty="0">
                <a:solidFill>
                  <a:schemeClr val="tx1"/>
                </a:solidFill>
              </a:rPr>
              <a:t>по регистрам</a:t>
            </a:r>
            <a:r>
              <a:rPr lang="ru-RU" sz="1400" dirty="0">
                <a:solidFill>
                  <a:schemeClr val="tx1"/>
                </a:solidFill>
              </a:rPr>
              <a:t>: </a:t>
            </a:r>
          </a:p>
          <a:p>
            <a:pPr marL="117475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80000"/>
            </a:pPr>
            <a:endParaRPr lang="ru-RU" sz="1400" dirty="0" smtClean="0"/>
          </a:p>
          <a:p>
            <a:pPr marL="117475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80000"/>
            </a:pPr>
            <a:endParaRPr lang="ru-RU" sz="1400" dirty="0"/>
          </a:p>
          <a:p>
            <a:pPr marL="117475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80000"/>
            </a:pPr>
            <a:endParaRPr lang="ru-RU" sz="1400" dirty="0" smtClean="0"/>
          </a:p>
          <a:p>
            <a:pPr marL="117475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80000"/>
            </a:pPr>
            <a:endParaRPr lang="ru-RU" sz="14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Расчет доступной суммы </a:t>
            </a:r>
            <a:r>
              <a:rPr lang="ru-RU" sz="1400" b="1" dirty="0" smtClean="0"/>
              <a:t>для а</a:t>
            </a:r>
            <a:r>
              <a:rPr lang="ru-RU" sz="1400" b="1" dirty="0" smtClean="0">
                <a:solidFill>
                  <a:schemeClr val="tx1"/>
                </a:solidFill>
              </a:rPr>
              <a:t>реста/взыскания с анализом видов выплат, причины требования и с  учетом удержаний в з/п компании или ПФР*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Уменьшение остатков  </a:t>
            </a:r>
            <a:r>
              <a:rPr lang="ru-RU" sz="1400" b="1" dirty="0">
                <a:solidFill>
                  <a:schemeClr val="tx1"/>
                </a:solidFill>
              </a:rPr>
              <a:t>регистров при совершении всех расходных операций: 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3643819" y="5272893"/>
            <a:ext cx="487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Шестиугольник 28">
            <a:extLst>
              <a:ext uri="{FF2B5EF4-FFF2-40B4-BE49-F238E27FC236}">
                <a16:creationId xmlns:a16="http://schemas.microsoft.com/office/drawing/2014/main" id="{94EC490B-F582-4C75-81D0-D691E70B7620}"/>
              </a:ext>
            </a:extLst>
          </p:cNvPr>
          <p:cNvSpPr/>
          <p:nvPr/>
        </p:nvSpPr>
        <p:spPr>
          <a:xfrm>
            <a:off x="142987" y="1578463"/>
            <a:ext cx="368712" cy="288958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1</a:t>
            </a:r>
          </a:p>
        </p:txBody>
      </p:sp>
      <p:sp>
        <p:nvSpPr>
          <p:cNvPr id="30" name="Шестиугольник 29">
            <a:extLst>
              <a:ext uri="{FF2B5EF4-FFF2-40B4-BE49-F238E27FC236}">
                <a16:creationId xmlns:a16="http://schemas.microsoft.com/office/drawing/2014/main" id="{F9BDD171-13D9-4714-A30C-0B2D4AC6539C}"/>
              </a:ext>
            </a:extLst>
          </p:cNvPr>
          <p:cNvSpPr/>
          <p:nvPr/>
        </p:nvSpPr>
        <p:spPr>
          <a:xfrm>
            <a:off x="129315" y="2110332"/>
            <a:ext cx="405582" cy="288958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2</a:t>
            </a:r>
          </a:p>
        </p:txBody>
      </p:sp>
      <p:sp>
        <p:nvSpPr>
          <p:cNvPr id="31" name="Шестиугольник 30">
            <a:extLst>
              <a:ext uri="{FF2B5EF4-FFF2-40B4-BE49-F238E27FC236}">
                <a16:creationId xmlns:a16="http://schemas.microsoft.com/office/drawing/2014/main" id="{6C125C57-2981-4738-836E-679BDA01C77B}"/>
              </a:ext>
            </a:extLst>
          </p:cNvPr>
          <p:cNvSpPr/>
          <p:nvPr/>
        </p:nvSpPr>
        <p:spPr>
          <a:xfrm>
            <a:off x="167067" y="3730975"/>
            <a:ext cx="405582" cy="288958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3</a:t>
            </a:r>
          </a:p>
        </p:txBody>
      </p:sp>
      <p:sp>
        <p:nvSpPr>
          <p:cNvPr id="32" name="Шестиугольник 31">
            <a:extLst>
              <a:ext uri="{FF2B5EF4-FFF2-40B4-BE49-F238E27FC236}">
                <a16:creationId xmlns:a16="http://schemas.microsoft.com/office/drawing/2014/main" id="{059CB45E-E48F-4CE8-9D81-F1434E56407A}"/>
              </a:ext>
            </a:extLst>
          </p:cNvPr>
          <p:cNvSpPr/>
          <p:nvPr/>
        </p:nvSpPr>
        <p:spPr>
          <a:xfrm>
            <a:off x="185733" y="4536971"/>
            <a:ext cx="405582" cy="288958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4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189D126-0147-4C14-9798-D55FDC2661CA}"/>
              </a:ext>
            </a:extLst>
          </p:cNvPr>
          <p:cNvSpPr/>
          <p:nvPr/>
        </p:nvSpPr>
        <p:spPr>
          <a:xfrm>
            <a:off x="585859" y="5148289"/>
            <a:ext cx="1338564" cy="1930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93663" lvl="0">
              <a:lnSpc>
                <a:spcPct val="110000"/>
              </a:lnSpc>
              <a:spcAft>
                <a:spcPts val="1200"/>
              </a:spcAft>
            </a:pPr>
            <a:r>
              <a:rPr lang="ru-RU" sz="1200" b="1" dirty="0">
                <a:solidFill>
                  <a:srgbClr val="252323"/>
                </a:solidFill>
              </a:rPr>
              <a:t>Прочие выплаты</a:t>
            </a:r>
            <a:endParaRPr lang="ru-RU" sz="1100" b="1" i="1" dirty="0">
              <a:solidFill>
                <a:srgbClr val="252323"/>
              </a:solidFill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25108AD4-66AA-4B74-9219-F934C13E582D}"/>
              </a:ext>
            </a:extLst>
          </p:cNvPr>
          <p:cNvSpPr/>
          <p:nvPr/>
        </p:nvSpPr>
        <p:spPr>
          <a:xfrm>
            <a:off x="2356989" y="5148289"/>
            <a:ext cx="159444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200" b="1" dirty="0">
                <a:solidFill>
                  <a:srgbClr val="252323"/>
                </a:solidFill>
              </a:rPr>
              <a:t>Периодические выплаты</a:t>
            </a:r>
            <a:endParaRPr lang="ru-RU" b="1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CE14BB3A-4F59-4A31-811A-69B5C370E666}"/>
              </a:ext>
            </a:extLst>
          </p:cNvPr>
          <p:cNvSpPr/>
          <p:nvPr/>
        </p:nvSpPr>
        <p:spPr>
          <a:xfrm>
            <a:off x="4422557" y="5148289"/>
            <a:ext cx="3853123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200" b="1" dirty="0">
                <a:solidFill>
                  <a:srgbClr val="252323"/>
                </a:solidFill>
              </a:rPr>
              <a:t>Соц. </a:t>
            </a:r>
            <a:r>
              <a:rPr lang="ru-RU" sz="1200" b="1" dirty="0" smtClean="0">
                <a:solidFill>
                  <a:srgbClr val="252323"/>
                </a:solidFill>
              </a:rPr>
              <a:t>выплаты </a:t>
            </a:r>
            <a:r>
              <a:rPr lang="ru-RU" sz="1200" dirty="0" smtClean="0"/>
              <a:t>(</a:t>
            </a:r>
            <a:r>
              <a:rPr lang="ru-RU" sz="1200" i="1" dirty="0" smtClean="0"/>
              <a:t>при </a:t>
            </a:r>
            <a:r>
              <a:rPr lang="ru-RU" sz="1200" i="1" dirty="0" err="1"/>
              <a:t>испол</a:t>
            </a:r>
            <a:r>
              <a:rPr lang="ru-RU" sz="1200" i="1" dirty="0"/>
              <a:t>. производстве только выплаты п.1) и 4) ст. 101  </a:t>
            </a:r>
            <a:r>
              <a:rPr lang="ru-RU" sz="1200" i="1" dirty="0" smtClean="0"/>
              <a:t>по алиментным и возмещениям вреда по смерти кормильца</a:t>
            </a:r>
            <a:r>
              <a:rPr lang="ru-RU" sz="1200" dirty="0"/>
              <a:t>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2657" y="6281075"/>
            <a:ext cx="361349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 smtClean="0"/>
              <a:t>Внедрено в ноябре 2018 для </a:t>
            </a:r>
            <a:r>
              <a:rPr lang="en-US" sz="1050" dirty="0" smtClean="0"/>
              <a:t> </a:t>
            </a:r>
            <a:r>
              <a:rPr lang="ru-RU" sz="1050" dirty="0" smtClean="0"/>
              <a:t>выплат военных ведомств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 smtClean="0"/>
              <a:t>Для пенсионеров  ПФР – </a:t>
            </a:r>
            <a:r>
              <a:rPr lang="ru-RU" sz="1050" dirty="0" err="1" smtClean="0"/>
              <a:t>авг</a:t>
            </a:r>
            <a:r>
              <a:rPr lang="ru-RU" sz="1050" dirty="0" smtClean="0"/>
              <a:t> 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 smtClean="0"/>
              <a:t>Для з/п компаний  - 2 </a:t>
            </a:r>
            <a:r>
              <a:rPr lang="en-US" sz="1050" dirty="0" smtClean="0"/>
              <a:t>Q 2020</a:t>
            </a:r>
            <a:endParaRPr lang="ru-RU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433744" y="629072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9419322" y="5662312"/>
            <a:ext cx="228026" cy="34292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085831" y="2862777"/>
            <a:ext cx="2704781" cy="4578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Социальные выплаты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368695" y="2857834"/>
            <a:ext cx="2687640" cy="457879"/>
          </a:xfrm>
          <a:prstGeom prst="rect">
            <a:avLst/>
          </a:prstGeom>
          <a:solidFill>
            <a:srgbClr val="FFDF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49432" y="2863305"/>
            <a:ext cx="2793235" cy="457879"/>
          </a:xfrm>
          <a:prstGeom prst="rect">
            <a:avLst/>
          </a:prstGeom>
          <a:solidFill>
            <a:srgbClr val="F8C8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9268DB14-CF02-7045-8B05-D2C60FC15ACA}"/>
              </a:ext>
            </a:extLst>
          </p:cNvPr>
          <p:cNvSpPr/>
          <p:nvPr/>
        </p:nvSpPr>
        <p:spPr>
          <a:xfrm>
            <a:off x="3643814" y="2951267"/>
            <a:ext cx="27682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/>
              <a:t>Периодические выплаты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3A3BF7F8-CDDA-A04F-AF77-F92A6A715D03}"/>
              </a:ext>
            </a:extLst>
          </p:cNvPr>
          <p:cNvSpPr/>
          <p:nvPr/>
        </p:nvSpPr>
        <p:spPr>
          <a:xfrm>
            <a:off x="1012745" y="2982990"/>
            <a:ext cx="193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/>
              <a:t>Прочие выплаты</a:t>
            </a:r>
            <a:endParaRPr lang="ru-RU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77990" y="917095"/>
            <a:ext cx="8053695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ct val="110000"/>
              </a:lnSpc>
            </a:pPr>
            <a:r>
              <a:rPr lang="ru-RU" sz="1600" b="1" dirty="0" smtClean="0"/>
              <a:t>В  декабре 2017 внедрена </a:t>
            </a:r>
            <a:r>
              <a:rPr lang="ru-RU" sz="1600" b="1" dirty="0"/>
              <a:t>а</a:t>
            </a:r>
            <a:r>
              <a:rPr lang="ru-RU" sz="1600" b="1" dirty="0">
                <a:sym typeface="Calibri"/>
              </a:rPr>
              <a:t>втоматизированная и комплексная система  </a:t>
            </a:r>
          </a:p>
          <a:p>
            <a:r>
              <a:rPr lang="ru-RU" sz="1600" b="1" dirty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042082" y="263626"/>
            <a:ext cx="3215349" cy="175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 Ежемесячно: </a:t>
            </a:r>
          </a:p>
          <a:p>
            <a:pPr>
              <a:lnSpc>
                <a:spcPct val="110000"/>
              </a:lnSpc>
            </a:pPr>
            <a:endPara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7,3 млн.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испол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документов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ru-RU" sz="1400" b="1" dirty="0" smtClean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6,2 </a:t>
            </a:r>
            <a:r>
              <a:rPr lang="ru-RU" sz="1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млн.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клиентов подпадают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под </a:t>
            </a:r>
            <a:r>
              <a:rPr lang="ru-RU" sz="1400" dirty="0" err="1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испол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 производство 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3174" y="2558084"/>
            <a:ext cx="623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Счет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56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296566" y="897032"/>
            <a:ext cx="1744431" cy="669386"/>
          </a:xfrm>
          <a:prstGeom prst="round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969696"/>
            </a:solidFill>
            <a:prstDash val="solid"/>
          </a:ln>
          <a:effectLst/>
        </p:spPr>
        <p:txBody>
          <a:bodyPr rtlCol="0"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>
                <a:solidFill>
                  <a:srgbClr val="000000"/>
                </a:solidFill>
                <a:latin typeface="Arial"/>
              </a:rPr>
              <a:t>Военные </a:t>
            </a:r>
          </a:p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>
                <a:solidFill>
                  <a:srgbClr val="000000"/>
                </a:solidFill>
                <a:latin typeface="Arial"/>
              </a:rPr>
              <a:t>ведомства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61535" y="913277"/>
            <a:ext cx="1916853" cy="669386"/>
          </a:xfrm>
          <a:prstGeom prst="round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969696"/>
            </a:solidFill>
            <a:prstDash val="solid"/>
          </a:ln>
          <a:effectLst/>
        </p:spPr>
        <p:txBody>
          <a:bodyPr rtlCol="0"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>
                <a:solidFill>
                  <a:srgbClr val="000000"/>
                </a:solidFill>
                <a:latin typeface="Arial"/>
              </a:rPr>
              <a:t>Зарплатные компании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38860" y="925000"/>
            <a:ext cx="1444786" cy="669386"/>
          </a:xfrm>
          <a:prstGeom prst="round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969696"/>
            </a:solidFill>
            <a:prstDash val="solid"/>
          </a:ln>
          <a:effectLst/>
        </p:spPr>
        <p:txBody>
          <a:bodyPr rtlCol="0"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>
                <a:solidFill>
                  <a:srgbClr val="000000"/>
                </a:solidFill>
                <a:latin typeface="Arial"/>
              </a:rPr>
              <a:t>ПФР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16654" y="897032"/>
            <a:ext cx="1511279" cy="669386"/>
          </a:xfrm>
          <a:prstGeom prst="round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969696"/>
            </a:solidFill>
            <a:prstDash val="solid"/>
          </a:ln>
          <a:effectLst/>
        </p:spPr>
        <p:txBody>
          <a:bodyPr rtlCol="0"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>
                <a:solidFill>
                  <a:srgbClr val="000000"/>
                </a:solidFill>
                <a:latin typeface="Arial"/>
              </a:rPr>
              <a:t>Органы соц. защиты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9496" y="2840389"/>
            <a:ext cx="635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 smtClean="0">
                <a:solidFill>
                  <a:srgbClr val="000000"/>
                </a:solidFill>
              </a:rPr>
              <a:t>Ст.101 </a:t>
            </a:r>
            <a:endParaRPr lang="ru-RU" sz="1200" kern="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51037" y="2851422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>
                <a:solidFill>
                  <a:srgbClr val="000000"/>
                </a:solidFill>
              </a:rPr>
              <a:t>Ст. 101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06105" y="2851422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>
                <a:solidFill>
                  <a:srgbClr val="000000"/>
                </a:solidFill>
              </a:rPr>
              <a:t>Ст. 99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20165" y="2851422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>
                <a:solidFill>
                  <a:srgbClr val="000000"/>
                </a:solidFill>
              </a:rPr>
              <a:t>Ст. 99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54525" y="2849076"/>
            <a:ext cx="1162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>
                <a:solidFill>
                  <a:srgbClr val="000000"/>
                </a:solidFill>
              </a:rPr>
              <a:t>Ст. 101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68507" y="2833484"/>
            <a:ext cx="1021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>
                <a:solidFill>
                  <a:srgbClr val="000000"/>
                </a:solidFill>
              </a:rPr>
              <a:t>Ст. 99 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1778915" y="2132976"/>
            <a:ext cx="455705" cy="579474"/>
          </a:xfrm>
          <a:prstGeom prst="straightConnector1">
            <a:avLst/>
          </a:prstGeom>
          <a:noFill/>
          <a:ln w="9525" cap="flat" cmpd="sng" algn="ctr">
            <a:solidFill>
              <a:srgbClr val="969696"/>
            </a:solidFill>
            <a:prstDash val="solid"/>
            <a:tailEnd type="arrow"/>
          </a:ln>
          <a:effectLst/>
        </p:spPr>
      </p:cxnSp>
      <p:cxnSp>
        <p:nvCxnSpPr>
          <p:cNvPr id="17" name="Прямая со стрелкой 16"/>
          <p:cNvCxnSpPr/>
          <p:nvPr/>
        </p:nvCxnSpPr>
        <p:spPr>
          <a:xfrm flipH="1">
            <a:off x="3663493" y="2047036"/>
            <a:ext cx="404955" cy="620258"/>
          </a:xfrm>
          <a:prstGeom prst="straightConnector1">
            <a:avLst/>
          </a:prstGeom>
          <a:noFill/>
          <a:ln w="9525" cap="flat" cmpd="sng" algn="ctr">
            <a:solidFill>
              <a:srgbClr val="969696"/>
            </a:solidFill>
            <a:prstDash val="solid"/>
            <a:tailEnd type="arrow"/>
          </a:ln>
          <a:effectLst/>
        </p:spPr>
      </p:cxnSp>
      <p:cxnSp>
        <p:nvCxnSpPr>
          <p:cNvPr id="18" name="Прямая со стрелкой 17"/>
          <p:cNvCxnSpPr/>
          <p:nvPr/>
        </p:nvCxnSpPr>
        <p:spPr>
          <a:xfrm>
            <a:off x="4091894" y="2023591"/>
            <a:ext cx="492973" cy="628981"/>
          </a:xfrm>
          <a:prstGeom prst="straightConnector1">
            <a:avLst/>
          </a:prstGeom>
          <a:noFill/>
          <a:ln w="9525" cap="flat" cmpd="sng" algn="ctr">
            <a:solidFill>
              <a:srgbClr val="969696"/>
            </a:solidFill>
            <a:prstDash val="solid"/>
            <a:tailEnd type="arrow"/>
          </a:ln>
          <a:effectLst/>
        </p:spPr>
      </p:cxnSp>
      <p:cxnSp>
        <p:nvCxnSpPr>
          <p:cNvPr id="19" name="Прямая со стрелкой 18"/>
          <p:cNvCxnSpPr/>
          <p:nvPr/>
        </p:nvCxnSpPr>
        <p:spPr>
          <a:xfrm flipH="1">
            <a:off x="5773079" y="1981714"/>
            <a:ext cx="625304" cy="647227"/>
          </a:xfrm>
          <a:prstGeom prst="straightConnector1">
            <a:avLst/>
          </a:prstGeom>
          <a:noFill/>
          <a:ln w="9525" cap="flat" cmpd="sng" algn="ctr">
            <a:solidFill>
              <a:srgbClr val="969696"/>
            </a:solidFill>
            <a:prstDash val="solid"/>
            <a:tailEnd type="arrow"/>
          </a:ln>
          <a:effectLst/>
        </p:spPr>
      </p:cxnSp>
      <p:cxnSp>
        <p:nvCxnSpPr>
          <p:cNvPr id="21" name="Прямая со стрелкой 20"/>
          <p:cNvCxnSpPr/>
          <p:nvPr/>
        </p:nvCxnSpPr>
        <p:spPr>
          <a:xfrm flipH="1">
            <a:off x="8005375" y="1994308"/>
            <a:ext cx="505941" cy="565108"/>
          </a:xfrm>
          <a:prstGeom prst="straightConnector1">
            <a:avLst/>
          </a:prstGeom>
          <a:noFill/>
          <a:ln w="9525" cap="flat" cmpd="sng" algn="ctr">
            <a:solidFill>
              <a:srgbClr val="969696"/>
            </a:solidFill>
            <a:prstDash val="solid"/>
            <a:tailEnd type="arrow"/>
          </a:ln>
          <a:effectLst/>
        </p:spPr>
      </p:cxnSp>
      <p:cxnSp>
        <p:nvCxnSpPr>
          <p:cNvPr id="22" name="Прямая со стрелкой 21"/>
          <p:cNvCxnSpPr/>
          <p:nvPr/>
        </p:nvCxnSpPr>
        <p:spPr>
          <a:xfrm>
            <a:off x="8542528" y="1994308"/>
            <a:ext cx="448645" cy="530046"/>
          </a:xfrm>
          <a:prstGeom prst="straightConnector1">
            <a:avLst/>
          </a:prstGeom>
          <a:noFill/>
          <a:ln w="9525" cap="flat" cmpd="sng" algn="ctr">
            <a:solidFill>
              <a:srgbClr val="969696"/>
            </a:solidFill>
            <a:prstDash val="solid"/>
            <a:tailEnd type="arrow"/>
          </a:ln>
          <a:effectLst/>
        </p:spPr>
      </p:cxnSp>
      <p:cxnSp>
        <p:nvCxnSpPr>
          <p:cNvPr id="25" name="Прямая со стрелкой 24"/>
          <p:cNvCxnSpPr/>
          <p:nvPr/>
        </p:nvCxnSpPr>
        <p:spPr>
          <a:xfrm>
            <a:off x="6441014" y="2056495"/>
            <a:ext cx="0" cy="539050"/>
          </a:xfrm>
          <a:prstGeom prst="straightConnector1">
            <a:avLst/>
          </a:prstGeom>
          <a:noFill/>
          <a:ln w="9525" cap="flat" cmpd="sng" algn="ctr">
            <a:solidFill>
              <a:srgbClr val="969696"/>
            </a:solidFill>
            <a:prstDash val="soli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132838" y="2851422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>
                <a:solidFill>
                  <a:srgbClr val="000000"/>
                </a:solidFill>
              </a:rPr>
              <a:t>Ст. 101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9686876" y="925000"/>
            <a:ext cx="1540364" cy="669386"/>
          </a:xfrm>
          <a:prstGeom prst="roundRect">
            <a:avLst/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969696"/>
            </a:solidFill>
            <a:prstDash val="solid"/>
          </a:ln>
          <a:effectLst/>
        </p:spPr>
        <p:txBody>
          <a:bodyPr rtlCol="0"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sz="1200" kern="0" dirty="0">
                <a:solidFill>
                  <a:srgbClr val="000000"/>
                </a:solidFill>
                <a:latin typeface="Arial"/>
              </a:rPr>
              <a:t>Прочие отправители</a:t>
            </a:r>
          </a:p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sz="1200" kern="0" dirty="0">
                <a:solidFill>
                  <a:srgbClr val="000000"/>
                </a:solidFill>
                <a:latin typeface="Arial"/>
              </a:rPr>
              <a:t>ФЛ и ЮЛ 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6500739" y="1991100"/>
            <a:ext cx="512963" cy="628476"/>
          </a:xfrm>
          <a:prstGeom prst="straightConnector1">
            <a:avLst/>
          </a:prstGeom>
          <a:noFill/>
          <a:ln w="9525" cap="flat" cmpd="sng" algn="ctr">
            <a:solidFill>
              <a:srgbClr val="969696"/>
            </a:solidFill>
            <a:prstDash val="soli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858136" y="2834890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>
                <a:solidFill>
                  <a:srgbClr val="000000"/>
                </a:solidFill>
              </a:rPr>
              <a:t>прочие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54030" y="6102446"/>
            <a:ext cx="3243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/>
              <a:t>Ст. 99 – периодические </a:t>
            </a:r>
            <a:r>
              <a:rPr lang="ru-RU" sz="900" i="1" dirty="0" smtClean="0"/>
              <a:t>выплаты</a:t>
            </a:r>
            <a:endParaRPr lang="ru-RU" sz="900" i="1" dirty="0"/>
          </a:p>
          <a:p>
            <a:r>
              <a:rPr lang="ru-RU" sz="900" i="1" dirty="0"/>
              <a:t>Ст. 101 – социальные </a:t>
            </a:r>
            <a:r>
              <a:rPr lang="ru-RU" sz="900" i="1" dirty="0" smtClean="0"/>
              <a:t>выплаты</a:t>
            </a:r>
            <a:endParaRPr lang="ru-RU" sz="900" i="1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2269120" y="2134050"/>
            <a:ext cx="493774" cy="557811"/>
          </a:xfrm>
          <a:prstGeom prst="straightConnector1">
            <a:avLst/>
          </a:prstGeom>
          <a:noFill/>
          <a:ln w="9525" cap="flat" cmpd="sng" algn="ctr">
            <a:solidFill>
              <a:srgbClr val="969696"/>
            </a:solidFill>
            <a:prstDash val="soli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2423148" y="2851422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 smtClean="0">
                <a:solidFill>
                  <a:srgbClr val="000000"/>
                </a:solidFill>
              </a:rPr>
              <a:t>Ст. 99 </a:t>
            </a:r>
            <a:endParaRPr lang="ru-RU" sz="1200" kern="0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35964" y="3504525"/>
            <a:ext cx="9918747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808080">
                <a:lumMod val="75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defRPr>
            </a:lvl1pPr>
          </a:lstStyle>
          <a:p>
            <a:r>
              <a:rPr lang="ru-RU" dirty="0">
                <a:latin typeface="+mn-lt"/>
              </a:rPr>
              <a:t>Универсальный подход для идентификации выплат:  </a:t>
            </a:r>
          </a:p>
        </p:txBody>
      </p:sp>
      <p:sp>
        <p:nvSpPr>
          <p:cNvPr id="48" name="Шестиугольник 47">
            <a:extLst>
              <a:ext uri="{FF2B5EF4-FFF2-40B4-BE49-F238E27FC236}">
                <a16:creationId xmlns:a16="http://schemas.microsoft.com/office/drawing/2014/main" id="{94EC490B-F582-4C75-81D0-D691E70B7620}"/>
              </a:ext>
            </a:extLst>
          </p:cNvPr>
          <p:cNvSpPr/>
          <p:nvPr/>
        </p:nvSpPr>
        <p:spPr>
          <a:xfrm>
            <a:off x="362178" y="158944"/>
            <a:ext cx="490755" cy="349639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1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1090539" y="67071"/>
            <a:ext cx="10820400" cy="413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2400"/>
              </a:spcAft>
            </a:pPr>
            <a:r>
              <a:rPr lang="ru-RU" sz="2000" b="1" dirty="0" smtClean="0"/>
              <a:t>Порядок идентификации </a:t>
            </a:r>
            <a:r>
              <a:rPr lang="ru-RU" sz="2000" b="1" dirty="0"/>
              <a:t>всех </a:t>
            </a:r>
            <a:r>
              <a:rPr lang="ru-RU" sz="2000" b="1" dirty="0" smtClean="0"/>
              <a:t>выплат</a:t>
            </a:r>
            <a:r>
              <a:rPr lang="ru-RU" sz="2000" dirty="0" smtClean="0"/>
              <a:t>, </a:t>
            </a:r>
            <a:r>
              <a:rPr lang="ru-RU" sz="2000" b="1" dirty="0"/>
              <a:t>поступающих  на </a:t>
            </a:r>
            <a:r>
              <a:rPr lang="ru-RU" sz="2000" b="1" dirty="0" smtClean="0"/>
              <a:t>счет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82857" y="3914726"/>
            <a:ext cx="1591370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000" kern="0">
                <a:solidFill>
                  <a:srgbClr val="000000"/>
                </a:solidFill>
                <a:latin typeface="Arial"/>
              </a:defRPr>
            </a:lvl1pPr>
          </a:lstStyle>
          <a:p>
            <a:r>
              <a:rPr lang="ru-RU" dirty="0">
                <a:latin typeface="+mn-lt"/>
              </a:rPr>
              <a:t>по виду/коду выплаты </a:t>
            </a:r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в платежном документе/реестре </a:t>
            </a:r>
            <a:endParaRPr lang="ru-RU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66164" y="3891688"/>
            <a:ext cx="17444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kern="0" dirty="0">
                <a:solidFill>
                  <a:srgbClr val="000000"/>
                </a:solidFill>
              </a:rPr>
              <a:t>по  КБК/коду  выплаты  </a:t>
            </a:r>
            <a:r>
              <a:rPr lang="ru-RU" sz="1000" kern="0" dirty="0" smtClean="0">
                <a:solidFill>
                  <a:srgbClr val="000000"/>
                </a:solidFill>
              </a:rPr>
              <a:t>в</a:t>
            </a:r>
            <a:endParaRPr lang="ru-RU" sz="1000" kern="0" dirty="0">
              <a:solidFill>
                <a:srgbClr val="000000"/>
              </a:solidFill>
            </a:endParaRPr>
          </a:p>
          <a:p>
            <a:r>
              <a:rPr lang="ru-RU" sz="1000" dirty="0"/>
              <a:t>в платежном документе/реестре </a:t>
            </a:r>
          </a:p>
          <a:p>
            <a:endParaRPr lang="ru-RU" sz="1000" kern="0" dirty="0">
              <a:solidFill>
                <a:srgbClr val="00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478545" y="3857736"/>
            <a:ext cx="16981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kern="0" dirty="0">
                <a:solidFill>
                  <a:srgbClr val="000000"/>
                </a:solidFill>
              </a:rPr>
              <a:t>по виду/коду </a:t>
            </a:r>
            <a:r>
              <a:rPr lang="ru-RU" sz="1000" kern="0" dirty="0" smtClean="0">
                <a:solidFill>
                  <a:srgbClr val="000000"/>
                </a:solidFill>
              </a:rPr>
              <a:t>выплаты</a:t>
            </a:r>
          </a:p>
          <a:p>
            <a:r>
              <a:rPr lang="ru-RU" sz="1000" dirty="0"/>
              <a:t>в платежном документе/реестре </a:t>
            </a:r>
          </a:p>
          <a:p>
            <a:endParaRPr lang="ru-RU" sz="1000" kern="0" dirty="0">
              <a:solidFill>
                <a:srgbClr val="0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697834" y="3882856"/>
            <a:ext cx="14841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kern="0" dirty="0">
                <a:solidFill>
                  <a:srgbClr val="000000"/>
                </a:solidFill>
              </a:rPr>
              <a:t>по коду выплаты (КБК) в реестре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9527371" y="3862673"/>
            <a:ext cx="17472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kern="0" dirty="0" smtClean="0">
                <a:solidFill>
                  <a:srgbClr val="000000"/>
                </a:solidFill>
              </a:rPr>
              <a:t>по назначению платежа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337566" y="2851646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>
                <a:solidFill>
                  <a:srgbClr val="000000"/>
                </a:solidFill>
              </a:rPr>
              <a:t>Ст. 99 </a:t>
            </a:r>
          </a:p>
        </p:txBody>
      </p:sp>
      <p:cxnSp>
        <p:nvCxnSpPr>
          <p:cNvPr id="57" name="Прямая со стрелкой 56"/>
          <p:cNvCxnSpPr/>
          <p:nvPr/>
        </p:nvCxnSpPr>
        <p:spPr>
          <a:xfrm flipH="1">
            <a:off x="9690480" y="1981938"/>
            <a:ext cx="625304" cy="647227"/>
          </a:xfrm>
          <a:prstGeom prst="straightConnector1">
            <a:avLst/>
          </a:prstGeom>
          <a:noFill/>
          <a:ln w="9525" cap="flat" cmpd="sng" algn="ctr">
            <a:solidFill>
              <a:srgbClr val="969696"/>
            </a:solidFill>
            <a:prstDash val="solid"/>
            <a:tailEnd type="arrow"/>
          </a:ln>
          <a:effectLst/>
        </p:spPr>
      </p:cxnSp>
      <p:cxnSp>
        <p:nvCxnSpPr>
          <p:cNvPr id="63" name="Прямая со стрелкой 62"/>
          <p:cNvCxnSpPr/>
          <p:nvPr/>
        </p:nvCxnSpPr>
        <p:spPr>
          <a:xfrm>
            <a:off x="10358415" y="2056719"/>
            <a:ext cx="0" cy="539050"/>
          </a:xfrm>
          <a:prstGeom prst="straightConnector1">
            <a:avLst/>
          </a:prstGeom>
          <a:noFill/>
          <a:ln w="9525" cap="flat" cmpd="sng" algn="ctr">
            <a:solidFill>
              <a:srgbClr val="969696"/>
            </a:solidFill>
            <a:prstDash val="soli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10050239" y="2851646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>
                <a:solidFill>
                  <a:srgbClr val="000000"/>
                </a:solidFill>
              </a:rPr>
              <a:t>Ст. 101 </a:t>
            </a: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10418140" y="1991324"/>
            <a:ext cx="512963" cy="628476"/>
          </a:xfrm>
          <a:prstGeom prst="straightConnector1">
            <a:avLst/>
          </a:prstGeom>
          <a:noFill/>
          <a:ln w="9525" cap="flat" cmpd="sng" algn="ctr">
            <a:solidFill>
              <a:srgbClr val="969696"/>
            </a:solidFill>
            <a:prstDash val="solid"/>
            <a:tailEnd type="arrow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10638377" y="2835114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kern="0" dirty="0">
                <a:solidFill>
                  <a:srgbClr val="000000"/>
                </a:solidFill>
              </a:rPr>
              <a:t>прочие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755895" y="1633497"/>
            <a:ext cx="87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выплаты</a:t>
            </a:r>
            <a:endParaRPr lang="ru-RU" sz="1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3663493" y="1618014"/>
            <a:ext cx="87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выплаты</a:t>
            </a:r>
            <a:endParaRPr lang="ru-RU" sz="14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5981396" y="1602529"/>
            <a:ext cx="87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выплаты</a:t>
            </a:r>
            <a:endParaRPr lang="ru-RU" sz="14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8217238" y="1616540"/>
            <a:ext cx="87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выплаты</a:t>
            </a:r>
            <a:endParaRPr lang="ru-RU" sz="14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9960714" y="1571559"/>
            <a:ext cx="878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выплаты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77811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84B6C1-6874-364F-8A94-A612B888D09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52933" y="66184"/>
            <a:ext cx="11339067" cy="700088"/>
          </a:xfrm>
        </p:spPr>
        <p:txBody>
          <a:bodyPr/>
          <a:lstStyle/>
          <a:p>
            <a:r>
              <a:rPr lang="ru-RU" sz="1800" b="1" dirty="0" smtClean="0"/>
              <a:t>Справочник идентификации поступающих выплат (кроме  реестровых перечислений пенсий ПФР и военных пенсий)</a:t>
            </a:r>
            <a:endParaRPr lang="ru-RU" sz="18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DE435F3-BA87-6549-A3B2-D5797F47F75A}"/>
              </a:ext>
            </a:extLst>
          </p:cNvPr>
          <p:cNvSpPr/>
          <p:nvPr/>
        </p:nvSpPr>
        <p:spPr>
          <a:xfrm>
            <a:off x="4630010" y="881359"/>
            <a:ext cx="45020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/>
              <a:t>Периодические выплаты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8C15F57-88C1-3743-91B6-C3FCF248DDF0}"/>
              </a:ext>
            </a:extLst>
          </p:cNvPr>
          <p:cNvSpPr/>
          <p:nvPr/>
        </p:nvSpPr>
        <p:spPr>
          <a:xfrm>
            <a:off x="8694347" y="933932"/>
            <a:ext cx="31831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/>
              <a:t>Социальные </a:t>
            </a:r>
            <a:r>
              <a:rPr lang="ru-RU" sz="2000" b="1" dirty="0" smtClean="0"/>
              <a:t>выплаты</a:t>
            </a:r>
            <a:endParaRPr lang="ru-RU" sz="2000" b="1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C3187F1-DC7D-4D49-B87F-262D582C0542}"/>
              </a:ext>
            </a:extLst>
          </p:cNvPr>
          <p:cNvSpPr/>
          <p:nvPr/>
        </p:nvSpPr>
        <p:spPr>
          <a:xfrm>
            <a:off x="1124030" y="903790"/>
            <a:ext cx="31555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/>
              <a:t>Прочие выплаты </a:t>
            </a:r>
          </a:p>
          <a:p>
            <a:pPr>
              <a:defRPr/>
            </a:pPr>
            <a:endParaRPr lang="ru-RU" sz="20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808096"/>
              </p:ext>
            </p:extLst>
          </p:nvPr>
        </p:nvGraphicFramePr>
        <p:xfrm>
          <a:off x="8130256" y="1873398"/>
          <a:ext cx="3804170" cy="4838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1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3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75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effectLst/>
                        </a:rPr>
                        <a:t>Код вида зачисления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effectLst/>
                        </a:rPr>
                        <a:t>Наименование вида </a:t>
                      </a:r>
                      <a:r>
                        <a:rPr lang="ru-RU" sz="800" b="1" u="none" strike="noStrike" dirty="0" smtClean="0">
                          <a:effectLst/>
                        </a:rPr>
                        <a:t>зачисления</a:t>
                      </a:r>
                    </a:p>
                    <a:p>
                      <a:pPr algn="l" fontAlgn="b"/>
                      <a:endParaRPr lang="ru-RU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06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Пособия на детей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07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Прочие </a:t>
                      </a:r>
                      <a:r>
                        <a:rPr lang="ru-RU" sz="800" u="none" strike="noStrike" dirty="0" smtClean="0">
                          <a:effectLst/>
                        </a:rPr>
                        <a:t>выплаты (по социальному</a:t>
                      </a:r>
                      <a:r>
                        <a:rPr lang="ru-RU" sz="800" u="none" strike="noStrike" baseline="0" dirty="0" smtClean="0">
                          <a:effectLst/>
                        </a:rPr>
                        <a:t> договору)</a:t>
                      </a:r>
                      <a:r>
                        <a:rPr lang="en-US" sz="800" u="none" strike="noStrike" dirty="0" smtClean="0">
                          <a:effectLst/>
                        </a:rPr>
                        <a:t> 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17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Командировочные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21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Субсидии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22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Алименты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622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24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Материальная помощь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25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Компенсации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29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ЕДВ социальные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30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Выплата опекунам/попечителям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31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Социальные выплаты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41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Пособие по беременности и родам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43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Единовременное пособие за счет ФСС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44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Погашение военной ипотеки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45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Алименты по решению суда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46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Алименты на добровольной основе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47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Меры социальной поддержки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51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Хозяйственные расходы (подотчет)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54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Возмещение вреда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55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Возмещение вреда жизни и здоровью по решению суда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59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Субсидии выезжающим из районов Крайнего Севера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60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Страховое возмещение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61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Выплаты пострадавшим от радиации (175-ФЗ и тп)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62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Выплаты материнского капитала по ФЗ 256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 smtClean="0">
                          <a:effectLst/>
                        </a:rPr>
                        <a:t>63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 smtClean="0">
                          <a:effectLst/>
                        </a:rPr>
                        <a:t>Страховые выплаты военным и </a:t>
                      </a:r>
                      <a:r>
                        <a:rPr lang="ru-RU" sz="800" u="none" strike="noStrike" dirty="0" err="1" smtClean="0">
                          <a:effectLst/>
                        </a:rPr>
                        <a:t>др</a:t>
                      </a:r>
                      <a:r>
                        <a:rPr lang="ru-RU" sz="800" u="none" strike="noStrike" dirty="0" smtClean="0">
                          <a:effectLst/>
                        </a:rPr>
                        <a:t> по 52-ФЗ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64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Благотворительная помощь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67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Субвенция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69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Вознаграждение приемному родителю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71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Ежемесячное пособие по уходу за ребенком ФСС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 smtClean="0">
                          <a:effectLst/>
                        </a:rPr>
                        <a:t>73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u="none" strike="noStrike" dirty="0" smtClean="0">
                          <a:effectLst/>
                        </a:rPr>
                        <a:t>Пособие по временной нетрудоспособности в связи с несчастным случаем ФСС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74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Оплата отпуска на период лечения и проезда ФСС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005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75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Единовременное пособие в ранние сроки беременности ФСС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76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Единовременное пособие при рождении ребенка ФСС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92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Компенсация проезда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0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93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ЕДВ социальные отдельным платежным поручением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50" marR="4150" marT="4150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167382"/>
              </p:ext>
            </p:extLst>
          </p:nvPr>
        </p:nvGraphicFramePr>
        <p:xfrm>
          <a:off x="4423753" y="1846003"/>
          <a:ext cx="3605871" cy="4165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7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997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effectLst/>
                        </a:rPr>
                        <a:t>Код вида </a:t>
                      </a:r>
                      <a:r>
                        <a:rPr lang="ru-RU" sz="800" b="1" u="none" strike="noStrike" dirty="0" smtClean="0">
                          <a:effectLst/>
                        </a:rPr>
                        <a:t>зачисления</a:t>
                      </a:r>
                    </a:p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>
                          <a:effectLst/>
                        </a:rPr>
                        <a:t>Наименование вида </a:t>
                      </a:r>
                      <a:r>
                        <a:rPr lang="ru-RU" sz="800" b="1" u="none" strike="noStrike" dirty="0" smtClean="0">
                          <a:effectLst/>
                        </a:rPr>
                        <a:t>зачисления</a:t>
                      </a:r>
                    </a:p>
                    <a:p>
                      <a:pPr algn="l" fontAlgn="b"/>
                      <a:endParaRPr lang="ru-RU" sz="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01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Заработная плата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02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Стипендия учащимся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Пенсия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05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Пособия и другие выплаты по безработице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07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Прочие </a:t>
                      </a:r>
                      <a:r>
                        <a:rPr lang="ru-RU" sz="800" u="none" strike="noStrike" dirty="0" smtClean="0">
                          <a:effectLst/>
                        </a:rPr>
                        <a:t>выплаты (по</a:t>
                      </a:r>
                      <a:r>
                        <a:rPr lang="ru-RU" sz="800" u="none" strike="noStrike" baseline="0" dirty="0" smtClean="0">
                          <a:effectLst/>
                        </a:rPr>
                        <a:t> ЗП договору)</a:t>
                      </a:r>
                      <a:r>
                        <a:rPr lang="ru-RU" sz="800" u="none" strike="noStrike" dirty="0" smtClean="0">
                          <a:effectLst/>
                        </a:rPr>
                        <a:t>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Пенсия НПФ Сбербанка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Аванс по заработной плате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18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Премия (вознаграждение)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19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Отпускные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23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Авторское вознаграждение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26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Денежное довольствие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27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Пособие по временной нетрудоспособности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Расчет при увольнении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33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Денежное вознаграждение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38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Отпускные будущего налогового периода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39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Денежное поощрение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40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Денежное содержание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Депонированная зарплата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48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Пожизненное содержание судей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50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Выплаты списочному составу работников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52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Оклад за звание членов и членов-корр академий наук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58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Доплата к пенсии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19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smtClean="0">
                          <a:effectLst/>
                        </a:rPr>
                        <a:t>72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smtClean="0">
                          <a:effectLst/>
                        </a:rPr>
                        <a:t>Иные выплаты из ФСС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0" marR="6230" marT="6230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0147"/>
              </p:ext>
            </p:extLst>
          </p:nvPr>
        </p:nvGraphicFramePr>
        <p:xfrm>
          <a:off x="609031" y="1840607"/>
          <a:ext cx="3670508" cy="972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00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</a:rPr>
                        <a:t>Код вида зачисления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u="none" strike="noStrike" dirty="0">
                          <a:effectLst/>
                        </a:rPr>
                        <a:t>Наименование вида </a:t>
                      </a:r>
                      <a:r>
                        <a:rPr lang="ru-RU" sz="900" b="1" u="none" strike="noStrike" dirty="0" smtClean="0">
                          <a:effectLst/>
                        </a:rPr>
                        <a:t>зачисления</a:t>
                      </a:r>
                    </a:p>
                    <a:p>
                      <a:pPr algn="l" fontAlgn="b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6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07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Прочие </a:t>
                      </a:r>
                      <a:r>
                        <a:rPr lang="ru-RU" sz="800" u="none" strike="noStrike" dirty="0" smtClean="0">
                          <a:effectLst/>
                        </a:rPr>
                        <a:t>выплаты (разовые зачисления)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77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Премия программы лояльности по карте МИР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6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smtClean="0">
                          <a:effectLst/>
                        </a:rPr>
                        <a:t>78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 smtClean="0">
                          <a:effectLst/>
                        </a:rPr>
                        <a:t>Списание премии программы лояльности по карте МИР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671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…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u="none" strike="noStrike" dirty="0" smtClean="0">
                          <a:effectLst/>
                        </a:rPr>
                        <a:t>Другие,</a:t>
                      </a:r>
                      <a:r>
                        <a:rPr lang="ru-RU" sz="800" b="1" u="none" strike="noStrike" baseline="0" dirty="0" smtClean="0">
                          <a:effectLst/>
                        </a:rPr>
                        <a:t> которые не в списке социальных и периодических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145215" y="1304709"/>
            <a:ext cx="3848665" cy="5036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ст. 101 ФЗ-229  </a:t>
            </a:r>
            <a:r>
              <a:rPr lang="ru-RU" sz="1600" b="1" dirty="0" smtClean="0">
                <a:solidFill>
                  <a:schemeClr val="tx1"/>
                </a:solidFill>
              </a:rPr>
              <a:t>(арест/взыскание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—</a:t>
            </a:r>
            <a:r>
              <a:rPr lang="ru-RU" sz="1600" b="1" dirty="0">
                <a:solidFill>
                  <a:schemeClr val="tx1"/>
                </a:solidFill>
              </a:rPr>
              <a:t> 0%)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423754" y="1304710"/>
            <a:ext cx="3577248" cy="503667"/>
          </a:xfrm>
          <a:prstGeom prst="rect">
            <a:avLst/>
          </a:prstGeom>
          <a:solidFill>
            <a:srgbClr val="FFDF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61744" y="1304708"/>
            <a:ext cx="3717795" cy="503667"/>
          </a:xfrm>
          <a:prstGeom prst="rect">
            <a:avLst/>
          </a:prstGeom>
          <a:solidFill>
            <a:srgbClr val="F8C8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68DB14-CF02-7045-8B05-D2C60FC15ACA}"/>
              </a:ext>
            </a:extLst>
          </p:cNvPr>
          <p:cNvSpPr/>
          <p:nvPr/>
        </p:nvSpPr>
        <p:spPr>
          <a:xfrm>
            <a:off x="4542025" y="1341033"/>
            <a:ext cx="3349614" cy="461665"/>
          </a:xfrm>
          <a:prstGeom prst="rect">
            <a:avLst/>
          </a:prstGeom>
          <a:solidFill>
            <a:srgbClr val="FFDF79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/>
              <a:t>ст</a:t>
            </a:r>
            <a:r>
              <a:rPr lang="ru-RU" sz="1200" b="1" dirty="0"/>
              <a:t>. 99 </a:t>
            </a:r>
            <a:r>
              <a:rPr lang="ru-RU" sz="1200" b="1" dirty="0" smtClean="0"/>
              <a:t>ФЗ-229 (арест/взыскание</a:t>
            </a:r>
            <a:r>
              <a:rPr lang="en-US" sz="1200" b="1" dirty="0" smtClean="0"/>
              <a:t> </a:t>
            </a:r>
            <a:r>
              <a:rPr lang="en-US" sz="1200" b="1" dirty="0"/>
              <a:t>—</a:t>
            </a:r>
            <a:r>
              <a:rPr lang="ru-RU" sz="1200" b="1" dirty="0"/>
              <a:t> не более 50%</a:t>
            </a:r>
            <a:r>
              <a:rPr lang="en-US" sz="1200" b="1" dirty="0"/>
              <a:t> </a:t>
            </a:r>
            <a:r>
              <a:rPr lang="ru-RU" sz="1200" b="1" dirty="0" smtClean="0"/>
              <a:t>или до</a:t>
            </a:r>
            <a:r>
              <a:rPr lang="en-US" sz="1200" b="1" dirty="0" smtClean="0"/>
              <a:t> </a:t>
            </a:r>
            <a:r>
              <a:rPr lang="ru-RU" sz="1200" b="1" dirty="0"/>
              <a:t>70% </a:t>
            </a:r>
            <a:r>
              <a:rPr lang="ru-RU" sz="1200" b="1" dirty="0" smtClean="0"/>
              <a:t>от последнего поступления)</a:t>
            </a:r>
            <a:endParaRPr lang="ru-RU" sz="1200" b="1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A3BF7F8-CDDA-A04F-AF77-F92A6A715D03}"/>
              </a:ext>
            </a:extLst>
          </p:cNvPr>
          <p:cNvSpPr/>
          <p:nvPr/>
        </p:nvSpPr>
        <p:spPr>
          <a:xfrm>
            <a:off x="1241797" y="1406856"/>
            <a:ext cx="25810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/>
              <a:t>Арест/взыскание</a:t>
            </a:r>
            <a:r>
              <a:rPr lang="en-US" sz="1200" b="1" dirty="0"/>
              <a:t> —</a:t>
            </a:r>
            <a:r>
              <a:rPr lang="ru-RU" sz="1200" b="1" dirty="0"/>
              <a:t> 100%</a:t>
            </a:r>
          </a:p>
        </p:txBody>
      </p:sp>
      <p:sp>
        <p:nvSpPr>
          <p:cNvPr id="39" name="Шестиугольник 38">
            <a:extLst>
              <a:ext uri="{FF2B5EF4-FFF2-40B4-BE49-F238E27FC236}">
                <a16:creationId xmlns:a16="http://schemas.microsoft.com/office/drawing/2014/main" id="{94EC490B-F582-4C75-81D0-D691E70B7620}"/>
              </a:ext>
            </a:extLst>
          </p:cNvPr>
          <p:cNvSpPr/>
          <p:nvPr/>
        </p:nvSpPr>
        <p:spPr>
          <a:xfrm>
            <a:off x="362178" y="258590"/>
            <a:ext cx="490755" cy="349639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9551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7565" y="1385355"/>
            <a:ext cx="3588991" cy="11876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Социальные выплаты </a:t>
            </a:r>
          </a:p>
          <a:p>
            <a:pPr>
              <a:defRPr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ст</a:t>
            </a:r>
            <a:r>
              <a:rPr lang="ru-RU" sz="1200" b="1" dirty="0">
                <a:solidFill>
                  <a:schemeClr val="tx1"/>
                </a:solidFill>
              </a:rPr>
              <a:t>. 101 ФЗ-229 </a:t>
            </a:r>
            <a:r>
              <a:rPr lang="ru-RU" sz="1200" b="1" dirty="0" smtClean="0">
                <a:solidFill>
                  <a:schemeClr val="tx1"/>
                </a:solidFill>
              </a:rPr>
              <a:t>арест/взыскание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—</a:t>
            </a:r>
            <a:r>
              <a:rPr lang="ru-RU" sz="1200" b="1" dirty="0">
                <a:solidFill>
                  <a:schemeClr val="tx1"/>
                </a:solidFill>
              </a:rPr>
              <a:t> 0</a:t>
            </a:r>
            <a:r>
              <a:rPr lang="ru-RU" sz="1200" b="1" dirty="0" smtClean="0">
                <a:solidFill>
                  <a:schemeClr val="tx1"/>
                </a:solidFill>
              </a:rPr>
              <a:t>%</a:t>
            </a:r>
          </a:p>
          <a:p>
            <a:pPr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кроме п 1) и 4)) при долге по алиментам и возмещения  вреда по смерти кормильца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31811" y="1365471"/>
            <a:ext cx="3080033" cy="1228940"/>
          </a:xfrm>
          <a:prstGeom prst="rect">
            <a:avLst/>
          </a:prstGeom>
          <a:solidFill>
            <a:srgbClr val="FFDF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90504" y="1365471"/>
            <a:ext cx="3199483" cy="1237366"/>
          </a:xfrm>
          <a:prstGeom prst="rect">
            <a:avLst/>
          </a:prstGeom>
          <a:solidFill>
            <a:srgbClr val="F8C8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268DB14-CF02-7045-8B05-D2C60FC15ACA}"/>
              </a:ext>
            </a:extLst>
          </p:cNvPr>
          <p:cNvSpPr/>
          <p:nvPr/>
        </p:nvSpPr>
        <p:spPr>
          <a:xfrm>
            <a:off x="4686505" y="1485451"/>
            <a:ext cx="27682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/>
              <a:t>Периодические выплаты</a:t>
            </a:r>
          </a:p>
          <a:p>
            <a:pPr>
              <a:defRPr/>
            </a:pPr>
            <a:endParaRPr lang="ru-RU" sz="1400" b="1" dirty="0" smtClean="0"/>
          </a:p>
          <a:p>
            <a:pPr>
              <a:defRPr/>
            </a:pPr>
            <a:r>
              <a:rPr lang="ru-RU" sz="1200" b="1" dirty="0" smtClean="0"/>
              <a:t>ст</a:t>
            </a:r>
            <a:r>
              <a:rPr lang="ru-RU" sz="1200" b="1" dirty="0"/>
              <a:t>. 99 </a:t>
            </a:r>
            <a:r>
              <a:rPr lang="ru-RU" sz="1200" b="1" dirty="0" smtClean="0"/>
              <a:t>ФЗ-229 </a:t>
            </a:r>
            <a:r>
              <a:rPr lang="ru-RU" sz="1200" b="1" dirty="0"/>
              <a:t>а</a:t>
            </a:r>
            <a:r>
              <a:rPr lang="ru-RU" sz="1200" b="1" dirty="0" smtClean="0"/>
              <a:t>рест/взыскание</a:t>
            </a:r>
            <a:r>
              <a:rPr lang="en-US" sz="1200" b="1" dirty="0" smtClean="0"/>
              <a:t> </a:t>
            </a:r>
            <a:r>
              <a:rPr lang="en-US" sz="1200" b="1" dirty="0"/>
              <a:t>—</a:t>
            </a:r>
            <a:r>
              <a:rPr lang="ru-RU" sz="1200" b="1" dirty="0"/>
              <a:t> не более 50%</a:t>
            </a:r>
            <a:r>
              <a:rPr lang="en-US" sz="1200" b="1" dirty="0"/>
              <a:t> </a:t>
            </a:r>
            <a:r>
              <a:rPr lang="ru-RU" sz="1200" b="1" dirty="0"/>
              <a:t>или</a:t>
            </a:r>
            <a:r>
              <a:rPr lang="en-US" sz="1200" b="1" dirty="0"/>
              <a:t> </a:t>
            </a:r>
            <a:r>
              <a:rPr lang="ru-RU" sz="1200" b="1" dirty="0"/>
              <a:t>70% </a:t>
            </a:r>
            <a:r>
              <a:rPr lang="ru-RU" sz="1200" b="1" dirty="0" smtClean="0"/>
              <a:t>от последнего поступления </a:t>
            </a:r>
            <a:endParaRPr lang="ru-RU" sz="120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A3BF7F8-CDDA-A04F-AF77-F92A6A715D03}"/>
              </a:ext>
            </a:extLst>
          </p:cNvPr>
          <p:cNvSpPr/>
          <p:nvPr/>
        </p:nvSpPr>
        <p:spPr>
          <a:xfrm>
            <a:off x="1653817" y="1570182"/>
            <a:ext cx="1939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/>
              <a:t>Прочие выплаты </a:t>
            </a:r>
          </a:p>
          <a:p>
            <a:pPr>
              <a:defRPr/>
            </a:pPr>
            <a:endParaRPr lang="ru-RU" sz="1200" b="1" dirty="0" smtClean="0"/>
          </a:p>
          <a:p>
            <a:pPr>
              <a:defRPr/>
            </a:pPr>
            <a:r>
              <a:rPr lang="ru-RU" sz="1200" b="1" dirty="0" smtClean="0"/>
              <a:t>арест/взыскание</a:t>
            </a:r>
            <a:r>
              <a:rPr lang="en-US" sz="1200" b="1" dirty="0" smtClean="0"/>
              <a:t> </a:t>
            </a:r>
            <a:r>
              <a:rPr lang="en-US" sz="1200" b="1" dirty="0"/>
              <a:t>—</a:t>
            </a:r>
            <a:r>
              <a:rPr lang="ru-RU" sz="1200" b="1" dirty="0"/>
              <a:t> 100%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66923" y="2605208"/>
            <a:ext cx="323531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При поступлении последней периодической выплаты остаток предыдущей  переносится в прочие выплаты (100% </a:t>
            </a:r>
            <a:r>
              <a:rPr lang="ru-RU" sz="1100" dirty="0" smtClean="0"/>
              <a:t>арест/взыскание)</a:t>
            </a:r>
            <a:endParaRPr lang="ru-RU" sz="1100" dirty="0"/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id="{94EC490B-F582-4C75-81D0-D691E70B7620}"/>
              </a:ext>
            </a:extLst>
          </p:cNvPr>
          <p:cNvSpPr/>
          <p:nvPr/>
        </p:nvSpPr>
        <p:spPr>
          <a:xfrm>
            <a:off x="254022" y="304849"/>
            <a:ext cx="490755" cy="349639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100" dirty="0">
                <a:solidFill>
                  <a:schemeClr val="bg1"/>
                </a:solidFill>
                <a:sym typeface="Calibri"/>
              </a:rPr>
              <a:t>2</a:t>
            </a:r>
            <a:endParaRPr kumimoji="0" lang="ru-RU" sz="11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0668" y="302660"/>
            <a:ext cx="4923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Учет поступивших выплат на счет по регистрам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54674" y="864349"/>
            <a:ext cx="3498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Все, кроме периодических и социальных выплат 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86505" y="856638"/>
            <a:ext cx="25646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Зарплата, пенсия, стипендия и др.  </a:t>
            </a:r>
            <a:endParaRPr lang="ru-R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52312" y="850266"/>
            <a:ext cx="2214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Выплаты, указанные в ст.101  </a:t>
            </a:r>
            <a:endParaRPr lang="ru-RU" sz="12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343256" y="2809970"/>
            <a:ext cx="1167029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749750" y="1109994"/>
            <a:ext cx="0" cy="208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827521" y="1113511"/>
            <a:ext cx="0" cy="208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8905292" y="1090065"/>
            <a:ext cx="0" cy="208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73318" y="3570652"/>
            <a:ext cx="102225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400" b="1" dirty="0" smtClean="0"/>
              <a:t>Для периодических выплат установлен период накопления – 1 день</a:t>
            </a:r>
            <a:r>
              <a:rPr lang="ru-RU" sz="1400" dirty="0" smtClean="0"/>
              <a:t>, в </a:t>
            </a:r>
            <a:r>
              <a:rPr lang="ru-RU" sz="1400" dirty="0"/>
              <a:t>течении которого применяется </a:t>
            </a:r>
            <a:r>
              <a:rPr lang="ru-RU" sz="1400" dirty="0" smtClean="0"/>
              <a:t>ограничение (ст. 99)  </a:t>
            </a:r>
            <a:r>
              <a:rPr lang="ru-RU" sz="1400" dirty="0"/>
              <a:t>по наложению </a:t>
            </a:r>
            <a:r>
              <a:rPr lang="ru-RU" sz="1400" dirty="0" smtClean="0"/>
              <a:t>ареста/взыскания для  </a:t>
            </a:r>
            <a:r>
              <a:rPr lang="ru-RU" sz="1400" dirty="0"/>
              <a:t>всех сумм периодических </a:t>
            </a:r>
            <a:r>
              <a:rPr lang="ru-RU" sz="1400" dirty="0" smtClean="0"/>
              <a:t>выплат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4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4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altLang="zh-CN" sz="1400" b="1" dirty="0" smtClean="0"/>
              <a:t>При переводе периодических и социальных выплат  </a:t>
            </a:r>
            <a:r>
              <a:rPr lang="ru-RU" altLang="zh-CN" sz="1400" b="1" dirty="0"/>
              <a:t>на другие счета </a:t>
            </a:r>
            <a:r>
              <a:rPr lang="ru-RU" altLang="zh-CN" sz="1400" b="1" dirty="0" smtClean="0"/>
              <a:t>гражданина</a:t>
            </a:r>
            <a:r>
              <a:rPr lang="ru-RU" altLang="zh-CN" sz="1400" dirty="0"/>
              <a:t> </a:t>
            </a:r>
            <a:r>
              <a:rPr lang="ru-RU" altLang="zh-CN" sz="1400" dirty="0" smtClean="0"/>
              <a:t>в </a:t>
            </a:r>
            <a:r>
              <a:rPr lang="ru-RU" altLang="zh-CN" sz="1400" dirty="0"/>
              <a:t>этом банке/других </a:t>
            </a:r>
            <a:r>
              <a:rPr lang="ru-RU" altLang="zh-CN" sz="1400" dirty="0" smtClean="0"/>
              <a:t>банках, суммы этих выплат </a:t>
            </a:r>
            <a:r>
              <a:rPr lang="ru-RU" altLang="zh-CN" sz="1400" b="1" dirty="0" smtClean="0"/>
              <a:t>идентифицируются и учитываются </a:t>
            </a:r>
            <a:r>
              <a:rPr lang="ru-RU" altLang="zh-CN" sz="1400" b="1" dirty="0"/>
              <a:t>на счете </a:t>
            </a:r>
            <a:r>
              <a:rPr lang="ru-RU" altLang="zh-CN" sz="1400" b="1" dirty="0" smtClean="0"/>
              <a:t>зачисления </a:t>
            </a:r>
            <a:r>
              <a:rPr lang="ru-RU" altLang="zh-CN" sz="1400" b="1" dirty="0"/>
              <a:t>как прочие </a:t>
            </a:r>
            <a:r>
              <a:rPr lang="ru-RU" altLang="zh-CN" sz="1400" b="1" dirty="0" smtClean="0"/>
              <a:t>выплаты </a:t>
            </a:r>
            <a:endParaRPr lang="ru-RU" altLang="zh-CN" sz="1400" b="1" dirty="0"/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3304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778A8549-0F21-C440-89B4-B004EADB75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975"/>
            <a:ext cx="6562725" cy="454025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30" name="Шестиугольник 29">
            <a:extLst>
              <a:ext uri="{FF2B5EF4-FFF2-40B4-BE49-F238E27FC236}">
                <a16:creationId xmlns:a16="http://schemas.microsoft.com/office/drawing/2014/main" id="{6C125C57-2981-4738-836E-679BDA01C77B}"/>
              </a:ext>
            </a:extLst>
          </p:cNvPr>
          <p:cNvSpPr/>
          <p:nvPr/>
        </p:nvSpPr>
        <p:spPr>
          <a:xfrm>
            <a:off x="203527" y="179401"/>
            <a:ext cx="539829" cy="384603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3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749047" y="1155839"/>
            <a:ext cx="2195463" cy="5036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Социальные выплаты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08600" y="1155840"/>
            <a:ext cx="2401410" cy="503667"/>
          </a:xfrm>
          <a:prstGeom prst="rect">
            <a:avLst/>
          </a:prstGeom>
          <a:solidFill>
            <a:srgbClr val="FFDF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Периодические выплаты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385984" y="1167872"/>
            <a:ext cx="1884516" cy="503667"/>
          </a:xfrm>
          <a:prstGeom prst="rect">
            <a:avLst/>
          </a:prstGeom>
          <a:solidFill>
            <a:srgbClr val="F8C8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Прочие выплаты 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792465"/>
              </p:ext>
            </p:extLst>
          </p:nvPr>
        </p:nvGraphicFramePr>
        <p:xfrm>
          <a:off x="294968" y="1720909"/>
          <a:ext cx="11267767" cy="295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161">
                  <a:extLst>
                    <a:ext uri="{9D8B030D-6E8A-4147-A177-3AD203B41FA5}">
                      <a16:colId xmlns:a16="http://schemas.microsoft.com/office/drawing/2014/main" val="2975156512"/>
                    </a:ext>
                  </a:extLst>
                </a:gridCol>
                <a:gridCol w="1887794">
                  <a:extLst>
                    <a:ext uri="{9D8B030D-6E8A-4147-A177-3AD203B41FA5}">
                      <a16:colId xmlns:a16="http://schemas.microsoft.com/office/drawing/2014/main" val="210612569"/>
                    </a:ext>
                  </a:extLst>
                </a:gridCol>
                <a:gridCol w="2433483">
                  <a:extLst>
                    <a:ext uri="{9D8B030D-6E8A-4147-A177-3AD203B41FA5}">
                      <a16:colId xmlns:a16="http://schemas.microsoft.com/office/drawing/2014/main" val="369646369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288658514"/>
                    </a:ext>
                  </a:extLst>
                </a:gridCol>
                <a:gridCol w="1563329">
                  <a:extLst>
                    <a:ext uri="{9D8B030D-6E8A-4147-A177-3AD203B41FA5}">
                      <a16:colId xmlns:a16="http://schemas.microsoft.com/office/drawing/2014/main" val="2749824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Зачислена заплата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                  +30 000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(периодическая выплата)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8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30 000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30 000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652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Расход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наличными                    - 5 000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8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25 000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000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03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Поступило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пособие                     + 660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8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 660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25 660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547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Внесено наличными                  +1000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000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8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26 660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23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Зачислена зарплата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                 +30 000</a:t>
                      </a:r>
                    </a:p>
                    <a:p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(периодическая выплата)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/>
                        <a:t>1000 + 25000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=26 000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8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30 000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56 660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97897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FF0000"/>
                          </a:solidFill>
                        </a:rPr>
                        <a:t>Поступил</a:t>
                      </a:r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rgbClr val="FF0000"/>
                          </a:solidFill>
                        </a:rPr>
                        <a:t>испол</a:t>
                      </a:r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</a:rPr>
                        <a:t>.  док о взыскании – 120 000  руб. долг  по кредиту  (ст. 99 - до 50% от суммы последнего периодического поступления) </a:t>
                      </a:r>
                      <a:endParaRPr lang="ru-RU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383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Списано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по 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</a:rPr>
                        <a:t>испол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док.    - 41 000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- 26 000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8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-15 000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15 660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22131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176887" y="1123628"/>
            <a:ext cx="674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Счет </a:t>
            </a:r>
            <a:endParaRPr lang="ru-RU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2"/>
          <a:srcRect l="1" r="3041" b="11897"/>
          <a:stretch/>
        </p:blipFill>
        <p:spPr>
          <a:xfrm>
            <a:off x="381412" y="861140"/>
            <a:ext cx="650976" cy="68744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94968" y="4698180"/>
            <a:ext cx="120519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1. Расчет суммы для взыскания</a:t>
            </a:r>
            <a:r>
              <a:rPr lang="ru-RU" sz="1400" dirty="0" smtClean="0"/>
              <a:t>: </a:t>
            </a:r>
          </a:p>
          <a:p>
            <a:r>
              <a:rPr lang="ru-RU" sz="1400" dirty="0" smtClean="0"/>
              <a:t>Остаток прочих выплат + (остаток </a:t>
            </a:r>
            <a:r>
              <a:rPr lang="ru-RU" sz="1400" dirty="0" err="1" smtClean="0"/>
              <a:t>периодич</a:t>
            </a:r>
            <a:r>
              <a:rPr lang="ru-RU" sz="1400" dirty="0" smtClean="0"/>
              <a:t>. выплат -  (50% от последней суммы зарплаты))</a:t>
            </a:r>
          </a:p>
          <a:p>
            <a:r>
              <a:rPr lang="ru-RU" sz="1400" dirty="0" smtClean="0"/>
              <a:t>26 000 + (30 000 –(30 000 х </a:t>
            </a:r>
            <a:r>
              <a:rPr lang="en-US" sz="1400" dirty="0" smtClean="0"/>
              <a:t>50%</a:t>
            </a:r>
            <a:r>
              <a:rPr lang="ru-RU" sz="1400" dirty="0" smtClean="0"/>
              <a:t>)) = 41 000 руб. списаны со счета  в разрезе регистров для перечисления взыскателю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 marL="342900" indent="-342900">
              <a:buAutoNum type="arabicPeriod" startAt="2"/>
            </a:pPr>
            <a:r>
              <a:rPr lang="ru-RU" sz="1400" b="1" dirty="0" smtClean="0"/>
              <a:t>Списание выплат в разрезе регистров:  </a:t>
            </a:r>
            <a:r>
              <a:rPr lang="ru-RU" sz="1400" dirty="0" smtClean="0"/>
              <a:t>списание из остатка прочих выплат 26 000 руб. и из периодических выплат 15 000 руб. </a:t>
            </a:r>
          </a:p>
          <a:p>
            <a:pPr marL="342900" indent="-342900">
              <a:buAutoNum type="arabicPeriod" startAt="2"/>
            </a:pPr>
            <a:endParaRPr lang="ru-RU" sz="1400" dirty="0" smtClean="0"/>
          </a:p>
          <a:p>
            <a:r>
              <a:rPr lang="ru-RU" sz="1400" b="1" dirty="0" smtClean="0"/>
              <a:t>3.    Формирование  долга по </a:t>
            </a:r>
            <a:r>
              <a:rPr lang="ru-RU" sz="1400" b="1" dirty="0" err="1" smtClean="0"/>
              <a:t>испол</a:t>
            </a:r>
            <a:r>
              <a:rPr lang="ru-RU" sz="1400" b="1" dirty="0" smtClean="0"/>
              <a:t>. документу: </a:t>
            </a:r>
            <a:r>
              <a:rPr lang="ru-RU" sz="1400" dirty="0" smtClean="0"/>
              <a:t>120 000 – 41 000 = 79 000 руб. </a:t>
            </a:r>
          </a:p>
          <a:p>
            <a:r>
              <a:rPr lang="ru-RU" sz="1400" dirty="0"/>
              <a:t>При поступлении средств на </a:t>
            </a:r>
            <a:r>
              <a:rPr lang="ru-RU" sz="1400" dirty="0" smtClean="0"/>
              <a:t>счет будут производиться вышеуказанные действия до полного исполнения требований </a:t>
            </a:r>
            <a:endParaRPr lang="ru-RU" sz="1400" dirty="0"/>
          </a:p>
          <a:p>
            <a:r>
              <a:rPr lang="ru-RU" sz="1400" dirty="0" smtClean="0"/>
              <a:t>  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353368" y="1213168"/>
            <a:ext cx="1017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Остаток </a:t>
            </a:r>
            <a:endParaRPr lang="ru-RU" b="1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4810037" y="2512141"/>
            <a:ext cx="1448024" cy="929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755079" y="146342"/>
            <a:ext cx="11218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Пример расчета доступной суммы для взыскания </a:t>
            </a:r>
            <a:r>
              <a:rPr lang="ru-RU" b="1" dirty="0"/>
              <a:t>с анализом видов выплат, причины </a:t>
            </a:r>
            <a:r>
              <a:rPr lang="ru-RU" b="1" dirty="0" smtClean="0"/>
              <a:t>требования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0880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>
            <a:extLst>
              <a:ext uri="{FF2B5EF4-FFF2-40B4-BE49-F238E27FC236}">
                <a16:creationId xmlns:a16="http://schemas.microsoft.com/office/drawing/2014/main" id="{6C125C57-2981-4738-836E-679BDA01C77B}"/>
              </a:ext>
            </a:extLst>
          </p:cNvPr>
          <p:cNvSpPr/>
          <p:nvPr/>
        </p:nvSpPr>
        <p:spPr>
          <a:xfrm>
            <a:off x="86297" y="149905"/>
            <a:ext cx="539829" cy="384603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3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8934" y="162231"/>
            <a:ext cx="10664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Учет банком удержаний, проведенных  в з/п компаниях или ПФР (новое  положение в ФЗ-229 ч.3 ст. 98)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9656" y="721900"/>
            <a:ext cx="1160132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30000"/>
              </a:lnSpc>
              <a:spcAft>
                <a:spcPts val="0"/>
              </a:spcAft>
            </a:pPr>
            <a:endParaRPr lang="ru-RU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30000"/>
              </a:lnSpc>
              <a:spcAft>
                <a:spcPts val="0"/>
              </a:spcAft>
            </a:pPr>
            <a:endParaRPr lang="ru-RU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30000"/>
              </a:lnSpc>
              <a:spcAft>
                <a:spcPts val="0"/>
              </a:spcAft>
            </a:pPr>
            <a:endParaRPr lang="ru-RU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30000"/>
              </a:lnSpc>
              <a:spcAft>
                <a:spcPts val="0"/>
              </a:spcAft>
            </a:pPr>
            <a:endParaRPr lang="ru-RU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30000"/>
              </a:lnSpc>
              <a:spcAft>
                <a:spcPts val="0"/>
              </a:spcAft>
            </a:pPr>
            <a:endParaRPr lang="ru-RU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30000"/>
              </a:lnSpc>
              <a:spcAft>
                <a:spcPts val="0"/>
              </a:spcAft>
            </a:pPr>
            <a:endParaRPr lang="ru-RU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10000"/>
              </a:lnSpc>
              <a:spcAft>
                <a:spcPts val="0"/>
              </a:spcAft>
            </a:pPr>
            <a:endParaRPr lang="ru-RU" sz="16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10000"/>
              </a:lnSpc>
              <a:spcAft>
                <a:spcPts val="0"/>
              </a:spcAf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Цель изменений в ФЗ-229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</a:rPr>
              <a:t>ч. 3 ст. 98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ФЗ-229)  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– защита доходов от излишнего взыскания при обработке </a:t>
            </a:r>
            <a:r>
              <a:rPr lang="ru-RU" sz="1600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испол</a:t>
            </a: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. документа к счету в банке: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«Лица, выплачивающие должнику заработную плату и (или) иные доходы  путем их перечисления на счет должника в банке или иной кредитной организации, обязаны указывать в расчетном документе сумму, взысканную по  исполнительному документу.»</a:t>
            </a:r>
          </a:p>
          <a:p>
            <a:pPr lvl="0" algn="just">
              <a:lnSpc>
                <a:spcPct val="110000"/>
              </a:lnSpc>
              <a:spcAft>
                <a:spcPts val="0"/>
              </a:spcAft>
            </a:pP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10000"/>
              </a:lnSpc>
              <a:spcAft>
                <a:spcPts val="0"/>
              </a:spcAf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Механизм исполнения: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Отправитель в расчетном документе/</a:t>
            </a:r>
            <a:r>
              <a:rPr lang="ru-RU" sz="1600" u="sng" dirty="0" smtClean="0">
                <a:latin typeface="Calibri" panose="020F0502020204030204" pitchFamily="34" charset="0"/>
                <a:ea typeface="Calibri" panose="020F0502020204030204" pitchFamily="34" charset="0"/>
              </a:rPr>
              <a:t>реестре</a:t>
            </a:r>
            <a:r>
              <a:rPr lang="ru-RU" sz="1600" baseline="30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указывает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</a:rPr>
              <a:t>сумму удержаний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с выплаты, перечисляемой на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</a:rPr>
              <a:t>счет в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банке </a:t>
            </a:r>
          </a:p>
          <a:p>
            <a:pPr algn="just">
              <a:lnSpc>
                <a:spcPct val="110000"/>
              </a:lnSpc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Банк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</a:rPr>
              <a:t>учитывает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 эти удержания при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</a:rPr>
              <a:t>расчете доступной суммы для ареста/взыскания  по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испол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</a:rPr>
              <a:t>. документу к счету в </a:t>
            </a: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банке</a:t>
            </a:r>
          </a:p>
          <a:p>
            <a:pPr algn="just">
              <a:lnSpc>
                <a:spcPct val="110000"/>
              </a:lnSpc>
            </a:pP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ru-RU" sz="16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Необходима автоматизация для отправителей выплат и банков: </a:t>
            </a:r>
          </a:p>
          <a:p>
            <a:pPr marL="285750" indent="-285750" algn="just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Calibri" panose="020F0502020204030204" pitchFamily="34" charset="0"/>
                <a:ea typeface="Calibri" panose="020F0502020204030204" pitchFamily="34" charset="0"/>
              </a:rPr>
              <a:t>Новый  формат  эл реестра для отравителей выплат – этапы реализации на сл. 10</a:t>
            </a:r>
          </a:p>
        </p:txBody>
      </p:sp>
      <p:sp>
        <p:nvSpPr>
          <p:cNvPr id="24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003329" y="7841884"/>
            <a:ext cx="198437" cy="155575"/>
          </a:xfrm>
        </p:spPr>
        <p:txBody>
          <a:bodyPr/>
          <a:lstStyle/>
          <a:p>
            <a:pPr>
              <a:defRPr/>
            </a:pPr>
            <a:fld id="{C80991FA-8CCE-47C3-B457-D643CEFB7424}" type="slidenum">
              <a:rPr lang="ru-RU" smtClean="0"/>
              <a:pPr>
                <a:defRPr/>
              </a:pPr>
              <a:t>8</a:t>
            </a:fld>
            <a:r>
              <a:rPr lang="ru-RU" smtClean="0"/>
              <a:t>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79656" y="1243631"/>
            <a:ext cx="8212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Взыскание по счету в банке БЕЗ УЧЕТА УДЕРЖАНИЙ С ВЫПЛАТЫ в зарплатной компании : 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385509" y="1618928"/>
            <a:ext cx="2370411" cy="49182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b="1" dirty="0" smtClean="0"/>
              <a:t>Начисление зарплаты </a:t>
            </a:r>
            <a:endParaRPr lang="ru-RU" sz="1400" b="1" dirty="0"/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4619541" y="1618928"/>
            <a:ext cx="1808787" cy="4918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Счет в банке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07380" y="2126555"/>
            <a:ext cx="27816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ачислено 50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000 руб. 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взыскали 20 000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(40%) </a:t>
            </a:r>
            <a:endParaRPr lang="ru-RU" sz="1400" dirty="0">
              <a:solidFill>
                <a:srgbClr val="C00000"/>
              </a:solidFill>
            </a:endParaRP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по </a:t>
            </a:r>
            <a:r>
              <a:rPr lang="ru-RU" sz="1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документу </a:t>
            </a:r>
            <a:endParaRPr lang="ru-RU" sz="1400" dirty="0">
              <a:solidFill>
                <a:srgbClr val="C00000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 bwMode="auto">
          <a:xfrm>
            <a:off x="2849704" y="2627040"/>
            <a:ext cx="157345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2844183" y="2293422"/>
            <a:ext cx="16722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 smtClean="0"/>
              <a:t>перечислено 30 000 руб.</a:t>
            </a:r>
            <a:endParaRPr lang="ru-RU" sz="11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4563801" y="2194992"/>
            <a:ext cx="2152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Взыскали  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15 000 руб.: </a:t>
            </a:r>
          </a:p>
          <a:p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30 000 х 50%</a:t>
            </a:r>
          </a:p>
          <a:p>
            <a:endParaRPr lang="ru-RU" sz="14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588166" y="1546920"/>
            <a:ext cx="5392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клиента остается   </a:t>
            </a:r>
          </a:p>
          <a:p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30 000 – 15 000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15 000 руб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 - удержали 70% с зарплаты 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532635" y="2945379"/>
            <a:ext cx="11479539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4256" y="795201"/>
            <a:ext cx="211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Текущая ситуация: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3848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59099" y="1075293"/>
            <a:ext cx="2138515" cy="5036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Социальные выплаты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23278" y="1075294"/>
            <a:ext cx="2199557" cy="503667"/>
          </a:xfrm>
          <a:prstGeom prst="rect">
            <a:avLst/>
          </a:prstGeom>
          <a:solidFill>
            <a:srgbClr val="FFDF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Периодические выплаты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56018" y="1075292"/>
            <a:ext cx="2227006" cy="503667"/>
          </a:xfrm>
          <a:prstGeom prst="rect">
            <a:avLst/>
          </a:prstGeom>
          <a:solidFill>
            <a:srgbClr val="F8C8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Прочие выплаты 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810393"/>
              </p:ext>
            </p:extLst>
          </p:nvPr>
        </p:nvGraphicFramePr>
        <p:xfrm>
          <a:off x="203527" y="1625615"/>
          <a:ext cx="11807597" cy="242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2060">
                  <a:extLst>
                    <a:ext uri="{9D8B030D-6E8A-4147-A177-3AD203B41FA5}">
                      <a16:colId xmlns:a16="http://schemas.microsoft.com/office/drawing/2014/main" val="2975156512"/>
                    </a:ext>
                  </a:extLst>
                </a:gridCol>
                <a:gridCol w="2212258">
                  <a:extLst>
                    <a:ext uri="{9D8B030D-6E8A-4147-A177-3AD203B41FA5}">
                      <a16:colId xmlns:a16="http://schemas.microsoft.com/office/drawing/2014/main" val="318200008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696463699"/>
                    </a:ext>
                  </a:extLst>
                </a:gridCol>
                <a:gridCol w="2161749">
                  <a:extLst>
                    <a:ext uri="{9D8B030D-6E8A-4147-A177-3AD203B41FA5}">
                      <a16:colId xmlns:a16="http://schemas.microsoft.com/office/drawing/2014/main" val="1288658514"/>
                    </a:ext>
                  </a:extLst>
                </a:gridCol>
                <a:gridCol w="1575530">
                  <a:extLst>
                    <a:ext uri="{9D8B030D-6E8A-4147-A177-3AD203B41FA5}">
                      <a16:colId xmlns:a16="http://schemas.microsoft.com/office/drawing/2014/main" val="2749824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Поступило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пособие                       + 660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8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 660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660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547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Внесено наличными                  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+ 1000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000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8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1 660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23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Зачислена зарплата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                   + 12 160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(периодическая выплата)</a:t>
                      </a: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</a:rPr>
                        <a:t>В реестре указана сумма удержания </a:t>
                      </a:r>
                    </a:p>
                    <a:p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</a:rPr>
                        <a:t>3 040 руб. </a:t>
                      </a:r>
                      <a:endParaRPr lang="ru-RU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8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160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13 820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978975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</a:rPr>
                        <a:t>Поступил</a:t>
                      </a:r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400" b="0" baseline="0" dirty="0" err="1" smtClean="0">
                          <a:solidFill>
                            <a:srgbClr val="FF0000"/>
                          </a:solidFill>
                        </a:rPr>
                        <a:t>испол</a:t>
                      </a:r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</a:rPr>
                        <a:t>.  док о взыскании – 20 000  руб. долг ЖКХ  (ст. 99 - до 50% от суммы последнего периодического поступления) </a:t>
                      </a:r>
                      <a:endParaRPr lang="ru-RU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8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383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Списано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по 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</a:rPr>
                        <a:t>испол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док.                - 5 560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-1 000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8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- 4 560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8 260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22131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25275" y="1028334"/>
            <a:ext cx="674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Счет </a:t>
            </a:r>
            <a:endParaRPr lang="ru-RU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1" r="3041" b="11897"/>
          <a:stretch/>
        </p:blipFill>
        <p:spPr>
          <a:xfrm>
            <a:off x="829800" y="765846"/>
            <a:ext cx="650976" cy="6874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0033" y="1141320"/>
            <a:ext cx="1017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Остаток </a:t>
            </a:r>
            <a:endParaRPr lang="ru-RU" b="1" dirty="0"/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id="{6C125C57-2981-4738-836E-679BDA01C77B}"/>
              </a:ext>
            </a:extLst>
          </p:cNvPr>
          <p:cNvSpPr/>
          <p:nvPr/>
        </p:nvSpPr>
        <p:spPr>
          <a:xfrm>
            <a:off x="203527" y="149905"/>
            <a:ext cx="539829" cy="384603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3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527" y="4380279"/>
            <a:ext cx="1180759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1. Расчет суммы для взыскания</a:t>
            </a:r>
            <a:r>
              <a:rPr lang="ru-RU" sz="1400" dirty="0" smtClean="0"/>
              <a:t>: </a:t>
            </a:r>
          </a:p>
          <a:p>
            <a:r>
              <a:rPr lang="ru-RU" sz="1400" dirty="0" smtClean="0"/>
              <a:t>Остаток прочих  выплат + </a:t>
            </a:r>
            <a:r>
              <a:rPr lang="ru-RU" sz="1400" dirty="0"/>
              <a:t>(остаток </a:t>
            </a:r>
            <a:r>
              <a:rPr lang="ru-RU" sz="1400" dirty="0" err="1" smtClean="0"/>
              <a:t>периодич</a:t>
            </a:r>
            <a:r>
              <a:rPr lang="ru-RU" sz="1400" dirty="0" smtClean="0"/>
              <a:t>. </a:t>
            </a:r>
            <a:r>
              <a:rPr lang="ru-RU" sz="1400" dirty="0"/>
              <a:t>выплат </a:t>
            </a:r>
            <a:r>
              <a:rPr lang="ru-RU" sz="1400" dirty="0" smtClean="0"/>
              <a:t>– (50</a:t>
            </a:r>
            <a:r>
              <a:rPr lang="ru-RU" sz="1400" dirty="0"/>
              <a:t>% от последней суммы </a:t>
            </a:r>
            <a:r>
              <a:rPr lang="ru-RU" sz="1400" dirty="0" smtClean="0"/>
              <a:t>з/платы  с учетом удержаний в з/п компании с этой выплаты)</a:t>
            </a:r>
          </a:p>
          <a:p>
            <a:r>
              <a:rPr lang="ru-RU" sz="1400" dirty="0" smtClean="0"/>
              <a:t>1 000 + (12 160  –(50% х  (12 160 + 3 040)))= 1 000 + 4 560 = 5 560  руб. списаны со счета в разрезе регистров для перечисления взыскателю </a:t>
            </a:r>
          </a:p>
          <a:p>
            <a:endParaRPr lang="ru-RU" sz="1400" dirty="0" smtClean="0"/>
          </a:p>
          <a:p>
            <a:r>
              <a:rPr lang="ru-RU" sz="1400" b="1" dirty="0" smtClean="0"/>
              <a:t>2. </a:t>
            </a:r>
            <a:r>
              <a:rPr lang="ru-RU" sz="1400" b="1" dirty="0"/>
              <a:t>Списание выплат в разрезе регистров: </a:t>
            </a:r>
            <a:r>
              <a:rPr lang="ru-RU" sz="1400" dirty="0" smtClean="0"/>
              <a:t>списание из остатка  прочих выплат 1 000 руб.  </a:t>
            </a:r>
            <a:r>
              <a:rPr lang="ru-RU" sz="1400" dirty="0"/>
              <a:t>и</a:t>
            </a:r>
            <a:r>
              <a:rPr lang="ru-RU" sz="1400" dirty="0" smtClean="0"/>
              <a:t> из  периодических выплат  4 560 руб. </a:t>
            </a:r>
          </a:p>
          <a:p>
            <a:endParaRPr lang="ru-RU" sz="1400" dirty="0" smtClean="0"/>
          </a:p>
          <a:p>
            <a:r>
              <a:rPr lang="ru-RU" sz="1400" b="1" dirty="0" smtClean="0"/>
              <a:t>3. Формирование долга  по </a:t>
            </a:r>
            <a:r>
              <a:rPr lang="ru-RU" sz="1400" b="1" dirty="0" err="1" smtClean="0"/>
              <a:t>испол.документу</a:t>
            </a:r>
            <a:r>
              <a:rPr lang="ru-RU" sz="1400" b="1" dirty="0" smtClean="0"/>
              <a:t>: </a:t>
            </a:r>
            <a:r>
              <a:rPr lang="ru-RU" sz="1400" dirty="0" smtClean="0"/>
              <a:t> 20 000 – 5 560 = 14 440 руб. </a:t>
            </a:r>
          </a:p>
          <a:p>
            <a:endParaRPr lang="ru-RU" sz="1400" dirty="0" smtClean="0"/>
          </a:p>
          <a:p>
            <a:r>
              <a:rPr lang="ru-RU" sz="1400" dirty="0" smtClean="0"/>
              <a:t>При </a:t>
            </a:r>
            <a:r>
              <a:rPr lang="ru-RU" sz="1400" dirty="0"/>
              <a:t>поступлении средств на </a:t>
            </a:r>
            <a:r>
              <a:rPr lang="ru-RU" sz="1400" dirty="0" smtClean="0"/>
              <a:t>счет </a:t>
            </a:r>
            <a:r>
              <a:rPr lang="ru-RU" sz="1400" dirty="0"/>
              <a:t>будут производиться вышеуказанные действия до полного исполнения требований </a:t>
            </a:r>
          </a:p>
          <a:p>
            <a:endParaRPr lang="ru-RU" sz="1400" dirty="0"/>
          </a:p>
          <a:p>
            <a:r>
              <a:rPr lang="ru-RU" sz="1400" dirty="0" smtClean="0"/>
              <a:t>  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92142" y="98259"/>
            <a:ext cx="120797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Пример расчета доступной суммы для взыскания </a:t>
            </a:r>
            <a:r>
              <a:rPr lang="ru-RU" b="1" dirty="0"/>
              <a:t>с анализом видов выплат, причины </a:t>
            </a:r>
            <a:r>
              <a:rPr lang="ru-RU" b="1" dirty="0" smtClean="0"/>
              <a:t>требования </a:t>
            </a:r>
          </a:p>
          <a:p>
            <a:r>
              <a:rPr lang="ru-RU" b="1" dirty="0" smtClean="0"/>
              <a:t>и с учетом удержания </a:t>
            </a:r>
            <a:r>
              <a:rPr lang="ru-RU" b="1" dirty="0"/>
              <a:t>в </a:t>
            </a:r>
            <a:r>
              <a:rPr lang="ru-RU" b="1" dirty="0" smtClean="0"/>
              <a:t>з/п компании 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528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7737</TotalTime>
  <Words>1932</Words>
  <Application>Microsoft Office PowerPoint</Application>
  <PresentationFormat>Широкоэкранный</PresentationFormat>
  <Paragraphs>412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等线</vt:lpstr>
      <vt:lpstr>Tahoma</vt:lpstr>
      <vt:lpstr>Times New Roman</vt:lpstr>
      <vt:lpstr>Verdana</vt:lpstr>
      <vt:lpstr>Wingdings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Справочник идентификации поступающих выплат (кроме  реестровых перечислений пенсий ПФР и военных пенсий)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Дмитриева Оксана Владимировна</dc:creator>
  <cp:lastModifiedBy>Дмитриева Оксана Владимировна</cp:lastModifiedBy>
  <cp:revision>169</cp:revision>
  <cp:lastPrinted>2019-06-26T11:33:52Z</cp:lastPrinted>
  <dcterms:created xsi:type="dcterms:W3CDTF">2019-06-20T11:47:31Z</dcterms:created>
  <dcterms:modified xsi:type="dcterms:W3CDTF">2019-06-26T13:14:26Z</dcterms:modified>
</cp:coreProperties>
</file>