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430" r:id="rId2"/>
    <p:sldId id="431" r:id="rId3"/>
    <p:sldId id="433" r:id="rId4"/>
    <p:sldId id="434" r:id="rId5"/>
    <p:sldId id="435" r:id="rId6"/>
    <p:sldId id="436" r:id="rId7"/>
    <p:sldId id="439" r:id="rId8"/>
    <p:sldId id="451" r:id="rId9"/>
    <p:sldId id="440" r:id="rId10"/>
    <p:sldId id="460" r:id="rId11"/>
    <p:sldId id="488" r:id="rId12"/>
    <p:sldId id="489" r:id="rId13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E6EDED5-30D6-494D-B053-A20406B2F946}">
          <p14:sldIdLst>
            <p14:sldId id="430"/>
            <p14:sldId id="431"/>
            <p14:sldId id="433"/>
            <p14:sldId id="434"/>
            <p14:sldId id="435"/>
            <p14:sldId id="436"/>
            <p14:sldId id="439"/>
            <p14:sldId id="451"/>
            <p14:sldId id="440"/>
            <p14:sldId id="460"/>
            <p14:sldId id="488"/>
            <p14:sldId id="489"/>
          </p14:sldIdLst>
        </p14:section>
        <p14:section name="Раздел без заголовка" id="{9F6C7CD4-45BE-48E5-88FF-A4093F16A636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Белоусова Евдокия Серафимовна" initials="БЕС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FF7C80"/>
    <a:srgbClr val="0000CC"/>
    <a:srgbClr val="FF9966"/>
    <a:srgbClr val="002060"/>
    <a:srgbClr val="008000"/>
    <a:srgbClr val="339933"/>
    <a:srgbClr val="EAEAEA"/>
    <a:srgbClr val="00C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28" autoAdjust="0"/>
  </p:normalViewPr>
  <p:slideViewPr>
    <p:cSldViewPr>
      <p:cViewPr>
        <p:scale>
          <a:sx n="118" d="100"/>
          <a:sy n="118" d="100"/>
        </p:scale>
        <p:origin x="-1422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 2017г.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Lbls>
            <c:dLbl>
              <c:idx val="2"/>
              <c:layout>
                <c:manualLayout>
                  <c:x val="-8.2843051102905642E-17"/>
                  <c:y val="0.32117066526854454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FF0000"/>
                        </a:solidFill>
                      </a:rPr>
                      <a:t>-8%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CAF-4DD2-AA42-6195CD8679F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Системообразующие банки
</c:v>
                </c:pt>
                <c:pt idx="1">
                  <c:v>Банки с СК &gt; 2 млрд.руб.
</c:v>
                </c:pt>
                <c:pt idx="2">
                  <c:v>Банки с 2 млрд.руб. &gt; СК &gt; 300 млн.руб.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7.0000000000000007E-2</c:v>
                </c:pt>
                <c:pt idx="1">
                  <c:v>0.12</c:v>
                </c:pt>
                <c:pt idx="2">
                  <c:v>-0.08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CAF-4DD2-AA42-6195CD8679F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 2018г.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dLbl>
              <c:idx val="2"/>
              <c:layout>
                <c:manualLayout>
                  <c:x val="6.7781461183282852E-3"/>
                  <c:y val="0.21220294987488705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FF0000"/>
                        </a:solidFill>
                      </a:rPr>
                      <a:t>-1%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CAF-4DD2-AA42-6195CD8679F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Системообразующие банки
</c:v>
                </c:pt>
                <c:pt idx="1">
                  <c:v>Банки с СК &gt; 2 млрд.руб.
</c:v>
                </c:pt>
                <c:pt idx="2">
                  <c:v>Банки с 2 млрд.руб. &gt; СК &gt; 300 млн.руб.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0.21</c:v>
                </c:pt>
                <c:pt idx="1">
                  <c:v>0.15</c:v>
                </c:pt>
                <c:pt idx="2">
                  <c:v>-0.01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CAF-4DD2-AA42-6195CD8679F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 2019г.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0"/>
                  <c:y val="0.252348379853856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400" b="1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CAF-4DD2-AA42-6195CD8679F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Системообразующие банки
</c:v>
                </c:pt>
                <c:pt idx="1">
                  <c:v>Банки с СК &gt; 2 млрд.руб.
</c:v>
                </c:pt>
                <c:pt idx="2">
                  <c:v>Банки с 2 млрд.руб. &gt; СК &gt; 300 млн.руб.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0.03</c:v>
                </c:pt>
                <c:pt idx="1">
                  <c:v>0.01</c:v>
                </c:pt>
                <c:pt idx="2">
                  <c:v>-0.04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CAF-4DD2-AA42-6195CD8679F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1891840"/>
        <c:axId val="31893376"/>
      </c:barChart>
      <c:catAx>
        <c:axId val="318918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31893376"/>
        <c:crosses val="autoZero"/>
        <c:auto val="1"/>
        <c:lblAlgn val="ctr"/>
        <c:lblOffset val="100"/>
        <c:noMultiLvlLbl val="0"/>
      </c:catAx>
      <c:valAx>
        <c:axId val="3189337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3189184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6564693223953151"/>
          <c:y val="0.79719147272013757"/>
          <c:w val="0.33651713241780845"/>
          <c:h val="0.10370895218070456"/>
        </c:manualLayout>
      </c:layout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 2017г.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scene3d>
              <a:camera prst="orthographicFront"/>
              <a:lightRig rig="threePt" dir="t"/>
            </a:scene3d>
            <a:sp3d prstMaterial="metal"/>
          </c:spPr>
          <c:invertIfNegative val="0"/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1"/>
                        </a:solidFill>
                      </a:rPr>
                      <a:t>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C03-46F0-8B33-7F29E79AE0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Системообразующие банки
</c:v>
                </c:pt>
                <c:pt idx="1">
                  <c:v>Банки с СК &gt; 2 млрд.руб.
</c:v>
                </c:pt>
                <c:pt idx="2">
                  <c:v>Банки с 2 млрд.руб. &gt; СК &gt; 300 млн.руб.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0.12</c:v>
                </c:pt>
                <c:pt idx="1">
                  <c:v>0.15</c:v>
                </c:pt>
                <c:pt idx="2">
                  <c:v>0.04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C03-46F0-8B33-7F29E79AE01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 2018г.</c:v>
                </c:pt>
              </c:strCache>
            </c:strRef>
          </c:tx>
          <c:spPr>
            <a:solidFill>
              <a:srgbClr val="660066"/>
            </a:solidFill>
          </c:spPr>
          <c:invertIfNegative val="0"/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1"/>
                        </a:solidFill>
                      </a:rPr>
                      <a:t>3,4%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C03-46F0-8B33-7F29E79AE0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Системообразующие банки
</c:v>
                </c:pt>
                <c:pt idx="1">
                  <c:v>Банки с СК &gt; 2 млрд.руб.
</c:v>
                </c:pt>
                <c:pt idx="2">
                  <c:v>Банки с 2 млрд.руб. &gt; СК &gt; 300 млн.руб.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0.19</c:v>
                </c:pt>
                <c:pt idx="1">
                  <c:v>7.0000000000000007E-2</c:v>
                </c:pt>
                <c:pt idx="2" formatCode="0.0%">
                  <c:v>3.4000000000000002E-2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C03-46F0-8B33-7F29E79AE01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 2019г.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1.448960095410772E-2"/>
                  <c:y val="0.3166682181470005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400" b="1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C03-46F0-8B33-7F29E79AE0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Системообразующие банки
</c:v>
                </c:pt>
                <c:pt idx="1">
                  <c:v>Банки с СК &gt; 2 млрд.руб.
</c:v>
                </c:pt>
                <c:pt idx="2">
                  <c:v>Банки с 2 млрд.руб. &gt; СК &gt; 300 млн.руб.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7.0000000000000007E-2</c:v>
                </c:pt>
                <c:pt idx="1">
                  <c:v>0.06</c:v>
                </c:pt>
                <c:pt idx="2">
                  <c:v>-0.09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C03-46F0-8B33-7F29E79AE01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6048512"/>
        <c:axId val="106062592"/>
      </c:barChart>
      <c:catAx>
        <c:axId val="1060485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06062592"/>
        <c:crosses val="autoZero"/>
        <c:auto val="1"/>
        <c:lblAlgn val="ctr"/>
        <c:lblOffset val="100"/>
        <c:noMultiLvlLbl val="0"/>
      </c:catAx>
      <c:valAx>
        <c:axId val="10606259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0604851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8372187927333381"/>
          <c:y val="0.86601358138298734"/>
          <c:w val="0.33651713241780845"/>
          <c:h val="0.12725075468436242"/>
        </c:manualLayout>
      </c:layout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01.01.2017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/>
                      <a:t>25.3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01C-43F1-970A-4CD347856DA6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1"/>
                        </a:solidFill>
                      </a:rPr>
                      <a:t>33.8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01C-43F1-970A-4CD347856D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Системообразующие банки
</c:v>
                </c:pt>
                <c:pt idx="1">
                  <c:v>Банки с СК &gt; 2 млрд.руб.
</c:v>
                </c:pt>
                <c:pt idx="2">
                  <c:v>Банки с 2 млрд.руб. &gt; СК &gt; 300 млн.руб.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14.4</c:v>
                </c:pt>
                <c:pt idx="1">
                  <c:v>25.3</c:v>
                </c:pt>
                <c:pt idx="2">
                  <c:v>33.799999999999997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01C-43F1-970A-4CD347856DA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01.01.2018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1"/>
                        </a:solidFill>
                      </a:rPr>
                      <a:t>37.0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01C-43F1-970A-4CD347856D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Системообразующие банки
</c:v>
                </c:pt>
                <c:pt idx="1">
                  <c:v>Банки с СК &gt; 2 млрд.руб.
</c:v>
                </c:pt>
                <c:pt idx="2">
                  <c:v>Банки с 2 млрд.руб. &gt; СК &gt; 300 млн.руб.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14.6</c:v>
                </c:pt>
                <c:pt idx="1">
                  <c:v>26.3</c:v>
                </c:pt>
                <c:pt idx="2">
                  <c:v>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01C-43F1-970A-4CD347856DA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01.01.2019</c:v>
                </c:pt>
              </c:strCache>
            </c:strRef>
          </c:tx>
          <c:spPr>
            <a:solidFill>
              <a:srgbClr val="660066"/>
            </a:solidFill>
          </c:spPr>
          <c:invertIfNegative val="0"/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/>
                      <a:t>40,3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01C-43F1-970A-4CD347856D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Системообразующие банки
</c:v>
                </c:pt>
                <c:pt idx="1">
                  <c:v>Банки с СК &gt; 2 млрд.руб.
</c:v>
                </c:pt>
                <c:pt idx="2">
                  <c:v>Банки с 2 млрд.руб. &gt; СК &gt; 300 млн.руб.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14.3</c:v>
                </c:pt>
                <c:pt idx="1">
                  <c:v>26.7</c:v>
                </c:pt>
                <c:pt idx="2">
                  <c:v>40.299999999999997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C01C-43F1-970A-4CD347856DA6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01.01.2020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Системообразующие банки
</c:v>
                </c:pt>
                <c:pt idx="1">
                  <c:v>Банки с СК &gt; 2 млрд.руб.
</c:v>
                </c:pt>
                <c:pt idx="2">
                  <c:v>Банки с 2 млрд.руб. &gt; СК &gt; 300 млн.руб.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14.1</c:v>
                </c:pt>
                <c:pt idx="1">
                  <c:v>28.9</c:v>
                </c:pt>
                <c:pt idx="2">
                  <c:v>41.5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C01C-43F1-970A-4CD347856DA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1832704"/>
        <c:axId val="31838592"/>
      </c:barChart>
      <c:catAx>
        <c:axId val="318327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31838592"/>
        <c:crosses val="autoZero"/>
        <c:auto val="1"/>
        <c:lblAlgn val="ctr"/>
        <c:lblOffset val="100"/>
        <c:noMultiLvlLbl val="0"/>
      </c:catAx>
      <c:valAx>
        <c:axId val="3183859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183270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6960761841320269"/>
          <c:y val="0.91764618552442179"/>
          <c:w val="0.46735779357849128"/>
          <c:h val="8.2353785721351783E-2"/>
        </c:manualLayout>
      </c:layout>
      <c:overlay val="0"/>
      <c:txPr>
        <a:bodyPr/>
        <a:lstStyle/>
        <a:p>
          <a:pPr>
            <a:defRPr sz="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2083545355918936E-2"/>
          <c:y val="0.12829800130758054"/>
          <c:w val="0.95583290928816211"/>
          <c:h val="0.690175941047705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 2017г.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Lbls>
            <c:dLbl>
              <c:idx val="2"/>
              <c:layout>
                <c:manualLayout>
                  <c:x val="-2.259321036401361E-3"/>
                  <c:y val="0.32671355251629836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FF0000"/>
                        </a:solidFill>
                      </a:rPr>
                      <a:t>-9%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CAF-4894-A0A8-0C0AFC2B05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Системообразующие банки
</c:v>
                </c:pt>
                <c:pt idx="1">
                  <c:v>Банки с СК &gt; 2 млрд.руб.
</c:v>
                </c:pt>
                <c:pt idx="2">
                  <c:v>Банки с 2 млрд.руб. &gt; СК &gt; 300 млн.руб.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0.06</c:v>
                </c:pt>
                <c:pt idx="1">
                  <c:v>0.11</c:v>
                </c:pt>
                <c:pt idx="2">
                  <c:v>-0.09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CAF-4894-A0A8-0C0AFC2B05A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 2018г.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dLbl>
              <c:idx val="2"/>
              <c:layout>
                <c:manualLayout>
                  <c:x val="-1.1916844074382127E-2"/>
                  <c:y val="0.2452401686620063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FF0000"/>
                        </a:solidFill>
                      </a:rPr>
                      <a:t>-2%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CAF-4894-A0A8-0C0AFC2B05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Системообразующие банки
</c:v>
                </c:pt>
                <c:pt idx="1">
                  <c:v>Банки с СК &gt; 2 млрд.руб.
</c:v>
                </c:pt>
                <c:pt idx="2">
                  <c:v>Банки с 2 млрд.руб. &gt; СК &gt; 300 млн.руб.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0.23</c:v>
                </c:pt>
                <c:pt idx="1">
                  <c:v>0.16</c:v>
                </c:pt>
                <c:pt idx="2">
                  <c:v>-0.02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CAF-4894-A0A8-0C0AFC2B05A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 2019г.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4.015190064712534E-3"/>
                  <c:y val="0.2285883688859361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400" b="1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CAF-4894-A0A8-0C0AFC2B05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Системообразующие банки
</c:v>
                </c:pt>
                <c:pt idx="1">
                  <c:v>Банки с СК &gt; 2 млрд.руб.
</c:v>
                </c:pt>
                <c:pt idx="2">
                  <c:v>Банки с 2 млрд.руб. &gt; СК &gt; 300 млн.руб.</c:v>
                </c:pt>
              </c:strCache>
            </c:strRef>
          </c:cat>
          <c:val>
            <c:numRef>
              <c:f>Лист1!$D$2:$D$4</c:f>
              <c:numCache>
                <c:formatCode>0.00%</c:formatCode>
                <c:ptCount val="3"/>
                <c:pt idx="0" formatCode="0%">
                  <c:v>0.02</c:v>
                </c:pt>
                <c:pt idx="1">
                  <c:v>2E-3</c:v>
                </c:pt>
                <c:pt idx="2" formatCode="0%">
                  <c:v>-0.04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CAF-4894-A0A8-0C0AFC2B05A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5984384"/>
        <c:axId val="105985920"/>
      </c:barChart>
      <c:catAx>
        <c:axId val="1059843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05985920"/>
        <c:crosses val="autoZero"/>
        <c:auto val="1"/>
        <c:lblAlgn val="ctr"/>
        <c:lblOffset val="100"/>
        <c:noMultiLvlLbl val="0"/>
      </c:catAx>
      <c:valAx>
        <c:axId val="10598592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0598438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5611343484357596"/>
          <c:y val="0.86442348668729507"/>
          <c:w val="0.35070298232194014"/>
          <c:h val="0.12157481398740594"/>
        </c:manualLayout>
      </c:layout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609392D7-539E-4558-95E8-2176CF17C64B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1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1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EA1D379B-3D88-4B07-BD0D-41C524DC9A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66378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706E2ABB-0ACC-49FB-8E43-3973A335285B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2" y="4716465"/>
            <a:ext cx="5438775" cy="4467225"/>
          </a:xfrm>
          <a:prstGeom prst="rect">
            <a:avLst/>
          </a:prstGeom>
        </p:spPr>
        <p:txBody>
          <a:bodyPr vert="horz" lIns="91431" tIns="45715" rIns="91431" bIns="45715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1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1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918FADEC-539C-4027-91E2-ABF2795DA3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7162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BA558-FCC7-46DB-81E6-FDEC265F090E}" type="datetime1">
              <a:rPr lang="ru-RU" smtClean="0"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1F29B-AF01-4166-A62B-72EE1A8D7F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1D24D-52FF-49A8-AD4B-0EAE9559D51A}" type="datetime1">
              <a:rPr lang="ru-RU" smtClean="0"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1F29B-AF01-4166-A62B-72EE1A8D7F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193E7-D0B5-4A47-9B27-3D32250BA910}" type="datetime1">
              <a:rPr lang="ru-RU" smtClean="0"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1F29B-AF01-4166-A62B-72EE1A8D7F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88087-F215-42D1-B1DF-93559F185135}" type="datetime1">
              <a:rPr lang="ru-RU" smtClean="0"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1F29B-AF01-4166-A62B-72EE1A8D7F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641DD-6EC2-47E7-8C78-A329FE82EA98}" type="datetime1">
              <a:rPr lang="ru-RU" smtClean="0"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1F29B-AF01-4166-A62B-72EE1A8D7F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3D2B4-D774-413F-8A97-6057462EAA29}" type="datetime1">
              <a:rPr lang="ru-RU" smtClean="0"/>
              <a:t>27.02.2020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1F29B-AF01-4166-A62B-72EE1A8D7F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EC90B-4852-4970-A9D2-2E55413D2DA6}" type="datetime1">
              <a:rPr lang="ru-RU" smtClean="0"/>
              <a:t>27.02.2020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1F29B-AF01-4166-A62B-72EE1A8D7F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51348-16B2-4199-9F45-6D7D0A680AAE}" type="datetime1">
              <a:rPr lang="ru-RU" smtClean="0"/>
              <a:t>27.02.2020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1F29B-AF01-4166-A62B-72EE1A8D7F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B9D46-6D3A-4460-9BD4-BFC8344BAF35}" type="datetime1">
              <a:rPr lang="ru-RU" smtClean="0"/>
              <a:t>27.02.2020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1F29B-AF01-4166-A62B-72EE1A8D7F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280F7-571B-406F-8284-4E9F50B58BC8}" type="datetime1">
              <a:rPr lang="ru-RU" smtClean="0"/>
              <a:t>27.02.2020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1F29B-AF01-4166-A62B-72EE1A8D7F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2DAA3-A89D-4EA2-8FE5-761A22E29C49}" type="datetime1">
              <a:rPr lang="ru-RU" smtClean="0"/>
              <a:t>27.02.2020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1F29B-AF01-4166-A62B-72EE1A8D7F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92D53-4237-4FCB-96B7-9487781A3E6F}" type="datetime1">
              <a:rPr lang="ru-RU" smtClean="0"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1F29B-AF01-4166-A62B-72EE1A8D7F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1F29B-AF01-4166-A62B-72EE1A8D7F92}" type="slidenum">
              <a:rPr lang="ru-RU" smtClean="0"/>
              <a:pPr/>
              <a:t>1</a:t>
            </a:fld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9326" y="0"/>
            <a:ext cx="9700860" cy="685800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sp>
        <p:nvSpPr>
          <p:cNvPr id="5" name="TextBox 4"/>
          <p:cNvSpPr txBox="1"/>
          <p:nvPr/>
        </p:nvSpPr>
        <p:spPr>
          <a:xfrm>
            <a:off x="196628" y="1124744"/>
            <a:ext cx="85689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600" dirty="0">
              <a:solidFill>
                <a:schemeClr val="bg1"/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ru-RU" sz="3600" dirty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«Региональные банки - проблемы реализации пропорционального регулирования» </a:t>
            </a:r>
          </a:p>
          <a:p>
            <a:pPr algn="ctr"/>
            <a:endParaRPr lang="ru-RU" sz="3600" dirty="0">
              <a:solidFill>
                <a:schemeClr val="bg1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2965" y="5373216"/>
            <a:ext cx="612068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Дралин Михаил Александрович </a:t>
            </a:r>
          </a:p>
          <a:p>
            <a:r>
              <a:rPr lang="ru-RU" dirty="0"/>
              <a:t>Заместитель председателя  Совета Ассоциации «Россия»  </a:t>
            </a:r>
          </a:p>
          <a:p>
            <a:r>
              <a:rPr lang="ru-RU" sz="1600" dirty="0"/>
              <a:t>Председатель Правления  ПАО Банк «Кузнецкий»</a:t>
            </a:r>
          </a:p>
          <a:p>
            <a:r>
              <a:rPr lang="ru-RU" sz="1600" dirty="0"/>
              <a:t>Депутат Законодательного Собрания Пензенской области </a:t>
            </a:r>
          </a:p>
        </p:txBody>
      </p:sp>
    </p:spTree>
    <p:extLst>
      <p:ext uri="{BB962C8B-B14F-4D97-AF65-F5344CB8AC3E}">
        <p14:creationId xmlns:p14="http://schemas.microsoft.com/office/powerpoint/2010/main" val="32679736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1F29B-AF01-4166-A62B-72EE1A8D7F92}" type="slidenum">
              <a:rPr lang="ru-RU" smtClean="0"/>
              <a:pPr/>
              <a:t>10</a:t>
            </a:fld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0" y="6165304"/>
            <a:ext cx="9144000" cy="692696"/>
            <a:chOff x="0" y="6165304"/>
            <a:chExt cx="9144000" cy="692696"/>
          </a:xfrm>
        </p:grpSpPr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34617" y="6165304"/>
              <a:ext cx="1787374" cy="6926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6165304"/>
              <a:ext cx="9144000" cy="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Прямоугольник 7"/>
          <p:cNvSpPr/>
          <p:nvPr/>
        </p:nvSpPr>
        <p:spPr>
          <a:xfrm>
            <a:off x="0" y="0"/>
            <a:ext cx="9158907" cy="692696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     </a:t>
            </a:r>
            <a:r>
              <a:rPr lang="ru-RU" sz="1600" b="1" dirty="0"/>
              <a:t>АКТУАЛЬНЫЕ ПРОБЛЕМЫ ДЕЯТЕЛЬНОСТИ РЕГИОНАЛЬНЫХ БАНКОВ С БАЗОВОЙ ЛИЦЕНЗИЕЙ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7640" y="1052736"/>
            <a:ext cx="880871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dirty="0"/>
              <a:t>Пересмотр требований по расчету норматива Н6</a:t>
            </a:r>
            <a:endParaRPr lang="en-US" dirty="0"/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dirty="0"/>
              <a:t>Методика присвоения рейтингов рейтинговыми агентствами</a:t>
            </a:r>
            <a:endParaRPr lang="en-US" dirty="0"/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dirty="0"/>
              <a:t>Отчисления в ГК «Агентство по страхованию вкладов» (АСВ) </a:t>
            </a:r>
            <a:endParaRPr lang="en-US" dirty="0"/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dirty="0"/>
              <a:t>Изменения в Положение Банка России №590-П</a:t>
            </a:r>
            <a:r>
              <a:rPr lang="en-US" dirty="0"/>
              <a:t> </a:t>
            </a:r>
            <a:r>
              <a:rPr lang="ru-RU" dirty="0"/>
              <a:t>от 28.06.2017г.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dirty="0"/>
              <a:t>Допуск банков к участию в государственных программах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/>
              <a:t>IT</a:t>
            </a:r>
            <a:r>
              <a:rPr lang="ru-RU" dirty="0"/>
              <a:t>, информационная безопасность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dirty="0"/>
              <a:t>Снижение объемов отчетности 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dirty="0"/>
              <a:t>Достаточность пропорционального регулирования</a:t>
            </a:r>
          </a:p>
        </p:txBody>
      </p:sp>
      <p:sp>
        <p:nvSpPr>
          <p:cNvPr id="11" name="Нижний колонтитул 4">
            <a:extLst>
              <a:ext uri="{FF2B5EF4-FFF2-40B4-BE49-F238E27FC236}">
                <a16:creationId xmlns:a16="http://schemas.microsoft.com/office/drawing/2014/main" xmlns="" id="{04A0D117-7E1E-4B8F-A927-077DCEFE4A60}"/>
              </a:ext>
            </a:extLst>
          </p:cNvPr>
          <p:cNvSpPr txBox="1">
            <a:spLocks/>
          </p:cNvSpPr>
          <p:nvPr/>
        </p:nvSpPr>
        <p:spPr>
          <a:xfrm>
            <a:off x="251520" y="6356350"/>
            <a:ext cx="56962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i="1" dirty="0">
                <a:solidFill>
                  <a:srgbClr val="0070C0"/>
                </a:solidFill>
              </a:rPr>
              <a:t>Региональные банки – проблемы реализации пропорционального регулирования</a:t>
            </a:r>
          </a:p>
          <a:p>
            <a:endParaRPr lang="ru-RU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6004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1F29B-AF01-4166-A62B-72EE1A8D7F92}" type="slidenum">
              <a:rPr lang="ru-RU" smtClean="0"/>
              <a:pPr/>
              <a:t>11</a:t>
            </a:fld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0" y="6165304"/>
            <a:ext cx="9144000" cy="692696"/>
            <a:chOff x="0" y="6165304"/>
            <a:chExt cx="9144000" cy="692696"/>
          </a:xfrm>
        </p:grpSpPr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34617" y="6165304"/>
              <a:ext cx="1787374" cy="6926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6165304"/>
              <a:ext cx="9144000" cy="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Прямоугольник 7"/>
          <p:cNvSpPr/>
          <p:nvPr/>
        </p:nvSpPr>
        <p:spPr>
          <a:xfrm>
            <a:off x="0" y="0"/>
            <a:ext cx="9158907" cy="692696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     </a:t>
            </a:r>
            <a:r>
              <a:rPr lang="ru-RU" sz="1600" b="1" dirty="0"/>
              <a:t>ОГРАНИЧЕНИЕ  КОНКУРЕНЦИИ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7640" y="1052736"/>
            <a:ext cx="8808719" cy="2957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50000"/>
              </a:lnSpc>
              <a:buAutoNum type="arabicPeriod"/>
            </a:pPr>
            <a:r>
              <a:rPr lang="ru-RU" dirty="0"/>
              <a:t>Отсутствует допуск к льготному кредитованию сельхозтоваропроизводителей </a:t>
            </a:r>
          </a:p>
          <a:p>
            <a:pPr marL="342900" lvl="0" indent="-342900">
              <a:lnSpc>
                <a:spcPct val="150000"/>
              </a:lnSpc>
              <a:buAutoNum type="arabicPeriod"/>
            </a:pPr>
            <a:r>
              <a:rPr lang="ru-RU" dirty="0"/>
              <a:t>Отсутствует допуск к субсидированной сельской ипотеке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ru-RU" dirty="0"/>
              <a:t>Отсутствует  доступ к государственным и бюджетным средствам, к средствам госкомпаний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ru-RU" dirty="0"/>
              <a:t>Ограничение обслуживания предприятий строительной отрасли (счета </a:t>
            </a:r>
            <a:r>
              <a:rPr lang="ru-RU" dirty="0" err="1"/>
              <a:t>эскроу</a:t>
            </a:r>
            <a:r>
              <a:rPr lang="ru-RU" dirty="0"/>
              <a:t>)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ru-RU" dirty="0"/>
              <a:t>Ограничение по обслуживанию предприятий военно-промышленного комплекса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ru-RU" dirty="0"/>
              <a:t>Ужесточение требований к банкам-гарантам по 44-ФЗ (223-ФЗ)</a:t>
            </a:r>
          </a:p>
        </p:txBody>
      </p:sp>
      <p:sp>
        <p:nvSpPr>
          <p:cNvPr id="11" name="Нижний колонтитул 4">
            <a:extLst>
              <a:ext uri="{FF2B5EF4-FFF2-40B4-BE49-F238E27FC236}">
                <a16:creationId xmlns:a16="http://schemas.microsoft.com/office/drawing/2014/main" xmlns="" id="{04A0D117-7E1E-4B8F-A927-077DCEFE4A60}"/>
              </a:ext>
            </a:extLst>
          </p:cNvPr>
          <p:cNvSpPr txBox="1">
            <a:spLocks/>
          </p:cNvSpPr>
          <p:nvPr/>
        </p:nvSpPr>
        <p:spPr>
          <a:xfrm>
            <a:off x="188588" y="6356350"/>
            <a:ext cx="56962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i="1" dirty="0">
                <a:solidFill>
                  <a:srgbClr val="0070C0"/>
                </a:solidFill>
              </a:rPr>
              <a:t>Региональные банки – проблемы реализации пропорционального регулирования</a:t>
            </a:r>
          </a:p>
          <a:p>
            <a:endParaRPr lang="ru-RU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6599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1F29B-AF01-4166-A62B-72EE1A8D7F92}" type="slidenum">
              <a:rPr lang="ru-RU" smtClean="0"/>
              <a:pPr/>
              <a:t>12</a:t>
            </a:fld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0" y="6165304"/>
            <a:ext cx="9144000" cy="692696"/>
            <a:chOff x="0" y="6165304"/>
            <a:chExt cx="9144000" cy="692696"/>
          </a:xfrm>
        </p:grpSpPr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34617" y="6165304"/>
              <a:ext cx="1787374" cy="6926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6165304"/>
              <a:ext cx="9144000" cy="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Прямоугольник 7"/>
          <p:cNvSpPr/>
          <p:nvPr/>
        </p:nvSpPr>
        <p:spPr>
          <a:xfrm>
            <a:off x="0" y="0"/>
            <a:ext cx="9158907" cy="692696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     </a:t>
            </a:r>
            <a:r>
              <a:rPr lang="ru-RU" sz="1600" b="1" dirty="0"/>
              <a:t>НЕОБХОДИМЫ  ЛЬГОТЫ  РЕГИОНАЛЬНЫМ  БАНКАМ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7640" y="1052736"/>
            <a:ext cx="8808719" cy="2126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50000"/>
              </a:lnSpc>
              <a:buAutoNum type="arabicPeriod"/>
            </a:pPr>
            <a:r>
              <a:rPr lang="ru-RU" dirty="0"/>
              <a:t>Подключение к Системе быстрых платежей</a:t>
            </a:r>
          </a:p>
          <a:p>
            <a:pPr marL="342900" lvl="0" indent="-342900">
              <a:lnSpc>
                <a:spcPct val="150000"/>
              </a:lnSpc>
              <a:buAutoNum type="arabicPeriod"/>
            </a:pPr>
            <a:r>
              <a:rPr lang="ru-RU" dirty="0"/>
              <a:t>Обеспечение информационной безопасности</a:t>
            </a:r>
          </a:p>
          <a:p>
            <a:pPr marL="342900" lvl="0" indent="-342900">
              <a:lnSpc>
                <a:spcPct val="150000"/>
              </a:lnSpc>
              <a:buAutoNum type="arabicPeriod"/>
            </a:pPr>
            <a:r>
              <a:rPr lang="ru-RU" dirty="0"/>
              <a:t>Внедрение биометрии</a:t>
            </a:r>
          </a:p>
          <a:p>
            <a:pPr marL="342900" lvl="0" indent="-342900">
              <a:lnSpc>
                <a:spcPct val="150000"/>
              </a:lnSpc>
              <a:buAutoNum type="arabicPeriod"/>
            </a:pPr>
            <a:r>
              <a:rPr lang="ru-RU" dirty="0"/>
              <a:t>Приобретение специализированного ПО </a:t>
            </a:r>
          </a:p>
          <a:p>
            <a:pPr marL="342900" lvl="0" indent="-342900">
              <a:lnSpc>
                <a:spcPct val="150000"/>
              </a:lnSpc>
              <a:buAutoNum type="arabicPeriod"/>
            </a:pPr>
            <a:r>
              <a:rPr lang="ru-RU" dirty="0"/>
              <a:t>Снижение объемов отчетности </a:t>
            </a:r>
          </a:p>
        </p:txBody>
      </p:sp>
      <p:sp>
        <p:nvSpPr>
          <p:cNvPr id="11" name="Нижний колонтитул 4">
            <a:extLst>
              <a:ext uri="{FF2B5EF4-FFF2-40B4-BE49-F238E27FC236}">
                <a16:creationId xmlns:a16="http://schemas.microsoft.com/office/drawing/2014/main" xmlns="" id="{04A0D117-7E1E-4B8F-A927-077DCEFE4A60}"/>
              </a:ext>
            </a:extLst>
          </p:cNvPr>
          <p:cNvSpPr txBox="1">
            <a:spLocks/>
          </p:cNvSpPr>
          <p:nvPr/>
        </p:nvSpPr>
        <p:spPr>
          <a:xfrm>
            <a:off x="199431" y="6356349"/>
            <a:ext cx="56962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i="1" dirty="0">
                <a:solidFill>
                  <a:srgbClr val="0070C0"/>
                </a:solidFill>
              </a:rPr>
              <a:t>Региональные банки – проблемы реализации пропорционального регулирования</a:t>
            </a:r>
          </a:p>
          <a:p>
            <a:endParaRPr lang="ru-RU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920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1F29B-AF01-4166-A62B-72EE1A8D7F92}" type="slidenum">
              <a:rPr lang="ru-RU" smtClean="0"/>
              <a:pPr/>
              <a:t>2</a:t>
            </a:fld>
            <a:endParaRPr lang="ru-RU"/>
          </a:p>
        </p:txBody>
      </p:sp>
      <p:grpSp>
        <p:nvGrpSpPr>
          <p:cNvPr id="9" name="Группа 8"/>
          <p:cNvGrpSpPr/>
          <p:nvPr/>
        </p:nvGrpSpPr>
        <p:grpSpPr>
          <a:xfrm>
            <a:off x="0" y="6165304"/>
            <a:ext cx="9144000" cy="692696"/>
            <a:chOff x="0" y="6165304"/>
            <a:chExt cx="9144000" cy="692696"/>
          </a:xfrm>
        </p:grpSpPr>
        <p:sp>
          <p:nvSpPr>
            <p:cNvPr id="4" name="Нижний колонтитул 4"/>
            <p:cNvSpPr txBox="1">
              <a:spLocks/>
            </p:cNvSpPr>
            <p:nvPr/>
          </p:nvSpPr>
          <p:spPr>
            <a:xfrm>
              <a:off x="107504" y="6356350"/>
              <a:ext cx="5696272" cy="365125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ru-RU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i="1" dirty="0">
                  <a:solidFill>
                    <a:srgbClr val="0070C0"/>
                  </a:solidFill>
                </a:rPr>
                <a:t>Региональные банки – проблемы реализации пропорционального регулирования</a:t>
              </a:r>
            </a:p>
            <a:p>
              <a:endParaRPr lang="ru-RU" i="1" dirty="0">
                <a:solidFill>
                  <a:srgbClr val="0070C0"/>
                </a:solidFill>
              </a:endParaRPr>
            </a:p>
          </p:txBody>
        </p:sp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34617" y="6165304"/>
              <a:ext cx="1787374" cy="6926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6165304"/>
              <a:ext cx="9144000" cy="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" name="Прямая соединительная линия 7"/>
          <p:cNvCxnSpPr/>
          <p:nvPr/>
        </p:nvCxnSpPr>
        <p:spPr>
          <a:xfrm>
            <a:off x="14907" y="692696"/>
            <a:ext cx="914400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382778"/>
              </p:ext>
            </p:extLst>
          </p:nvPr>
        </p:nvGraphicFramePr>
        <p:xfrm>
          <a:off x="792765" y="1196752"/>
          <a:ext cx="7490841" cy="1524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2981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89654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61629">
                <a:tc>
                  <a:txBody>
                    <a:bodyPr/>
                    <a:lstStyle/>
                    <a:p>
                      <a:r>
                        <a:rPr lang="ru-RU" sz="1400" kern="1200" dirty="0"/>
                        <a:t>Группа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/>
                        <a:t>Кол-во</a:t>
                      </a:r>
                      <a:r>
                        <a:rPr lang="ru-RU" sz="1400" kern="1200" baseline="0" dirty="0"/>
                        <a:t> КО 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/>
                        <a:t>Название группы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1629"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/>
                        <a:t>1 группа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/>
                        <a:t>9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/>
                        <a:t>Системообразующие банки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1629"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/>
                        <a:t>2 группа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/>
                        <a:t>147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/>
                        <a:t>Банки с СК &gt; 2 млрд.</a:t>
                      </a:r>
                      <a:r>
                        <a:rPr lang="en-US" sz="1400" kern="1200" dirty="0"/>
                        <a:t> </a:t>
                      </a:r>
                      <a:r>
                        <a:rPr lang="ru-RU" sz="1400" kern="1200" dirty="0"/>
                        <a:t>руб.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23795"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/>
                        <a:t>3</a:t>
                      </a:r>
                      <a:r>
                        <a:rPr lang="ru-RU" sz="1400" kern="1200" baseline="0" dirty="0"/>
                        <a:t> группа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/>
                        <a:t>218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/>
                        <a:t>Банки с 2 млрд.</a:t>
                      </a:r>
                      <a:r>
                        <a:rPr lang="en-US" sz="1400" kern="1200" dirty="0"/>
                        <a:t> </a:t>
                      </a:r>
                      <a:r>
                        <a:rPr lang="ru-RU" sz="1400" kern="1200" dirty="0"/>
                        <a:t>руб.</a:t>
                      </a:r>
                      <a:r>
                        <a:rPr lang="ru-RU" sz="1400" kern="1200" baseline="0" dirty="0"/>
                        <a:t> </a:t>
                      </a:r>
                      <a:r>
                        <a:rPr lang="ru-RU" sz="1400" kern="1200" dirty="0"/>
                        <a:t>&gt; СК &gt; 300 млн.</a:t>
                      </a:r>
                      <a:r>
                        <a:rPr lang="en-US" sz="1400" kern="1200" dirty="0"/>
                        <a:t> </a:t>
                      </a:r>
                      <a:r>
                        <a:rPr lang="ru-RU" sz="1400" kern="1200" dirty="0"/>
                        <a:t>руб.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61629"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/>
                        <a:t>ВСЕГО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/>
                        <a:t>374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0" y="0"/>
            <a:ext cx="9158907" cy="692696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     </a:t>
            </a:r>
            <a:r>
              <a:rPr lang="ru-RU" b="1" dirty="0">
                <a:solidFill>
                  <a:schemeClr val="bg1"/>
                </a:solidFill>
              </a:rPr>
              <a:t>СТРУКТУРА  БАНКОВСКОГО  СЕКТОРА  РОССИИ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68388" y="3081913"/>
            <a:ext cx="7566415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/>
              <a:t>В анализе  далее 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/>
              <a:t>участвуют банки с капиталом свыше 300 млн. руб. за исключением санируемых кредитных организаций;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/>
              <a:t>выделяются три группы банков по критериям системной значимости и размера  капитала;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/>
              <a:t>объемные показатели приводятся как сумма по группе, все остальные </a:t>
            </a:r>
          </a:p>
          <a:p>
            <a:pPr algn="just"/>
            <a:r>
              <a:rPr lang="ru-RU" sz="1400" dirty="0"/>
              <a:t>       как среднеарифметическое значение по группе.</a:t>
            </a:r>
          </a:p>
          <a:p>
            <a:endParaRPr lang="ru-RU" sz="1400" i="1" dirty="0">
              <a:solidFill>
                <a:srgbClr val="0000FF"/>
              </a:solidFill>
            </a:endParaRPr>
          </a:p>
          <a:p>
            <a:pPr algn="just"/>
            <a:r>
              <a:rPr lang="ru-RU" b="1" i="1" dirty="0">
                <a:solidFill>
                  <a:srgbClr val="FF0000"/>
                </a:solidFill>
              </a:rPr>
              <a:t>60% от общего числа кредитных организаций  занимают региональные банки и банки с базовой лицензией.</a:t>
            </a:r>
          </a:p>
        </p:txBody>
      </p:sp>
    </p:spTree>
    <p:extLst>
      <p:ext uri="{BB962C8B-B14F-4D97-AF65-F5344CB8AC3E}">
        <p14:creationId xmlns:p14="http://schemas.microsoft.com/office/powerpoint/2010/main" val="1675011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1F29B-AF01-4166-A62B-72EE1A8D7F92}" type="slidenum">
              <a:rPr lang="ru-RU" smtClean="0"/>
              <a:pPr/>
              <a:t>3</a:t>
            </a:fld>
            <a:endParaRPr lang="ru-RU"/>
          </a:p>
        </p:txBody>
      </p:sp>
      <p:grpSp>
        <p:nvGrpSpPr>
          <p:cNvPr id="9" name="Группа 8"/>
          <p:cNvGrpSpPr/>
          <p:nvPr/>
        </p:nvGrpSpPr>
        <p:grpSpPr>
          <a:xfrm>
            <a:off x="0" y="6165304"/>
            <a:ext cx="9144000" cy="692696"/>
            <a:chOff x="0" y="6165304"/>
            <a:chExt cx="9144000" cy="692696"/>
          </a:xfrm>
        </p:grpSpPr>
        <p:sp>
          <p:nvSpPr>
            <p:cNvPr id="4" name="Нижний колонтитул 4"/>
            <p:cNvSpPr txBox="1">
              <a:spLocks/>
            </p:cNvSpPr>
            <p:nvPr/>
          </p:nvSpPr>
          <p:spPr>
            <a:xfrm>
              <a:off x="158987" y="6419663"/>
              <a:ext cx="5696272" cy="365125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ru-RU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i="1" dirty="0">
                  <a:solidFill>
                    <a:srgbClr val="0070C0"/>
                  </a:solidFill>
                </a:rPr>
                <a:t>Региональные банки – проблемы реализации пропорционального регулирования</a:t>
              </a:r>
            </a:p>
            <a:p>
              <a:endParaRPr lang="ru-RU" i="1" dirty="0">
                <a:solidFill>
                  <a:srgbClr val="0070C0"/>
                </a:solidFill>
              </a:endParaRPr>
            </a:p>
          </p:txBody>
        </p:sp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34617" y="6165304"/>
              <a:ext cx="1787374" cy="6926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6165304"/>
              <a:ext cx="9144000" cy="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1616450" y="764704"/>
            <a:ext cx="4536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bg1">
                    <a:lumMod val="50000"/>
                  </a:schemeClr>
                </a:solidFill>
              </a:rPr>
              <a:t>Изменение активов за 2017-2019гг.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718534300"/>
              </p:ext>
            </p:extLst>
          </p:nvPr>
        </p:nvGraphicFramePr>
        <p:xfrm>
          <a:off x="1219712" y="554725"/>
          <a:ext cx="6592648" cy="2214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619672" y="2785986"/>
            <a:ext cx="4536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bg1">
                    <a:lumMod val="50000"/>
                  </a:schemeClr>
                </a:solidFill>
              </a:rPr>
              <a:t>Изменение СК за 2017-2019гг. </a:t>
            </a:r>
          </a:p>
        </p:txBody>
      </p:sp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3182158135"/>
              </p:ext>
            </p:extLst>
          </p:nvPr>
        </p:nvGraphicFramePr>
        <p:xfrm>
          <a:off x="1298036" y="2565864"/>
          <a:ext cx="6592648" cy="1804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39552" y="4400529"/>
            <a:ext cx="76328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i="1" dirty="0">
                <a:solidFill>
                  <a:srgbClr val="FF0000"/>
                </a:solidFill>
              </a:rPr>
              <a:t>Банки с базовой лицензией  и региональные банки имеют  существенно более низкие темпы развития и роста капитала. </a:t>
            </a:r>
          </a:p>
          <a:p>
            <a:pPr algn="just"/>
            <a:r>
              <a:rPr lang="ru-RU" b="1" i="1" dirty="0">
                <a:solidFill>
                  <a:srgbClr val="FF0000"/>
                </a:solidFill>
              </a:rPr>
              <a:t>Прогноз по 2019 году на снижение подтвердился.</a:t>
            </a:r>
          </a:p>
          <a:p>
            <a:pPr algn="just"/>
            <a:r>
              <a:rPr lang="ru-RU" b="1" i="1" dirty="0">
                <a:solidFill>
                  <a:srgbClr val="FF0000"/>
                </a:solidFill>
              </a:rPr>
              <a:t>В 2020 году при неизменности текущего регулирования тренд будет усиливаться.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4907" y="16808"/>
            <a:ext cx="9158907" cy="692696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     </a:t>
            </a:r>
            <a:r>
              <a:rPr lang="ru-RU" b="1" dirty="0">
                <a:solidFill>
                  <a:schemeClr val="bg1"/>
                </a:solidFill>
              </a:rPr>
              <a:t>ДИНАМИКА  АКТИВОВ  И СОБСТВЕННЫХ  СРЕДСТВ  (КАПИТАЛА)</a:t>
            </a:r>
          </a:p>
        </p:txBody>
      </p:sp>
    </p:spTree>
    <p:extLst>
      <p:ext uri="{BB962C8B-B14F-4D97-AF65-F5344CB8AC3E}">
        <p14:creationId xmlns:p14="http://schemas.microsoft.com/office/powerpoint/2010/main" val="4241108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1F29B-AF01-4166-A62B-72EE1A8D7F92}" type="slidenum">
              <a:rPr lang="ru-RU" smtClean="0"/>
              <a:pPr/>
              <a:t>4</a:t>
            </a:fld>
            <a:endParaRPr lang="ru-RU"/>
          </a:p>
        </p:txBody>
      </p:sp>
      <p:grpSp>
        <p:nvGrpSpPr>
          <p:cNvPr id="9" name="Группа 8"/>
          <p:cNvGrpSpPr/>
          <p:nvPr/>
        </p:nvGrpSpPr>
        <p:grpSpPr>
          <a:xfrm>
            <a:off x="0" y="6165304"/>
            <a:ext cx="9144000" cy="692696"/>
            <a:chOff x="0" y="6165304"/>
            <a:chExt cx="9144000" cy="692696"/>
          </a:xfrm>
        </p:grpSpPr>
        <p:sp>
          <p:nvSpPr>
            <p:cNvPr id="4" name="Нижний колонтитул 4"/>
            <p:cNvSpPr txBox="1">
              <a:spLocks/>
            </p:cNvSpPr>
            <p:nvPr/>
          </p:nvSpPr>
          <p:spPr>
            <a:xfrm>
              <a:off x="107504" y="6377985"/>
              <a:ext cx="5696272" cy="365125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ru-RU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i="1" dirty="0">
                  <a:solidFill>
                    <a:srgbClr val="0070C0"/>
                  </a:solidFill>
                </a:rPr>
                <a:t>Региональные банки – проблемы реализации пропорционального регулирования</a:t>
              </a:r>
            </a:p>
            <a:p>
              <a:endParaRPr lang="ru-RU" i="1" dirty="0">
                <a:solidFill>
                  <a:srgbClr val="0070C0"/>
                </a:solidFill>
              </a:endParaRPr>
            </a:p>
          </p:txBody>
        </p:sp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34617" y="6165304"/>
              <a:ext cx="1787374" cy="6926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6165304"/>
              <a:ext cx="9144000" cy="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1043608" y="1340768"/>
            <a:ext cx="59810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bg1">
                    <a:lumMod val="50000"/>
                  </a:schemeClr>
                </a:solidFill>
              </a:rPr>
              <a:t>Норматив достаточности собственных средств (капитала)  Н1.0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401023195"/>
              </p:ext>
            </p:extLst>
          </p:nvPr>
        </p:nvGraphicFramePr>
        <p:xfrm>
          <a:off x="1259632" y="1772816"/>
          <a:ext cx="5904656" cy="22845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827584" y="4941168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i="1" dirty="0">
                <a:solidFill>
                  <a:srgbClr val="FF0000"/>
                </a:solidFill>
              </a:rPr>
              <a:t>Банки с базовой лицензией  и региональные банки имеют  более высокие запасы по капиталу и потенциалу роста.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-25158" y="-36849"/>
            <a:ext cx="9158907" cy="692696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     </a:t>
            </a:r>
            <a:r>
              <a:rPr lang="ru-RU" b="1" dirty="0">
                <a:solidFill>
                  <a:schemeClr val="bg1"/>
                </a:solidFill>
              </a:rPr>
              <a:t>ДИНАМИКА  НОРМАТИВА  ДОСТАТОЧНОСТИ  КАПИТАЛА  </a:t>
            </a:r>
          </a:p>
        </p:txBody>
      </p:sp>
    </p:spTree>
    <p:extLst>
      <p:ext uri="{BB962C8B-B14F-4D97-AF65-F5344CB8AC3E}">
        <p14:creationId xmlns:p14="http://schemas.microsoft.com/office/powerpoint/2010/main" val="3641907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1F29B-AF01-4166-A62B-72EE1A8D7F92}" type="slidenum">
              <a:rPr lang="ru-RU" smtClean="0"/>
              <a:pPr/>
              <a:t>5</a:t>
            </a:fld>
            <a:endParaRPr lang="ru-RU"/>
          </a:p>
        </p:txBody>
      </p:sp>
      <p:grpSp>
        <p:nvGrpSpPr>
          <p:cNvPr id="9" name="Группа 8"/>
          <p:cNvGrpSpPr/>
          <p:nvPr/>
        </p:nvGrpSpPr>
        <p:grpSpPr>
          <a:xfrm>
            <a:off x="0" y="6165304"/>
            <a:ext cx="9144000" cy="692696"/>
            <a:chOff x="0" y="6165304"/>
            <a:chExt cx="9144000" cy="692696"/>
          </a:xfrm>
        </p:grpSpPr>
        <p:sp>
          <p:nvSpPr>
            <p:cNvPr id="4" name="Нижний колонтитул 4"/>
            <p:cNvSpPr txBox="1">
              <a:spLocks/>
            </p:cNvSpPr>
            <p:nvPr/>
          </p:nvSpPr>
          <p:spPr>
            <a:xfrm>
              <a:off x="188588" y="6405136"/>
              <a:ext cx="5696272" cy="365125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ru-RU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i="1" dirty="0">
                  <a:solidFill>
                    <a:srgbClr val="0070C0"/>
                  </a:solidFill>
                </a:rPr>
                <a:t>Региональные банки – проблемы реализации пропорционального регулирования</a:t>
              </a:r>
            </a:p>
            <a:p>
              <a:endParaRPr lang="ru-RU" i="1" dirty="0">
                <a:solidFill>
                  <a:srgbClr val="0070C0"/>
                </a:solidFill>
              </a:endParaRPr>
            </a:p>
          </p:txBody>
        </p:sp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34617" y="6165304"/>
              <a:ext cx="1787374" cy="6926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6165304"/>
              <a:ext cx="9144000" cy="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994088" y="764704"/>
            <a:ext cx="59810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bg1">
                    <a:lumMod val="50000"/>
                  </a:schemeClr>
                </a:solidFill>
              </a:rPr>
              <a:t>                                      Изменение обязательств за 2017-2019гг.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77945" y="2564980"/>
            <a:ext cx="59810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bg1">
                    <a:lumMod val="50000"/>
                  </a:schemeClr>
                </a:solidFill>
              </a:rPr>
              <a:t>Структура обязательств на 01.01.2020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0" y="0"/>
            <a:ext cx="9158907" cy="692696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     </a:t>
            </a:r>
            <a:r>
              <a:rPr lang="ru-RU" b="1" dirty="0">
                <a:solidFill>
                  <a:schemeClr val="bg1"/>
                </a:solidFill>
              </a:rPr>
              <a:t>РЕСУРСНАЯ  БАЗА: ИЗМЕНЕНИЕ  И  СТРУКТУРА</a:t>
            </a:r>
          </a:p>
        </p:txBody>
      </p:sp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3062198994"/>
              </p:ext>
            </p:extLst>
          </p:nvPr>
        </p:nvGraphicFramePr>
        <p:xfrm>
          <a:off x="1630398" y="798341"/>
          <a:ext cx="6325977" cy="18889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827584" y="4725144"/>
            <a:ext cx="74944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i="1" dirty="0">
                <a:solidFill>
                  <a:srgbClr val="FF0000"/>
                </a:solidFill>
              </a:rPr>
              <a:t>Для  региональных банков и банков с базовой лицензией  более низкая  возможность диверсификации ресурсной базы, вследствие ограниченного доступа к рынку МБК, долговому  рынку   и средствам крупных клиентов.</a:t>
            </a: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84669"/>
              </p:ext>
            </p:extLst>
          </p:nvPr>
        </p:nvGraphicFramePr>
        <p:xfrm>
          <a:off x="1259632" y="2924944"/>
          <a:ext cx="6848181" cy="152164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35721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6712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2745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9638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22680">
                <a:tc>
                  <a:txBody>
                    <a:bodyPr/>
                    <a:lstStyle/>
                    <a:p>
                      <a:endParaRPr lang="ru-RU" sz="10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/>
                        <a:t>Системообразующие банки</a:t>
                      </a:r>
                      <a:endParaRPr lang="ru-RU" sz="10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/>
                        <a:t>Банки с СК &gt; 2 млрд.</a:t>
                      </a:r>
                      <a:r>
                        <a:rPr lang="en-US" sz="1000" kern="1200" dirty="0"/>
                        <a:t> </a:t>
                      </a:r>
                      <a:r>
                        <a:rPr lang="ru-RU" sz="1000" kern="1200" dirty="0"/>
                        <a:t>руб.</a:t>
                      </a:r>
                      <a:endParaRPr lang="ru-RU" sz="10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/>
                        <a:t>Банки с 2 млрд.</a:t>
                      </a:r>
                      <a:r>
                        <a:rPr lang="en-US" sz="1000" kern="1200" dirty="0"/>
                        <a:t> </a:t>
                      </a:r>
                      <a:r>
                        <a:rPr lang="ru-RU" sz="1000" kern="1200" dirty="0"/>
                        <a:t>руб.</a:t>
                      </a:r>
                      <a:r>
                        <a:rPr lang="ru-RU" sz="1000" kern="1200" baseline="0" dirty="0"/>
                        <a:t> </a:t>
                      </a:r>
                      <a:r>
                        <a:rPr lang="ru-RU" sz="1000" kern="1200" dirty="0"/>
                        <a:t>&gt; СК &gt; 300 млн.</a:t>
                      </a:r>
                      <a:r>
                        <a:rPr lang="en-US" sz="1000" kern="1200" dirty="0"/>
                        <a:t> </a:t>
                      </a:r>
                      <a:r>
                        <a:rPr lang="ru-RU" sz="1000" kern="1200" dirty="0"/>
                        <a:t>руб.</a:t>
                      </a:r>
                      <a:endParaRPr lang="ru-RU" sz="10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91752">
                <a:tc>
                  <a:txBody>
                    <a:bodyPr/>
                    <a:lstStyle/>
                    <a:p>
                      <a:pPr algn="ctr"/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МБК, ЦБ и прочие обязательства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0,14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0,19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0,13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3608">
                <a:tc>
                  <a:txBody>
                    <a:bodyPr/>
                    <a:lstStyle/>
                    <a:p>
                      <a:pPr algn="ctr"/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Средства ЮЛ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0,43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0,40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0,36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3608">
                <a:tc>
                  <a:txBody>
                    <a:bodyPr/>
                    <a:lstStyle/>
                    <a:p>
                      <a:pPr algn="ctr"/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Средства ФЛ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0,43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0,41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0,51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7373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1F29B-AF01-4166-A62B-72EE1A8D7F92}" type="slidenum">
              <a:rPr lang="ru-RU" smtClean="0"/>
              <a:pPr/>
              <a:t>6</a:t>
            </a:fld>
            <a:endParaRPr lang="ru-RU"/>
          </a:p>
        </p:txBody>
      </p:sp>
      <p:grpSp>
        <p:nvGrpSpPr>
          <p:cNvPr id="9" name="Группа 8"/>
          <p:cNvGrpSpPr/>
          <p:nvPr/>
        </p:nvGrpSpPr>
        <p:grpSpPr>
          <a:xfrm>
            <a:off x="0" y="6165304"/>
            <a:ext cx="9144000" cy="692696"/>
            <a:chOff x="0" y="6165304"/>
            <a:chExt cx="9144000" cy="692696"/>
          </a:xfrm>
        </p:grpSpPr>
        <p:sp>
          <p:nvSpPr>
            <p:cNvPr id="4" name="Нижний колонтитул 4"/>
            <p:cNvSpPr txBox="1">
              <a:spLocks/>
            </p:cNvSpPr>
            <p:nvPr/>
          </p:nvSpPr>
          <p:spPr>
            <a:xfrm>
              <a:off x="174769" y="6356350"/>
              <a:ext cx="5696272" cy="365125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ru-RU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i="1" dirty="0">
                  <a:solidFill>
                    <a:srgbClr val="0070C0"/>
                  </a:solidFill>
                </a:rPr>
                <a:t>Региональные банки – проблемы реализации пропорционального регулирования</a:t>
              </a:r>
            </a:p>
            <a:p>
              <a:endParaRPr lang="ru-RU" i="1" dirty="0">
                <a:solidFill>
                  <a:srgbClr val="0070C0"/>
                </a:solidFill>
              </a:endParaRPr>
            </a:p>
          </p:txBody>
        </p:sp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34617" y="6165304"/>
              <a:ext cx="1787374" cy="6926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6165304"/>
              <a:ext cx="9144000" cy="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Прямоугольник 13"/>
          <p:cNvSpPr/>
          <p:nvPr/>
        </p:nvSpPr>
        <p:spPr>
          <a:xfrm>
            <a:off x="0" y="0"/>
            <a:ext cx="9158907" cy="692696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     </a:t>
            </a:r>
            <a:r>
              <a:rPr lang="ru-RU" b="1" dirty="0">
                <a:solidFill>
                  <a:schemeClr val="bg1"/>
                </a:solidFill>
              </a:rPr>
              <a:t>СТОИМОСТЬ  РЕСУРСОВ</a:t>
            </a: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521419"/>
              </p:ext>
            </p:extLst>
          </p:nvPr>
        </p:nvGraphicFramePr>
        <p:xfrm>
          <a:off x="712950" y="980727"/>
          <a:ext cx="7891498" cy="283300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1369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047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829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10032">
                  <a:extLst>
                    <a:ext uri="{9D8B030D-6E8A-4147-A177-3AD203B41FA5}">
                      <a16:colId xmlns:a16="http://schemas.microsoft.com/office/drawing/2014/main" xmlns="" val="2642735419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88486">
                <a:tc>
                  <a:txBody>
                    <a:bodyPr/>
                    <a:lstStyle/>
                    <a:p>
                      <a:endParaRPr lang="ru-RU" sz="12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Группы кредитных организаций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01.01.2018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01.01.2019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01.01.2020    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0540"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Стоимость средств ФЛ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/>
                        <a:t>Системообразующие банки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0540">
                <a:tc vMerge="1">
                  <a:txBody>
                    <a:bodyPr/>
                    <a:lstStyle/>
                    <a:p>
                      <a:endParaRPr lang="ru-RU" sz="14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/>
                        <a:t>Банки с СК &gt; 2 млрд.</a:t>
                      </a:r>
                      <a:r>
                        <a:rPr lang="en-US" sz="1400" kern="1200" dirty="0"/>
                        <a:t> </a:t>
                      </a:r>
                      <a:r>
                        <a:rPr lang="ru-RU" sz="1400" kern="1200" dirty="0"/>
                        <a:t>руб.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5,9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4918">
                <a:tc vMerge="1">
                  <a:txBody>
                    <a:bodyPr/>
                    <a:lstStyle/>
                    <a:p>
                      <a:endParaRPr lang="ru-RU" sz="14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/>
                        <a:t>Банки с 2 млрд.</a:t>
                      </a:r>
                      <a:r>
                        <a:rPr lang="en-US" sz="1400" kern="1200" dirty="0"/>
                        <a:t> </a:t>
                      </a:r>
                      <a:r>
                        <a:rPr lang="ru-RU" sz="1400" kern="1200" dirty="0"/>
                        <a:t>руб.</a:t>
                      </a:r>
                      <a:r>
                        <a:rPr lang="ru-RU" sz="1400" kern="1200" baseline="0" dirty="0"/>
                        <a:t> </a:t>
                      </a:r>
                      <a:r>
                        <a:rPr lang="ru-RU" sz="1400" kern="1200" dirty="0"/>
                        <a:t>&gt; СК &gt; 300 млн.</a:t>
                      </a:r>
                      <a:r>
                        <a:rPr lang="en-US" sz="1400" kern="1200" dirty="0"/>
                        <a:t> </a:t>
                      </a:r>
                      <a:r>
                        <a:rPr lang="ru-RU" sz="1400" kern="1200" dirty="0"/>
                        <a:t>руб.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2446"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Стоимость средств ЮЛ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/>
                        <a:t>Системообразующие банки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6,2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2446">
                <a:tc vMerge="1">
                  <a:txBody>
                    <a:bodyPr/>
                    <a:lstStyle/>
                    <a:p>
                      <a:endParaRPr lang="ru-RU" sz="14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/>
                        <a:t>Банки с СК &gt; 2 млрд.</a:t>
                      </a:r>
                      <a:r>
                        <a:rPr lang="en-US" sz="1400" kern="1200" dirty="0"/>
                        <a:t> </a:t>
                      </a:r>
                      <a:r>
                        <a:rPr lang="ru-RU" sz="1400" kern="1200" dirty="0"/>
                        <a:t>руб.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7,8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44918">
                <a:tc vMerge="1">
                  <a:txBody>
                    <a:bodyPr/>
                    <a:lstStyle/>
                    <a:p>
                      <a:endParaRPr lang="ru-RU" sz="14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/>
                        <a:t>Банки с 2 млрд.</a:t>
                      </a:r>
                      <a:r>
                        <a:rPr lang="en-US" sz="1400" kern="1200" dirty="0"/>
                        <a:t> </a:t>
                      </a:r>
                      <a:r>
                        <a:rPr lang="ru-RU" sz="1400" kern="1200" dirty="0"/>
                        <a:t>руб.</a:t>
                      </a:r>
                      <a:r>
                        <a:rPr lang="ru-RU" sz="1400" kern="1200" baseline="0" dirty="0"/>
                        <a:t> </a:t>
                      </a:r>
                      <a:r>
                        <a:rPr lang="ru-RU" sz="1400" kern="1200" dirty="0"/>
                        <a:t>&gt; СК &gt; 300 млн.</a:t>
                      </a:r>
                      <a:r>
                        <a:rPr lang="en-US" sz="1400" kern="1200" dirty="0"/>
                        <a:t> </a:t>
                      </a:r>
                      <a:r>
                        <a:rPr lang="ru-RU" sz="1400" kern="1200" dirty="0"/>
                        <a:t>руб.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8,7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734663" y="4235086"/>
            <a:ext cx="72937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i="1" dirty="0">
                <a:solidFill>
                  <a:srgbClr val="FF0000"/>
                </a:solidFill>
              </a:rPr>
              <a:t>Вследствие ограниченного доступа  к источникам фондирования ресурсы региональным банкам и банкам с  базовой лицензией   обходятся дороже.</a:t>
            </a:r>
          </a:p>
        </p:txBody>
      </p:sp>
    </p:spTree>
    <p:extLst>
      <p:ext uri="{BB962C8B-B14F-4D97-AF65-F5344CB8AC3E}">
        <p14:creationId xmlns:p14="http://schemas.microsoft.com/office/powerpoint/2010/main" val="757336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1F29B-AF01-4166-A62B-72EE1A8D7F92}" type="slidenum">
              <a:rPr lang="ru-RU" smtClean="0"/>
              <a:pPr/>
              <a:t>7</a:t>
            </a:fld>
            <a:endParaRPr lang="ru-RU"/>
          </a:p>
        </p:txBody>
      </p:sp>
      <p:grpSp>
        <p:nvGrpSpPr>
          <p:cNvPr id="9" name="Группа 8"/>
          <p:cNvGrpSpPr/>
          <p:nvPr/>
        </p:nvGrpSpPr>
        <p:grpSpPr>
          <a:xfrm>
            <a:off x="0" y="6165304"/>
            <a:ext cx="9144000" cy="692696"/>
            <a:chOff x="0" y="6165304"/>
            <a:chExt cx="9144000" cy="692696"/>
          </a:xfrm>
        </p:grpSpPr>
        <p:sp>
          <p:nvSpPr>
            <p:cNvPr id="4" name="Нижний колонтитул 4"/>
            <p:cNvSpPr txBox="1">
              <a:spLocks/>
            </p:cNvSpPr>
            <p:nvPr/>
          </p:nvSpPr>
          <p:spPr>
            <a:xfrm>
              <a:off x="43947" y="6415992"/>
              <a:ext cx="5696272" cy="365125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ru-RU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i="1" dirty="0">
                  <a:solidFill>
                    <a:srgbClr val="0070C0"/>
                  </a:solidFill>
                </a:rPr>
                <a:t>Региональные банки – проблемы реализации пропорционального регулирования</a:t>
              </a:r>
            </a:p>
            <a:p>
              <a:endParaRPr lang="ru-RU" i="1" dirty="0">
                <a:solidFill>
                  <a:srgbClr val="0070C0"/>
                </a:solidFill>
              </a:endParaRPr>
            </a:p>
          </p:txBody>
        </p:sp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34617" y="6165304"/>
              <a:ext cx="1787374" cy="6926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6165304"/>
              <a:ext cx="9144000" cy="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Прямоугольник 13"/>
          <p:cNvSpPr/>
          <p:nvPr/>
        </p:nvSpPr>
        <p:spPr>
          <a:xfrm>
            <a:off x="0" y="0"/>
            <a:ext cx="9158907" cy="692696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     </a:t>
            </a:r>
            <a:r>
              <a:rPr lang="ru-RU" b="1" dirty="0">
                <a:solidFill>
                  <a:schemeClr val="bg1"/>
                </a:solidFill>
              </a:rPr>
              <a:t>ЭФФЕКТИВНОСТЬ  ДЕЯТЕЛЬНОСТИ  БАНКОВ</a:t>
            </a: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2302925"/>
              </p:ext>
            </p:extLst>
          </p:nvPr>
        </p:nvGraphicFramePr>
        <p:xfrm>
          <a:off x="1115615" y="1113868"/>
          <a:ext cx="6768751" cy="34563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5179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060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1117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1117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1117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11178">
                  <a:extLst>
                    <a:ext uri="{9D8B030D-6E8A-4147-A177-3AD203B41FA5}">
                      <a16:colId xmlns:a16="http://schemas.microsoft.com/office/drawing/2014/main" xmlns="" val="2754868485"/>
                    </a:ext>
                  </a:extLst>
                </a:gridCol>
              </a:tblGrid>
              <a:tr h="490610">
                <a:tc>
                  <a:txBody>
                    <a:bodyPr/>
                    <a:lstStyle/>
                    <a:p>
                      <a:endParaRPr lang="ru-RU" sz="1200" b="1" kern="1200" dirty="0">
                        <a:solidFill>
                          <a:schemeClr val="tx1"/>
                        </a:solidFill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Группы кредитных организаций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01.01.2017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01.01.2018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01.01.2019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01.01.2020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9530"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/>
                        <a:t>Системообразующие банки</a:t>
                      </a:r>
                      <a:endParaRPr lang="ru-RU" sz="10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10.6 </a:t>
                      </a:r>
                    </a:p>
                  </a:txBody>
                  <a:tcPr marL="7873" marR="7873" marT="78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12.5 </a:t>
                      </a:r>
                    </a:p>
                  </a:txBody>
                  <a:tcPr marL="7873" marR="7873" marT="78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14,0</a:t>
                      </a:r>
                    </a:p>
                  </a:txBody>
                  <a:tcPr marL="7873" marR="7873" marT="78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13,3</a:t>
                      </a:r>
                    </a:p>
                  </a:txBody>
                  <a:tcPr marL="7873" marR="7873" marT="7873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9530">
                <a:tc vMerge="1">
                  <a:txBody>
                    <a:bodyPr/>
                    <a:lstStyle/>
                    <a:p>
                      <a:endParaRPr lang="ru-RU" sz="14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/>
                        <a:t>Банки с СК &gt; 2 млрд. руб.</a:t>
                      </a:r>
                      <a:endParaRPr lang="ru-RU" sz="10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 </a:t>
                      </a:r>
                    </a:p>
                  </a:txBody>
                  <a:tcPr marL="7873" marR="7873" marT="78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6,9 </a:t>
                      </a:r>
                    </a:p>
                  </a:txBody>
                  <a:tcPr marL="7873" marR="7873" marT="78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6.9 </a:t>
                      </a:r>
                    </a:p>
                  </a:txBody>
                  <a:tcPr marL="7873" marR="7873" marT="78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10,6</a:t>
                      </a:r>
                    </a:p>
                  </a:txBody>
                  <a:tcPr marL="7873" marR="7873" marT="7873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9530">
                <a:tc vMerge="1">
                  <a:txBody>
                    <a:bodyPr/>
                    <a:lstStyle/>
                    <a:p>
                      <a:endParaRPr lang="ru-RU" sz="14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/>
                        <a:t>Банки с 2 млрд. руб.</a:t>
                      </a:r>
                      <a:r>
                        <a:rPr lang="ru-RU" sz="1000" kern="1200" baseline="0" dirty="0"/>
                        <a:t> </a:t>
                      </a:r>
                      <a:r>
                        <a:rPr lang="ru-RU" sz="1000" kern="1200" dirty="0"/>
                        <a:t>&gt; СК &gt; 300 млн. руб.</a:t>
                      </a:r>
                      <a:endParaRPr lang="ru-RU" sz="10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 </a:t>
                      </a:r>
                    </a:p>
                  </a:txBody>
                  <a:tcPr marL="7873" marR="7873" marT="78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 </a:t>
                      </a:r>
                    </a:p>
                  </a:txBody>
                  <a:tcPr marL="7873" marR="7873" marT="78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7873" marR="7873" marT="78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3,9</a:t>
                      </a:r>
                    </a:p>
                  </a:txBody>
                  <a:tcPr marL="7873" marR="7873" marT="7873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9530"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/>
                        <a:t>Системообразующие банки</a:t>
                      </a:r>
                      <a:endParaRPr lang="ru-RU" sz="10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 </a:t>
                      </a:r>
                    </a:p>
                  </a:txBody>
                  <a:tcPr marL="7873" marR="7873" marT="78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 </a:t>
                      </a:r>
                    </a:p>
                  </a:txBody>
                  <a:tcPr marL="7873" marR="7873" marT="78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 </a:t>
                      </a:r>
                    </a:p>
                  </a:txBody>
                  <a:tcPr marL="7873" marR="7873" marT="78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</a:t>
                      </a:r>
                    </a:p>
                  </a:txBody>
                  <a:tcPr marL="7873" marR="7873" marT="7873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9530">
                <a:tc vMerge="1">
                  <a:txBody>
                    <a:bodyPr/>
                    <a:lstStyle/>
                    <a:p>
                      <a:endParaRPr lang="ru-RU" sz="14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/>
                        <a:t>Банки с СК &gt; 2 млрд. руб.</a:t>
                      </a:r>
                      <a:endParaRPr lang="ru-RU" sz="10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 </a:t>
                      </a:r>
                    </a:p>
                  </a:txBody>
                  <a:tcPr marL="7873" marR="7873" marT="78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 </a:t>
                      </a:r>
                    </a:p>
                  </a:txBody>
                  <a:tcPr marL="7873" marR="7873" marT="78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 </a:t>
                      </a:r>
                    </a:p>
                  </a:txBody>
                  <a:tcPr marL="7873" marR="7873" marT="78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</a:t>
                      </a:r>
                    </a:p>
                  </a:txBody>
                  <a:tcPr marL="7873" marR="7873" marT="7873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9530">
                <a:tc vMerge="1">
                  <a:txBody>
                    <a:bodyPr/>
                    <a:lstStyle/>
                    <a:p>
                      <a:endParaRPr lang="ru-RU" sz="14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/>
                        <a:t>Банки с 2 млрд. руб.</a:t>
                      </a:r>
                      <a:r>
                        <a:rPr lang="ru-RU" sz="1000" kern="1200" baseline="0" dirty="0"/>
                        <a:t> </a:t>
                      </a:r>
                      <a:r>
                        <a:rPr lang="ru-RU" sz="1000" kern="1200" dirty="0"/>
                        <a:t>&gt; СК &gt; 300 млн. руб.</a:t>
                      </a:r>
                      <a:endParaRPr lang="ru-RU" sz="10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 </a:t>
                      </a:r>
                    </a:p>
                  </a:txBody>
                  <a:tcPr marL="7873" marR="7873" marT="78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 </a:t>
                      </a:r>
                    </a:p>
                  </a:txBody>
                  <a:tcPr marL="7873" marR="7873" marT="78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 </a:t>
                      </a:r>
                    </a:p>
                  </a:txBody>
                  <a:tcPr marL="7873" marR="7873" marT="78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7873" marR="7873" marT="7873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9530"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/>
                        <a:t>Системообразующие банки</a:t>
                      </a:r>
                      <a:endParaRPr lang="ru-RU" sz="10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64.4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3" marR="7873" marT="78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50.1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3" marR="7873" marT="78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48.2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3" marR="7873" marT="78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51,8</a:t>
                      </a:r>
                    </a:p>
                  </a:txBody>
                  <a:tcPr marL="7873" marR="7873" marT="7873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95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/>
                        <a:t>Банки с СК &gt; 2 млрд. руб.</a:t>
                      </a:r>
                      <a:endParaRPr lang="ru-RU" sz="10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56.8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3" marR="7873" marT="78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58.1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3" marR="7873" marT="78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58.6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3" marR="7873" marT="78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59,1</a:t>
                      </a:r>
                    </a:p>
                  </a:txBody>
                  <a:tcPr marL="7873" marR="7873" marT="7873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9530"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/>
                        <a:t>Банки с 2 млрд. руб.</a:t>
                      </a:r>
                      <a:r>
                        <a:rPr lang="ru-RU" sz="1000" kern="1200" baseline="0" dirty="0"/>
                        <a:t> </a:t>
                      </a:r>
                      <a:r>
                        <a:rPr lang="ru-RU" sz="1000" kern="1200" dirty="0"/>
                        <a:t>&gt; СК &gt; 300 млн. руб.</a:t>
                      </a:r>
                      <a:endParaRPr lang="ru-RU" sz="10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77.8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3" marR="7873" marT="78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86.3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3" marR="7873" marT="78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96.1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3" marR="7873" marT="78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82,2</a:t>
                      </a:r>
                    </a:p>
                  </a:txBody>
                  <a:tcPr marL="7873" marR="7873" marT="7873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863587" y="4901057"/>
            <a:ext cx="7272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>
                <a:solidFill>
                  <a:srgbClr val="FF0000"/>
                </a:solidFill>
              </a:rPr>
              <a:t>ББЛ постепенно осваиваются в новой роли, но эффективность их деятельности достаточно низкая.</a:t>
            </a:r>
            <a:r>
              <a:rPr lang="en-US" sz="1600" b="1" i="1" dirty="0"/>
              <a:t> </a:t>
            </a:r>
          </a:p>
          <a:p>
            <a:r>
              <a:rPr lang="ru-RU" sz="1600" b="1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80279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1F29B-AF01-4166-A62B-72EE1A8D7F92}" type="slidenum">
              <a:rPr lang="ru-RU" smtClean="0"/>
              <a:pPr/>
              <a:t>8</a:t>
            </a:fld>
            <a:endParaRPr lang="ru-RU"/>
          </a:p>
        </p:txBody>
      </p:sp>
      <p:grpSp>
        <p:nvGrpSpPr>
          <p:cNvPr id="9" name="Группа 8"/>
          <p:cNvGrpSpPr/>
          <p:nvPr/>
        </p:nvGrpSpPr>
        <p:grpSpPr>
          <a:xfrm>
            <a:off x="0" y="6165304"/>
            <a:ext cx="9144000" cy="692696"/>
            <a:chOff x="0" y="6165304"/>
            <a:chExt cx="9144000" cy="692696"/>
          </a:xfrm>
        </p:grpSpPr>
        <p:sp>
          <p:nvSpPr>
            <p:cNvPr id="4" name="Нижний колонтитул 4"/>
            <p:cNvSpPr txBox="1">
              <a:spLocks/>
            </p:cNvSpPr>
            <p:nvPr/>
          </p:nvSpPr>
          <p:spPr>
            <a:xfrm>
              <a:off x="36054" y="6356350"/>
              <a:ext cx="5696272" cy="365125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ru-RU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i="1" dirty="0">
                  <a:solidFill>
                    <a:srgbClr val="0070C0"/>
                  </a:solidFill>
                </a:rPr>
                <a:t>Региональные банки – проблемы реализации пропорционального регулирования</a:t>
              </a:r>
            </a:p>
            <a:p>
              <a:endParaRPr lang="ru-RU" i="1" dirty="0">
                <a:solidFill>
                  <a:srgbClr val="0070C0"/>
                </a:solidFill>
              </a:endParaRPr>
            </a:p>
          </p:txBody>
        </p:sp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34617" y="6165304"/>
              <a:ext cx="1787374" cy="6926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6165304"/>
              <a:ext cx="9144000" cy="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Прямоугольник 13"/>
          <p:cNvSpPr/>
          <p:nvPr/>
        </p:nvSpPr>
        <p:spPr>
          <a:xfrm>
            <a:off x="0" y="0"/>
            <a:ext cx="9158907" cy="692696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     </a:t>
            </a:r>
            <a:r>
              <a:rPr lang="ru-RU" b="1" dirty="0">
                <a:solidFill>
                  <a:schemeClr val="bg1"/>
                </a:solidFill>
              </a:rPr>
              <a:t>ЭФФЕКТИВНОСТЬ  ДЕЯТЕЛЬНОСТИ  БАНКОВ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29701"/>
              </p:ext>
            </p:extLst>
          </p:nvPr>
        </p:nvGraphicFramePr>
        <p:xfrm>
          <a:off x="899592" y="1484784"/>
          <a:ext cx="7704856" cy="2481725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68139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6301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367045"/>
                    </a:ext>
                  </a:extLst>
                </a:gridCol>
              </a:tblGrid>
              <a:tr h="611660">
                <a:tc>
                  <a:txBody>
                    <a:bodyPr/>
                    <a:lstStyle/>
                    <a:p>
                      <a:endParaRPr lang="ru-RU" sz="1200" b="1" kern="1200" dirty="0">
                        <a:solidFill>
                          <a:schemeClr val="tx1"/>
                        </a:solidFill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Группы кредитных организаций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01.01.2017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01.01.2018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01.01.2019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01.01.2020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5200"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Кол-во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убыточных 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банков в группе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/>
                        <a:t>Системообразующие банки</a:t>
                      </a:r>
                      <a:endParaRPr lang="ru-RU" sz="10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995" marR="7995" marT="79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995" marR="7995" marT="79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995" marR="7995" marT="79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995" marR="7995" marT="7995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5200">
                <a:tc vMerge="1">
                  <a:txBody>
                    <a:bodyPr/>
                    <a:lstStyle/>
                    <a:p>
                      <a:endParaRPr lang="ru-RU" sz="14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/>
                        <a:t>Банки с СК &gt; 2 млрд. руб.</a:t>
                      </a:r>
                      <a:endParaRPr lang="ru-RU" sz="10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7995" marR="7995" marT="79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7995" marR="7995" marT="79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7995" marR="7995" marT="79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7995" marR="7995" marT="799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2200">
                <a:tc vMerge="1">
                  <a:txBody>
                    <a:bodyPr/>
                    <a:lstStyle/>
                    <a:p>
                      <a:endParaRPr lang="ru-RU" sz="14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/>
                        <a:t>Банки с 2 млрд. руб.</a:t>
                      </a:r>
                      <a:r>
                        <a:rPr lang="ru-RU" sz="1000" kern="1200" baseline="0" dirty="0"/>
                        <a:t> </a:t>
                      </a:r>
                      <a:r>
                        <a:rPr lang="ru-RU" sz="1000" kern="1200" dirty="0"/>
                        <a:t>&gt; СК &gt; 300 млн. руб.</a:t>
                      </a:r>
                      <a:endParaRPr lang="ru-RU" sz="10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7995" marR="7995" marT="79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7995" marR="7995" marT="79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</a:t>
                      </a:r>
                    </a:p>
                  </a:txBody>
                  <a:tcPr marL="7995" marR="7995" marT="79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</a:t>
                      </a:r>
                    </a:p>
                  </a:txBody>
                  <a:tcPr marL="7995" marR="7995" marT="799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7335">
                <a:tc row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Доля убыточных банков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Системообразующие банки</a:t>
                      </a:r>
                    </a:p>
                  </a:txBody>
                  <a:tcPr marL="7995" marR="7995" marT="79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995" marR="7995" marT="79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995" marR="7995" marT="79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995" marR="7995" marT="79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995" marR="7995" marT="7995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7335">
                <a:tc v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Банки с СК&gt; 2 млрд. руб.</a:t>
                      </a:r>
                    </a:p>
                  </a:txBody>
                  <a:tcPr marL="7995" marR="7995" marT="79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0.24</a:t>
                      </a:r>
                    </a:p>
                  </a:txBody>
                  <a:tcPr marL="7995" marR="7995" marT="79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0.13</a:t>
                      </a:r>
                    </a:p>
                  </a:txBody>
                  <a:tcPr marL="7995" marR="7995" marT="79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0.14</a:t>
                      </a:r>
                    </a:p>
                  </a:txBody>
                  <a:tcPr marL="7995" marR="7995" marT="79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0,10</a:t>
                      </a:r>
                    </a:p>
                  </a:txBody>
                  <a:tcPr marL="7995" marR="7995" marT="7995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07335">
                <a:tc v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Банки с 2 </a:t>
                      </a:r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млрд.руб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.&gt;СК&gt; 300 </a:t>
                      </a:r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млн.руб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7995" marR="7995" marT="79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0.23</a:t>
                      </a:r>
                    </a:p>
                  </a:txBody>
                  <a:tcPr marL="7995" marR="7995" marT="79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0.29</a:t>
                      </a:r>
                    </a:p>
                  </a:txBody>
                  <a:tcPr marL="7995" marR="7995" marT="79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0.27</a:t>
                      </a:r>
                    </a:p>
                  </a:txBody>
                  <a:tcPr marL="7995" marR="7995" marT="79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0,22</a:t>
                      </a:r>
                    </a:p>
                  </a:txBody>
                  <a:tcPr marL="7995" marR="7995" marT="7995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70372" y="4365104"/>
            <a:ext cx="7272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>
                <a:solidFill>
                  <a:srgbClr val="FF0000"/>
                </a:solidFill>
              </a:rPr>
              <a:t>Доля убыточных банков среди ББЛ по прежнему высокая. </a:t>
            </a:r>
          </a:p>
          <a:p>
            <a:endParaRPr lang="ru-RU" sz="1600" b="1" i="1" dirty="0"/>
          </a:p>
        </p:txBody>
      </p:sp>
    </p:spTree>
    <p:extLst>
      <p:ext uri="{BB962C8B-B14F-4D97-AF65-F5344CB8AC3E}">
        <p14:creationId xmlns:p14="http://schemas.microsoft.com/office/powerpoint/2010/main" val="3458677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1F29B-AF01-4166-A62B-72EE1A8D7F92}" type="slidenum">
              <a:rPr lang="ru-RU" smtClean="0"/>
              <a:pPr/>
              <a:t>9</a:t>
            </a:fld>
            <a:endParaRPr lang="ru-RU"/>
          </a:p>
        </p:txBody>
      </p:sp>
      <p:grpSp>
        <p:nvGrpSpPr>
          <p:cNvPr id="9" name="Группа 8"/>
          <p:cNvGrpSpPr/>
          <p:nvPr/>
        </p:nvGrpSpPr>
        <p:grpSpPr>
          <a:xfrm>
            <a:off x="0" y="6165304"/>
            <a:ext cx="9144000" cy="692696"/>
            <a:chOff x="0" y="6165304"/>
            <a:chExt cx="9144000" cy="692696"/>
          </a:xfrm>
        </p:grpSpPr>
        <p:sp>
          <p:nvSpPr>
            <p:cNvPr id="4" name="Нижний колонтитул 4"/>
            <p:cNvSpPr txBox="1">
              <a:spLocks/>
            </p:cNvSpPr>
            <p:nvPr/>
          </p:nvSpPr>
          <p:spPr>
            <a:xfrm>
              <a:off x="188588" y="6385535"/>
              <a:ext cx="5696272" cy="365125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ru-RU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i="1" dirty="0">
                  <a:solidFill>
                    <a:srgbClr val="0070C0"/>
                  </a:solidFill>
                </a:rPr>
                <a:t>Региональные банки – проблемы реализации пропорционального регулирования</a:t>
              </a:r>
            </a:p>
            <a:p>
              <a:endParaRPr lang="ru-RU" i="1" dirty="0">
                <a:solidFill>
                  <a:srgbClr val="0070C0"/>
                </a:solidFill>
              </a:endParaRPr>
            </a:p>
          </p:txBody>
        </p:sp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34617" y="6165304"/>
              <a:ext cx="1787374" cy="6926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6165304"/>
              <a:ext cx="9144000" cy="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Прямоугольник 13"/>
          <p:cNvSpPr/>
          <p:nvPr/>
        </p:nvSpPr>
        <p:spPr>
          <a:xfrm>
            <a:off x="0" y="0"/>
            <a:ext cx="9158907" cy="692696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     </a:t>
            </a:r>
            <a:r>
              <a:rPr lang="ru-RU" b="1" dirty="0">
                <a:solidFill>
                  <a:schemeClr val="bg1"/>
                </a:solidFill>
              </a:rPr>
              <a:t>УРОВЕНЬ  ПРОСРОЧЕННОЙ  ЗАДОЛЖЕННОСТИ  ПО  КРЕДИТАМ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3569" y="3717032"/>
            <a:ext cx="734481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/>
              <a:t>Предприятия малого и среднего бизнеса имеют наиболее высокий уровень просроченной задолженности.  </a:t>
            </a:r>
          </a:p>
          <a:p>
            <a:pPr lvl="0"/>
            <a:endParaRPr lang="ru-RU" dirty="0"/>
          </a:p>
          <a:p>
            <a:pPr lvl="0" algn="just"/>
            <a:r>
              <a:rPr lang="ru-RU" b="1" i="1" dirty="0">
                <a:solidFill>
                  <a:srgbClr val="FF0000"/>
                </a:solidFill>
              </a:rPr>
              <a:t>Законодательное ограничение  региональных  банков  и банков с  базовой лицензией  на исключительное обслуживание предприятий МСП  ведет к увеличению кредитного риска.</a:t>
            </a:r>
            <a:endParaRPr lang="ru-RU" b="1" dirty="0">
              <a:solidFill>
                <a:srgbClr val="FF0000"/>
              </a:solidFill>
              <a:ea typeface="Calibri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9511" y="908720"/>
            <a:ext cx="89793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Источник : Обзор банковского сектора РФ (интернет версия) №208  2020 год лист </a:t>
            </a:r>
            <a:r>
              <a:rPr lang="en-US" dirty="0"/>
              <a:t>&lt;</a:t>
            </a:r>
            <a:r>
              <a:rPr lang="ru-RU" dirty="0"/>
              <a:t> Т16 </a:t>
            </a:r>
            <a:r>
              <a:rPr lang="en-US" dirty="0"/>
              <a:t>&gt;</a:t>
            </a:r>
            <a:endParaRPr lang="ru-RU" dirty="0"/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9465843"/>
              </p:ext>
            </p:extLst>
          </p:nvPr>
        </p:nvGraphicFramePr>
        <p:xfrm>
          <a:off x="971600" y="1412775"/>
          <a:ext cx="6567401" cy="1824007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193207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348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710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295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73954">
                <a:tc rowSpan="2"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Малый и средний бизнес</a:t>
                      </a:r>
                    </a:p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( в части ИП)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Юридические лица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Физические лица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468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Просроч.задолж. по ИП/Задолженности по ИП</a:t>
                      </a:r>
                      <a:endParaRPr lang="ru-RU" sz="1000" b="0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Просроч.задолж. по ЮЛ/Задолженности по ЮЛ</a:t>
                      </a:r>
                      <a:endParaRPr lang="ru-RU" sz="1000" b="0" i="0" u="none" strike="noStrike">
                        <a:effectLst/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Просроч.задолж. по ФЛ/Задолженности по ФЛ</a:t>
                      </a:r>
                      <a:endParaRPr lang="ru-RU" sz="1000" b="0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16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1.01.2019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11,75%</a:t>
                      </a:r>
                      <a:endParaRPr lang="ru-RU" sz="1000" b="1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6.43%</a:t>
                      </a:r>
                      <a:endParaRPr lang="ru-RU" sz="1000" b="0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5,1%</a:t>
                      </a:r>
                      <a:endParaRPr lang="ru-RU" sz="1000" b="0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16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1.01.2020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9,8%</a:t>
                      </a:r>
                      <a:endParaRPr lang="ru-RU" sz="1000" b="1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7,8%</a:t>
                      </a:r>
                      <a:endParaRPr lang="ru-RU" sz="1000" b="0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4,33%</a:t>
                      </a:r>
                      <a:endParaRPr lang="ru-RU" sz="1000" b="0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4630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9405</TotalTime>
  <Words>1014</Words>
  <Application>Microsoft Office PowerPoint</Application>
  <PresentationFormat>Экран (4:3)</PresentationFormat>
  <Paragraphs>267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ООО Банк "Кузнецкий"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davidova</dc:creator>
  <cp:lastModifiedBy>Ганиев Р.Р.</cp:lastModifiedBy>
  <cp:revision>1025</cp:revision>
  <cp:lastPrinted>2020-02-25T13:37:39Z</cp:lastPrinted>
  <dcterms:created xsi:type="dcterms:W3CDTF">2015-03-24T08:59:48Z</dcterms:created>
  <dcterms:modified xsi:type="dcterms:W3CDTF">2020-02-27T04:23:08Z</dcterms:modified>
</cp:coreProperties>
</file>