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64" r:id="rId1"/>
    <p:sldMasterId id="2147483888" r:id="rId2"/>
    <p:sldMasterId id="2147483936" r:id="rId3"/>
    <p:sldMasterId id="2147483948" r:id="rId4"/>
  </p:sldMasterIdLst>
  <p:notesMasterIdLst>
    <p:notesMasterId r:id="rId18"/>
  </p:notesMasterIdLst>
  <p:handoutMasterIdLst>
    <p:handoutMasterId r:id="rId19"/>
  </p:handoutMasterIdLst>
  <p:sldIdLst>
    <p:sldId id="300" r:id="rId5"/>
    <p:sldId id="360" r:id="rId6"/>
    <p:sldId id="363" r:id="rId7"/>
    <p:sldId id="344" r:id="rId8"/>
    <p:sldId id="383" r:id="rId9"/>
    <p:sldId id="431" r:id="rId10"/>
    <p:sldId id="428" r:id="rId11"/>
    <p:sldId id="430" r:id="rId12"/>
    <p:sldId id="419" r:id="rId13"/>
    <p:sldId id="420" r:id="rId14"/>
    <p:sldId id="432" r:id="rId15"/>
    <p:sldId id="417" r:id="rId16"/>
    <p:sldId id="424" r:id="rId17"/>
  </p:sldIdLst>
  <p:sldSz cx="12601575" cy="8640763"/>
  <p:notesSz cx="6797675" cy="9926638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imSun" panose="02010600030101010101" pitchFamily="2" charset="-122"/>
      <p:regular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ru-RU"/>
    </a:defPPr>
    <a:lvl1pPr marL="0" algn="l" defTabSz="12137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6887" algn="l" defTabSz="12137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3775" algn="l" defTabSz="12137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0662" algn="l" defTabSz="12137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7549" algn="l" defTabSz="12137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4436" algn="l" defTabSz="12137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1324" algn="l" defTabSz="12137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48211" algn="l" defTabSz="12137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5098" algn="l" defTabSz="12137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884">
          <p15:clr>
            <a:srgbClr val="A4A3A4"/>
          </p15:clr>
        </p15:guide>
        <p15:guide id="4" pos="340">
          <p15:clr>
            <a:srgbClr val="A4A3A4"/>
          </p15:clr>
        </p15:guide>
        <p15:guide id="5" orient="horz" pos="2722">
          <p15:clr>
            <a:srgbClr val="A4A3A4"/>
          </p15:clr>
        </p15:guide>
        <p15:guide id="6" orient="horz" pos="4894">
          <p15:clr>
            <a:srgbClr val="A4A3A4"/>
          </p15:clr>
        </p15:guide>
        <p15:guide id="7" pos="3969">
          <p15:clr>
            <a:srgbClr val="A4A3A4"/>
          </p15:clr>
        </p15:guide>
        <p15:guide id="8" pos="4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B38"/>
    <a:srgbClr val="4C9037"/>
    <a:srgbClr val="000000"/>
    <a:srgbClr val="0066FF"/>
    <a:srgbClr val="00FF00"/>
    <a:srgbClr val="CCFF99"/>
    <a:srgbClr val="99FF33"/>
    <a:srgbClr val="FF33CC"/>
    <a:srgbClr val="FF66CC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96" autoAdjust="0"/>
    <p:restoredTop sz="88032" autoAdjust="0"/>
  </p:normalViewPr>
  <p:slideViewPr>
    <p:cSldViewPr>
      <p:cViewPr varScale="1">
        <p:scale>
          <a:sx n="91" d="100"/>
          <a:sy n="91" d="100"/>
        </p:scale>
        <p:origin x="798" y="102"/>
      </p:cViewPr>
      <p:guideLst>
        <p:guide orient="horz" pos="2160"/>
        <p:guide pos="2880"/>
        <p:guide orient="horz" pos="3884"/>
        <p:guide pos="340"/>
        <p:guide orient="horz" pos="2722"/>
        <p:guide orient="horz" pos="4894"/>
        <p:guide pos="3969"/>
        <p:guide pos="4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79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79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FE368-A227-4A0A-991C-4A0DC7C8D257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710"/>
            <a:ext cx="2946400" cy="4979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710"/>
            <a:ext cx="2946400" cy="4979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F4506-89B0-4EED-9860-9638B9C3A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818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3435-A0A1-4CD8-AC57-DBA0ABD1A9E4}" type="datetimeFigureOut">
              <a:rPr lang="ru-RU" smtClean="0"/>
              <a:t>10.10.2018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744538"/>
            <a:ext cx="54260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17563-1C3A-4306-BC9C-EF26C7FDBA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88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37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6887" algn="l" defTabSz="12137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3775" algn="l" defTabSz="12137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0662" algn="l" defTabSz="12137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27549" algn="l" defTabSz="12137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34436" algn="l" defTabSz="12137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41324" algn="l" defTabSz="12137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48211" algn="l" defTabSz="12137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55098" algn="l" defTabSz="12137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C7701-0E34-4B2D-A1E7-F8F26FC85F2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87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5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12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5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02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7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FCC4-D6DE-4FD3-B964-0E1245B0F24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1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5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8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7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1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744538"/>
            <a:ext cx="54260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7563-1C3A-4306-BC9C-EF26C7FDBABB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5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5118" y="2684237"/>
            <a:ext cx="10711339" cy="185216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0236" y="4896432"/>
            <a:ext cx="8821103" cy="2208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3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0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7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4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1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5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BC6C-2630-4E79-A8C1-560AC150D1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2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BD8-6519-4B98-B730-3C9B32FA9E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4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36142" y="346032"/>
            <a:ext cx="2835354" cy="73726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0079" y="346032"/>
            <a:ext cx="8296037" cy="73726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A63-7349-4FB3-B216-20B8F3613B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0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5118" y="2684237"/>
            <a:ext cx="10711339" cy="185216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0236" y="4896432"/>
            <a:ext cx="8821103" cy="2208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3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0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7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4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1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5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7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07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437" y="5552491"/>
            <a:ext cx="10711339" cy="1716152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5437" y="3662325"/>
            <a:ext cx="10711339" cy="1890166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68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37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06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75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44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13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82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50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80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0079" y="2016179"/>
            <a:ext cx="5565696" cy="570250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5800" y="2016179"/>
            <a:ext cx="5565696" cy="570250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23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79" y="1934171"/>
            <a:ext cx="5567884" cy="80607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887" indent="0">
              <a:buNone/>
              <a:defRPr sz="2700" b="1"/>
            </a:lvl2pPr>
            <a:lvl3pPr marL="1213775" indent="0">
              <a:buNone/>
              <a:defRPr sz="2400" b="1"/>
            </a:lvl3pPr>
            <a:lvl4pPr marL="1820662" indent="0">
              <a:buNone/>
              <a:defRPr sz="2100" b="1"/>
            </a:lvl4pPr>
            <a:lvl5pPr marL="2427549" indent="0">
              <a:buNone/>
              <a:defRPr sz="2100" b="1"/>
            </a:lvl5pPr>
            <a:lvl6pPr marL="3034436" indent="0">
              <a:buNone/>
              <a:defRPr sz="2100" b="1"/>
            </a:lvl6pPr>
            <a:lvl7pPr marL="3641324" indent="0">
              <a:buNone/>
              <a:defRPr sz="2100" b="1"/>
            </a:lvl7pPr>
            <a:lvl8pPr marL="4248211" indent="0">
              <a:buNone/>
              <a:defRPr sz="2100" b="1"/>
            </a:lvl8pPr>
            <a:lvl9pPr marL="485509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0079" y="2740242"/>
            <a:ext cx="5567884" cy="49784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1426" y="1934171"/>
            <a:ext cx="5570071" cy="80607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887" indent="0">
              <a:buNone/>
              <a:defRPr sz="2700" b="1"/>
            </a:lvl2pPr>
            <a:lvl3pPr marL="1213775" indent="0">
              <a:buNone/>
              <a:defRPr sz="2400" b="1"/>
            </a:lvl3pPr>
            <a:lvl4pPr marL="1820662" indent="0">
              <a:buNone/>
              <a:defRPr sz="2100" b="1"/>
            </a:lvl4pPr>
            <a:lvl5pPr marL="2427549" indent="0">
              <a:buNone/>
              <a:defRPr sz="2100" b="1"/>
            </a:lvl5pPr>
            <a:lvl6pPr marL="3034436" indent="0">
              <a:buNone/>
              <a:defRPr sz="2100" b="1"/>
            </a:lvl6pPr>
            <a:lvl7pPr marL="3641324" indent="0">
              <a:buNone/>
              <a:defRPr sz="2100" b="1"/>
            </a:lvl7pPr>
            <a:lvl8pPr marL="4248211" indent="0">
              <a:buNone/>
              <a:defRPr sz="2100" b="1"/>
            </a:lvl8pPr>
            <a:lvl9pPr marL="485509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01426" y="2740242"/>
            <a:ext cx="5570071" cy="49784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2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00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80" y="344031"/>
            <a:ext cx="4145831" cy="146412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6866" y="344031"/>
            <a:ext cx="7044630" cy="7374652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080" y="1808160"/>
            <a:ext cx="4145831" cy="5910523"/>
          </a:xfrm>
        </p:spPr>
        <p:txBody>
          <a:bodyPr/>
          <a:lstStyle>
            <a:lvl1pPr marL="0" indent="0">
              <a:buNone/>
              <a:defRPr sz="1900"/>
            </a:lvl1pPr>
            <a:lvl2pPr marL="606887" indent="0">
              <a:buNone/>
              <a:defRPr sz="1600"/>
            </a:lvl2pPr>
            <a:lvl3pPr marL="1213775" indent="0">
              <a:buNone/>
              <a:defRPr sz="1300"/>
            </a:lvl3pPr>
            <a:lvl4pPr marL="1820662" indent="0">
              <a:buNone/>
              <a:defRPr sz="1200"/>
            </a:lvl4pPr>
            <a:lvl5pPr marL="2427549" indent="0">
              <a:buNone/>
              <a:defRPr sz="1200"/>
            </a:lvl5pPr>
            <a:lvl6pPr marL="3034436" indent="0">
              <a:buNone/>
              <a:defRPr sz="1200"/>
            </a:lvl6pPr>
            <a:lvl7pPr marL="3641324" indent="0">
              <a:buNone/>
              <a:defRPr sz="1200"/>
            </a:lvl7pPr>
            <a:lvl8pPr marL="4248211" indent="0">
              <a:buNone/>
              <a:defRPr sz="1200"/>
            </a:lvl8pPr>
            <a:lvl9pPr marL="485509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4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954B-4091-4FF6-A1BC-D8AC7F27CD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02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9997" y="6048534"/>
            <a:ext cx="7560945" cy="71406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69997" y="772068"/>
            <a:ext cx="7560945" cy="5184458"/>
          </a:xfrm>
        </p:spPr>
        <p:txBody>
          <a:bodyPr/>
          <a:lstStyle>
            <a:lvl1pPr marL="0" indent="0">
              <a:buNone/>
              <a:defRPr sz="4200"/>
            </a:lvl1pPr>
            <a:lvl2pPr marL="606887" indent="0">
              <a:buNone/>
              <a:defRPr sz="3700"/>
            </a:lvl2pPr>
            <a:lvl3pPr marL="1213775" indent="0">
              <a:buNone/>
              <a:defRPr sz="3200"/>
            </a:lvl3pPr>
            <a:lvl4pPr marL="1820662" indent="0">
              <a:buNone/>
              <a:defRPr sz="2700"/>
            </a:lvl4pPr>
            <a:lvl5pPr marL="2427549" indent="0">
              <a:buNone/>
              <a:defRPr sz="2700"/>
            </a:lvl5pPr>
            <a:lvl6pPr marL="3034436" indent="0">
              <a:buNone/>
              <a:defRPr sz="2700"/>
            </a:lvl6pPr>
            <a:lvl7pPr marL="3641324" indent="0">
              <a:buNone/>
              <a:defRPr sz="2700"/>
            </a:lvl7pPr>
            <a:lvl8pPr marL="4248211" indent="0">
              <a:buNone/>
              <a:defRPr sz="2700"/>
            </a:lvl8pPr>
            <a:lvl9pPr marL="4855098" indent="0">
              <a:buNone/>
              <a:defRPr sz="27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69997" y="6762598"/>
            <a:ext cx="7560945" cy="1014089"/>
          </a:xfrm>
        </p:spPr>
        <p:txBody>
          <a:bodyPr/>
          <a:lstStyle>
            <a:lvl1pPr marL="0" indent="0">
              <a:buNone/>
              <a:defRPr sz="1900"/>
            </a:lvl1pPr>
            <a:lvl2pPr marL="606887" indent="0">
              <a:buNone/>
              <a:defRPr sz="1600"/>
            </a:lvl2pPr>
            <a:lvl3pPr marL="1213775" indent="0">
              <a:buNone/>
              <a:defRPr sz="1300"/>
            </a:lvl3pPr>
            <a:lvl4pPr marL="1820662" indent="0">
              <a:buNone/>
              <a:defRPr sz="1200"/>
            </a:lvl4pPr>
            <a:lvl5pPr marL="2427549" indent="0">
              <a:buNone/>
              <a:defRPr sz="1200"/>
            </a:lvl5pPr>
            <a:lvl6pPr marL="3034436" indent="0">
              <a:buNone/>
              <a:defRPr sz="1200"/>
            </a:lvl6pPr>
            <a:lvl7pPr marL="3641324" indent="0">
              <a:buNone/>
              <a:defRPr sz="1200"/>
            </a:lvl7pPr>
            <a:lvl8pPr marL="4248211" indent="0">
              <a:buNone/>
              <a:defRPr sz="1200"/>
            </a:lvl8pPr>
            <a:lvl9pPr marL="485509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0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35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36142" y="346032"/>
            <a:ext cx="2835354" cy="73726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0079" y="346032"/>
            <a:ext cx="8296037" cy="73726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82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5118" y="2684237"/>
            <a:ext cx="10711339" cy="185216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0236" y="4896432"/>
            <a:ext cx="8821103" cy="2208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3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0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7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4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1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5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245D-9A98-49B8-B498-E189F1B569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27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2593-DA2B-4AA2-871E-A870F97F14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22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437" y="5552491"/>
            <a:ext cx="10711339" cy="1716152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5437" y="3662325"/>
            <a:ext cx="10711339" cy="1890166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68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37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06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75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44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13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82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50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4343E-8233-4DD3-ADDF-DEEDC16F78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46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0079" y="2016179"/>
            <a:ext cx="5565696" cy="570250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5800" y="2016179"/>
            <a:ext cx="5565696" cy="570250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BBC0-6696-4AEA-B583-F9CAF16974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62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79" y="1934171"/>
            <a:ext cx="5567884" cy="80607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887" indent="0">
              <a:buNone/>
              <a:defRPr sz="2700" b="1"/>
            </a:lvl2pPr>
            <a:lvl3pPr marL="1213775" indent="0">
              <a:buNone/>
              <a:defRPr sz="2400" b="1"/>
            </a:lvl3pPr>
            <a:lvl4pPr marL="1820662" indent="0">
              <a:buNone/>
              <a:defRPr sz="2100" b="1"/>
            </a:lvl4pPr>
            <a:lvl5pPr marL="2427549" indent="0">
              <a:buNone/>
              <a:defRPr sz="2100" b="1"/>
            </a:lvl5pPr>
            <a:lvl6pPr marL="3034436" indent="0">
              <a:buNone/>
              <a:defRPr sz="2100" b="1"/>
            </a:lvl6pPr>
            <a:lvl7pPr marL="3641324" indent="0">
              <a:buNone/>
              <a:defRPr sz="2100" b="1"/>
            </a:lvl7pPr>
            <a:lvl8pPr marL="4248211" indent="0">
              <a:buNone/>
              <a:defRPr sz="2100" b="1"/>
            </a:lvl8pPr>
            <a:lvl9pPr marL="485509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079" y="2740242"/>
            <a:ext cx="5567884" cy="49784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1426" y="1934171"/>
            <a:ext cx="5570071" cy="80607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887" indent="0">
              <a:buNone/>
              <a:defRPr sz="2700" b="1"/>
            </a:lvl2pPr>
            <a:lvl3pPr marL="1213775" indent="0">
              <a:buNone/>
              <a:defRPr sz="2400" b="1"/>
            </a:lvl3pPr>
            <a:lvl4pPr marL="1820662" indent="0">
              <a:buNone/>
              <a:defRPr sz="2100" b="1"/>
            </a:lvl4pPr>
            <a:lvl5pPr marL="2427549" indent="0">
              <a:buNone/>
              <a:defRPr sz="2100" b="1"/>
            </a:lvl5pPr>
            <a:lvl6pPr marL="3034436" indent="0">
              <a:buNone/>
              <a:defRPr sz="2100" b="1"/>
            </a:lvl6pPr>
            <a:lvl7pPr marL="3641324" indent="0">
              <a:buNone/>
              <a:defRPr sz="2100" b="1"/>
            </a:lvl7pPr>
            <a:lvl8pPr marL="4248211" indent="0">
              <a:buNone/>
              <a:defRPr sz="2100" b="1"/>
            </a:lvl8pPr>
            <a:lvl9pPr marL="485509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01426" y="2740242"/>
            <a:ext cx="5570071" cy="49784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3D22-562A-4F17-B401-08D799CAE5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31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C7DF-9B6B-49E9-AADE-16C9600575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35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0E29-A59B-4A20-9B8F-DF74C2491E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7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437" y="5552491"/>
            <a:ext cx="10711339" cy="1716152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5437" y="3662325"/>
            <a:ext cx="10711339" cy="1890166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68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37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06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75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44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13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82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50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C7DD-8B16-460A-9C99-35542E5939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17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80" y="344031"/>
            <a:ext cx="4145831" cy="146412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6866" y="344031"/>
            <a:ext cx="7044630" cy="7374652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080" y="1808160"/>
            <a:ext cx="4145831" cy="5910523"/>
          </a:xfrm>
        </p:spPr>
        <p:txBody>
          <a:bodyPr/>
          <a:lstStyle>
            <a:lvl1pPr marL="0" indent="0">
              <a:buNone/>
              <a:defRPr sz="1900"/>
            </a:lvl1pPr>
            <a:lvl2pPr marL="606887" indent="0">
              <a:buNone/>
              <a:defRPr sz="1600"/>
            </a:lvl2pPr>
            <a:lvl3pPr marL="1213775" indent="0">
              <a:buNone/>
              <a:defRPr sz="1300"/>
            </a:lvl3pPr>
            <a:lvl4pPr marL="1820662" indent="0">
              <a:buNone/>
              <a:defRPr sz="1200"/>
            </a:lvl4pPr>
            <a:lvl5pPr marL="2427549" indent="0">
              <a:buNone/>
              <a:defRPr sz="1200"/>
            </a:lvl5pPr>
            <a:lvl6pPr marL="3034436" indent="0">
              <a:buNone/>
              <a:defRPr sz="1200"/>
            </a:lvl6pPr>
            <a:lvl7pPr marL="3641324" indent="0">
              <a:buNone/>
              <a:defRPr sz="1200"/>
            </a:lvl7pPr>
            <a:lvl8pPr marL="4248211" indent="0">
              <a:buNone/>
              <a:defRPr sz="1200"/>
            </a:lvl8pPr>
            <a:lvl9pPr marL="485509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3F11-2907-4042-B7D0-3E411EF16B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69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9997" y="6048534"/>
            <a:ext cx="7560945" cy="71406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69997" y="772068"/>
            <a:ext cx="7560945" cy="5184458"/>
          </a:xfrm>
        </p:spPr>
        <p:txBody>
          <a:bodyPr/>
          <a:lstStyle>
            <a:lvl1pPr marL="0" indent="0">
              <a:buNone/>
              <a:defRPr sz="4200"/>
            </a:lvl1pPr>
            <a:lvl2pPr marL="606887" indent="0">
              <a:buNone/>
              <a:defRPr sz="3700"/>
            </a:lvl2pPr>
            <a:lvl3pPr marL="1213775" indent="0">
              <a:buNone/>
              <a:defRPr sz="3200"/>
            </a:lvl3pPr>
            <a:lvl4pPr marL="1820662" indent="0">
              <a:buNone/>
              <a:defRPr sz="2700"/>
            </a:lvl4pPr>
            <a:lvl5pPr marL="2427549" indent="0">
              <a:buNone/>
              <a:defRPr sz="2700"/>
            </a:lvl5pPr>
            <a:lvl6pPr marL="3034436" indent="0">
              <a:buNone/>
              <a:defRPr sz="2700"/>
            </a:lvl6pPr>
            <a:lvl7pPr marL="3641324" indent="0">
              <a:buNone/>
              <a:defRPr sz="2700"/>
            </a:lvl7pPr>
            <a:lvl8pPr marL="4248211" indent="0">
              <a:buNone/>
              <a:defRPr sz="2700"/>
            </a:lvl8pPr>
            <a:lvl9pPr marL="485509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69997" y="6762598"/>
            <a:ext cx="7560945" cy="1014089"/>
          </a:xfrm>
        </p:spPr>
        <p:txBody>
          <a:bodyPr/>
          <a:lstStyle>
            <a:lvl1pPr marL="0" indent="0">
              <a:buNone/>
              <a:defRPr sz="1900"/>
            </a:lvl1pPr>
            <a:lvl2pPr marL="606887" indent="0">
              <a:buNone/>
              <a:defRPr sz="1600"/>
            </a:lvl2pPr>
            <a:lvl3pPr marL="1213775" indent="0">
              <a:buNone/>
              <a:defRPr sz="1300"/>
            </a:lvl3pPr>
            <a:lvl4pPr marL="1820662" indent="0">
              <a:buNone/>
              <a:defRPr sz="1200"/>
            </a:lvl4pPr>
            <a:lvl5pPr marL="2427549" indent="0">
              <a:buNone/>
              <a:defRPr sz="1200"/>
            </a:lvl5pPr>
            <a:lvl6pPr marL="3034436" indent="0">
              <a:buNone/>
              <a:defRPr sz="1200"/>
            </a:lvl6pPr>
            <a:lvl7pPr marL="3641324" indent="0">
              <a:buNone/>
              <a:defRPr sz="1200"/>
            </a:lvl7pPr>
            <a:lvl8pPr marL="4248211" indent="0">
              <a:buNone/>
              <a:defRPr sz="1200"/>
            </a:lvl8pPr>
            <a:lvl9pPr marL="485509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3BBEB-6A3D-4A15-B6F5-8FECD2D21A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13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51C2-C8F6-44A0-9C1F-33722485C1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71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36142" y="346032"/>
            <a:ext cx="2835354" cy="73726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0079" y="346032"/>
            <a:ext cx="8296037" cy="73726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B5E4-A432-4B98-B040-A2D9F593B1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64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5118" y="2684237"/>
            <a:ext cx="10711339" cy="185216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0236" y="4896432"/>
            <a:ext cx="8821103" cy="2208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97D-0EE4-40D4-A7E4-F405732BE2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09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D6C31-9015-4CD1-9E11-8FEFF62255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95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437" y="5552491"/>
            <a:ext cx="10711339" cy="1716152"/>
          </a:xfrm>
        </p:spPr>
        <p:txBody>
          <a:bodyPr anchor="t"/>
          <a:lstStyle>
            <a:lvl1pPr algn="l">
              <a:defRPr sz="504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5437" y="3662325"/>
            <a:ext cx="10711339" cy="1890166"/>
          </a:xfrm>
        </p:spPr>
        <p:txBody>
          <a:bodyPr anchor="b"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576072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2pPr>
            <a:lvl3pPr marL="1152144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3pPr>
            <a:lvl4pPr marL="172821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30428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88036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45643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60857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070-2DFA-4DA9-9754-5A3B2713BF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18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0079" y="2016179"/>
            <a:ext cx="5565696" cy="5702504"/>
          </a:xfrm>
        </p:spPr>
        <p:txBody>
          <a:bodyPr/>
          <a:lstStyle>
            <a:lvl1pPr>
              <a:defRPr sz="3528"/>
            </a:lvl1pPr>
            <a:lvl2pPr>
              <a:defRPr sz="3024"/>
            </a:lvl2pPr>
            <a:lvl3pPr>
              <a:defRPr sz="2520"/>
            </a:lvl3pPr>
            <a:lvl4pPr>
              <a:defRPr sz="2268"/>
            </a:lvl4pPr>
            <a:lvl5pPr>
              <a:defRPr sz="2268"/>
            </a:lvl5pPr>
            <a:lvl6pPr>
              <a:defRPr sz="2268"/>
            </a:lvl6pPr>
            <a:lvl7pPr>
              <a:defRPr sz="2268"/>
            </a:lvl7pPr>
            <a:lvl8pPr>
              <a:defRPr sz="2268"/>
            </a:lvl8pPr>
            <a:lvl9pPr>
              <a:defRPr sz="22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5800" y="2016179"/>
            <a:ext cx="5565696" cy="5702504"/>
          </a:xfrm>
        </p:spPr>
        <p:txBody>
          <a:bodyPr/>
          <a:lstStyle>
            <a:lvl1pPr>
              <a:defRPr sz="3528"/>
            </a:lvl1pPr>
            <a:lvl2pPr>
              <a:defRPr sz="3024"/>
            </a:lvl2pPr>
            <a:lvl3pPr>
              <a:defRPr sz="2520"/>
            </a:lvl3pPr>
            <a:lvl4pPr>
              <a:defRPr sz="2268"/>
            </a:lvl4pPr>
            <a:lvl5pPr>
              <a:defRPr sz="2268"/>
            </a:lvl5pPr>
            <a:lvl6pPr>
              <a:defRPr sz="2268"/>
            </a:lvl6pPr>
            <a:lvl7pPr>
              <a:defRPr sz="2268"/>
            </a:lvl7pPr>
            <a:lvl8pPr>
              <a:defRPr sz="2268"/>
            </a:lvl8pPr>
            <a:lvl9pPr>
              <a:defRPr sz="22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1DC1-EBA2-45CD-8394-D31941934C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30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79" y="1934171"/>
            <a:ext cx="5567884" cy="806071"/>
          </a:xfrm>
        </p:spPr>
        <p:txBody>
          <a:bodyPr anchor="b"/>
          <a:lstStyle>
            <a:lvl1pPr marL="0" indent="0">
              <a:buNone/>
              <a:defRPr sz="3024" b="1"/>
            </a:lvl1pPr>
            <a:lvl2pPr marL="576072" indent="0">
              <a:buNone/>
              <a:defRPr sz="2520" b="1"/>
            </a:lvl2pPr>
            <a:lvl3pPr marL="1152144" indent="0">
              <a:buNone/>
              <a:defRPr sz="2268" b="1"/>
            </a:lvl3pPr>
            <a:lvl4pPr marL="1728216" indent="0">
              <a:buNone/>
              <a:defRPr sz="2016" b="1"/>
            </a:lvl4pPr>
            <a:lvl5pPr marL="2304288" indent="0">
              <a:buNone/>
              <a:defRPr sz="2016" b="1"/>
            </a:lvl5pPr>
            <a:lvl6pPr marL="2880360" indent="0">
              <a:buNone/>
              <a:defRPr sz="2016" b="1"/>
            </a:lvl6pPr>
            <a:lvl7pPr marL="3456432" indent="0">
              <a:buNone/>
              <a:defRPr sz="2016" b="1"/>
            </a:lvl7pPr>
            <a:lvl8pPr marL="4032504" indent="0">
              <a:buNone/>
              <a:defRPr sz="2016" b="1"/>
            </a:lvl8pPr>
            <a:lvl9pPr marL="4608576" indent="0">
              <a:buNone/>
              <a:defRPr sz="201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079" y="2740242"/>
            <a:ext cx="5567884" cy="4978440"/>
          </a:xfrm>
        </p:spPr>
        <p:txBody>
          <a:bodyPr/>
          <a:lstStyle>
            <a:lvl1pPr>
              <a:defRPr sz="3024"/>
            </a:lvl1pPr>
            <a:lvl2pPr>
              <a:defRPr sz="2520"/>
            </a:lvl2pPr>
            <a:lvl3pPr>
              <a:defRPr sz="2268"/>
            </a:lvl3pPr>
            <a:lvl4pPr>
              <a:defRPr sz="2016"/>
            </a:lvl4pPr>
            <a:lvl5pPr>
              <a:defRPr sz="2016"/>
            </a:lvl5pPr>
            <a:lvl6pPr>
              <a:defRPr sz="2016"/>
            </a:lvl6pPr>
            <a:lvl7pPr>
              <a:defRPr sz="2016"/>
            </a:lvl7pPr>
            <a:lvl8pPr>
              <a:defRPr sz="2016"/>
            </a:lvl8pPr>
            <a:lvl9pPr>
              <a:defRPr sz="201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1426" y="1934171"/>
            <a:ext cx="5570071" cy="806071"/>
          </a:xfrm>
        </p:spPr>
        <p:txBody>
          <a:bodyPr anchor="b"/>
          <a:lstStyle>
            <a:lvl1pPr marL="0" indent="0">
              <a:buNone/>
              <a:defRPr sz="3024" b="1"/>
            </a:lvl1pPr>
            <a:lvl2pPr marL="576072" indent="0">
              <a:buNone/>
              <a:defRPr sz="2520" b="1"/>
            </a:lvl2pPr>
            <a:lvl3pPr marL="1152144" indent="0">
              <a:buNone/>
              <a:defRPr sz="2268" b="1"/>
            </a:lvl3pPr>
            <a:lvl4pPr marL="1728216" indent="0">
              <a:buNone/>
              <a:defRPr sz="2016" b="1"/>
            </a:lvl4pPr>
            <a:lvl5pPr marL="2304288" indent="0">
              <a:buNone/>
              <a:defRPr sz="2016" b="1"/>
            </a:lvl5pPr>
            <a:lvl6pPr marL="2880360" indent="0">
              <a:buNone/>
              <a:defRPr sz="2016" b="1"/>
            </a:lvl6pPr>
            <a:lvl7pPr marL="3456432" indent="0">
              <a:buNone/>
              <a:defRPr sz="2016" b="1"/>
            </a:lvl7pPr>
            <a:lvl8pPr marL="4032504" indent="0">
              <a:buNone/>
              <a:defRPr sz="2016" b="1"/>
            </a:lvl8pPr>
            <a:lvl9pPr marL="4608576" indent="0">
              <a:buNone/>
              <a:defRPr sz="201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01426" y="2740242"/>
            <a:ext cx="5570071" cy="4978440"/>
          </a:xfrm>
        </p:spPr>
        <p:txBody>
          <a:bodyPr/>
          <a:lstStyle>
            <a:lvl1pPr>
              <a:defRPr sz="3024"/>
            </a:lvl1pPr>
            <a:lvl2pPr>
              <a:defRPr sz="2520"/>
            </a:lvl2pPr>
            <a:lvl3pPr>
              <a:defRPr sz="2268"/>
            </a:lvl3pPr>
            <a:lvl4pPr>
              <a:defRPr sz="2016"/>
            </a:lvl4pPr>
            <a:lvl5pPr>
              <a:defRPr sz="2016"/>
            </a:lvl5pPr>
            <a:lvl6pPr>
              <a:defRPr sz="2016"/>
            </a:lvl6pPr>
            <a:lvl7pPr>
              <a:defRPr sz="2016"/>
            </a:lvl7pPr>
            <a:lvl8pPr>
              <a:defRPr sz="2016"/>
            </a:lvl8pPr>
            <a:lvl9pPr>
              <a:defRPr sz="201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6AE8C-7E35-4BCC-AA40-90A0E9F8F8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93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D194-4937-4D30-B22E-836424A4049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1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0079" y="2016179"/>
            <a:ext cx="5565696" cy="570250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5800" y="2016179"/>
            <a:ext cx="5565696" cy="570250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D0CF-C178-41BF-9D37-3E0F037CA1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0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9BAA5-7EB5-4267-8960-F59394661D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68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80" y="344031"/>
            <a:ext cx="4145831" cy="1464129"/>
          </a:xfrm>
        </p:spPr>
        <p:txBody>
          <a:bodyPr anchor="b"/>
          <a:lstStyle>
            <a:lvl1pPr algn="l">
              <a:defRPr sz="252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6866" y="344031"/>
            <a:ext cx="7044630" cy="7374652"/>
          </a:xfrm>
        </p:spPr>
        <p:txBody>
          <a:bodyPr/>
          <a:lstStyle>
            <a:lvl1pPr>
              <a:defRPr sz="4032"/>
            </a:lvl1pPr>
            <a:lvl2pPr>
              <a:defRPr sz="3528"/>
            </a:lvl2pPr>
            <a:lvl3pPr>
              <a:defRPr sz="3024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080" y="1808160"/>
            <a:ext cx="4145831" cy="5910523"/>
          </a:xfrm>
        </p:spPr>
        <p:txBody>
          <a:bodyPr/>
          <a:lstStyle>
            <a:lvl1pPr marL="0" indent="0">
              <a:buNone/>
              <a:defRPr sz="1764"/>
            </a:lvl1pPr>
            <a:lvl2pPr marL="576072" indent="0">
              <a:buNone/>
              <a:defRPr sz="1512"/>
            </a:lvl2pPr>
            <a:lvl3pPr marL="1152144" indent="0">
              <a:buNone/>
              <a:defRPr sz="1260"/>
            </a:lvl3pPr>
            <a:lvl4pPr marL="1728216" indent="0">
              <a:buNone/>
              <a:defRPr sz="1134"/>
            </a:lvl4pPr>
            <a:lvl5pPr marL="2304288" indent="0">
              <a:buNone/>
              <a:defRPr sz="1134"/>
            </a:lvl5pPr>
            <a:lvl6pPr marL="2880360" indent="0">
              <a:buNone/>
              <a:defRPr sz="1134"/>
            </a:lvl6pPr>
            <a:lvl7pPr marL="3456432" indent="0">
              <a:buNone/>
              <a:defRPr sz="1134"/>
            </a:lvl7pPr>
            <a:lvl8pPr marL="4032504" indent="0">
              <a:buNone/>
              <a:defRPr sz="1134"/>
            </a:lvl8pPr>
            <a:lvl9pPr marL="4608576" indent="0">
              <a:buNone/>
              <a:defRPr sz="113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7D8C-8202-48FE-AAEA-E4A60AD502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8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9997" y="6048534"/>
            <a:ext cx="7560945" cy="714064"/>
          </a:xfrm>
        </p:spPr>
        <p:txBody>
          <a:bodyPr anchor="b"/>
          <a:lstStyle>
            <a:lvl1pPr algn="l">
              <a:defRPr sz="252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69997" y="772068"/>
            <a:ext cx="7560945" cy="5184458"/>
          </a:xfrm>
        </p:spPr>
        <p:txBody>
          <a:bodyPr/>
          <a:lstStyle>
            <a:lvl1pPr marL="0" indent="0">
              <a:buNone/>
              <a:defRPr sz="4032"/>
            </a:lvl1pPr>
            <a:lvl2pPr marL="576072" indent="0">
              <a:buNone/>
              <a:defRPr sz="3528"/>
            </a:lvl2pPr>
            <a:lvl3pPr marL="1152144" indent="0">
              <a:buNone/>
              <a:defRPr sz="3024"/>
            </a:lvl3pPr>
            <a:lvl4pPr marL="1728216" indent="0">
              <a:buNone/>
              <a:defRPr sz="2520"/>
            </a:lvl4pPr>
            <a:lvl5pPr marL="2304288" indent="0">
              <a:buNone/>
              <a:defRPr sz="2520"/>
            </a:lvl5pPr>
            <a:lvl6pPr marL="2880360" indent="0">
              <a:buNone/>
              <a:defRPr sz="2520"/>
            </a:lvl6pPr>
            <a:lvl7pPr marL="3456432" indent="0">
              <a:buNone/>
              <a:defRPr sz="2520"/>
            </a:lvl7pPr>
            <a:lvl8pPr marL="4032504" indent="0">
              <a:buNone/>
              <a:defRPr sz="2520"/>
            </a:lvl8pPr>
            <a:lvl9pPr marL="4608576" indent="0">
              <a:buNone/>
              <a:defRPr sz="252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69997" y="6762598"/>
            <a:ext cx="7560945" cy="1014089"/>
          </a:xfrm>
        </p:spPr>
        <p:txBody>
          <a:bodyPr/>
          <a:lstStyle>
            <a:lvl1pPr marL="0" indent="0">
              <a:buNone/>
              <a:defRPr sz="1764"/>
            </a:lvl1pPr>
            <a:lvl2pPr marL="576072" indent="0">
              <a:buNone/>
              <a:defRPr sz="1512"/>
            </a:lvl2pPr>
            <a:lvl3pPr marL="1152144" indent="0">
              <a:buNone/>
              <a:defRPr sz="1260"/>
            </a:lvl3pPr>
            <a:lvl4pPr marL="1728216" indent="0">
              <a:buNone/>
              <a:defRPr sz="1134"/>
            </a:lvl4pPr>
            <a:lvl5pPr marL="2304288" indent="0">
              <a:buNone/>
              <a:defRPr sz="1134"/>
            </a:lvl5pPr>
            <a:lvl6pPr marL="2880360" indent="0">
              <a:buNone/>
              <a:defRPr sz="1134"/>
            </a:lvl6pPr>
            <a:lvl7pPr marL="3456432" indent="0">
              <a:buNone/>
              <a:defRPr sz="1134"/>
            </a:lvl7pPr>
            <a:lvl8pPr marL="4032504" indent="0">
              <a:buNone/>
              <a:defRPr sz="1134"/>
            </a:lvl8pPr>
            <a:lvl9pPr marL="4608576" indent="0">
              <a:buNone/>
              <a:defRPr sz="113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FFB-5368-456E-8EF9-02DBC4C90E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98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63AD1-CEC5-47FF-AE9B-11D987995C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52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36142" y="346032"/>
            <a:ext cx="2835354" cy="73726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0079" y="346032"/>
            <a:ext cx="8296037" cy="73726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F01D-CC79-421A-99C5-58254566DB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6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79" y="1934171"/>
            <a:ext cx="5567884" cy="80607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887" indent="0">
              <a:buNone/>
              <a:defRPr sz="2700" b="1"/>
            </a:lvl2pPr>
            <a:lvl3pPr marL="1213775" indent="0">
              <a:buNone/>
              <a:defRPr sz="2400" b="1"/>
            </a:lvl3pPr>
            <a:lvl4pPr marL="1820662" indent="0">
              <a:buNone/>
              <a:defRPr sz="2100" b="1"/>
            </a:lvl4pPr>
            <a:lvl5pPr marL="2427549" indent="0">
              <a:buNone/>
              <a:defRPr sz="2100" b="1"/>
            </a:lvl5pPr>
            <a:lvl6pPr marL="3034436" indent="0">
              <a:buNone/>
              <a:defRPr sz="2100" b="1"/>
            </a:lvl6pPr>
            <a:lvl7pPr marL="3641324" indent="0">
              <a:buNone/>
              <a:defRPr sz="2100" b="1"/>
            </a:lvl7pPr>
            <a:lvl8pPr marL="4248211" indent="0">
              <a:buNone/>
              <a:defRPr sz="2100" b="1"/>
            </a:lvl8pPr>
            <a:lvl9pPr marL="485509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079" y="2740242"/>
            <a:ext cx="5567884" cy="49784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1426" y="1934171"/>
            <a:ext cx="5570071" cy="80607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887" indent="0">
              <a:buNone/>
              <a:defRPr sz="2700" b="1"/>
            </a:lvl2pPr>
            <a:lvl3pPr marL="1213775" indent="0">
              <a:buNone/>
              <a:defRPr sz="2400" b="1"/>
            </a:lvl3pPr>
            <a:lvl4pPr marL="1820662" indent="0">
              <a:buNone/>
              <a:defRPr sz="2100" b="1"/>
            </a:lvl4pPr>
            <a:lvl5pPr marL="2427549" indent="0">
              <a:buNone/>
              <a:defRPr sz="2100" b="1"/>
            </a:lvl5pPr>
            <a:lvl6pPr marL="3034436" indent="0">
              <a:buNone/>
              <a:defRPr sz="2100" b="1"/>
            </a:lvl6pPr>
            <a:lvl7pPr marL="3641324" indent="0">
              <a:buNone/>
              <a:defRPr sz="2100" b="1"/>
            </a:lvl7pPr>
            <a:lvl8pPr marL="4248211" indent="0">
              <a:buNone/>
              <a:defRPr sz="2100" b="1"/>
            </a:lvl8pPr>
            <a:lvl9pPr marL="485509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01426" y="2740242"/>
            <a:ext cx="5570071" cy="49784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866F5-EFAA-4C12-A5BB-4180225A85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6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D670-6830-4218-B45A-CB13CE89BA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28F8-495E-4D2D-9916-A90EBE1BDB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1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80" y="344031"/>
            <a:ext cx="4145831" cy="146412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6866" y="344031"/>
            <a:ext cx="7044630" cy="7374652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080" y="1808160"/>
            <a:ext cx="4145831" cy="5910523"/>
          </a:xfrm>
        </p:spPr>
        <p:txBody>
          <a:bodyPr/>
          <a:lstStyle>
            <a:lvl1pPr marL="0" indent="0">
              <a:buNone/>
              <a:defRPr sz="1900"/>
            </a:lvl1pPr>
            <a:lvl2pPr marL="606887" indent="0">
              <a:buNone/>
              <a:defRPr sz="1600"/>
            </a:lvl2pPr>
            <a:lvl3pPr marL="1213775" indent="0">
              <a:buNone/>
              <a:defRPr sz="1300"/>
            </a:lvl3pPr>
            <a:lvl4pPr marL="1820662" indent="0">
              <a:buNone/>
              <a:defRPr sz="1200"/>
            </a:lvl4pPr>
            <a:lvl5pPr marL="2427549" indent="0">
              <a:buNone/>
              <a:defRPr sz="1200"/>
            </a:lvl5pPr>
            <a:lvl6pPr marL="3034436" indent="0">
              <a:buNone/>
              <a:defRPr sz="1200"/>
            </a:lvl6pPr>
            <a:lvl7pPr marL="3641324" indent="0">
              <a:buNone/>
              <a:defRPr sz="1200"/>
            </a:lvl7pPr>
            <a:lvl8pPr marL="4248211" indent="0">
              <a:buNone/>
              <a:defRPr sz="1200"/>
            </a:lvl8pPr>
            <a:lvl9pPr marL="485509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0B2D-79DD-43BD-9E2B-10E0E6A251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3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9997" y="6048534"/>
            <a:ext cx="7560945" cy="71406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69997" y="772068"/>
            <a:ext cx="7560945" cy="5184458"/>
          </a:xfrm>
        </p:spPr>
        <p:txBody>
          <a:bodyPr/>
          <a:lstStyle>
            <a:lvl1pPr marL="0" indent="0">
              <a:buNone/>
              <a:defRPr sz="4200"/>
            </a:lvl1pPr>
            <a:lvl2pPr marL="606887" indent="0">
              <a:buNone/>
              <a:defRPr sz="3700"/>
            </a:lvl2pPr>
            <a:lvl3pPr marL="1213775" indent="0">
              <a:buNone/>
              <a:defRPr sz="3200"/>
            </a:lvl3pPr>
            <a:lvl4pPr marL="1820662" indent="0">
              <a:buNone/>
              <a:defRPr sz="2700"/>
            </a:lvl4pPr>
            <a:lvl5pPr marL="2427549" indent="0">
              <a:buNone/>
              <a:defRPr sz="2700"/>
            </a:lvl5pPr>
            <a:lvl6pPr marL="3034436" indent="0">
              <a:buNone/>
              <a:defRPr sz="2700"/>
            </a:lvl6pPr>
            <a:lvl7pPr marL="3641324" indent="0">
              <a:buNone/>
              <a:defRPr sz="2700"/>
            </a:lvl7pPr>
            <a:lvl8pPr marL="4248211" indent="0">
              <a:buNone/>
              <a:defRPr sz="2700"/>
            </a:lvl8pPr>
            <a:lvl9pPr marL="4855098" indent="0">
              <a:buNone/>
              <a:defRPr sz="27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69997" y="6762598"/>
            <a:ext cx="7560945" cy="1014089"/>
          </a:xfrm>
        </p:spPr>
        <p:txBody>
          <a:bodyPr/>
          <a:lstStyle>
            <a:lvl1pPr marL="0" indent="0">
              <a:buNone/>
              <a:defRPr sz="1900"/>
            </a:lvl1pPr>
            <a:lvl2pPr marL="606887" indent="0">
              <a:buNone/>
              <a:defRPr sz="1600"/>
            </a:lvl2pPr>
            <a:lvl3pPr marL="1213775" indent="0">
              <a:buNone/>
              <a:defRPr sz="1300"/>
            </a:lvl3pPr>
            <a:lvl4pPr marL="1820662" indent="0">
              <a:buNone/>
              <a:defRPr sz="1200"/>
            </a:lvl4pPr>
            <a:lvl5pPr marL="2427549" indent="0">
              <a:buNone/>
              <a:defRPr sz="1200"/>
            </a:lvl5pPr>
            <a:lvl6pPr marL="3034436" indent="0">
              <a:buNone/>
              <a:defRPr sz="1200"/>
            </a:lvl6pPr>
            <a:lvl7pPr marL="3641324" indent="0">
              <a:buNone/>
              <a:defRPr sz="1200"/>
            </a:lvl7pPr>
            <a:lvl8pPr marL="4248211" indent="0">
              <a:buNone/>
              <a:defRPr sz="1200"/>
            </a:lvl8pPr>
            <a:lvl9pPr marL="485509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574D-0EBC-41F2-A3C1-6721A01C77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8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79" y="346031"/>
            <a:ext cx="11341418" cy="1440127"/>
          </a:xfrm>
          <a:prstGeom prst="rect">
            <a:avLst/>
          </a:prstGeom>
        </p:spPr>
        <p:txBody>
          <a:bodyPr vert="horz" lIns="121377" tIns="60689" rIns="121377" bIns="606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79" y="2016179"/>
            <a:ext cx="11341418" cy="5702504"/>
          </a:xfrm>
          <a:prstGeom prst="rect">
            <a:avLst/>
          </a:prstGeom>
        </p:spPr>
        <p:txBody>
          <a:bodyPr vert="horz" lIns="121377" tIns="60689" rIns="121377" bIns="606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0079" y="8008708"/>
            <a:ext cx="2940368" cy="460041"/>
          </a:xfrm>
          <a:prstGeom prst="rect">
            <a:avLst/>
          </a:prstGeom>
        </p:spPr>
        <p:txBody>
          <a:bodyPr vert="horz" lIns="121377" tIns="60689" rIns="121377" bIns="6068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82134-1576-4A16-944D-CDCD425FFD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05538" y="8008708"/>
            <a:ext cx="3990499" cy="460041"/>
          </a:xfrm>
          <a:prstGeom prst="rect">
            <a:avLst/>
          </a:prstGeom>
        </p:spPr>
        <p:txBody>
          <a:bodyPr vert="horz" lIns="121377" tIns="60689" rIns="121377" bIns="6068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31129" y="8008708"/>
            <a:ext cx="2940368" cy="460041"/>
          </a:xfrm>
          <a:prstGeom prst="rect">
            <a:avLst/>
          </a:prstGeom>
        </p:spPr>
        <p:txBody>
          <a:bodyPr vert="horz" lIns="121377" tIns="60689" rIns="121377" bIns="6068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dt="0"/>
  <p:txStyles>
    <p:titleStyle>
      <a:lvl1pPr algn="ctr" defTabSz="1213775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165" indent="-455165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6192" indent="-379305" algn="l" defTabSz="121377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218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4105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0993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7880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4767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55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8542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887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775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662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7549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4436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1324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8211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098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79" y="346031"/>
            <a:ext cx="11341418" cy="1440127"/>
          </a:xfrm>
          <a:prstGeom prst="rect">
            <a:avLst/>
          </a:prstGeom>
        </p:spPr>
        <p:txBody>
          <a:bodyPr vert="horz" lIns="121377" tIns="60689" rIns="121377" bIns="606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79" y="2016179"/>
            <a:ext cx="11341418" cy="5702504"/>
          </a:xfrm>
          <a:prstGeom prst="rect">
            <a:avLst/>
          </a:prstGeom>
        </p:spPr>
        <p:txBody>
          <a:bodyPr vert="horz" lIns="121377" tIns="60689" rIns="121377" bIns="606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0079" y="8008708"/>
            <a:ext cx="2940368" cy="460041"/>
          </a:xfrm>
          <a:prstGeom prst="rect">
            <a:avLst/>
          </a:prstGeom>
        </p:spPr>
        <p:txBody>
          <a:bodyPr vert="horz" lIns="121377" tIns="60689" rIns="121377" bIns="6068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05538" y="8008708"/>
            <a:ext cx="3990499" cy="460041"/>
          </a:xfrm>
          <a:prstGeom prst="rect">
            <a:avLst/>
          </a:prstGeom>
        </p:spPr>
        <p:txBody>
          <a:bodyPr vert="horz" lIns="121377" tIns="60689" rIns="121377" bIns="6068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31129" y="8008708"/>
            <a:ext cx="2940368" cy="460041"/>
          </a:xfrm>
          <a:prstGeom prst="rect">
            <a:avLst/>
          </a:prstGeom>
        </p:spPr>
        <p:txBody>
          <a:bodyPr vert="horz" lIns="121377" tIns="60689" rIns="121377" bIns="6068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1213775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165" indent="-455165" algn="l" defTabSz="1213775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6192" indent="-379305" algn="l" defTabSz="121377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218" indent="-303444" algn="l" defTabSz="12137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4105" indent="-303444" algn="l" defTabSz="1213775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0993" indent="-303444" algn="l" defTabSz="1213775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7880" indent="-303444" algn="l" defTabSz="121377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4767" indent="-303444" algn="l" defTabSz="121377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55" indent="-303444" algn="l" defTabSz="121377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8542" indent="-303444" algn="l" defTabSz="121377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887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775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662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7549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4436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1324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8211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098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79" y="346031"/>
            <a:ext cx="11341418" cy="1440127"/>
          </a:xfrm>
          <a:prstGeom prst="rect">
            <a:avLst/>
          </a:prstGeom>
        </p:spPr>
        <p:txBody>
          <a:bodyPr vert="horz" lIns="121377" tIns="60689" rIns="121377" bIns="606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79" y="2016179"/>
            <a:ext cx="11341418" cy="5702504"/>
          </a:xfrm>
          <a:prstGeom prst="rect">
            <a:avLst/>
          </a:prstGeom>
        </p:spPr>
        <p:txBody>
          <a:bodyPr vert="horz" lIns="121377" tIns="60689" rIns="121377" bIns="606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0079" y="8008708"/>
            <a:ext cx="2940368" cy="460041"/>
          </a:xfrm>
          <a:prstGeom prst="rect">
            <a:avLst/>
          </a:prstGeom>
        </p:spPr>
        <p:txBody>
          <a:bodyPr vert="horz" lIns="121377" tIns="60689" rIns="121377" bIns="6068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3CBEA-2AF0-446C-A441-B0C0A0E664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05538" y="8008708"/>
            <a:ext cx="3990499" cy="460041"/>
          </a:xfrm>
          <a:prstGeom prst="rect">
            <a:avLst/>
          </a:prstGeom>
        </p:spPr>
        <p:txBody>
          <a:bodyPr vert="horz" lIns="121377" tIns="60689" rIns="121377" bIns="6068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31129" y="8008708"/>
            <a:ext cx="2940368" cy="460041"/>
          </a:xfrm>
          <a:prstGeom prst="rect">
            <a:avLst/>
          </a:prstGeom>
        </p:spPr>
        <p:txBody>
          <a:bodyPr vert="horz" lIns="121377" tIns="60689" rIns="121377" bIns="6068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8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dt="0"/>
  <p:txStyles>
    <p:titleStyle>
      <a:lvl1pPr algn="ctr" defTabSz="1213775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165" indent="-455165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6192" indent="-379305" algn="l" defTabSz="121377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218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4105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0993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7880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4767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55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8542" indent="-303444" algn="l" defTabSz="12137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887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775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662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7549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4436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1324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8211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098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79" y="346031"/>
            <a:ext cx="11341418" cy="144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79" y="2016179"/>
            <a:ext cx="11341418" cy="5702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0079" y="8008708"/>
            <a:ext cx="2940368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2144"/>
            <a:fld id="{55C0889D-6F13-4FC0-BDB6-31134AE45A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152144"/>
              <a:t>10.10.2018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05538" y="8008708"/>
            <a:ext cx="3990499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2144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31129" y="8008708"/>
            <a:ext cx="2940368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2144"/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152144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5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ftr="0" dt="0"/>
  <p:txStyles>
    <p:titleStyle>
      <a:lvl1pPr algn="ctr" defTabSz="1152144" rtl="0" eaLnBrk="1" latinLnBrk="0" hangingPunct="1">
        <a:spcBef>
          <a:spcPct val="0"/>
        </a:spcBef>
        <a:buNone/>
        <a:defRPr sz="55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54" indent="-432054" algn="l" defTabSz="1152144" rtl="0" eaLnBrk="1" latinLnBrk="0" hangingPunct="1">
        <a:spcBef>
          <a:spcPct val="20000"/>
        </a:spcBef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1pPr>
      <a:lvl2pPr marL="936117" indent="-360045" algn="l" defTabSz="1152144" rtl="0" eaLnBrk="1" latinLnBrk="0" hangingPunct="1">
        <a:spcBef>
          <a:spcPct val="20000"/>
        </a:spcBef>
        <a:buFont typeface="Arial" panose="020B0604020202020204" pitchFamily="34" charset="0"/>
        <a:buChar char="–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indent="-288036" algn="l" defTabSz="1152144" rtl="0" eaLnBrk="1" latinLnBrk="0" hangingPunct="1">
        <a:spcBef>
          <a:spcPct val="20000"/>
        </a:spcBef>
        <a:buFont typeface="Arial" panose="020B0604020202020204" pitchFamily="34" charset="0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016252" indent="-288036" algn="l" defTabSz="115214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92324" indent="-288036" algn="l" defTabSz="1152144" rtl="0" eaLnBrk="1" latinLnBrk="0" hangingPunct="1">
        <a:spcBef>
          <a:spcPct val="20000"/>
        </a:spcBef>
        <a:buFont typeface="Arial" panose="020B0604020202020204" pitchFamily="34" charset="0"/>
        <a:buChar char="»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168396" indent="-288036" algn="l" defTabSz="11521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4468" indent="-288036" algn="l" defTabSz="11521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indent="-288036" algn="l" defTabSz="11521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6612" indent="-288036" algn="l" defTabSz="1152144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2144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8216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4288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80360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6432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2504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8576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ofd.nalog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mailto:sclar_da@pskb.co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148154" y="4040883"/>
            <a:ext cx="12305267" cy="22006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800" dirty="0" err="1">
                <a:solidFill>
                  <a:srgbClr val="428B38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</a:rPr>
              <a:t>Финансовая</a:t>
            </a:r>
            <a:r>
              <a:rPr lang="en-US" altLang="zh-CN" sz="5800" spc="-7" dirty="0">
                <a:solidFill>
                  <a:srgbClr val="428B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800" spc="7" dirty="0" err="1">
                <a:solidFill>
                  <a:srgbClr val="428B38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</a:rPr>
              <a:t>поддержка</a:t>
            </a:r>
            <a:r>
              <a:rPr lang="en-US" altLang="zh-CN" sz="5800" spc="7" dirty="0">
                <a:solidFill>
                  <a:srgbClr val="428B38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</a:rPr>
              <a:t> </a:t>
            </a:r>
            <a:endParaRPr lang="ru-RU" altLang="zh-CN" sz="5800" spc="7" dirty="0">
              <a:solidFill>
                <a:srgbClr val="428B38"/>
              </a:solidFill>
              <a:latin typeface="Arial" panose="020B0604020202020204" pitchFamily="34" charset="0"/>
              <a:ea typeface="Arial Black"/>
              <a:cs typeface="Arial" panose="020B0604020202020204" pitchFamily="34" charset="0"/>
            </a:endParaRPr>
          </a:p>
          <a:p>
            <a:pPr algn="ctr"/>
            <a:r>
              <a:rPr lang="en-US" altLang="zh-CN" sz="5800" dirty="0" err="1">
                <a:solidFill>
                  <a:srgbClr val="428B38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</a:rPr>
              <a:t>субъектов</a:t>
            </a:r>
            <a:r>
              <a:rPr lang="en-US" altLang="zh-CN" sz="5800" spc="-13" dirty="0">
                <a:solidFill>
                  <a:srgbClr val="428B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800" spc="13" dirty="0">
                <a:solidFill>
                  <a:srgbClr val="428B38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</a:rPr>
              <a:t>МСП</a:t>
            </a:r>
            <a:endParaRPr lang="en-US" altLang="zh-CN" dirty="0">
              <a:solidFill>
                <a:srgbClr val="428B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CN" sz="2700" b="1" spc="-271" dirty="0">
              <a:solidFill>
                <a:srgbClr val="428B38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0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324123" y="300094"/>
            <a:ext cx="11803756" cy="861227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программы субсидирования, приоритетные отрасли</a:t>
            </a:r>
          </a:p>
          <a:p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11"/>
          <p:cNvSpPr txBox="1"/>
          <p:nvPr/>
        </p:nvSpPr>
        <p:spPr>
          <a:xfrm>
            <a:off x="526184" y="783947"/>
            <a:ext cx="11601695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525"/>
              </a:lnSpc>
            </a:pP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73" y="1645174"/>
            <a:ext cx="11425572" cy="526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7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324123" y="300094"/>
            <a:ext cx="11803756" cy="491895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проектам и заемщикам – субъектам МСП</a:t>
            </a:r>
          </a:p>
        </p:txBody>
      </p:sp>
      <p:sp>
        <p:nvSpPr>
          <p:cNvPr id="29" name="Freeform 111"/>
          <p:cNvSpPr/>
          <p:nvPr/>
        </p:nvSpPr>
        <p:spPr>
          <a:xfrm>
            <a:off x="736438" y="1224968"/>
            <a:ext cx="5060293" cy="707609"/>
          </a:xfrm>
          <a:custGeom>
            <a:avLst/>
            <a:gdLst>
              <a:gd name="connsiteX0" fmla="*/ 18034 w 6756654"/>
              <a:gd name="connsiteY0" fmla="*/ 125984 h 635254"/>
              <a:gd name="connsiteX1" fmla="*/ 119887 w 6756654"/>
              <a:gd name="connsiteY1" fmla="*/ 24129 h 635254"/>
              <a:gd name="connsiteX2" fmla="*/ 6659880 w 6756654"/>
              <a:gd name="connsiteY2" fmla="*/ 24129 h 635254"/>
              <a:gd name="connsiteX3" fmla="*/ 6761734 w 6756654"/>
              <a:gd name="connsiteY3" fmla="*/ 125984 h 635254"/>
              <a:gd name="connsiteX4" fmla="*/ 6761734 w 6756654"/>
              <a:gd name="connsiteY4" fmla="*/ 533400 h 635254"/>
              <a:gd name="connsiteX5" fmla="*/ 6659880 w 6756654"/>
              <a:gd name="connsiteY5" fmla="*/ 635253 h 635254"/>
              <a:gd name="connsiteX6" fmla="*/ 119887 w 6756654"/>
              <a:gd name="connsiteY6" fmla="*/ 635253 h 635254"/>
              <a:gd name="connsiteX7" fmla="*/ 18034 w 6756654"/>
              <a:gd name="connsiteY7" fmla="*/ 533400 h 635254"/>
              <a:gd name="connsiteX8" fmla="*/ 18034 w 6756654"/>
              <a:gd name="connsiteY8" fmla="*/ 125984 h 6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6654" h="635254">
                <a:moveTo>
                  <a:pt x="18034" y="125984"/>
                </a:moveTo>
                <a:cubicBezTo>
                  <a:pt x="18034" y="69723"/>
                  <a:pt x="63639" y="24129"/>
                  <a:pt x="119887" y="24129"/>
                </a:cubicBezTo>
                <a:lnTo>
                  <a:pt x="6659880" y="24129"/>
                </a:lnTo>
                <a:cubicBezTo>
                  <a:pt x="6716141" y="24129"/>
                  <a:pt x="6761734" y="69723"/>
                  <a:pt x="6761734" y="125984"/>
                </a:cubicBezTo>
                <a:lnTo>
                  <a:pt x="6761734" y="533400"/>
                </a:lnTo>
                <a:cubicBezTo>
                  <a:pt x="6761734" y="589661"/>
                  <a:pt x="6716141" y="635253"/>
                  <a:pt x="6659880" y="635253"/>
                </a:cubicBezTo>
                <a:lnTo>
                  <a:pt x="119887" y="635253"/>
                </a:lnTo>
                <a:cubicBezTo>
                  <a:pt x="63639" y="635253"/>
                  <a:pt x="18034" y="589661"/>
                  <a:pt x="18034" y="533400"/>
                </a:cubicBezTo>
                <a:lnTo>
                  <a:pt x="18034" y="125984"/>
                </a:ln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114"/>
          <p:cNvSpPr/>
          <p:nvPr/>
        </p:nvSpPr>
        <p:spPr>
          <a:xfrm>
            <a:off x="6379346" y="1255470"/>
            <a:ext cx="5585559" cy="639516"/>
          </a:xfrm>
          <a:custGeom>
            <a:avLst/>
            <a:gdLst>
              <a:gd name="connsiteX0" fmla="*/ 18034 w 6756654"/>
              <a:gd name="connsiteY0" fmla="*/ 115062 h 622554"/>
              <a:gd name="connsiteX1" fmla="*/ 119634 w 6756654"/>
              <a:gd name="connsiteY1" fmla="*/ 13462 h 622554"/>
              <a:gd name="connsiteX2" fmla="*/ 6660134 w 6756654"/>
              <a:gd name="connsiteY2" fmla="*/ 13462 h 622554"/>
              <a:gd name="connsiteX3" fmla="*/ 6761734 w 6756654"/>
              <a:gd name="connsiteY3" fmla="*/ 115062 h 622554"/>
              <a:gd name="connsiteX4" fmla="*/ 6761734 w 6756654"/>
              <a:gd name="connsiteY4" fmla="*/ 521462 h 622554"/>
              <a:gd name="connsiteX5" fmla="*/ 6660134 w 6756654"/>
              <a:gd name="connsiteY5" fmla="*/ 623062 h 622554"/>
              <a:gd name="connsiteX6" fmla="*/ 119634 w 6756654"/>
              <a:gd name="connsiteY6" fmla="*/ 623062 h 622554"/>
              <a:gd name="connsiteX7" fmla="*/ 18034 w 6756654"/>
              <a:gd name="connsiteY7" fmla="*/ 521462 h 622554"/>
              <a:gd name="connsiteX8" fmla="*/ 18034 w 6756654"/>
              <a:gd name="connsiteY8" fmla="*/ 115062 h 6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6654" h="622554">
                <a:moveTo>
                  <a:pt x="18034" y="115062"/>
                </a:moveTo>
                <a:cubicBezTo>
                  <a:pt x="18034" y="58928"/>
                  <a:pt x="63525" y="13462"/>
                  <a:pt x="119634" y="13462"/>
                </a:cubicBezTo>
                <a:lnTo>
                  <a:pt x="6660134" y="13462"/>
                </a:lnTo>
                <a:cubicBezTo>
                  <a:pt x="6716268" y="13462"/>
                  <a:pt x="6761734" y="58928"/>
                  <a:pt x="6761734" y="115062"/>
                </a:cubicBezTo>
                <a:lnTo>
                  <a:pt x="6761734" y="521462"/>
                </a:lnTo>
                <a:cubicBezTo>
                  <a:pt x="6761734" y="577596"/>
                  <a:pt x="6716268" y="623062"/>
                  <a:pt x="6660134" y="623062"/>
                </a:cubicBezTo>
                <a:lnTo>
                  <a:pt x="119634" y="623062"/>
                </a:lnTo>
                <a:cubicBezTo>
                  <a:pt x="63525" y="623062"/>
                  <a:pt x="18034" y="577596"/>
                  <a:pt x="18034" y="521462"/>
                </a:cubicBezTo>
                <a:lnTo>
                  <a:pt x="18034" y="115062"/>
                </a:ln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120"/>
          <p:cNvSpPr/>
          <p:nvPr/>
        </p:nvSpPr>
        <p:spPr>
          <a:xfrm>
            <a:off x="6084764" y="6152175"/>
            <a:ext cx="5880142" cy="620163"/>
          </a:xfrm>
          <a:custGeom>
            <a:avLst/>
            <a:gdLst>
              <a:gd name="connsiteX0" fmla="*/ 18034 w 6756654"/>
              <a:gd name="connsiteY0" fmla="*/ 124205 h 622554"/>
              <a:gd name="connsiteX1" fmla="*/ 119634 w 6756654"/>
              <a:gd name="connsiteY1" fmla="*/ 22605 h 622554"/>
              <a:gd name="connsiteX2" fmla="*/ 6660134 w 6756654"/>
              <a:gd name="connsiteY2" fmla="*/ 22605 h 622554"/>
              <a:gd name="connsiteX3" fmla="*/ 6761734 w 6756654"/>
              <a:gd name="connsiteY3" fmla="*/ 124205 h 622554"/>
              <a:gd name="connsiteX4" fmla="*/ 6761734 w 6756654"/>
              <a:gd name="connsiteY4" fmla="*/ 530605 h 622554"/>
              <a:gd name="connsiteX5" fmla="*/ 6660134 w 6756654"/>
              <a:gd name="connsiteY5" fmla="*/ 632205 h 622554"/>
              <a:gd name="connsiteX6" fmla="*/ 119634 w 6756654"/>
              <a:gd name="connsiteY6" fmla="*/ 632205 h 622554"/>
              <a:gd name="connsiteX7" fmla="*/ 18034 w 6756654"/>
              <a:gd name="connsiteY7" fmla="*/ 530605 h 622554"/>
              <a:gd name="connsiteX8" fmla="*/ 18034 w 6756654"/>
              <a:gd name="connsiteY8" fmla="*/ 124205 h 6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6654" h="622554">
                <a:moveTo>
                  <a:pt x="18034" y="124205"/>
                </a:moveTo>
                <a:cubicBezTo>
                  <a:pt x="18034" y="68072"/>
                  <a:pt x="63525" y="22605"/>
                  <a:pt x="119634" y="22605"/>
                </a:cubicBezTo>
                <a:lnTo>
                  <a:pt x="6660134" y="22605"/>
                </a:lnTo>
                <a:cubicBezTo>
                  <a:pt x="6716268" y="22605"/>
                  <a:pt x="6761734" y="68072"/>
                  <a:pt x="6761734" y="124205"/>
                </a:cubicBezTo>
                <a:lnTo>
                  <a:pt x="6761734" y="530605"/>
                </a:lnTo>
                <a:cubicBezTo>
                  <a:pt x="6761734" y="586740"/>
                  <a:pt x="6716268" y="632205"/>
                  <a:pt x="6660134" y="632205"/>
                </a:cubicBezTo>
                <a:lnTo>
                  <a:pt x="119634" y="632205"/>
                </a:lnTo>
                <a:cubicBezTo>
                  <a:pt x="63525" y="632205"/>
                  <a:pt x="18034" y="586740"/>
                  <a:pt x="18034" y="530605"/>
                </a:cubicBezTo>
                <a:lnTo>
                  <a:pt x="18034" y="124205"/>
                </a:ln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123"/>
          <p:cNvSpPr/>
          <p:nvPr/>
        </p:nvSpPr>
        <p:spPr>
          <a:xfrm>
            <a:off x="434751" y="6149784"/>
            <a:ext cx="5361980" cy="622554"/>
          </a:xfrm>
          <a:custGeom>
            <a:avLst/>
            <a:gdLst>
              <a:gd name="connsiteX0" fmla="*/ 18034 w 6756654"/>
              <a:gd name="connsiteY0" fmla="*/ 124205 h 622554"/>
              <a:gd name="connsiteX1" fmla="*/ 119634 w 6756654"/>
              <a:gd name="connsiteY1" fmla="*/ 22605 h 622554"/>
              <a:gd name="connsiteX2" fmla="*/ 6660134 w 6756654"/>
              <a:gd name="connsiteY2" fmla="*/ 22605 h 622554"/>
              <a:gd name="connsiteX3" fmla="*/ 6761734 w 6756654"/>
              <a:gd name="connsiteY3" fmla="*/ 124205 h 622554"/>
              <a:gd name="connsiteX4" fmla="*/ 6761734 w 6756654"/>
              <a:gd name="connsiteY4" fmla="*/ 530605 h 622554"/>
              <a:gd name="connsiteX5" fmla="*/ 6660134 w 6756654"/>
              <a:gd name="connsiteY5" fmla="*/ 632205 h 622554"/>
              <a:gd name="connsiteX6" fmla="*/ 119634 w 6756654"/>
              <a:gd name="connsiteY6" fmla="*/ 632205 h 622554"/>
              <a:gd name="connsiteX7" fmla="*/ 18034 w 6756654"/>
              <a:gd name="connsiteY7" fmla="*/ 530605 h 622554"/>
              <a:gd name="connsiteX8" fmla="*/ 18034 w 6756654"/>
              <a:gd name="connsiteY8" fmla="*/ 124205 h 6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6654" h="622554">
                <a:moveTo>
                  <a:pt x="18034" y="124205"/>
                </a:moveTo>
                <a:cubicBezTo>
                  <a:pt x="18034" y="68072"/>
                  <a:pt x="63525" y="22605"/>
                  <a:pt x="119634" y="22605"/>
                </a:cubicBezTo>
                <a:lnTo>
                  <a:pt x="6660134" y="22605"/>
                </a:lnTo>
                <a:cubicBezTo>
                  <a:pt x="6716268" y="22605"/>
                  <a:pt x="6761734" y="68072"/>
                  <a:pt x="6761734" y="124205"/>
                </a:cubicBezTo>
                <a:lnTo>
                  <a:pt x="6761734" y="530605"/>
                </a:lnTo>
                <a:cubicBezTo>
                  <a:pt x="6761734" y="586740"/>
                  <a:pt x="6716268" y="632205"/>
                  <a:pt x="6660134" y="632205"/>
                </a:cubicBezTo>
                <a:lnTo>
                  <a:pt x="119634" y="632205"/>
                </a:lnTo>
                <a:cubicBezTo>
                  <a:pt x="63525" y="632205"/>
                  <a:pt x="18034" y="586740"/>
                  <a:pt x="18034" y="530605"/>
                </a:cubicBezTo>
                <a:lnTo>
                  <a:pt x="18034" y="124205"/>
                </a:ln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129"/>
          <p:cNvSpPr/>
          <p:nvPr/>
        </p:nvSpPr>
        <p:spPr>
          <a:xfrm>
            <a:off x="11520096" y="7066968"/>
            <a:ext cx="444810" cy="381254"/>
          </a:xfrm>
          <a:custGeom>
            <a:avLst/>
            <a:gdLst>
              <a:gd name="connsiteX0" fmla="*/ 14223 w 444754"/>
              <a:gd name="connsiteY0" fmla="*/ 387096 h 381254"/>
              <a:gd name="connsiteX1" fmla="*/ 229870 w 444754"/>
              <a:gd name="connsiteY1" fmla="*/ 13716 h 381254"/>
              <a:gd name="connsiteX2" fmla="*/ 445516 w 444754"/>
              <a:gd name="connsiteY2" fmla="*/ 387096 h 381254"/>
              <a:gd name="connsiteX3" fmla="*/ 14223 w 444754"/>
              <a:gd name="connsiteY3" fmla="*/ 387096 h 38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754" h="381254">
                <a:moveTo>
                  <a:pt x="14223" y="387096"/>
                </a:moveTo>
                <a:lnTo>
                  <a:pt x="229870" y="13716"/>
                </a:lnTo>
                <a:lnTo>
                  <a:pt x="445516" y="387096"/>
                </a:lnTo>
                <a:lnTo>
                  <a:pt x="14223" y="38709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133"/>
          <p:cNvSpPr txBox="1"/>
          <p:nvPr/>
        </p:nvSpPr>
        <p:spPr>
          <a:xfrm>
            <a:off x="899930" y="1177138"/>
            <a:ext cx="484892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spc="189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Соответствие</a:t>
            </a:r>
            <a:r>
              <a:rPr lang="en-US" altLang="zh-CN" sz="160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требованиям</a:t>
            </a:r>
            <a:r>
              <a:rPr lang="en-US" altLang="zh-CN" sz="160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ст.4</a:t>
            </a:r>
            <a:r>
              <a:rPr lang="en-US" altLang="zh-CN" sz="1600" spc="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Федерального</a:t>
            </a:r>
            <a:r>
              <a:rPr lang="en-US" altLang="zh-CN" sz="160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закона</a:t>
            </a:r>
            <a:r>
              <a:rPr lang="en-US" altLang="zh-CN" sz="160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№209-ФЗ</a:t>
            </a:r>
            <a:r>
              <a:rPr lang="ru-RU" altLang="zh-CN" sz="1600" dirty="0">
                <a:solidFill>
                  <a:srgbClr val="000000"/>
                </a:solidFill>
                <a:latin typeface="Arial"/>
                <a:ea typeface="Arial"/>
              </a:rPr>
              <a:t> -  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https://ofd.nalog.ru/</a:t>
            </a:r>
            <a:r>
              <a:rPr lang="ru-RU" altLang="zh-CN" sz="16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n-US" altLang="zh-CN" sz="1600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3" name="TextBox 134"/>
          <p:cNvSpPr txBox="1"/>
          <p:nvPr/>
        </p:nvSpPr>
        <p:spPr>
          <a:xfrm>
            <a:off x="6761943" y="1255470"/>
            <a:ext cx="52029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err="1">
                <a:solidFill>
                  <a:srgbClr val="000000"/>
                </a:solidFill>
                <a:latin typeface="Arial"/>
                <a:ea typeface="Arial"/>
              </a:rPr>
              <a:t>Не</a:t>
            </a:r>
            <a:r>
              <a:rPr lang="en-US" altLang="zh-CN" sz="1600" spc="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 err="1">
                <a:solidFill>
                  <a:srgbClr val="000000"/>
                </a:solidFill>
                <a:latin typeface="Arial"/>
                <a:ea typeface="Arial"/>
              </a:rPr>
              <a:t>применяются</a:t>
            </a:r>
            <a:r>
              <a:rPr lang="en-US" altLang="zh-CN" sz="1600" spc="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 err="1">
                <a:solidFill>
                  <a:srgbClr val="000000"/>
                </a:solidFill>
                <a:latin typeface="Arial"/>
                <a:ea typeface="Arial"/>
              </a:rPr>
              <a:t>процедуры</a:t>
            </a:r>
            <a:r>
              <a:rPr lang="en-US" altLang="zh-CN" sz="1600" spc="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 err="1">
                <a:solidFill>
                  <a:srgbClr val="000000"/>
                </a:solidFill>
                <a:latin typeface="Arial"/>
                <a:ea typeface="Arial"/>
              </a:rPr>
              <a:t>несостоятельности</a:t>
            </a:r>
            <a:r>
              <a:rPr lang="en-US" altLang="zh-CN" sz="1600" spc="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lang="en-US" altLang="zh-CN" sz="1600" dirty="0" err="1">
                <a:solidFill>
                  <a:srgbClr val="000000"/>
                </a:solidFill>
                <a:latin typeface="Arial"/>
                <a:ea typeface="Arial"/>
              </a:rPr>
              <a:t>банкротства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  <a:r>
              <a:rPr lang="ru-RU" altLang="zh-CN" sz="1600" dirty="0">
                <a:solidFill>
                  <a:srgbClr val="000000"/>
                </a:solidFill>
                <a:latin typeface="Arial"/>
                <a:ea typeface="Arial"/>
              </a:rPr>
              <a:t>  - </a:t>
            </a:r>
            <a:endParaRPr lang="en-US" altLang="zh-CN" sz="1600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7" name="TextBox 137"/>
          <p:cNvSpPr txBox="1"/>
          <p:nvPr/>
        </p:nvSpPr>
        <p:spPr>
          <a:xfrm>
            <a:off x="6588819" y="6326518"/>
            <a:ext cx="52538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Отсутствие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отрицательной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 err="1">
                <a:solidFill>
                  <a:srgbClr val="000000"/>
                </a:solidFill>
                <a:latin typeface="Arial"/>
                <a:ea typeface="Arial"/>
              </a:rPr>
              <a:t>кредитной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 err="1">
                <a:solidFill>
                  <a:srgbClr val="000000"/>
                </a:solidFill>
                <a:latin typeface="Arial"/>
                <a:ea typeface="Arial"/>
              </a:rPr>
              <a:t>истории</a:t>
            </a:r>
            <a:endParaRPr lang="en-US" altLang="zh-CN" sz="1600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8" name="TextBox 138"/>
          <p:cNvSpPr txBox="1"/>
          <p:nvPr/>
        </p:nvSpPr>
        <p:spPr>
          <a:xfrm>
            <a:off x="620119" y="6189748"/>
            <a:ext cx="47919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dirty="0" err="1">
                <a:solidFill>
                  <a:srgbClr val="000000"/>
                </a:solidFill>
                <a:latin typeface="Arial"/>
                <a:ea typeface="Arial"/>
              </a:rPr>
              <a:t>Отсутствие</a:t>
            </a:r>
            <a:r>
              <a:rPr lang="en-US" altLang="zh-CN" sz="1600" spc="8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просроченной</a:t>
            </a:r>
            <a:r>
              <a:rPr lang="en-US" altLang="zh-CN" sz="1600" spc="8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задолженности</a:t>
            </a:r>
            <a:r>
              <a:rPr lang="en-US" altLang="zh-CN" sz="1600" spc="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по</a:t>
            </a:r>
            <a:r>
              <a:rPr lang="en-US" altLang="zh-CN" sz="1600" spc="8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налогам,</a:t>
            </a:r>
            <a:r>
              <a:rPr lang="en-US" altLang="zh-CN" sz="1600" spc="8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сборам</a:t>
            </a:r>
            <a:r>
              <a:rPr lang="en-US" altLang="zh-CN" sz="1600" spc="8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1600" spc="8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т.п.</a:t>
            </a:r>
          </a:p>
        </p:txBody>
      </p:sp>
      <p:pic>
        <p:nvPicPr>
          <p:cNvPr id="63" name="Рисунок 62"/>
          <p:cNvPicPr/>
          <p:nvPr/>
        </p:nvPicPr>
        <p:blipFill rotWithShape="1">
          <a:blip r:embed="rId5"/>
          <a:srcRect l="23317" t="5380" r="23816" b="31964"/>
          <a:stretch/>
        </p:blipFill>
        <p:spPr bwMode="auto">
          <a:xfrm>
            <a:off x="599865" y="2199074"/>
            <a:ext cx="5340882" cy="3897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857" t="6319" r="54572" b="41873"/>
          <a:stretch/>
        </p:blipFill>
        <p:spPr>
          <a:xfrm>
            <a:off x="6226001" y="1991916"/>
            <a:ext cx="5616624" cy="3672408"/>
          </a:xfrm>
          <a:prstGeom prst="rect">
            <a:avLst/>
          </a:prstGeom>
        </p:spPr>
      </p:pic>
      <p:sp>
        <p:nvSpPr>
          <p:cNvPr id="64" name="Freeform 120"/>
          <p:cNvSpPr/>
          <p:nvPr/>
        </p:nvSpPr>
        <p:spPr>
          <a:xfrm>
            <a:off x="2196331" y="6886814"/>
            <a:ext cx="6757505" cy="622554"/>
          </a:xfrm>
          <a:custGeom>
            <a:avLst/>
            <a:gdLst>
              <a:gd name="connsiteX0" fmla="*/ 18034 w 6756654"/>
              <a:gd name="connsiteY0" fmla="*/ 124205 h 622554"/>
              <a:gd name="connsiteX1" fmla="*/ 119634 w 6756654"/>
              <a:gd name="connsiteY1" fmla="*/ 22605 h 622554"/>
              <a:gd name="connsiteX2" fmla="*/ 6660134 w 6756654"/>
              <a:gd name="connsiteY2" fmla="*/ 22605 h 622554"/>
              <a:gd name="connsiteX3" fmla="*/ 6761734 w 6756654"/>
              <a:gd name="connsiteY3" fmla="*/ 124205 h 622554"/>
              <a:gd name="connsiteX4" fmla="*/ 6761734 w 6756654"/>
              <a:gd name="connsiteY4" fmla="*/ 530605 h 622554"/>
              <a:gd name="connsiteX5" fmla="*/ 6660134 w 6756654"/>
              <a:gd name="connsiteY5" fmla="*/ 632205 h 622554"/>
              <a:gd name="connsiteX6" fmla="*/ 119634 w 6756654"/>
              <a:gd name="connsiteY6" fmla="*/ 632205 h 622554"/>
              <a:gd name="connsiteX7" fmla="*/ 18034 w 6756654"/>
              <a:gd name="connsiteY7" fmla="*/ 530605 h 622554"/>
              <a:gd name="connsiteX8" fmla="*/ 18034 w 6756654"/>
              <a:gd name="connsiteY8" fmla="*/ 124205 h 62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6654" h="622554">
                <a:moveTo>
                  <a:pt x="18034" y="124205"/>
                </a:moveTo>
                <a:cubicBezTo>
                  <a:pt x="18034" y="68072"/>
                  <a:pt x="63525" y="22605"/>
                  <a:pt x="119634" y="22605"/>
                </a:cubicBezTo>
                <a:lnTo>
                  <a:pt x="6660134" y="22605"/>
                </a:lnTo>
                <a:cubicBezTo>
                  <a:pt x="6716268" y="22605"/>
                  <a:pt x="6761734" y="68072"/>
                  <a:pt x="6761734" y="124205"/>
                </a:cubicBezTo>
                <a:lnTo>
                  <a:pt x="6761734" y="530605"/>
                </a:lnTo>
                <a:cubicBezTo>
                  <a:pt x="6761734" y="586740"/>
                  <a:pt x="6716268" y="632205"/>
                  <a:pt x="6660134" y="632205"/>
                </a:cubicBezTo>
                <a:lnTo>
                  <a:pt x="119634" y="632205"/>
                </a:lnTo>
                <a:cubicBezTo>
                  <a:pt x="63525" y="632205"/>
                  <a:pt x="18034" y="586740"/>
                  <a:pt x="18034" y="530605"/>
                </a:cubicBezTo>
                <a:lnTo>
                  <a:pt x="18034" y="124205"/>
                </a:ln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spc="89" dirty="0">
                <a:solidFill>
                  <a:srgbClr val="000000"/>
                </a:solidFill>
                <a:latin typeface="Arial"/>
                <a:cs typeface="Arial"/>
              </a:rPr>
              <a:t>Обладать статусом налогового резидента Российской Федерации;</a:t>
            </a:r>
          </a:p>
        </p:txBody>
      </p:sp>
    </p:spTree>
    <p:extLst>
      <p:ext uri="{BB962C8B-B14F-4D97-AF65-F5344CB8AC3E}">
        <p14:creationId xmlns:p14="http://schemas.microsoft.com/office/powerpoint/2010/main" val="1390085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324123" y="300094"/>
            <a:ext cx="11803756" cy="491895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контакты:</a:t>
            </a:r>
          </a:p>
        </p:txBody>
      </p:sp>
      <p:sp>
        <p:nvSpPr>
          <p:cNvPr id="15" name="TextBox 715"/>
          <p:cNvSpPr txBox="1"/>
          <p:nvPr/>
        </p:nvSpPr>
        <p:spPr>
          <a:xfrm>
            <a:off x="1260227" y="1049039"/>
            <a:ext cx="10945216" cy="6032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4C9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Консультацию по вопросам финансирования </a:t>
            </a:r>
          </a:p>
          <a:p>
            <a:pPr algn="ctr"/>
            <a:r>
              <a:rPr lang="ru-RU" sz="2800" b="1" dirty="0">
                <a:solidFill>
                  <a:srgbClr val="4C9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получить:</a:t>
            </a:r>
          </a:p>
          <a:p>
            <a:endParaRPr lang="ru-RU" sz="2800" dirty="0">
              <a:solidFill>
                <a:srgbClr val="4C9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rgbClr val="4C9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4C9037"/>
                </a:solidFill>
                <a:cs typeface="Arial" panose="020B0604020202020204" pitchFamily="34" charset="0"/>
              </a:rPr>
              <a:t>Скляр Дарья Александровна</a:t>
            </a:r>
            <a:endParaRPr lang="en-US" sz="2800" b="1" dirty="0">
              <a:solidFill>
                <a:srgbClr val="4C9037"/>
              </a:solidFill>
              <a:cs typeface="Arial" panose="020B0604020202020204" pitchFamily="34" charset="0"/>
            </a:endParaRPr>
          </a:p>
          <a:p>
            <a:pPr algn="ctr"/>
            <a:endParaRPr lang="ru-RU" sz="2800" b="1" dirty="0">
              <a:solidFill>
                <a:srgbClr val="4C9037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rgbClr val="4C9037"/>
                </a:solidFill>
                <a:cs typeface="Arial" panose="020B0604020202020204" pitchFamily="34" charset="0"/>
              </a:rPr>
              <a:t>Раб. тел.: </a:t>
            </a:r>
            <a:r>
              <a:rPr lang="ru-RU" sz="2800" b="1" dirty="0">
                <a:solidFill>
                  <a:srgbClr val="4C9037"/>
                </a:solidFill>
              </a:rPr>
              <a:t>+7 (495) 212-20-10 (вн.190)</a:t>
            </a:r>
            <a:endParaRPr lang="en-US" sz="2800" b="1" dirty="0">
              <a:solidFill>
                <a:srgbClr val="4C9037"/>
              </a:solidFill>
            </a:endParaRPr>
          </a:p>
          <a:p>
            <a:pPr algn="ctr"/>
            <a:r>
              <a:rPr lang="ru-RU" sz="2800" dirty="0">
                <a:solidFill>
                  <a:srgbClr val="4C9037"/>
                </a:solidFill>
              </a:rPr>
              <a:t> </a:t>
            </a:r>
          </a:p>
          <a:p>
            <a:pPr algn="ctr"/>
            <a:r>
              <a:rPr lang="ru-RU" sz="2800" dirty="0">
                <a:solidFill>
                  <a:srgbClr val="4C9037"/>
                </a:solidFill>
                <a:cs typeface="Arial" panose="020B0604020202020204" pitchFamily="34" charset="0"/>
              </a:rPr>
              <a:t>Моб. тел. </a:t>
            </a:r>
            <a:r>
              <a:rPr lang="ru-RU" sz="2800" b="1" dirty="0">
                <a:solidFill>
                  <a:srgbClr val="4C9037"/>
                </a:solidFill>
                <a:cs typeface="Arial" panose="020B0604020202020204" pitchFamily="34" charset="0"/>
              </a:rPr>
              <a:t>+7-985-530-25-44 </a:t>
            </a:r>
            <a:endParaRPr lang="en-US" sz="2800" b="1" dirty="0">
              <a:solidFill>
                <a:srgbClr val="4C9037"/>
              </a:solidFill>
              <a:cs typeface="Arial" panose="020B0604020202020204" pitchFamily="34" charset="0"/>
            </a:endParaRPr>
          </a:p>
          <a:p>
            <a:pPr algn="ctr"/>
            <a:endParaRPr lang="ru-RU" sz="2800" dirty="0">
              <a:solidFill>
                <a:srgbClr val="4C9037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4C9037"/>
                </a:solidFill>
                <a:cs typeface="Arial" panose="020B0604020202020204" pitchFamily="34" charset="0"/>
              </a:rPr>
              <a:t>E-mail</a:t>
            </a:r>
            <a:r>
              <a:rPr lang="ru-RU" sz="2800" dirty="0">
                <a:solidFill>
                  <a:srgbClr val="4C9037"/>
                </a:solidFill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4C9037"/>
                </a:solidFill>
                <a:cs typeface="Arial" panose="020B0604020202020204" pitchFamily="34" charset="0"/>
                <a:hlinkClick r:id="rId4"/>
              </a:rPr>
              <a:t>sclar</a:t>
            </a:r>
            <a:r>
              <a:rPr lang="en-US" sz="2800" b="1" dirty="0">
                <a:solidFill>
                  <a:srgbClr val="4C9037"/>
                </a:solidFill>
                <a:cs typeface="Arial" panose="020B0604020202020204" pitchFamily="34" charset="0"/>
                <a:hlinkClick r:id="rId4"/>
              </a:rPr>
              <a:t>_</a:t>
            </a:r>
            <a:r>
              <a:rPr lang="en-US" sz="2800" dirty="0">
                <a:solidFill>
                  <a:srgbClr val="4C9037"/>
                </a:solidFill>
                <a:cs typeface="Arial" panose="020B0604020202020204" pitchFamily="34" charset="0"/>
                <a:hlinkClick r:id="rId4"/>
              </a:rPr>
              <a:t>da@pskb.com</a:t>
            </a:r>
            <a:r>
              <a:rPr lang="en-US" sz="2800" dirty="0">
                <a:solidFill>
                  <a:srgbClr val="4C9037"/>
                </a:solidFill>
                <a:cs typeface="Arial" panose="020B0604020202020204" pitchFamily="34" charset="0"/>
              </a:rPr>
              <a:t>  </a:t>
            </a:r>
            <a:endParaRPr lang="ru-RU" sz="2800" dirty="0">
              <a:solidFill>
                <a:srgbClr val="4C9037"/>
              </a:solidFill>
              <a:cs typeface="Arial" panose="020B0604020202020204" pitchFamily="34" charset="0"/>
            </a:endParaRPr>
          </a:p>
          <a:p>
            <a:pPr algn="ctr"/>
            <a:endParaRPr lang="ru-RU" sz="2800" dirty="0">
              <a:solidFill>
                <a:srgbClr val="4C9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solidFill>
                <a:srgbClr val="4C9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3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279" y="4138928"/>
            <a:ext cx="11521017" cy="10230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52144">
              <a:defRPr/>
            </a:pPr>
            <a:r>
              <a:rPr lang="ru-RU" sz="6048" b="1" dirty="0">
                <a:ln w="18415" cmpd="sng">
                  <a:noFill/>
                  <a:prstDash val="solid"/>
                </a:ln>
                <a:solidFill>
                  <a:srgbClr val="428B3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615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43570" y="277918"/>
            <a:ext cx="11954352" cy="953560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r>
              <a:rPr lang="ru-RU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Справка о ПАО СКБ Приморья «</a:t>
            </a:r>
            <a:r>
              <a:rPr lang="ru-RU" sz="27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Примсоцбанк</a:t>
            </a:r>
            <a:r>
              <a:rPr lang="ru-RU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endParaRPr lang="ru-RU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88619" y="1525819"/>
            <a:ext cx="10225136" cy="1846112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СКБ Приморья «Примсоцбанк»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 4 марта 1994 года – универсальный российский банк, один из лидеров банковской сферы Дальнего Востока. </a:t>
            </a:r>
          </a:p>
          <a:p>
            <a:pPr algn="ctr"/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Головной офис Банка расположен в г. Владивостоке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75910" y="4392389"/>
            <a:ext cx="11249754" cy="3348572"/>
            <a:chOff x="828179" y="4392389"/>
            <a:chExt cx="11249754" cy="334857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3456" y="4392389"/>
              <a:ext cx="7200000" cy="3348572"/>
            </a:xfrm>
            <a:prstGeom prst="rect">
              <a:avLst/>
            </a:prstGeom>
          </p:spPr>
        </p:pic>
        <p:grpSp>
          <p:nvGrpSpPr>
            <p:cNvPr id="33" name="Группа 32"/>
            <p:cNvGrpSpPr/>
            <p:nvPr/>
          </p:nvGrpSpPr>
          <p:grpSpPr>
            <a:xfrm>
              <a:off x="828179" y="5192826"/>
              <a:ext cx="3472890" cy="1840725"/>
              <a:chOff x="152955" y="3600393"/>
              <a:chExt cx="2520011" cy="1460947"/>
            </a:xfrm>
            <a:scene3d>
              <a:camera prst="orthographicFront"/>
              <a:lightRig rig="flat" dir="t"/>
            </a:scene3d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152955" y="3600393"/>
                <a:ext cx="2520011" cy="1460946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35" name="Прямоугольник 34"/>
              <p:cNvSpPr/>
              <p:nvPr/>
            </p:nvSpPr>
            <p:spPr>
              <a:xfrm>
                <a:off x="152955" y="3600394"/>
                <a:ext cx="2520011" cy="146094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algn="ctr" defTabSz="177008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24 года</a:t>
                </a:r>
              </a:p>
              <a:p>
                <a:pPr algn="ctr" defTabSz="177008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100" dirty="0">
                    <a:latin typeface="Arial" panose="020B0604020202020204" pitchFamily="34" charset="0"/>
                    <a:cs typeface="Arial" panose="020B0604020202020204" pitchFamily="34" charset="0"/>
                  </a:rPr>
                  <a:t>на рынке банковских услуг РФ</a:t>
                </a:r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8605043" y="5192823"/>
              <a:ext cx="3472890" cy="1840730"/>
              <a:chOff x="152955" y="3600389"/>
              <a:chExt cx="2520011" cy="1460950"/>
            </a:xfrm>
            <a:scene3d>
              <a:camera prst="orthographicFront"/>
              <a:lightRig rig="flat" dir="t"/>
            </a:scene3d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152955" y="3600389"/>
                <a:ext cx="2520011" cy="1460945"/>
              </a:xfrm>
              <a:prstGeom prst="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38" name="Прямоугольник 37"/>
              <p:cNvSpPr/>
              <p:nvPr/>
            </p:nvSpPr>
            <p:spPr>
              <a:xfrm>
                <a:off x="152955" y="3600393"/>
                <a:ext cx="2520011" cy="146094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algn="ctr" defTabSz="177008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№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2733</a:t>
                </a:r>
              </a:p>
              <a:p>
                <a:pPr algn="ctr" defTabSz="177008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100" dirty="0">
                    <a:latin typeface="Arial" panose="020B0604020202020204" pitchFamily="34" charset="0"/>
                    <a:cs typeface="Arial" panose="020B0604020202020204" pitchFamily="34" charset="0"/>
                  </a:rPr>
                  <a:t>генеральная лицензия Банка России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928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C6C9-AEEE-413F-B0B9-99A177CF6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769686" y="238022"/>
            <a:ext cx="9897487" cy="53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77" tIns="60689" rIns="121377" bIns="6068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Рейтинги и достижения</a:t>
            </a:r>
          </a:p>
        </p:txBody>
      </p:sp>
      <p:grpSp>
        <p:nvGrpSpPr>
          <p:cNvPr id="10" name="Группа 23"/>
          <p:cNvGrpSpPr>
            <a:grpSpLocks/>
          </p:cNvGrpSpPr>
          <p:nvPr/>
        </p:nvGrpSpPr>
        <p:grpSpPr bwMode="auto">
          <a:xfrm>
            <a:off x="729940" y="1161345"/>
            <a:ext cx="11443300" cy="522571"/>
            <a:chOff x="528930" y="830560"/>
            <a:chExt cx="8304275" cy="414734"/>
          </a:xfrm>
        </p:grpSpPr>
        <p:pic>
          <p:nvPicPr>
            <p:cNvPr id="11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30" y="830560"/>
              <a:ext cx="1593878" cy="414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Прямоугольник 5"/>
            <p:cNvSpPr>
              <a:spLocks noChangeArrowheads="1"/>
            </p:cNvSpPr>
            <p:nvPr/>
          </p:nvSpPr>
          <p:spPr bwMode="auto">
            <a:xfrm>
              <a:off x="2453418" y="879155"/>
              <a:ext cx="6379787" cy="317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позиция в ТОП - 100 самых надежных банков России </a:t>
              </a:r>
            </a:p>
          </p:txBody>
        </p:sp>
      </p:grpSp>
      <p:grpSp>
        <p:nvGrpSpPr>
          <p:cNvPr id="16" name="Группа 22"/>
          <p:cNvGrpSpPr>
            <a:grpSpLocks/>
          </p:cNvGrpSpPr>
          <p:nvPr/>
        </p:nvGrpSpPr>
        <p:grpSpPr bwMode="auto">
          <a:xfrm>
            <a:off x="430993" y="5219567"/>
            <a:ext cx="11952250" cy="529698"/>
            <a:chOff x="311986" y="3683841"/>
            <a:chExt cx="8673615" cy="420390"/>
          </a:xfrm>
        </p:grpSpPr>
        <p:sp>
          <p:nvSpPr>
            <p:cNvPr id="17" name="Прямоугольник 13"/>
            <p:cNvSpPr>
              <a:spLocks noChangeArrowheads="1"/>
            </p:cNvSpPr>
            <p:nvPr/>
          </p:nvSpPr>
          <p:spPr bwMode="auto">
            <a:xfrm>
              <a:off x="2454376" y="3735264"/>
              <a:ext cx="6531225" cy="317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Долгосрочный РДЭ «B</a:t>
              </a:r>
              <a:r>
                <a:rPr lang="en-US" altLang="ru-RU" sz="2000" b="1" dirty="0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ru-RU" altLang="ru-RU" sz="2000" b="1" dirty="0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прогноз «Стабильный»</a:t>
              </a:r>
            </a:p>
          </p:txBody>
        </p:sp>
        <p:pic>
          <p:nvPicPr>
            <p:cNvPr id="18" name="Рисунок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86" y="3683841"/>
              <a:ext cx="2027766" cy="420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Группа 24"/>
          <p:cNvGrpSpPr>
            <a:grpSpLocks/>
          </p:cNvGrpSpPr>
          <p:nvPr/>
        </p:nvGrpSpPr>
        <p:grpSpPr bwMode="auto">
          <a:xfrm>
            <a:off x="804854" y="2880762"/>
            <a:ext cx="11450094" cy="928975"/>
            <a:chOff x="583293" y="2597268"/>
            <a:chExt cx="8309206" cy="737272"/>
          </a:xfrm>
        </p:grpSpPr>
        <p:sp>
          <p:nvSpPr>
            <p:cNvPr id="20" name="Прямоугольник 17"/>
            <p:cNvSpPr>
              <a:spLocks noChangeArrowheads="1"/>
            </p:cNvSpPr>
            <p:nvPr/>
          </p:nvSpPr>
          <p:spPr bwMode="auto">
            <a:xfrm>
              <a:off x="2453417" y="2805710"/>
              <a:ext cx="6439082" cy="317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Рейтинг кредитоспособности </a:t>
              </a:r>
              <a:r>
                <a:rPr lang="ru-RU" altLang="ru-RU" sz="2000" b="1" dirty="0" err="1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ruВВВ</a:t>
              </a:r>
              <a:r>
                <a:rPr lang="ru-RU" altLang="ru-RU" sz="2000" b="1" dirty="0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+, прогноз «Стабильный»</a:t>
              </a:r>
            </a:p>
          </p:txBody>
        </p:sp>
        <p:pic>
          <p:nvPicPr>
            <p:cNvPr id="21" name="Рисунок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93" y="2597268"/>
              <a:ext cx="1485152" cy="73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Прямоугольник 24"/>
          <p:cNvSpPr/>
          <p:nvPr/>
        </p:nvSpPr>
        <p:spPr>
          <a:xfrm>
            <a:off x="8384745" y="7787062"/>
            <a:ext cx="3870204" cy="414951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состоянию на 01.07.2018</a:t>
            </a:r>
          </a:p>
        </p:txBody>
      </p:sp>
      <p:sp>
        <p:nvSpPr>
          <p:cNvPr id="3" name="AutoShape 2" descr="Картинки по запросу риа рейтинг"/>
          <p:cNvSpPr>
            <a:spLocks noChangeAspect="1" noChangeArrowheads="1"/>
          </p:cNvSpPr>
          <p:nvPr/>
        </p:nvSpPr>
        <p:spPr bwMode="auto">
          <a:xfrm>
            <a:off x="214402" y="-182016"/>
            <a:ext cx="420053" cy="3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377" tIns="60689" rIns="121377" bIns="60689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6626" y="6759031"/>
            <a:ext cx="12007559" cy="724855"/>
            <a:chOff x="251520" y="4572388"/>
            <a:chExt cx="8712968" cy="57530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581860"/>
              <a:ext cx="2160000" cy="565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Прямоугольник 13"/>
            <p:cNvSpPr>
              <a:spLocks noChangeArrowheads="1"/>
            </p:cNvSpPr>
            <p:nvPr/>
          </p:nvSpPr>
          <p:spPr bwMode="auto">
            <a:xfrm>
              <a:off x="2433850" y="4572388"/>
              <a:ext cx="6530638" cy="56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ru-RU" sz="2000" b="1" dirty="0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ru-RU" altLang="ru-RU" sz="2000" b="1" dirty="0">
                  <a:solidFill>
                    <a:srgbClr val="4C90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место в списке самых прибыльных банков России (по итогам 2 квартала 2018 года)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38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2" descr="C:\Users\demidov\Pictures\0002-003-EGP-goroda-Stavropolj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9"/>
          <a:stretch/>
        </p:blipFill>
        <p:spPr bwMode="auto">
          <a:xfrm>
            <a:off x="1382255" y="3092037"/>
            <a:ext cx="10437822" cy="497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Заголовок 2"/>
          <p:cNvSpPr txBox="1">
            <a:spLocks/>
          </p:cNvSpPr>
          <p:nvPr/>
        </p:nvSpPr>
        <p:spPr>
          <a:xfrm>
            <a:off x="1140514" y="2005258"/>
            <a:ext cx="11113889" cy="589670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lIns="121377" tIns="60689" rIns="121377" bIns="60689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endParaRPr lang="ru-RU" sz="4000" b="1" dirty="0">
              <a:solidFill>
                <a:srgbClr val="B49F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Заголовок 2"/>
          <p:cNvSpPr txBox="1">
            <a:spLocks/>
          </p:cNvSpPr>
          <p:nvPr/>
        </p:nvSpPr>
        <p:spPr>
          <a:xfrm>
            <a:off x="3429979" y="4815846"/>
            <a:ext cx="5655394" cy="726063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>
              <a:defRPr/>
            </a:pPr>
            <a:endParaRPr lang="ru-RU" sz="4000" b="1" dirty="0">
              <a:solidFill>
                <a:srgbClr val="2F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5" name="Picture 3" descr="C:\Users\demidov\Desktop\Логотипы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56" y="7336134"/>
            <a:ext cx="266908" cy="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3" descr="C:\Users\demidov\Desktop\Логотипы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80" y="6536180"/>
            <a:ext cx="266908" cy="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3" descr="C:\Users\demidov\Desktop\Логотипы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536" y="7461795"/>
            <a:ext cx="266908" cy="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3" descr="C:\Users\demidov\Desktop\Логотипы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747" y="5199879"/>
            <a:ext cx="266908" cy="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3" descr="C:\Users\demidov\Desktop\Логотипы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465" y="6902602"/>
            <a:ext cx="266908" cy="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3" descr="C:\Users\demidov\Desktop\Логотипы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3" y="5313890"/>
            <a:ext cx="266908" cy="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3" descr="C:\Users\demidov\Desktop\Логотипы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47" y="6902602"/>
            <a:ext cx="266908" cy="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3" descr="C:\Users\demidov\Desktop\Логотипы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059" y="6755453"/>
            <a:ext cx="266908" cy="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3" descr="C:\Users\demidov\Desktop\Логотипы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36" y="5881060"/>
            <a:ext cx="266908" cy="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Заголовок 2"/>
          <p:cNvSpPr txBox="1">
            <a:spLocks/>
          </p:cNvSpPr>
          <p:nvPr/>
        </p:nvSpPr>
        <p:spPr>
          <a:xfrm>
            <a:off x="2823549" y="5834174"/>
            <a:ext cx="1007411" cy="410463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 algn="ctr">
              <a:defRPr/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4000" b="1" dirty="0">
              <a:solidFill>
                <a:srgbClr val="2F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Заголовок 2"/>
          <p:cNvSpPr txBox="1">
            <a:spLocks/>
          </p:cNvSpPr>
          <p:nvPr/>
        </p:nvSpPr>
        <p:spPr>
          <a:xfrm>
            <a:off x="2628564" y="5239444"/>
            <a:ext cx="1863498" cy="339151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 algn="ctr">
              <a:defRPr/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500" b="1" dirty="0">
              <a:solidFill>
                <a:srgbClr val="2F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Заголовок 2"/>
          <p:cNvSpPr txBox="1">
            <a:spLocks/>
          </p:cNvSpPr>
          <p:nvPr/>
        </p:nvSpPr>
        <p:spPr>
          <a:xfrm>
            <a:off x="9799671" y="7663128"/>
            <a:ext cx="1488746" cy="219771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 algn="ctr">
              <a:defRPr/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Владивосток</a:t>
            </a:r>
          </a:p>
          <a:p>
            <a:pPr>
              <a:defRPr/>
            </a:pPr>
            <a:endParaRPr lang="ru-RU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Заголовок 2"/>
          <p:cNvSpPr txBox="1">
            <a:spLocks/>
          </p:cNvSpPr>
          <p:nvPr/>
        </p:nvSpPr>
        <p:spPr>
          <a:xfrm>
            <a:off x="7737947" y="7283577"/>
            <a:ext cx="1023160" cy="419813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>
              <a:defRPr/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</a:t>
            </a: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4800" b="1" dirty="0">
              <a:solidFill>
                <a:srgbClr val="2F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Заголовок 2"/>
          <p:cNvSpPr txBox="1">
            <a:spLocks/>
          </p:cNvSpPr>
          <p:nvPr/>
        </p:nvSpPr>
        <p:spPr>
          <a:xfrm>
            <a:off x="9483169" y="6650190"/>
            <a:ext cx="1863498" cy="219771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 algn="ctr">
              <a:defRPr/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Хабаровск</a:t>
            </a:r>
          </a:p>
          <a:p>
            <a:pPr>
              <a:defRPr/>
            </a:pPr>
            <a:endParaRPr lang="ru-RU" sz="4000" b="1" dirty="0">
              <a:solidFill>
                <a:srgbClr val="2F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Заголовок 2"/>
          <p:cNvSpPr txBox="1">
            <a:spLocks/>
          </p:cNvSpPr>
          <p:nvPr/>
        </p:nvSpPr>
        <p:spPr>
          <a:xfrm>
            <a:off x="4886639" y="6800262"/>
            <a:ext cx="1217327" cy="366421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>
              <a:defRPr/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Омск</a:t>
            </a:r>
          </a:p>
          <a:p>
            <a:pPr>
              <a:defRPr/>
            </a:pPr>
            <a:endParaRPr lang="ru-RU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Заголовок 2"/>
          <p:cNvSpPr txBox="1">
            <a:spLocks/>
          </p:cNvSpPr>
          <p:nvPr/>
        </p:nvSpPr>
        <p:spPr>
          <a:xfrm>
            <a:off x="4284401" y="6405713"/>
            <a:ext cx="1618781" cy="410463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 algn="ctr">
              <a:defRPr/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Заголовок 2"/>
          <p:cNvSpPr txBox="1">
            <a:spLocks/>
          </p:cNvSpPr>
          <p:nvPr/>
        </p:nvSpPr>
        <p:spPr>
          <a:xfrm>
            <a:off x="10391451" y="5552651"/>
            <a:ext cx="1863498" cy="563046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 algn="ctr">
              <a:defRPr/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Петропавловск-Камчатский</a:t>
            </a:r>
          </a:p>
          <a:p>
            <a:pPr>
              <a:defRPr/>
            </a:pPr>
            <a:endParaRPr lang="ru-RU" sz="4000" b="1" dirty="0">
              <a:solidFill>
                <a:srgbClr val="2F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Заголовок 2"/>
          <p:cNvSpPr txBox="1">
            <a:spLocks/>
          </p:cNvSpPr>
          <p:nvPr/>
        </p:nvSpPr>
        <p:spPr>
          <a:xfrm>
            <a:off x="2500155" y="6681201"/>
            <a:ext cx="1453223" cy="297517"/>
          </a:xfrm>
          <a:prstGeom prst="rect">
            <a:avLst/>
          </a:prstGeom>
          <a:effectLst/>
        </p:spPr>
        <p:txBody>
          <a:bodyPr lIns="121377" tIns="60689" rIns="121377" bIns="60689"/>
          <a:lstStyle/>
          <a:p>
            <a:pPr algn="r">
              <a:defRPr/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endParaRPr lang="ru-RU" sz="4000" b="1" dirty="0">
              <a:solidFill>
                <a:srgbClr val="2F7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537459" y="782038"/>
            <a:ext cx="5854925" cy="3708566"/>
            <a:chOff x="2330569" y="617645"/>
            <a:chExt cx="4248472" cy="294341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334943" y="2510672"/>
              <a:ext cx="4244098" cy="1050387"/>
              <a:chOff x="404284" y="2654687"/>
              <a:chExt cx="4244098" cy="1050387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404284" y="2654687"/>
                <a:ext cx="957893" cy="1050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0" b="1" dirty="0">
                    <a:solidFill>
                      <a:srgbClr val="B49F64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58</a:t>
                </a:r>
              </a:p>
            </p:txBody>
          </p:sp>
          <p:sp>
            <p:nvSpPr>
              <p:cNvPr id="176" name="Прямоугольник с одним вырезанным углом 175"/>
              <p:cNvSpPr/>
              <p:nvPr/>
            </p:nvSpPr>
            <p:spPr>
              <a:xfrm flipV="1">
                <a:off x="1317074" y="2914754"/>
                <a:ext cx="3254925" cy="547082"/>
              </a:xfrm>
              <a:prstGeom prst="snip1Rect">
                <a:avLst/>
              </a:prstGeom>
              <a:gradFill flip="none" rotWithShape="1">
                <a:gsLst>
                  <a:gs pos="0">
                    <a:srgbClr val="428B38"/>
                  </a:gs>
                  <a:gs pos="100000">
                    <a:srgbClr val="83C9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Заголовок 2"/>
              <p:cNvSpPr txBox="1">
                <a:spLocks/>
              </p:cNvSpPr>
              <p:nvPr/>
            </p:nvSpPr>
            <p:spPr>
              <a:xfrm>
                <a:off x="1331640" y="2931403"/>
                <a:ext cx="3316742" cy="513784"/>
              </a:xfrm>
              <a:prstGeom prst="rect">
                <a:avLst/>
              </a:prstGeom>
              <a:effectLst/>
            </p:spPr>
            <p:txBody>
              <a:bodyPr/>
              <a:lstStyle/>
              <a:p>
                <a:pPr>
                  <a:defRPr/>
                </a:pPr>
                <a:r>
                  <a:rPr lang="ru-RU" sz="37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Точек присутствия</a:t>
                </a:r>
              </a:p>
              <a:p>
                <a:pPr>
                  <a:defRPr/>
                </a:pPr>
                <a:endParaRPr lang="ru-RU" sz="3700" b="1" dirty="0">
                  <a:solidFill>
                    <a:srgbClr val="428B3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2690241" y="1247435"/>
              <a:ext cx="3812418" cy="1050386"/>
              <a:chOff x="759582" y="1358543"/>
              <a:chExt cx="3812418" cy="1050386"/>
            </a:xfrm>
          </p:grpSpPr>
          <p:sp>
            <p:nvSpPr>
              <p:cNvPr id="172" name="TextBox 171"/>
              <p:cNvSpPr txBox="1"/>
              <p:nvPr/>
            </p:nvSpPr>
            <p:spPr>
              <a:xfrm>
                <a:off x="759582" y="1358543"/>
                <a:ext cx="562875" cy="1050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0" b="1" dirty="0">
                    <a:solidFill>
                      <a:srgbClr val="B49F64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31" name="Прямоугольник с одним вырезанным углом 30"/>
              <p:cNvSpPr/>
              <p:nvPr/>
            </p:nvSpPr>
            <p:spPr>
              <a:xfrm flipV="1">
                <a:off x="1321612" y="1618610"/>
                <a:ext cx="3250388" cy="547082"/>
              </a:xfrm>
              <a:prstGeom prst="snip1Rect">
                <a:avLst/>
              </a:prstGeom>
              <a:gradFill flip="none" rotWithShape="1">
                <a:gsLst>
                  <a:gs pos="0">
                    <a:srgbClr val="428B38"/>
                  </a:gs>
                  <a:gs pos="100000">
                    <a:srgbClr val="83C9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Заголовок 2"/>
              <p:cNvSpPr txBox="1">
                <a:spLocks/>
              </p:cNvSpPr>
              <p:nvPr/>
            </p:nvSpPr>
            <p:spPr>
              <a:xfrm>
                <a:off x="1321612" y="1635259"/>
                <a:ext cx="1982760" cy="513784"/>
              </a:xfrm>
              <a:prstGeom prst="rect">
                <a:avLst/>
              </a:prstGeom>
              <a:effectLst/>
            </p:spPr>
            <p:txBody>
              <a:bodyPr/>
              <a:lstStyle/>
              <a:p>
                <a:pPr>
                  <a:defRPr/>
                </a:pPr>
                <a:r>
                  <a:rPr lang="ru-RU" sz="37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Регионов</a:t>
                </a:r>
              </a:p>
              <a:p>
                <a:pPr>
                  <a:defRPr/>
                </a:pPr>
                <a:endParaRPr lang="ru-RU" sz="3700" b="1" dirty="0">
                  <a:solidFill>
                    <a:srgbClr val="428B3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2709876" y="617645"/>
              <a:ext cx="3792783" cy="1050386"/>
              <a:chOff x="779217" y="761660"/>
              <a:chExt cx="3792783" cy="1050386"/>
            </a:xfrm>
          </p:grpSpPr>
          <p:sp>
            <p:nvSpPr>
              <p:cNvPr id="29" name="Прямоугольник с одним вырезанным углом 28"/>
              <p:cNvSpPr/>
              <p:nvPr/>
            </p:nvSpPr>
            <p:spPr>
              <a:xfrm flipV="1">
                <a:off x="1337375" y="1019898"/>
                <a:ext cx="3234625" cy="547082"/>
              </a:xfrm>
              <a:prstGeom prst="snip1Rect">
                <a:avLst/>
              </a:prstGeom>
              <a:gradFill flip="none" rotWithShape="1">
                <a:gsLst>
                  <a:gs pos="0">
                    <a:srgbClr val="428B38"/>
                  </a:gs>
                  <a:gs pos="100000">
                    <a:srgbClr val="83C9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Заголовок 2"/>
              <p:cNvSpPr txBox="1">
                <a:spLocks/>
              </p:cNvSpPr>
              <p:nvPr/>
            </p:nvSpPr>
            <p:spPr>
              <a:xfrm>
                <a:off x="1337374" y="1036547"/>
                <a:ext cx="2806951" cy="513784"/>
              </a:xfrm>
              <a:prstGeom prst="rect">
                <a:avLst/>
              </a:prstGeom>
              <a:effectLst/>
            </p:spPr>
            <p:txBody>
              <a:bodyPr/>
              <a:lstStyle/>
              <a:p>
                <a:pPr>
                  <a:defRPr/>
                </a:pPr>
                <a:r>
                  <a:rPr lang="ru-RU" sz="37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Филиалов</a:t>
                </a:r>
                <a:r>
                  <a:rPr lang="en-US" sz="37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:r>
                  <a:rPr lang="ru-RU" sz="37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ГО</a:t>
                </a:r>
              </a:p>
              <a:p>
                <a:pPr>
                  <a:defRPr/>
                </a:pPr>
                <a:endParaRPr lang="ru-RU" sz="3700" b="1" dirty="0">
                  <a:solidFill>
                    <a:srgbClr val="428B3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79217" y="761660"/>
                <a:ext cx="524310" cy="1050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B49F64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7</a:t>
                </a:r>
                <a:endParaRPr lang="ru-RU" sz="8000" b="1" dirty="0">
                  <a:solidFill>
                    <a:srgbClr val="B49F64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Группа 4"/>
            <p:cNvGrpSpPr/>
            <p:nvPr/>
          </p:nvGrpSpPr>
          <p:grpSpPr>
            <a:xfrm>
              <a:off x="2330569" y="1879054"/>
              <a:ext cx="4172089" cy="1050386"/>
              <a:chOff x="399910" y="2006615"/>
              <a:chExt cx="4172089" cy="1050386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99910" y="2006615"/>
                <a:ext cx="957893" cy="1050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0" b="1" dirty="0">
                    <a:solidFill>
                      <a:srgbClr val="B49F64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27</a:t>
                </a:r>
              </a:p>
            </p:txBody>
          </p:sp>
          <p:sp>
            <p:nvSpPr>
              <p:cNvPr id="36" name="Прямоугольник с одним вырезанным углом 35"/>
              <p:cNvSpPr/>
              <p:nvPr/>
            </p:nvSpPr>
            <p:spPr>
              <a:xfrm flipV="1">
                <a:off x="1312700" y="2266682"/>
                <a:ext cx="3259299" cy="547082"/>
              </a:xfrm>
              <a:prstGeom prst="snip1Rect">
                <a:avLst/>
              </a:prstGeom>
              <a:gradFill flip="none" rotWithShape="1">
                <a:gsLst>
                  <a:gs pos="0">
                    <a:srgbClr val="428B38"/>
                  </a:gs>
                  <a:gs pos="100000">
                    <a:srgbClr val="83C9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Заголовок 2"/>
              <p:cNvSpPr txBox="1">
                <a:spLocks/>
              </p:cNvSpPr>
              <p:nvPr/>
            </p:nvSpPr>
            <p:spPr>
              <a:xfrm>
                <a:off x="1327266" y="2283331"/>
                <a:ext cx="1605615" cy="513784"/>
              </a:xfrm>
              <a:prstGeom prst="rect">
                <a:avLst/>
              </a:prstGeom>
              <a:effectLst/>
            </p:spPr>
            <p:txBody>
              <a:bodyPr/>
              <a:lstStyle/>
              <a:p>
                <a:pPr>
                  <a:defRPr/>
                </a:pPr>
                <a:r>
                  <a:rPr lang="ru-RU" sz="37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Городов</a:t>
                </a:r>
              </a:p>
              <a:p>
                <a:pPr>
                  <a:defRPr/>
                </a:pPr>
                <a:endParaRPr lang="ru-RU" sz="3700" b="1" dirty="0">
                  <a:solidFill>
                    <a:srgbClr val="428B3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3" name="Прямоугольник 42"/>
          <p:cNvSpPr/>
          <p:nvPr/>
        </p:nvSpPr>
        <p:spPr>
          <a:xfrm>
            <a:off x="598305" y="263074"/>
            <a:ext cx="11954352" cy="615006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Примсоцбанка</a:t>
            </a:r>
          </a:p>
        </p:txBody>
      </p:sp>
    </p:spTree>
    <p:extLst>
      <p:ext uri="{BB962C8B-B14F-4D97-AF65-F5344CB8AC3E}">
        <p14:creationId xmlns:p14="http://schemas.microsoft.com/office/powerpoint/2010/main" val="31467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8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396131" y="277918"/>
            <a:ext cx="11598472" cy="538062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r>
              <a:rPr lang="ru-RU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государственными институтами поддержки МСП</a:t>
            </a:r>
          </a:p>
        </p:txBody>
      </p:sp>
      <p:sp>
        <p:nvSpPr>
          <p:cNvPr id="15" name="Прямоугольник 13"/>
          <p:cNvSpPr>
            <a:spLocks noChangeArrowheads="1"/>
          </p:cNvSpPr>
          <p:nvPr/>
        </p:nvSpPr>
        <p:spPr bwMode="auto">
          <a:xfrm>
            <a:off x="757136" y="2376165"/>
            <a:ext cx="900003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altLang="ru-R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Корпорация МСП</a:t>
            </a:r>
          </a:p>
          <a:p>
            <a:pPr marL="342900" indent="-342900">
              <a:buFont typeface="Arial" pitchFamily="34" charset="0"/>
              <a:buChar char="•"/>
            </a:pPr>
            <a:endParaRPr lang="ru-RU" altLang="ru-RU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altLang="ru-RU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altLang="ru-R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МСП Банк</a:t>
            </a:r>
          </a:p>
          <a:p>
            <a:pPr marL="342900" indent="-342900">
              <a:buFont typeface="Arial" pitchFamily="34" charset="0"/>
              <a:buChar char="•"/>
            </a:pPr>
            <a:endParaRPr lang="ru-RU" altLang="ru-RU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altLang="ru-RU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altLang="ru-R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гарантийные организации (РГО)</a:t>
            </a:r>
          </a:p>
          <a:p>
            <a:pPr marL="342900" indent="-342900">
              <a:buFont typeface="Arial" pitchFamily="34" charset="0"/>
              <a:buChar char="•"/>
            </a:pPr>
            <a:endParaRPr lang="ru-RU" altLang="ru-RU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3"/>
          <p:cNvSpPr>
            <a:spLocks noChangeArrowheads="1"/>
          </p:cNvSpPr>
          <p:nvPr/>
        </p:nvSpPr>
        <p:spPr bwMode="auto">
          <a:xfrm>
            <a:off x="900187" y="1365479"/>
            <a:ext cx="1087320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Примсоцбанк</a:t>
            </a:r>
            <a:r>
              <a:rPr lang="ru-RU" alt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работает  с институтами поддержки субъектов МСП более 10 лет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09"/>
          <a:stretch/>
        </p:blipFill>
        <p:spPr>
          <a:xfrm>
            <a:off x="9591946" y="2456745"/>
            <a:ext cx="2321620" cy="223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41" y="3329413"/>
            <a:ext cx="3205508" cy="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10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396131" y="277918"/>
            <a:ext cx="11598472" cy="538062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r>
              <a:rPr lang="ru-RU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государственными институтами поддержки МСП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1046" y="1207044"/>
            <a:ext cx="5940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ПОДДЕРЖКИ МСП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16" y="7889657"/>
            <a:ext cx="1715393" cy="6299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4747" y="2296194"/>
            <a:ext cx="3384376" cy="17281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Гарантийные продукты (Национальная гарантийная система)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банка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03179" y="2304157"/>
            <a:ext cx="3384376" cy="17281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стимулирования кредитования МСП</a:t>
            </a:r>
          </a:p>
          <a:p>
            <a:pPr algn="ctr"/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банков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91611" y="2296194"/>
            <a:ext cx="3384376" cy="17281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субсидирования кредитования МСП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(6,5%)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банков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3"/>
          <p:cNvSpPr>
            <a:spLocks noChangeArrowheads="1"/>
          </p:cNvSpPr>
          <p:nvPr/>
        </p:nvSpPr>
        <p:spPr bwMode="auto">
          <a:xfrm>
            <a:off x="626639" y="4469918"/>
            <a:ext cx="590369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Корпорация МСП</a:t>
            </a:r>
          </a:p>
          <a:p>
            <a:pPr marL="342900" indent="-342900">
              <a:buFont typeface="Arial" pitchFamily="34" charset="0"/>
              <a:buChar char="•"/>
            </a:pPr>
            <a:endParaRPr lang="ru-RU" alt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МСП Банк</a:t>
            </a:r>
          </a:p>
          <a:p>
            <a:pPr marL="342900" indent="-342900">
              <a:buFont typeface="Arial" pitchFamily="34" charset="0"/>
              <a:buChar char="•"/>
            </a:pPr>
            <a:endParaRPr lang="ru-RU" alt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</a:t>
            </a:r>
          </a:p>
          <a:p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гарантийные организации (РГО)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503180" y="4469918"/>
            <a:ext cx="33843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Корпорация МСП</a:t>
            </a:r>
          </a:p>
        </p:txBody>
      </p:sp>
      <p:sp>
        <p:nvSpPr>
          <p:cNvPr id="16" name="Прямоугольник 13"/>
          <p:cNvSpPr>
            <a:spLocks noChangeArrowheads="1"/>
          </p:cNvSpPr>
          <p:nvPr/>
        </p:nvSpPr>
        <p:spPr bwMode="auto">
          <a:xfrm>
            <a:off x="8391612" y="4500819"/>
            <a:ext cx="324036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Корпорация МСП</a:t>
            </a:r>
          </a:p>
          <a:p>
            <a:pPr marL="342900" indent="-342900">
              <a:buFont typeface="Arial" pitchFamily="34" charset="0"/>
              <a:buChar char="•"/>
            </a:pPr>
            <a:endParaRPr lang="ru-RU" alt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(МЭР)</a:t>
            </a:r>
          </a:p>
          <a:p>
            <a:pPr marL="342900" indent="-342900">
              <a:buFont typeface="Arial" pitchFamily="34" charset="0"/>
              <a:buChar char="•"/>
            </a:pPr>
            <a:endParaRPr lang="ru-RU" alt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9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78"/>
          <p:cNvSpPr/>
          <p:nvPr/>
        </p:nvSpPr>
        <p:spPr>
          <a:xfrm>
            <a:off x="396131" y="3240261"/>
            <a:ext cx="11809312" cy="2736304"/>
          </a:xfrm>
          <a:custGeom>
            <a:avLst/>
            <a:gdLst>
              <a:gd name="connsiteX0" fmla="*/ 0 w 12600431"/>
              <a:gd name="connsiteY0" fmla="*/ 2778252 h 2778252"/>
              <a:gd name="connsiteX1" fmla="*/ 12600431 w 12600431"/>
              <a:gd name="connsiteY1" fmla="*/ 2778252 h 2778252"/>
              <a:gd name="connsiteX2" fmla="*/ 12600431 w 12600431"/>
              <a:gd name="connsiteY2" fmla="*/ 0 h 2778252"/>
              <a:gd name="connsiteX3" fmla="*/ 0 w 12600431"/>
              <a:gd name="connsiteY3" fmla="*/ 0 h 2778252"/>
              <a:gd name="connsiteX4" fmla="*/ 0 w 12600431"/>
              <a:gd name="connsiteY4" fmla="*/ 2778252 h 277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0431" h="2778252">
                <a:moveTo>
                  <a:pt x="0" y="2778252"/>
                </a:moveTo>
                <a:lnTo>
                  <a:pt x="12600431" y="2778252"/>
                </a:lnTo>
                <a:lnTo>
                  <a:pt x="12600431" y="0"/>
                </a:lnTo>
                <a:lnTo>
                  <a:pt x="0" y="0"/>
                </a:lnTo>
                <a:lnTo>
                  <a:pt x="0" y="2778252"/>
                </a:lnTo>
                <a:close/>
              </a:path>
            </a:pathLst>
          </a:custGeom>
          <a:solidFill>
            <a:srgbClr val="4C9037"/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tabLst>
                <a:tab pos="1280160" algn="l"/>
                <a:tab pos="4458334" algn="l"/>
                <a:tab pos="7439533" algn="l"/>
              </a:tabLst>
            </a:pPr>
            <a:r>
              <a:rPr lang="en-US" altLang="zh-CN" b="1" dirty="0" err="1">
                <a:solidFill>
                  <a:srgbClr val="FEFEFE"/>
                </a:solidFill>
                <a:latin typeface="Arial"/>
                <a:ea typeface="Arial"/>
              </a:rPr>
              <a:t>Совместная</a:t>
            </a:r>
            <a:r>
              <a:rPr lang="ru-RU" altLang="zh-CN" b="1" dirty="0">
                <a:solidFill>
                  <a:srgbClr val="FEFEFE"/>
                </a:solidFill>
                <a:latin typeface="Arial"/>
                <a:ea typeface="Arial"/>
              </a:rPr>
              <a:t> </a:t>
            </a:r>
            <a:r>
              <a:rPr lang="en-US" altLang="zh-CN" b="1" dirty="0" err="1">
                <a:solidFill>
                  <a:srgbClr val="FEFEFE"/>
                </a:solidFill>
                <a:latin typeface="Arial"/>
                <a:ea typeface="Arial"/>
              </a:rPr>
              <a:t>программа</a:t>
            </a:r>
            <a:r>
              <a:rPr lang="ru-RU" altLang="zh-CN" b="1" dirty="0">
                <a:solidFill>
                  <a:srgbClr val="FEFEFE"/>
                </a:solidFill>
                <a:latin typeface="Arial"/>
                <a:ea typeface="Arial"/>
              </a:rPr>
              <a:t> </a:t>
            </a:r>
            <a:r>
              <a:rPr lang="en-US" altLang="zh-CN" b="1" dirty="0" err="1">
                <a:solidFill>
                  <a:srgbClr val="FEFEFE"/>
                </a:solidFill>
                <a:latin typeface="Arial"/>
                <a:ea typeface="Arial"/>
              </a:rPr>
              <a:t>субсидирования</a:t>
            </a:r>
            <a:r>
              <a:rPr lang="ru-RU" altLang="zh-CN" b="1" dirty="0">
                <a:solidFill>
                  <a:srgbClr val="FEFEFE"/>
                </a:solidFill>
                <a:latin typeface="Arial"/>
                <a:ea typeface="Arial"/>
              </a:rPr>
              <a:t> </a:t>
            </a:r>
          </a:p>
          <a:p>
            <a:pPr algn="ctr">
              <a:tabLst>
                <a:tab pos="1280160" algn="l"/>
                <a:tab pos="4458334" algn="l"/>
                <a:tab pos="7439533" algn="l"/>
              </a:tabLst>
            </a:pPr>
            <a:endParaRPr lang="ru-RU" altLang="zh-CN" b="1" dirty="0">
              <a:solidFill>
                <a:srgbClr val="FEFEFE"/>
              </a:solidFill>
              <a:latin typeface="Arial"/>
              <a:ea typeface="Arial"/>
            </a:endParaRPr>
          </a:p>
          <a:p>
            <a:pPr algn="ctr">
              <a:tabLst>
                <a:tab pos="1280160" algn="l"/>
                <a:tab pos="4458334" algn="l"/>
                <a:tab pos="7439533" algn="l"/>
              </a:tabLst>
            </a:pPr>
            <a:r>
              <a:rPr lang="ru-RU" altLang="zh-CN" b="1" dirty="0">
                <a:solidFill>
                  <a:srgbClr val="FEFEFE"/>
                </a:solidFill>
                <a:latin typeface="Arial"/>
                <a:ea typeface="Arial"/>
              </a:rPr>
              <a:t>в </a:t>
            </a:r>
            <a:r>
              <a:rPr lang="en-US" altLang="zh-CN" b="1" dirty="0" err="1">
                <a:solidFill>
                  <a:srgbClr val="FEFEFE"/>
                </a:solidFill>
                <a:latin typeface="Arial"/>
                <a:ea typeface="Arial"/>
              </a:rPr>
              <a:t>соответствии</a:t>
            </a:r>
            <a:r>
              <a:rPr lang="ru-RU" altLang="zh-CN" b="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b="1" dirty="0">
                <a:solidFill>
                  <a:srgbClr val="FEFEFE"/>
                </a:solidFill>
                <a:latin typeface="Arial"/>
                <a:ea typeface="Arial"/>
              </a:rPr>
              <a:t>с</a:t>
            </a:r>
            <a:r>
              <a:rPr lang="en-US" altLang="zh-CN" b="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b="1" dirty="0" err="1">
                <a:solidFill>
                  <a:srgbClr val="FEFEFE"/>
                </a:solidFill>
                <a:latin typeface="Arial"/>
                <a:ea typeface="Arial"/>
              </a:rPr>
              <a:t>постановлением</a:t>
            </a:r>
            <a:r>
              <a:rPr lang="ru-RU" altLang="zh-CN" b="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b="1" dirty="0" err="1">
                <a:solidFill>
                  <a:srgbClr val="FEFEFE"/>
                </a:solidFill>
                <a:latin typeface="Arial"/>
                <a:ea typeface="Arial"/>
              </a:rPr>
              <a:t>Правительства</a:t>
            </a:r>
            <a:r>
              <a:rPr lang="ru-RU" altLang="zh-CN" b="1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b="1" dirty="0">
                <a:solidFill>
                  <a:srgbClr val="FEFEFE"/>
                </a:solidFill>
                <a:latin typeface="Arial"/>
                <a:ea typeface="Arial"/>
              </a:rPr>
              <a:t>РФ</a:t>
            </a:r>
            <a:r>
              <a:rPr lang="en-US" altLang="zh-CN" b="1" dirty="0">
                <a:solidFill>
                  <a:srgbClr val="FEFEFE"/>
                </a:solidFill>
                <a:latin typeface="Arial"/>
                <a:cs typeface="Arial"/>
              </a:rPr>
              <a:t>   </a:t>
            </a:r>
            <a:r>
              <a:rPr lang="en-US" altLang="zh-CN" b="1" dirty="0">
                <a:solidFill>
                  <a:srgbClr val="FEFEFE"/>
                </a:solidFill>
                <a:latin typeface="Arial"/>
                <a:ea typeface="Arial"/>
              </a:rPr>
              <a:t>№</a:t>
            </a:r>
            <a:r>
              <a:rPr lang="en-US" altLang="zh-CN" b="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b="1" dirty="0">
                <a:solidFill>
                  <a:srgbClr val="FEFEFE"/>
                </a:solidFill>
                <a:latin typeface="Arial"/>
                <a:ea typeface="Arial"/>
              </a:rPr>
              <a:t>1706</a:t>
            </a:r>
            <a:r>
              <a:rPr lang="ru-RU" altLang="zh-CN" b="1" dirty="0">
                <a:solidFill>
                  <a:srgbClr val="FEFEFE"/>
                </a:solidFill>
                <a:latin typeface="Arial"/>
                <a:ea typeface="Arial"/>
              </a:rPr>
              <a:t>  </a:t>
            </a:r>
            <a:r>
              <a:rPr lang="en-US" altLang="zh-CN" b="1" dirty="0" err="1">
                <a:solidFill>
                  <a:srgbClr val="FEFEFE"/>
                </a:solidFill>
                <a:latin typeface="Arial"/>
                <a:ea typeface="Arial"/>
              </a:rPr>
              <a:t>от</a:t>
            </a:r>
            <a:r>
              <a:rPr lang="ru-RU" altLang="zh-CN" b="1" dirty="0">
                <a:solidFill>
                  <a:srgbClr val="FEFEFE"/>
                </a:solidFill>
                <a:latin typeface="Arial"/>
                <a:ea typeface="Arial"/>
              </a:rPr>
              <a:t> </a:t>
            </a:r>
            <a:r>
              <a:rPr lang="en-US" altLang="zh-CN" b="1" dirty="0">
                <a:solidFill>
                  <a:srgbClr val="FEFEFE"/>
                </a:solidFill>
                <a:latin typeface="Arial"/>
                <a:ea typeface="Arial"/>
              </a:rPr>
              <a:t>30.12.2017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81" y="1161291"/>
            <a:ext cx="2844317" cy="1044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9" y="1440059"/>
            <a:ext cx="3205508" cy="48691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24019" t="15227" r="48639" b="75934"/>
          <a:stretch/>
        </p:blipFill>
        <p:spPr bwMode="auto">
          <a:xfrm>
            <a:off x="4140547" y="1253466"/>
            <a:ext cx="4536504" cy="860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286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6,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87" y="829631"/>
            <a:ext cx="1047917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131" y="287933"/>
            <a:ext cx="5786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b="1" dirty="0" err="1">
                <a:solidFill>
                  <a:srgbClr val="FEFEFE"/>
                </a:solidFill>
                <a:latin typeface="Arial"/>
                <a:ea typeface="Arial"/>
              </a:rPr>
              <a:t>П</a:t>
            </a:r>
            <a:r>
              <a:rPr lang="en-US" altLang="zh-CN" b="1" dirty="0" err="1">
                <a:solidFill>
                  <a:srgbClr val="FEFEFE"/>
                </a:solidFill>
                <a:latin typeface="Arial"/>
                <a:ea typeface="Arial"/>
              </a:rPr>
              <a:t>рограмма</a:t>
            </a:r>
            <a:r>
              <a:rPr lang="ru-RU" altLang="zh-CN" b="1" dirty="0">
                <a:solidFill>
                  <a:srgbClr val="FEFEFE"/>
                </a:solidFill>
                <a:latin typeface="Arial"/>
                <a:ea typeface="Arial"/>
              </a:rPr>
              <a:t> </a:t>
            </a:r>
            <a:r>
              <a:rPr lang="en-US" altLang="zh-CN" b="1" dirty="0" err="1">
                <a:solidFill>
                  <a:srgbClr val="FEFEFE"/>
                </a:solidFill>
                <a:latin typeface="Arial"/>
                <a:ea typeface="Arial"/>
              </a:rPr>
              <a:t>субсидирования</a:t>
            </a:r>
            <a:r>
              <a:rPr lang="ru-RU" altLang="zh-CN" b="1" dirty="0">
                <a:solidFill>
                  <a:srgbClr val="FEFEFE"/>
                </a:solidFill>
                <a:latin typeface="Arial"/>
                <a:ea typeface="Arial"/>
              </a:rPr>
              <a:t> № 1706 </a:t>
            </a:r>
            <a:endParaRPr lang="ru-RU" dirty="0"/>
          </a:p>
        </p:txBody>
      </p:sp>
      <p:sp>
        <p:nvSpPr>
          <p:cNvPr id="4" name="Freeform 686"/>
          <p:cNvSpPr/>
          <p:nvPr/>
        </p:nvSpPr>
        <p:spPr>
          <a:xfrm>
            <a:off x="643046" y="5919634"/>
            <a:ext cx="5125095" cy="374650"/>
          </a:xfrm>
          <a:custGeom>
            <a:avLst/>
            <a:gdLst>
              <a:gd name="connsiteX0" fmla="*/ 12496 w 5124450"/>
              <a:gd name="connsiteY0" fmla="*/ 381889 h 374650"/>
              <a:gd name="connsiteX1" fmla="*/ 5132756 w 5124450"/>
              <a:gd name="connsiteY1" fmla="*/ 381889 h 374650"/>
              <a:gd name="connsiteX2" fmla="*/ 5132756 w 5124450"/>
              <a:gd name="connsiteY2" fmla="*/ 8623 h 374650"/>
              <a:gd name="connsiteX3" fmla="*/ 12496 w 5124450"/>
              <a:gd name="connsiteY3" fmla="*/ 8623 h 374650"/>
              <a:gd name="connsiteX4" fmla="*/ 12496 w 5124450"/>
              <a:gd name="connsiteY4" fmla="*/ 381889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50" h="374650">
                <a:moveTo>
                  <a:pt x="12496" y="381889"/>
                </a:moveTo>
                <a:lnTo>
                  <a:pt x="5132756" y="381889"/>
                </a:lnTo>
                <a:lnTo>
                  <a:pt x="5132756" y="8623"/>
                </a:lnTo>
                <a:lnTo>
                  <a:pt x="12496" y="8623"/>
                </a:lnTo>
                <a:lnTo>
                  <a:pt x="12496" y="381889"/>
                </a:lnTo>
                <a:close/>
              </a:path>
            </a:pathLst>
          </a:custGeom>
          <a:solidFill>
            <a:srgbClr val="428B38"/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687"/>
          <p:cNvSpPr/>
          <p:nvPr/>
        </p:nvSpPr>
        <p:spPr>
          <a:xfrm>
            <a:off x="5761791" y="5919634"/>
            <a:ext cx="6153925" cy="374650"/>
          </a:xfrm>
          <a:custGeom>
            <a:avLst/>
            <a:gdLst>
              <a:gd name="connsiteX0" fmla="*/ 14604 w 6153150"/>
              <a:gd name="connsiteY0" fmla="*/ 381889 h 374650"/>
              <a:gd name="connsiteX1" fmla="*/ 6154165 w 6153150"/>
              <a:gd name="connsiteY1" fmla="*/ 381889 h 374650"/>
              <a:gd name="connsiteX2" fmla="*/ 6154165 w 6153150"/>
              <a:gd name="connsiteY2" fmla="*/ 8623 h 374650"/>
              <a:gd name="connsiteX3" fmla="*/ 14604 w 6153150"/>
              <a:gd name="connsiteY3" fmla="*/ 8623 h 374650"/>
              <a:gd name="connsiteX4" fmla="*/ 14604 w 6153150"/>
              <a:gd name="connsiteY4" fmla="*/ 381889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3150" h="374650">
                <a:moveTo>
                  <a:pt x="14604" y="381889"/>
                </a:moveTo>
                <a:lnTo>
                  <a:pt x="6154165" y="381889"/>
                </a:lnTo>
                <a:lnTo>
                  <a:pt x="6154165" y="8623"/>
                </a:lnTo>
                <a:lnTo>
                  <a:pt x="14604" y="8623"/>
                </a:lnTo>
                <a:lnTo>
                  <a:pt x="14604" y="381889"/>
                </a:lnTo>
                <a:close/>
              </a:path>
            </a:pathLst>
          </a:custGeom>
          <a:solidFill>
            <a:schemeClr val="accent3"/>
          </a:solidFill>
          <a:ln w="12700">
            <a:solidFill>
              <a:schemeClr val="accent3">
                <a:alpha val="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90"/>
          <p:cNvSpPr/>
          <p:nvPr/>
        </p:nvSpPr>
        <p:spPr>
          <a:xfrm>
            <a:off x="630345" y="6287934"/>
            <a:ext cx="11285371" cy="19050"/>
          </a:xfrm>
          <a:custGeom>
            <a:avLst/>
            <a:gdLst>
              <a:gd name="connsiteX0" fmla="*/ 18846 w 11283950"/>
              <a:gd name="connsiteY0" fmla="*/ 13589 h 19050"/>
              <a:gd name="connsiteX1" fmla="*/ 11291316 w 11283950"/>
              <a:gd name="connsiteY1" fmla="*/ 13589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83950" h="19050">
                <a:moveTo>
                  <a:pt x="18846" y="13589"/>
                </a:moveTo>
                <a:lnTo>
                  <a:pt x="11291316" y="13589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693"/>
          <p:cNvSpPr/>
          <p:nvPr/>
        </p:nvSpPr>
        <p:spPr>
          <a:xfrm>
            <a:off x="630345" y="5919634"/>
            <a:ext cx="11285371" cy="19050"/>
          </a:xfrm>
          <a:custGeom>
            <a:avLst/>
            <a:gdLst>
              <a:gd name="connsiteX0" fmla="*/ 18846 w 11283950"/>
              <a:gd name="connsiteY0" fmla="*/ 8636 h 19050"/>
              <a:gd name="connsiteX1" fmla="*/ 11291316 w 11283950"/>
              <a:gd name="connsiteY1" fmla="*/ 8636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83950" h="19050">
                <a:moveTo>
                  <a:pt x="18846" y="8636"/>
                </a:moveTo>
                <a:lnTo>
                  <a:pt x="11291316" y="8636"/>
                </a:lnTo>
              </a:path>
            </a:pathLst>
          </a:custGeom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704"/>
          <p:cNvSpPr txBox="1"/>
          <p:nvPr/>
        </p:nvSpPr>
        <p:spPr>
          <a:xfrm>
            <a:off x="1692452" y="5981099"/>
            <a:ext cx="847551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5960618" algn="l"/>
              </a:tabLst>
            </a:pPr>
            <a:r>
              <a:rPr lang="en-US" altLang="zh-CN" sz="1800" b="1" dirty="0">
                <a:solidFill>
                  <a:srgbClr val="FEFEFE"/>
                </a:solidFill>
                <a:latin typeface="Arial"/>
                <a:ea typeface="Arial"/>
              </a:rPr>
              <a:t>Системно</a:t>
            </a:r>
            <a:r>
              <a:rPr lang="en-US" altLang="zh-CN" sz="1800" b="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FEFEFE"/>
                </a:solidFill>
                <a:latin typeface="Arial"/>
                <a:ea typeface="Arial"/>
              </a:rPr>
              <a:t>значимые</a:t>
            </a:r>
            <a:r>
              <a:rPr lang="en-US" altLang="zh-CN" sz="1800" b="1" spc="-4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FEFEFE"/>
                </a:solidFill>
                <a:latin typeface="Arial"/>
                <a:ea typeface="Arial"/>
              </a:rPr>
              <a:t>банки	Региональные</a:t>
            </a:r>
            <a:r>
              <a:rPr lang="en-US" altLang="zh-CN" sz="1800" b="1" spc="-7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FEFEFE"/>
                </a:solidFill>
                <a:latin typeface="Arial"/>
                <a:ea typeface="Arial"/>
              </a:rPr>
              <a:t>банки</a:t>
            </a:r>
          </a:p>
        </p:txBody>
      </p:sp>
      <p:sp>
        <p:nvSpPr>
          <p:cNvPr id="10" name="TextBox 705"/>
          <p:cNvSpPr txBox="1"/>
          <p:nvPr/>
        </p:nvSpPr>
        <p:spPr>
          <a:xfrm>
            <a:off x="747149" y="6348203"/>
            <a:ext cx="2113449" cy="8573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АО</a:t>
            </a:r>
            <a:r>
              <a:rPr lang="en-US" altLang="zh-CN" sz="140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«Альфа-Банк»</a:t>
            </a:r>
          </a:p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Arial"/>
              </a:rPr>
              <a:t>АО</a:t>
            </a:r>
            <a:r>
              <a:rPr lang="en-US" altLang="zh-CN" sz="14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Arial"/>
              </a:rPr>
              <a:t>«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Arial"/>
              </a:rPr>
              <a:t>Россельхозбанк</a:t>
            </a:r>
            <a:r>
              <a:rPr lang="en-US" altLang="zh-CN" sz="1400" spc="-55" dirty="0">
                <a:solidFill>
                  <a:srgbClr val="000000"/>
                </a:solidFill>
                <a:latin typeface="Arial"/>
                <a:ea typeface="Arial"/>
              </a:rPr>
              <a:t>»</a:t>
            </a:r>
          </a:p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Банк</a:t>
            </a:r>
            <a:r>
              <a:rPr lang="en-US" altLang="zh-CN" sz="140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ВТБ</a:t>
            </a:r>
            <a:r>
              <a:rPr lang="en-US" altLang="zh-CN" sz="1400" spc="-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(ПАО)</a:t>
            </a:r>
          </a:p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ПАО</a:t>
            </a:r>
            <a:r>
              <a:rPr lang="en-US" altLang="zh-CN" sz="1400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Сбербанк</a:t>
            </a:r>
          </a:p>
        </p:txBody>
      </p:sp>
      <p:sp>
        <p:nvSpPr>
          <p:cNvPr id="11" name="TextBox 706"/>
          <p:cNvSpPr txBox="1"/>
          <p:nvPr/>
        </p:nvSpPr>
        <p:spPr>
          <a:xfrm>
            <a:off x="5868739" y="6351743"/>
            <a:ext cx="2829131" cy="12787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АКБ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altLang="zh-CN" sz="1400" dirty="0">
                <a:solidFill>
                  <a:srgbClr val="000000"/>
                </a:solidFill>
                <a:latin typeface="Arial"/>
              </a:rPr>
              <a:t>«</a:t>
            </a:r>
            <a:r>
              <a:rPr lang="en-US" altLang="zh-CN" sz="1400" dirty="0" err="1">
                <a:solidFill>
                  <a:srgbClr val="000000"/>
                </a:solidFill>
                <a:latin typeface="Arial"/>
                <a:ea typeface="Arial"/>
              </a:rPr>
              <a:t>РосЕвроБанк</a:t>
            </a:r>
            <a:r>
              <a:rPr lang="ru-RU" altLang="zh-CN" sz="1400" dirty="0">
                <a:solidFill>
                  <a:srgbClr val="000000"/>
                </a:solidFill>
                <a:latin typeface="Arial"/>
                <a:ea typeface="Arial"/>
              </a:rPr>
              <a:t>»</a:t>
            </a:r>
            <a:r>
              <a:rPr lang="en-US" altLang="zh-CN" sz="14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(АО)</a:t>
            </a:r>
          </a:p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АО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«Банк</a:t>
            </a:r>
            <a:r>
              <a:rPr lang="en-US" altLang="zh-CN" sz="1400" spc="-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Акцепт»</a:t>
            </a:r>
          </a:p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АО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«Банк</a:t>
            </a:r>
            <a:r>
              <a:rPr lang="en-US" altLang="zh-CN" sz="1400" spc="-8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Интеза»</a:t>
            </a:r>
          </a:p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АО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КБ</a:t>
            </a:r>
            <a:r>
              <a:rPr lang="en-US" altLang="zh-CN" sz="14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altLang="zh-CN" sz="1400" spc="-30" dirty="0">
                <a:solidFill>
                  <a:srgbClr val="000000"/>
                </a:solidFill>
                <a:latin typeface="Arial"/>
                <a:cs typeface="Arial"/>
              </a:rPr>
              <a:t>«</a:t>
            </a:r>
            <a:r>
              <a:rPr lang="en-US" altLang="zh-CN" sz="1400" dirty="0" err="1">
                <a:solidFill>
                  <a:srgbClr val="000000"/>
                </a:solidFill>
                <a:latin typeface="Arial"/>
                <a:ea typeface="Arial"/>
              </a:rPr>
              <a:t>Ассоциация</a:t>
            </a:r>
            <a:r>
              <a:rPr lang="ru-RU" altLang="zh-CN" sz="1400" dirty="0">
                <a:solidFill>
                  <a:srgbClr val="000000"/>
                </a:solidFill>
                <a:latin typeface="Arial"/>
                <a:ea typeface="Arial"/>
              </a:rPr>
              <a:t>»</a:t>
            </a:r>
            <a:endParaRPr lang="en-US" altLang="zh-CN" sz="1400" dirty="0">
              <a:solidFill>
                <a:srgbClr val="000000"/>
              </a:solidFill>
              <a:latin typeface="Arial"/>
              <a:ea typeface="Arial"/>
            </a:endParaRPr>
          </a:p>
          <a:p>
            <a:pPr marL="0">
              <a:lnSpc>
                <a:spcPct val="99166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400" dirty="0" err="1">
                <a:solidFill>
                  <a:srgbClr val="000000"/>
                </a:solidFill>
                <a:latin typeface="Arial"/>
                <a:ea typeface="Arial"/>
              </a:rPr>
              <a:t>Банк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altLang="zh-CN" sz="1400" dirty="0">
                <a:solidFill>
                  <a:srgbClr val="000000"/>
                </a:solidFill>
                <a:latin typeface="Arial"/>
              </a:rPr>
              <a:t>«</a:t>
            </a:r>
            <a:r>
              <a:rPr lang="en-US" altLang="zh-CN" sz="1400" dirty="0" err="1">
                <a:solidFill>
                  <a:srgbClr val="000000"/>
                </a:solidFill>
                <a:latin typeface="Arial"/>
                <a:ea typeface="Arial"/>
              </a:rPr>
              <a:t>Левобережный</a:t>
            </a:r>
            <a:r>
              <a:rPr lang="ru-RU" altLang="zh-CN" sz="1400" dirty="0">
                <a:solidFill>
                  <a:srgbClr val="000000"/>
                </a:solidFill>
                <a:latin typeface="Arial"/>
                <a:ea typeface="Arial"/>
              </a:rPr>
              <a:t>»</a:t>
            </a:r>
            <a:r>
              <a:rPr lang="en-US" altLang="zh-CN" sz="1400" spc="-1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(ПАО)</a:t>
            </a:r>
          </a:p>
          <a:p>
            <a:pPr marL="0">
              <a:lnSpc>
                <a:spcPct val="100000"/>
              </a:lnSpc>
              <a:tabLst>
                <a:tab pos="286511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ПАО</a:t>
            </a:r>
            <a:r>
              <a:rPr lang="en-US" altLang="zh-CN" sz="140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 err="1">
                <a:solidFill>
                  <a:srgbClr val="000000"/>
                </a:solidFill>
                <a:latin typeface="Arial"/>
                <a:ea typeface="Arial"/>
              </a:rPr>
              <a:t>Банк</a:t>
            </a:r>
            <a:r>
              <a:rPr lang="en-US" altLang="zh-CN" sz="140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«Санкт-Петербург»</a:t>
            </a:r>
          </a:p>
        </p:txBody>
      </p:sp>
      <p:sp>
        <p:nvSpPr>
          <p:cNvPr id="12" name="TextBox 707"/>
          <p:cNvSpPr txBox="1"/>
          <p:nvPr/>
        </p:nvSpPr>
        <p:spPr>
          <a:xfrm>
            <a:off x="8939096" y="6351743"/>
            <a:ext cx="2976620" cy="1280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6765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ПАО</a:t>
            </a:r>
            <a:r>
              <a:rPr lang="en-US" altLang="zh-CN" sz="140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«Запсибкомбанк»</a:t>
            </a:r>
          </a:p>
          <a:p>
            <a:pPr marL="0">
              <a:lnSpc>
                <a:spcPct val="100000"/>
              </a:lnSpc>
              <a:tabLst>
                <a:tab pos="286765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</a:t>
            </a: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</a:rPr>
              <a:t>ПАО</a:t>
            </a: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</a:rPr>
              <a:t>СКБ</a:t>
            </a:r>
            <a:r>
              <a:rPr lang="en-US" altLang="zh-CN" sz="1400" b="1" spc="-6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</a:rPr>
              <a:t>Приморья</a:t>
            </a:r>
          </a:p>
          <a:p>
            <a:pPr marL="0" indent="286765">
              <a:lnSpc>
                <a:spcPct val="100000"/>
              </a:lnSpc>
            </a:pP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</a:rPr>
              <a:t>«Примсоцбанк</a:t>
            </a:r>
            <a:r>
              <a:rPr lang="en-US" altLang="zh-CN" sz="1400" b="1" spc="-15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</a:rPr>
              <a:t>»</a:t>
            </a:r>
          </a:p>
          <a:p>
            <a:pPr marL="0">
              <a:lnSpc>
                <a:spcPct val="100000"/>
              </a:lnSpc>
              <a:tabLst>
                <a:tab pos="286765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РНКБ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Банк</a:t>
            </a:r>
            <a:r>
              <a:rPr lang="en-US" altLang="zh-CN" sz="1400" spc="-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(ПАО)</a:t>
            </a:r>
          </a:p>
          <a:p>
            <a:pPr marL="0">
              <a:lnSpc>
                <a:spcPct val="100000"/>
              </a:lnSpc>
              <a:tabLst>
                <a:tab pos="286765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ТКБ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Банк</a:t>
            </a:r>
            <a:r>
              <a:rPr lang="en-US" altLang="zh-CN" sz="140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(ПАО)</a:t>
            </a:r>
          </a:p>
          <a:p>
            <a:pPr marL="0">
              <a:lnSpc>
                <a:spcPct val="100000"/>
              </a:lnSpc>
              <a:tabLst>
                <a:tab pos="286765" algn="l"/>
              </a:tabLst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	АО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"МСП</a:t>
            </a:r>
            <a:r>
              <a:rPr lang="en-US" altLang="zh-CN" sz="1400" spc="-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Банк"</a:t>
            </a:r>
          </a:p>
        </p:txBody>
      </p:sp>
    </p:spTree>
    <p:extLst>
      <p:ext uri="{BB962C8B-B14F-4D97-AF65-F5344CB8AC3E}">
        <p14:creationId xmlns:p14="http://schemas.microsoft.com/office/powerpoint/2010/main" val="936073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324123" y="300094"/>
            <a:ext cx="11803756" cy="491895"/>
          </a:xfrm>
          <a:prstGeom prst="rect">
            <a:avLst/>
          </a:prstGeom>
        </p:spPr>
        <p:txBody>
          <a:bodyPr wrap="square" lIns="121377" tIns="60689" rIns="121377" bIns="60689">
            <a:spAutoFit/>
          </a:bodyPr>
          <a:lstStyle/>
          <a:p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условия программы субсидирования</a:t>
            </a:r>
          </a:p>
        </p:txBody>
      </p:sp>
      <p:sp>
        <p:nvSpPr>
          <p:cNvPr id="72" name="Freeform 695"/>
          <p:cNvSpPr/>
          <p:nvPr/>
        </p:nvSpPr>
        <p:spPr>
          <a:xfrm>
            <a:off x="360458" y="1411202"/>
            <a:ext cx="361996" cy="374650"/>
          </a:xfrm>
          <a:custGeom>
            <a:avLst/>
            <a:gdLst>
              <a:gd name="connsiteX0" fmla="*/ 8381 w 361950"/>
              <a:gd name="connsiteY0" fmla="*/ 197866 h 374650"/>
              <a:gd name="connsiteX1" fmla="*/ 188213 w 361950"/>
              <a:gd name="connsiteY1" fmla="*/ 18034 h 374650"/>
              <a:gd name="connsiteX2" fmla="*/ 368045 w 361950"/>
              <a:gd name="connsiteY2" fmla="*/ 197866 h 374650"/>
              <a:gd name="connsiteX3" fmla="*/ 188213 w 361950"/>
              <a:gd name="connsiteY3" fmla="*/ 377698 h 374650"/>
              <a:gd name="connsiteX4" fmla="*/ 8381 w 361950"/>
              <a:gd name="connsiteY4" fmla="*/ 197866 h 374650"/>
              <a:gd name="connsiteX5" fmla="*/ 8381 w 361950"/>
              <a:gd name="connsiteY5" fmla="*/ 197866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50" h="374650">
                <a:moveTo>
                  <a:pt x="8381" y="197866"/>
                </a:moveTo>
                <a:cubicBezTo>
                  <a:pt x="8381" y="98552"/>
                  <a:pt x="88900" y="18034"/>
                  <a:pt x="188213" y="18034"/>
                </a:cubicBezTo>
                <a:cubicBezTo>
                  <a:pt x="287527" y="18034"/>
                  <a:pt x="368045" y="98552"/>
                  <a:pt x="368045" y="197866"/>
                </a:cubicBezTo>
                <a:cubicBezTo>
                  <a:pt x="368045" y="297180"/>
                  <a:pt x="287527" y="377698"/>
                  <a:pt x="188213" y="377698"/>
                </a:cubicBezTo>
                <a:cubicBezTo>
                  <a:pt x="88900" y="377698"/>
                  <a:pt x="8381" y="297180"/>
                  <a:pt x="8381" y="197866"/>
                </a:cubicBezTo>
                <a:lnTo>
                  <a:pt x="8381" y="197866"/>
                </a:lnTo>
                <a:close/>
              </a:path>
            </a:pathLst>
          </a:custGeom>
          <a:solidFill>
            <a:srgbClr val="428B38"/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697"/>
          <p:cNvSpPr/>
          <p:nvPr/>
        </p:nvSpPr>
        <p:spPr>
          <a:xfrm>
            <a:off x="342671" y="2440509"/>
            <a:ext cx="361996" cy="361950"/>
          </a:xfrm>
          <a:custGeom>
            <a:avLst/>
            <a:gdLst>
              <a:gd name="connsiteX0" fmla="*/ 8381 w 361950"/>
              <a:gd name="connsiteY0" fmla="*/ 190246 h 361950"/>
              <a:gd name="connsiteX1" fmla="*/ 188213 w 361950"/>
              <a:gd name="connsiteY1" fmla="*/ 10414 h 361950"/>
              <a:gd name="connsiteX2" fmla="*/ 368045 w 361950"/>
              <a:gd name="connsiteY2" fmla="*/ 190246 h 361950"/>
              <a:gd name="connsiteX3" fmla="*/ 188213 w 361950"/>
              <a:gd name="connsiteY3" fmla="*/ 370078 h 361950"/>
              <a:gd name="connsiteX4" fmla="*/ 8381 w 361950"/>
              <a:gd name="connsiteY4" fmla="*/ 190246 h 361950"/>
              <a:gd name="connsiteX5" fmla="*/ 8381 w 361950"/>
              <a:gd name="connsiteY5" fmla="*/ 190246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50" h="361950">
                <a:moveTo>
                  <a:pt x="8381" y="190246"/>
                </a:moveTo>
                <a:cubicBezTo>
                  <a:pt x="8381" y="90932"/>
                  <a:pt x="88900" y="10414"/>
                  <a:pt x="188213" y="10414"/>
                </a:cubicBezTo>
                <a:cubicBezTo>
                  <a:pt x="287527" y="10414"/>
                  <a:pt x="368045" y="90932"/>
                  <a:pt x="368045" y="190246"/>
                </a:cubicBezTo>
                <a:cubicBezTo>
                  <a:pt x="368045" y="289560"/>
                  <a:pt x="287527" y="370078"/>
                  <a:pt x="188213" y="370078"/>
                </a:cubicBezTo>
                <a:cubicBezTo>
                  <a:pt x="88900" y="370078"/>
                  <a:pt x="8381" y="289560"/>
                  <a:pt x="8381" y="190246"/>
                </a:cubicBezTo>
                <a:lnTo>
                  <a:pt x="8381" y="190246"/>
                </a:lnTo>
                <a:close/>
              </a:path>
            </a:pathLst>
          </a:custGeom>
          <a:solidFill>
            <a:srgbClr val="428B38"/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702"/>
          <p:cNvSpPr txBox="1"/>
          <p:nvPr/>
        </p:nvSpPr>
        <p:spPr>
          <a:xfrm>
            <a:off x="468139" y="1455075"/>
            <a:ext cx="419122" cy="3177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15" dirty="0">
                <a:solidFill>
                  <a:srgbClr val="FEFEFE"/>
                </a:solidFill>
                <a:latin typeface="Arial"/>
                <a:ea typeface="Arial"/>
              </a:rPr>
              <a:t>1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169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en-US" altLang="zh-CN" sz="1800" spc="-15" dirty="0">
                <a:solidFill>
                  <a:srgbClr val="FEFEFE"/>
                </a:solidFill>
                <a:latin typeface="Arial"/>
                <a:ea typeface="Arial"/>
              </a:rPr>
              <a:t>2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69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en-US" altLang="zh-CN" sz="1800" spc="-15" dirty="0">
                <a:solidFill>
                  <a:srgbClr val="FEFEFE"/>
                </a:solidFill>
                <a:latin typeface="Arial"/>
                <a:ea typeface="Arial"/>
              </a:rPr>
              <a:t>3</a:t>
            </a:r>
          </a:p>
        </p:txBody>
      </p:sp>
      <p:sp>
        <p:nvSpPr>
          <p:cNvPr id="124" name="TextBox 703"/>
          <p:cNvSpPr txBox="1"/>
          <p:nvPr/>
        </p:nvSpPr>
        <p:spPr>
          <a:xfrm>
            <a:off x="866351" y="1490367"/>
            <a:ext cx="10979052" cy="55429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01250"/>
              </a:lnSpc>
            </a:pPr>
            <a:r>
              <a:rPr lang="ru-RU" altLang="zh-CN" sz="1800" b="1" dirty="0">
                <a:solidFill>
                  <a:srgbClr val="428B38"/>
                </a:solidFill>
                <a:latin typeface="Arial"/>
                <a:ea typeface="Arial"/>
              </a:rPr>
              <a:t>СТАВКА</a:t>
            </a:r>
            <a:r>
              <a:rPr lang="ru-RU" altLang="zh-CN" sz="18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–</a:t>
            </a:r>
          </a:p>
          <a:p>
            <a:pPr hangingPunct="0">
              <a:lnSpc>
                <a:spcPct val="10125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6,5 %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годовых</a:t>
            </a:r>
            <a:r>
              <a:rPr lang="ru-RU" altLang="zh-CN" sz="1800" dirty="0">
                <a:solidFill>
                  <a:srgbClr val="000000"/>
                </a:solidFill>
                <a:latin typeface="Arial"/>
                <a:ea typeface="Arial"/>
              </a:rPr>
              <a:t>, нет комиссий, нет расходов по страхованию, нет расходов по оценке залога</a:t>
            </a:r>
            <a:endParaRPr lang="en-US" altLang="zh-CN" sz="1800" dirty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ts val="100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endParaRPr lang="ru-RU" altLang="zh-CN" sz="1800" dirty="0">
              <a:solidFill>
                <a:srgbClr val="000000"/>
              </a:solidFill>
              <a:latin typeface="Arial"/>
              <a:ea typeface="Arial"/>
            </a:endParaRPr>
          </a:p>
          <a:p>
            <a:pPr marL="0">
              <a:lnSpc>
                <a:spcPct val="100000"/>
              </a:lnSpc>
            </a:pPr>
            <a:r>
              <a:rPr lang="ru-RU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СУММА</a:t>
            </a:r>
            <a:r>
              <a:rPr lang="ru-RU" altLang="zh-CN" sz="18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– ЦЕЛЬ - </a:t>
            </a:r>
            <a:endParaRPr lang="en-US" altLang="zh-CN" sz="1800" b="1" spc="-25" dirty="0">
              <a:solidFill>
                <a:srgbClr val="428B38"/>
              </a:solidFill>
              <a:latin typeface="Arial"/>
              <a:cs typeface="Arial"/>
            </a:endParaRPr>
          </a:p>
          <a:p>
            <a:pPr marL="0" indent="181355">
              <a:lnSpc>
                <a:spcPct val="100000"/>
              </a:lnSpc>
            </a:pPr>
            <a:r>
              <a:rPr lang="en-US" altLang="zh-CN" sz="1800" u="sng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ea typeface="Arial"/>
              </a:rPr>
              <a:t>инвестиционный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ea typeface="Arial"/>
              </a:rPr>
              <a:t>кредит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ea typeface="Arial"/>
              </a:rPr>
              <a:t>на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ea typeface="Arial"/>
              </a:rPr>
              <a:t>реализацию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u="sng" dirty="0" err="1">
                <a:solidFill>
                  <a:srgbClr val="000000"/>
                </a:solidFill>
                <a:latin typeface="Arial"/>
                <a:ea typeface="Arial"/>
              </a:rPr>
              <a:t>проекта</a:t>
            </a:r>
            <a:r>
              <a:rPr lang="en-US" altLang="zh-CN" sz="1800" u="sng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endParaRPr lang="ru-RU" altLang="zh-CN" sz="1800" u="sng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181355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в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размере</a:t>
            </a:r>
            <a:r>
              <a:rPr lang="en-US" altLang="zh-CN" sz="1800" spc="12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от</a:t>
            </a:r>
            <a:r>
              <a:rPr lang="ru-RU" altLang="zh-CN" sz="18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3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млн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рублей</a:t>
            </a:r>
            <a:r>
              <a:rPr lang="en-US" altLang="zh-CN" sz="1800" b="1" spc="-30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 err="1">
                <a:solidFill>
                  <a:srgbClr val="428B38"/>
                </a:solidFill>
                <a:latin typeface="Arial"/>
                <a:ea typeface="Arial"/>
              </a:rPr>
              <a:t>до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ru-RU" altLang="zh-CN" sz="1800" b="1" dirty="0">
                <a:solidFill>
                  <a:srgbClr val="428B38"/>
                </a:solidFill>
                <a:latin typeface="Arial"/>
                <a:ea typeface="Arial"/>
              </a:rPr>
              <a:t>400 </a:t>
            </a:r>
            <a:r>
              <a:rPr lang="en-US" altLang="zh-CN" sz="1800" b="1" dirty="0" err="1">
                <a:solidFill>
                  <a:srgbClr val="428B38"/>
                </a:solidFill>
                <a:latin typeface="Arial"/>
                <a:ea typeface="Arial"/>
              </a:rPr>
              <a:t>мл</a:t>
            </a:r>
            <a:r>
              <a:rPr lang="ru-RU" altLang="zh-CN" sz="1800" b="1" dirty="0">
                <a:solidFill>
                  <a:srgbClr val="428B38"/>
                </a:solidFill>
                <a:latin typeface="Arial"/>
                <a:ea typeface="Arial"/>
              </a:rPr>
              <a:t>н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рублей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на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срок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до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10</a:t>
            </a:r>
            <a:r>
              <a:rPr lang="en-US" altLang="zh-CN" sz="1800" b="1" spc="-30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 err="1">
                <a:solidFill>
                  <a:srgbClr val="428B38"/>
                </a:solidFill>
                <a:latin typeface="Arial"/>
                <a:ea typeface="Arial"/>
              </a:rPr>
              <a:t>лет</a:t>
            </a:r>
            <a:endParaRPr lang="ru-RU" altLang="zh-CN" sz="1800" b="1" dirty="0">
              <a:solidFill>
                <a:srgbClr val="428B38"/>
              </a:solidFill>
              <a:latin typeface="Arial"/>
              <a:ea typeface="Arial"/>
            </a:endParaRPr>
          </a:p>
          <a:p>
            <a:pPr marL="0" indent="181355" algn="just">
              <a:lnSpc>
                <a:spcPct val="100000"/>
              </a:lnSpc>
            </a:pP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финансирование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мероприятий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по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приобретению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основных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средств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,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модернизации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и</a:t>
            </a:r>
            <a:r>
              <a:rPr lang="en-US" altLang="zh-CN" sz="1800" spc="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реконструкции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производства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,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запуску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новых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проектов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/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производств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Допускается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финансирование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текущих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расходов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,</a:t>
            </a:r>
            <a:r>
              <a:rPr lang="en-US" altLang="zh-CN" sz="18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связанных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с</a:t>
            </a:r>
            <a:r>
              <a:rPr lang="en-US" altLang="zh-CN" sz="180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реализацией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инвестиционного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проекта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не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более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30%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от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совокупной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величины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инвестиционных</a:t>
            </a:r>
            <a:r>
              <a:rPr lang="en-US" altLang="zh-CN" sz="180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кредитов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lang="ru-RU" altLang="zh-CN" sz="1800" dirty="0">
              <a:solidFill>
                <a:srgbClr val="000000"/>
              </a:solidFill>
              <a:latin typeface="Arial"/>
              <a:ea typeface="Arial"/>
            </a:endParaRPr>
          </a:p>
          <a:p>
            <a:pPr algn="just"/>
            <a:r>
              <a:rPr lang="ru-RU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К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редит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может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быть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предоставлен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на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срок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более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лет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,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при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этом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срок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льготного</a:t>
            </a:r>
            <a:r>
              <a:rPr lang="en-US" altLang="zh-CN" sz="180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фондирования</a:t>
            </a:r>
            <a:r>
              <a:rPr lang="ru-RU" altLang="zh-CN" sz="1800" dirty="0">
                <a:solidFill>
                  <a:srgbClr val="000000"/>
                </a:solidFill>
                <a:latin typeface="Arial"/>
                <a:ea typeface="Arial"/>
              </a:rPr>
              <a:t> п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о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Программе</a:t>
            </a:r>
            <a:r>
              <a:rPr lang="en-US" altLang="zh-CN"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не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altLang="zh-CN" sz="1800" dirty="0">
                <a:solidFill>
                  <a:srgbClr val="000000"/>
                </a:solidFill>
                <a:latin typeface="Arial"/>
                <a:ea typeface="Arial"/>
              </a:rPr>
              <a:t>может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превышать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altLang="zh-CN" sz="180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года</a:t>
            </a:r>
            <a:r>
              <a:rPr lang="ru-RU" altLang="zh-CN" sz="1800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en-US" altLang="zh-CN" sz="1800" b="1" dirty="0">
              <a:solidFill>
                <a:srgbClr val="428B38"/>
              </a:solidFill>
              <a:latin typeface="Arial"/>
              <a:ea typeface="Arial"/>
            </a:endParaRPr>
          </a:p>
          <a:p>
            <a:pPr>
              <a:lnSpc>
                <a:spcPts val="665"/>
              </a:lnSpc>
            </a:pPr>
            <a:endParaRPr lang="en-US" dirty="0"/>
          </a:p>
          <a:p>
            <a:pPr marL="0" indent="181355">
              <a:lnSpc>
                <a:spcPct val="100000"/>
              </a:lnSpc>
            </a:pPr>
            <a:r>
              <a:rPr lang="en-US" altLang="zh-CN" sz="1800" u="sng" spc="34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u="sng" spc="25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u="sng" spc="50" dirty="0">
                <a:solidFill>
                  <a:srgbClr val="000000"/>
                </a:solidFill>
                <a:latin typeface="Arial"/>
                <a:ea typeface="Arial"/>
              </a:rPr>
              <a:t>кредит</a:t>
            </a:r>
            <a:r>
              <a:rPr lang="en-US" altLang="zh-CN" sz="1800" u="sng" spc="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u="sng" spc="64" dirty="0">
                <a:solidFill>
                  <a:srgbClr val="000000"/>
                </a:solidFill>
                <a:latin typeface="Arial"/>
                <a:ea typeface="Arial"/>
              </a:rPr>
              <a:t>на</a:t>
            </a:r>
            <a:r>
              <a:rPr lang="en-US" altLang="zh-CN" sz="1800" u="sng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u="sng" spc="55" dirty="0">
                <a:solidFill>
                  <a:srgbClr val="000000"/>
                </a:solidFill>
                <a:latin typeface="Arial"/>
                <a:ea typeface="Arial"/>
              </a:rPr>
              <a:t>пополнение</a:t>
            </a:r>
            <a:r>
              <a:rPr lang="en-US" altLang="zh-CN" sz="1800" u="sng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u="sng" spc="55" dirty="0">
                <a:solidFill>
                  <a:srgbClr val="000000"/>
                </a:solidFill>
                <a:latin typeface="Arial"/>
                <a:ea typeface="Arial"/>
              </a:rPr>
              <a:t>оборотных</a:t>
            </a:r>
            <a:r>
              <a:rPr lang="en-US" altLang="zh-CN" sz="1800" u="sng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u="sng" spc="55" dirty="0" err="1">
                <a:solidFill>
                  <a:srgbClr val="000000"/>
                </a:solidFill>
                <a:latin typeface="Arial"/>
                <a:ea typeface="Arial"/>
              </a:rPr>
              <a:t>средств</a:t>
            </a:r>
            <a:r>
              <a:rPr lang="en-US" altLang="zh-CN" sz="1800" u="sng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ru-RU" altLang="zh-CN" sz="1800" u="sng" spc="3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181355">
              <a:lnSpc>
                <a:spcPct val="100000"/>
              </a:lnSpc>
            </a:pPr>
            <a:r>
              <a:rPr lang="en-US" altLang="zh-CN" sz="1800" spc="85" dirty="0">
                <a:solidFill>
                  <a:srgbClr val="000000"/>
                </a:solidFill>
                <a:latin typeface="Arial"/>
                <a:ea typeface="Arial"/>
              </a:rPr>
              <a:t>в </a:t>
            </a:r>
            <a:r>
              <a:rPr lang="en-US" altLang="zh-CN" sz="1800" dirty="0" err="1">
                <a:solidFill>
                  <a:srgbClr val="000000"/>
                </a:solidFill>
                <a:latin typeface="Arial"/>
                <a:ea typeface="Arial"/>
              </a:rPr>
              <a:t>размере</a:t>
            </a:r>
            <a:r>
              <a:rPr lang="en-US" altLang="zh-CN" sz="18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от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3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 err="1">
                <a:solidFill>
                  <a:srgbClr val="428B38"/>
                </a:solidFill>
                <a:latin typeface="Arial"/>
                <a:ea typeface="Arial"/>
              </a:rPr>
              <a:t>млн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 err="1">
                <a:solidFill>
                  <a:srgbClr val="428B38"/>
                </a:solidFill>
                <a:latin typeface="Arial"/>
                <a:ea typeface="Arial"/>
              </a:rPr>
              <a:t>рублей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до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100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млн</a:t>
            </a:r>
            <a:r>
              <a:rPr lang="en-US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рублей</a:t>
            </a:r>
            <a:r>
              <a:rPr lang="en-US" altLang="zh-CN" sz="1800" b="1" spc="-20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на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срок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до</a:t>
            </a:r>
            <a:r>
              <a:rPr lang="en-US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>
                <a:solidFill>
                  <a:srgbClr val="428B38"/>
                </a:solidFill>
                <a:latin typeface="Arial"/>
                <a:ea typeface="Arial"/>
              </a:rPr>
              <a:t>3</a:t>
            </a:r>
            <a:r>
              <a:rPr lang="en-US" altLang="zh-CN" sz="1800" b="1" spc="-30" dirty="0">
                <a:solidFill>
                  <a:srgbClr val="428B38"/>
                </a:solidFill>
                <a:latin typeface="Arial"/>
                <a:cs typeface="Arial"/>
              </a:rPr>
              <a:t> </a:t>
            </a:r>
            <a:r>
              <a:rPr lang="en-US" altLang="zh-CN" sz="1800" b="1" dirty="0" err="1">
                <a:solidFill>
                  <a:srgbClr val="428B38"/>
                </a:solidFill>
                <a:latin typeface="Arial"/>
                <a:ea typeface="Arial"/>
              </a:rPr>
              <a:t>лет</a:t>
            </a:r>
            <a:endParaRPr lang="ru-RU" altLang="zh-CN" sz="1800" b="1" dirty="0">
              <a:solidFill>
                <a:srgbClr val="428B38"/>
              </a:solidFill>
              <a:latin typeface="Arial"/>
              <a:ea typeface="Arial"/>
            </a:endParaRPr>
          </a:p>
          <a:p>
            <a:endParaRPr lang="ru-RU" altLang="zh-CN" sz="1800" spc="-25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altLang="zh-CN" sz="1800" b="1" spc="-25" dirty="0">
                <a:solidFill>
                  <a:srgbClr val="428B38"/>
                </a:solidFill>
                <a:latin typeface="Arial"/>
                <a:cs typeface="Arial"/>
              </a:rPr>
              <a:t>ОБЕСПЕЧЕНИЕ – </a:t>
            </a:r>
          </a:p>
          <a:p>
            <a:r>
              <a:rPr lang="ru-RU" altLang="zh-CN" sz="1800" spc="-25" dirty="0">
                <a:solidFill>
                  <a:srgbClr val="000000"/>
                </a:solidFill>
                <a:latin typeface="Arial"/>
                <a:cs typeface="Arial"/>
              </a:rPr>
              <a:t>Недвижимость (коммерческая, жилая, производственная, земельные участки), поручительства собственников бизнеса.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635"/>
              </a:lnSpc>
            </a:pPr>
            <a:endParaRPr lang="en-US" dirty="0"/>
          </a:p>
        </p:txBody>
      </p:sp>
      <p:sp>
        <p:nvSpPr>
          <p:cNvPr id="17" name="Freeform 695"/>
          <p:cNvSpPr/>
          <p:nvPr/>
        </p:nvSpPr>
        <p:spPr>
          <a:xfrm>
            <a:off x="360458" y="5832549"/>
            <a:ext cx="361996" cy="374650"/>
          </a:xfrm>
          <a:custGeom>
            <a:avLst/>
            <a:gdLst>
              <a:gd name="connsiteX0" fmla="*/ 8381 w 361950"/>
              <a:gd name="connsiteY0" fmla="*/ 197866 h 374650"/>
              <a:gd name="connsiteX1" fmla="*/ 188213 w 361950"/>
              <a:gd name="connsiteY1" fmla="*/ 18034 h 374650"/>
              <a:gd name="connsiteX2" fmla="*/ 368045 w 361950"/>
              <a:gd name="connsiteY2" fmla="*/ 197866 h 374650"/>
              <a:gd name="connsiteX3" fmla="*/ 188213 w 361950"/>
              <a:gd name="connsiteY3" fmla="*/ 377698 h 374650"/>
              <a:gd name="connsiteX4" fmla="*/ 8381 w 361950"/>
              <a:gd name="connsiteY4" fmla="*/ 197866 h 374650"/>
              <a:gd name="connsiteX5" fmla="*/ 8381 w 361950"/>
              <a:gd name="connsiteY5" fmla="*/ 197866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50" h="374650">
                <a:moveTo>
                  <a:pt x="8381" y="197866"/>
                </a:moveTo>
                <a:cubicBezTo>
                  <a:pt x="8381" y="98552"/>
                  <a:pt x="88900" y="18034"/>
                  <a:pt x="188213" y="18034"/>
                </a:cubicBezTo>
                <a:cubicBezTo>
                  <a:pt x="287527" y="18034"/>
                  <a:pt x="368045" y="98552"/>
                  <a:pt x="368045" y="197866"/>
                </a:cubicBezTo>
                <a:cubicBezTo>
                  <a:pt x="368045" y="297180"/>
                  <a:pt x="287527" y="377698"/>
                  <a:pt x="188213" y="377698"/>
                </a:cubicBezTo>
                <a:cubicBezTo>
                  <a:pt x="88900" y="377698"/>
                  <a:pt x="8381" y="297180"/>
                  <a:pt x="8381" y="197866"/>
                </a:cubicBezTo>
                <a:lnTo>
                  <a:pt x="8381" y="197866"/>
                </a:lnTo>
                <a:close/>
              </a:path>
            </a:pathLst>
          </a:custGeom>
          <a:solidFill>
            <a:srgbClr val="428B38"/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altLang="zh-CN" sz="2000" spc="-15" dirty="0">
                <a:solidFill>
                  <a:srgbClr val="FEFEFE"/>
                </a:solidFill>
                <a:latin typeface="Arial"/>
                <a:ea typeface="Arial"/>
              </a:rPr>
              <a:t>3</a:t>
            </a:r>
            <a:endParaRPr lang="en-US" altLang="zh-CN" sz="2000" spc="-15" dirty="0">
              <a:solidFill>
                <a:srgbClr val="FEFEFE"/>
              </a:solidFill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30975"/>
      </p:ext>
    </p:extLst>
  </p:cSld>
  <p:clrMapOvr>
    <a:masterClrMapping/>
  </p:clrMapOvr>
</p:sld>
</file>

<file path=ppt/theme/theme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68E3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Группа компаний_Д.Б. Яровой_23-10-2014" id="{235186E3-B8DA-4830-818C-6287F81E447B}" vid="{628AF97A-4B5D-49F0-8A47-AFD7EC12D5D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11699</TotalTime>
  <Words>516</Words>
  <Application>Microsoft Office PowerPoint</Application>
  <PresentationFormat>Произвольный</PresentationFormat>
  <Paragraphs>155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 Black</vt:lpstr>
      <vt:lpstr>SimSun</vt:lpstr>
      <vt:lpstr>Calibri</vt:lpstr>
      <vt:lpstr>Arial</vt:lpstr>
      <vt:lpstr>Tahoma</vt:lpstr>
      <vt:lpstr>7_Тема Office</vt:lpstr>
      <vt:lpstr>8_Тема Office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PSKB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Борисова Наталья Валерьевна</dc:creator>
  <cp:lastModifiedBy>Olga Kudinova</cp:lastModifiedBy>
  <cp:revision>498</cp:revision>
  <cp:lastPrinted>2018-10-10T07:32:02Z</cp:lastPrinted>
  <dcterms:created xsi:type="dcterms:W3CDTF">2014-12-15T00:27:26Z</dcterms:created>
  <dcterms:modified xsi:type="dcterms:W3CDTF">2018-10-10T07:54:41Z</dcterms:modified>
</cp:coreProperties>
</file>