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1"/>
  </p:notesMasterIdLst>
  <p:handoutMasterIdLst>
    <p:handoutMasterId r:id="rId12"/>
  </p:handoutMasterIdLst>
  <p:sldIdLst>
    <p:sldId id="417" r:id="rId3"/>
    <p:sldId id="994" r:id="rId4"/>
    <p:sldId id="997" r:id="rId5"/>
    <p:sldId id="1000" r:id="rId6"/>
    <p:sldId id="1001" r:id="rId7"/>
    <p:sldId id="1002" r:id="rId8"/>
    <p:sldId id="985" r:id="rId9"/>
    <p:sldId id="350" r:id="rId10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B3"/>
    <a:srgbClr val="CCFF99"/>
    <a:srgbClr val="009900"/>
    <a:srgbClr val="133DB0"/>
    <a:srgbClr val="58AB26"/>
    <a:srgbClr val="008000"/>
    <a:srgbClr val="FFE100"/>
    <a:srgbClr val="7AFF1E"/>
    <a:srgbClr val="D7EBB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7" autoAdjust="0"/>
    <p:restoredTop sz="93041" autoAdjust="0"/>
  </p:normalViewPr>
  <p:slideViewPr>
    <p:cSldViewPr snapToGrid="0" snapToObjects="1">
      <p:cViewPr varScale="1">
        <p:scale>
          <a:sx n="106" d="100"/>
          <a:sy n="106" d="100"/>
        </p:scale>
        <p:origin x="13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69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335" y="1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213F2-17BB-4956-B17C-2FE1A4B0833C}" type="datetimeFigureOut">
              <a:rPr lang="ru-RU" smtClean="0"/>
              <a:pPr/>
              <a:t>11.10.2018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64"/>
            <a:ext cx="430169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335" y="6456364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50E95-5718-4A67-B152-7B3509A22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88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28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8" y="2"/>
            <a:ext cx="43028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DF93D41C-B69C-4170-9735-D49CF41CA051}" type="datetimeFigureOut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28977"/>
            <a:ext cx="794353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365"/>
            <a:ext cx="43028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8" y="6456365"/>
            <a:ext cx="43028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37E4A052-BFEB-459F-9044-C583B25F0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76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C70E38F-1127-814E-A4BF-3CEE9BFC485D}" type="slidenum">
              <a:rPr kumimoji="0" lang="ru-RU" sz="1200"/>
              <a:pPr/>
              <a:t>1</a:t>
            </a:fld>
            <a:endParaRPr kumimoji="0"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05B1E-0F7B-488E-AB4F-BA4EB0A9F368}" type="slidenum">
              <a:rPr lang="ru-RU" smtClean="0">
                <a:latin typeface="Calibri" pitchFamily="34" charset="0"/>
              </a:rPr>
              <a:pPr/>
              <a:t>2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05B1E-0F7B-488E-AB4F-BA4EB0A9F368}" type="slidenum">
              <a:rPr lang="ru-RU" smtClean="0">
                <a:latin typeface="Calibri" pitchFamily="34" charset="0"/>
              </a:rPr>
              <a:pPr/>
              <a:t>3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3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05B1E-0F7B-488E-AB4F-BA4EB0A9F368}" type="slidenum">
              <a:rPr lang="ru-RU" smtClean="0">
                <a:latin typeface="Calibri" pitchFamily="34" charset="0"/>
              </a:rPr>
              <a:pPr/>
              <a:t>4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05B1E-0F7B-488E-AB4F-BA4EB0A9F368}" type="slidenum">
              <a:rPr lang="ru-RU" smtClean="0">
                <a:latin typeface="Calibri" pitchFamily="34" charset="0"/>
              </a:rPr>
              <a:pPr/>
              <a:t>5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0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45225"/>
            <a:ext cx="18796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7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DECC-FE4C-4B83-98DC-E453421FC987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4624-F830-453C-9E6F-D6B22FBF3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9FF3-BB93-43F2-9F1E-5809C72523B6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3A98-2FE6-4896-B145-017A0444C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FAA2-4D62-4D06-9A95-7DD3A6883196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72F8-5B19-4E54-8DAB-5AB0E1C326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4D01-C706-4CB5-907A-00FAD543D198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179B-DFAD-41C6-86E8-45D186A070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/>
              <a:t>Щелкните значок. чтобы добавить таблицу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A2F6-6CA1-4E06-BCF7-BB4123DF4335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A79A2-7BEA-4E86-9334-907E5E1F2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35870-6FF3-43A9-86B5-2510D381D4BB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7F139-CE91-D047-9AB1-7AD10486E4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94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33FD-A29D-E54E-8B32-0BCEA7AF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3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8DF3-3142-4437-8994-7A82D7094FCB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5DFF-45B5-5E42-87E4-7FF25366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18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A568-065A-42EE-89FC-7A71C96989C3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18F-52EB-CA40-BA4F-CB804A39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0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4706-E08C-4CE7-893D-D8C5E94E4E5C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96A3-0522-BD4B-8A12-1CE869E0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7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B90D-30C1-4E66-A4B7-80581A1E9EAA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00F8-A922-4E45-BC2D-99C8D91A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7127-D37F-449F-95DF-BC9AF7B0972E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5975-3B71-4BEA-B38E-DB7829FBA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5141-345C-4349-B67F-E8327185E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7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33FD-A29D-E54E-8B32-0BCEA7AF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2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87C2-4F44-4366-987E-37CC6EA51F6C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61B8-AB42-824E-BDC2-1EC0C37E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63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E085-9A89-4E6C-82F4-EC61D461ACF9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98AD-F942-764C-B04F-8B8D2566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38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4238-DDA7-4202-AB5A-4DA31421DE75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47D5-817D-144F-A074-B25C87DB4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AA07-8B7D-47C4-B679-7B58598AE27F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1FE9-F73F-3F4B-AC2C-A06D1A1A8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60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F282-B50C-4636-B7CD-3FD84159A3CC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C7E8-8E12-734E-8207-EAFBE3B90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B0DA-1BFD-451E-8697-7A3DC09BAA2F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0C09-C525-4272-A131-3FC89E870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7B46-6DFC-4F4A-8FDF-739C052D4553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7A70-E6FA-46CD-8E15-7B6FBC6337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37BC-5702-4050-B920-141252CA28D3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E2FC-BE9F-4804-B77B-44619AB96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ACB0-0F01-4CA0-AE6B-CAC776EB1616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0E6C-83E5-4CC8-B50B-5710D640BA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5"/>
          <p:cNvCxnSpPr/>
          <p:nvPr userDrawn="1"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A3FB-538D-491F-B41A-B5ADF1442C16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8FC3-7196-49BC-8ED2-CD528E320E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163286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endParaRPr lang="ru-RU" sz="2800" b="1" dirty="0">
              <a:solidFill>
                <a:srgbClr val="FFFF00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A080-5A3E-453D-B5FE-210884CD8D41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B2EE-AA93-4C29-9FDF-ED35FC7CE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Чтобы добавить рисунок.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58A3-59DD-4287-B578-2758E24BD984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2018-DA2A-4856-AE0F-E6F09B8E5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charset="0"/>
              </a:defRPr>
            </a:lvl1pPr>
          </a:lstStyle>
          <a:p>
            <a:pPr>
              <a:defRPr/>
            </a:pPr>
            <a:fld id="{606E1262-76F1-4C34-90F5-03094163F980}" type="datetime1">
              <a:rPr lang="ru-RU"/>
              <a:pPr>
                <a:defRPr/>
              </a:pPr>
              <a:t>11.10.2018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Arial" charset="0"/>
              </a:defRPr>
            </a:lvl1pPr>
          </a:lstStyle>
          <a:p>
            <a:pPr>
              <a:defRPr/>
            </a:pPr>
            <a:fld id="{4A28679A-7A9B-4625-B9D8-F6040A4CB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63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C6CDA62-C30B-4361-8043-96F516029731}" type="datetime1">
              <a:rPr lang="ru-RU" smtClean="0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248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B7F139-CE91-D047-9AB1-7AD10486E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88913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0.gstatic.com/images?q=tbn:ANd9GcRTl4iVag4Cq8gZWTurnmv5C72rLjIZVMVQ-uQifWQgU3regK6-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87930"/>
              </a:clrFrom>
              <a:clrTo>
                <a:srgbClr val="4879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214313" y="2206625"/>
            <a:ext cx="8786812" cy="1079500"/>
          </a:xfrm>
        </p:spPr>
        <p:txBody>
          <a:bodyPr/>
          <a:lstStyle/>
          <a:p>
            <a:pPr eaLnBrk="1" hangingPunct="1"/>
            <a:r>
              <a:rPr kumimoji="0" lang="ru-RU" sz="5400" b="1" kern="1200" dirty="0">
                <a:solidFill>
                  <a:srgbClr val="FFFF00"/>
                </a:solidFill>
                <a:latin typeface="Pragmatica Bold"/>
                <a:cs typeface="Times New Roman" pitchFamily="18" charset="0"/>
              </a:rPr>
              <a:t>«Путинский прорыв»</a:t>
            </a:r>
            <a:br>
              <a:rPr kumimoji="0" lang="ru-RU" sz="5400" b="1" kern="1200" dirty="0">
                <a:solidFill>
                  <a:srgbClr val="FFFF00"/>
                </a:solidFill>
                <a:latin typeface="Pragmatica Bold"/>
                <a:cs typeface="Times New Roman" pitchFamily="18" charset="0"/>
              </a:rPr>
            </a:br>
            <a:r>
              <a:rPr kumimoji="0" lang="ru-RU" sz="5400" b="1" kern="1200" dirty="0">
                <a:solidFill>
                  <a:srgbClr val="FFFF00"/>
                </a:solidFill>
                <a:latin typeface="Pragmatica Bold"/>
                <a:cs typeface="Times New Roman" pitchFamily="18" charset="0"/>
              </a:rPr>
              <a:t> для малого бизнеса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288" y="4797425"/>
            <a:ext cx="2376487" cy="15113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1600" spc="-100" dirty="0">
              <a:solidFill>
                <a:schemeClr val="bg1"/>
              </a:solidFill>
              <a:latin typeface="Pragmatica Bold" pitchFamily="34" charset="0"/>
            </a:endParaRPr>
          </a:p>
        </p:txBody>
      </p:sp>
      <p:sp>
        <p:nvSpPr>
          <p:cNvPr id="17412" name="Заголовок 1"/>
          <p:cNvSpPr txBox="1">
            <a:spLocks/>
          </p:cNvSpPr>
          <p:nvPr/>
        </p:nvSpPr>
        <p:spPr bwMode="auto">
          <a:xfrm>
            <a:off x="214313" y="3286125"/>
            <a:ext cx="60499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br>
              <a:rPr kumimoji="0" lang="en-US" b="1" dirty="0">
                <a:solidFill>
                  <a:srgbClr val="FFE100"/>
                </a:solidFill>
                <a:latin typeface="Pragmatica Bold" charset="0"/>
              </a:rPr>
            </a:br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41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288131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8983" y="5248067"/>
            <a:ext cx="6049962" cy="8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kumimoji="0" lang="en-US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r>
              <a:rPr kumimoji="0" lang="ru-RU" b="1" dirty="0">
                <a:solidFill>
                  <a:schemeClr val="bg1"/>
                </a:solidFill>
                <a:latin typeface="Pragmatica Book"/>
                <a:cs typeface="Times New Roman" charset="0"/>
              </a:rPr>
              <a:t>Ростов-на-Дону</a:t>
            </a:r>
          </a:p>
          <a:p>
            <a:r>
              <a:rPr kumimoji="0" lang="ru-RU" b="1" dirty="0">
                <a:solidFill>
                  <a:schemeClr val="bg1"/>
                </a:solidFill>
                <a:latin typeface="Pragmatica Book"/>
                <a:cs typeface="Times New Roman" charset="0"/>
              </a:rPr>
              <a:t>Октябрь 2018</a:t>
            </a:r>
          </a:p>
        </p:txBody>
      </p:sp>
    </p:spTree>
    <p:extLst>
      <p:ext uri="{BB962C8B-B14F-4D97-AF65-F5344CB8AC3E}">
        <p14:creationId xmlns:p14="http://schemas.microsoft.com/office/powerpoint/2010/main" val="325813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7885113" y="6381750"/>
            <a:ext cx="692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1846D6-10EE-41D4-8D1D-B3582E3297DE}" type="slidenum">
              <a:rPr lang="ru-RU" sz="1600" b="1" smtClean="0">
                <a:latin typeface="Pragmatica Book"/>
              </a:rPr>
              <a:pPr algn="r"/>
              <a:t>2</a:t>
            </a:fld>
            <a:endParaRPr lang="ru-RU" sz="1600" b="1" dirty="0">
              <a:latin typeface="Pragmatica Book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4452"/>
              </p:ext>
            </p:extLst>
          </p:nvPr>
        </p:nvGraphicFramePr>
        <p:xfrm>
          <a:off x="133349" y="690755"/>
          <a:ext cx="8806113" cy="529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6694">
                  <a:extLst>
                    <a:ext uri="{9D8B030D-6E8A-4147-A177-3AD203B41FA5}">
                      <a16:colId xmlns:a16="http://schemas.microsoft.com/office/drawing/2014/main" val="4127044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                   Путинский прорыв</a:t>
                      </a:r>
                    </a:p>
                    <a:p>
                      <a:pPr lvl="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kremlin.ru/acts/bank/43027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Нацпроект «МСП и поддержка индивидуальной предпринимательской инициативы» (2019-2024)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97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1. Демография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2. Здравоохранение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3. 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4. Жильё и городская среда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5. Экология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6. Безопасные и качественные автомобильные дороги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7. Производительность труда и поддержка занятости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8. Наука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9. Цифровая экономика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10. 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11. Малое и среднее предпринимательство и поддержка индивидуальной предпринимательской инициативы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12. Международная кооперация и экспорт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Стратегия пространственного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1. Улучшение условий ведения        предпринимательской деятельности           4,8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2. Расширение доступа МСП к финансовым ресурсам, в том числе льготному кредитованию     264,9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agmatica Bold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3. Акселерация субъектов МСП                  158,6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agmatica Bold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4. Создание системы поддержки фермеров и развитие сельской кооперации                    39,7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agmatica Bold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5. Популяризация предпринимательства     8,4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8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Всего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(2019-2024)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                                           476,0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В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т.ч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. бюджеты субъектов                                  9,5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Внебюджетные источники                              53,9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млрд.₽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73765"/>
                  </a:ext>
                </a:extLst>
              </a:tr>
              <a:tr h="1091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В среднем за год                                   0,08 трлн.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₽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Кредиты банков МСП (2017)                6,1 трлн.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₽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ragmatica Bold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Дополнительная потребность</a:t>
                      </a:r>
                      <a:r>
                        <a:rPr kumimoji="0" lang="ru-RU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1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 в финансах 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14,7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трлн.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₽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ragmatica Bold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1 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de-DE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www.smefinanceforum.org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de-DE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-sites/</a:t>
                      </a:r>
                      <a:r>
                        <a:rPr kumimoji="0" lang="de-DE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msme-finance-gap</a:t>
                      </a: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9784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190381"/>
            <a:ext cx="8414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Pragmatica Book"/>
                <a:ea typeface="Arial" charset="0"/>
                <a:cs typeface="Times New Roman" charset="0"/>
              </a:rPr>
              <a:t>Путинский прорыв для малого бизнеса</a:t>
            </a:r>
            <a:endParaRPr lang="ru-RU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C25BA81-261F-0640-B950-D653A8F0EF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349" y="1107557"/>
            <a:ext cx="4850913" cy="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EDE3D-54FA-D64D-8273-677E436B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0178"/>
            <a:ext cx="3138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5" descr="Картинки по запросу указы президента">
            <a:extLst>
              <a:ext uri="{FF2B5EF4-FFF2-40B4-BE49-F238E27FC236}">
                <a16:creationId xmlns:a16="http://schemas.microsoft.com/office/drawing/2014/main" id="{8C0F98A2-F1D7-CF4A-80C3-4BA97F98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8" y="717383"/>
            <a:ext cx="444033" cy="5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969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7885113" y="6381750"/>
            <a:ext cx="692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1846D6-10EE-41D4-8D1D-B3582E3297DE}" type="slidenum">
              <a:rPr lang="ru-RU" sz="1600" b="1" smtClean="0">
                <a:latin typeface="Pragmatica Book"/>
              </a:rPr>
              <a:pPr algn="r"/>
              <a:t>3</a:t>
            </a:fld>
            <a:endParaRPr lang="ru-RU" sz="1600" b="1" dirty="0">
              <a:latin typeface="Pragmatica Book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86038"/>
              </p:ext>
            </p:extLst>
          </p:nvPr>
        </p:nvGraphicFramePr>
        <p:xfrm>
          <a:off x="133349" y="827770"/>
          <a:ext cx="8764991" cy="184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18017602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94037638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412704465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Нацпроект «МСП и поддержка индивидуальной предпринимательской инициативы» (2019-2024)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«Путинский прорыв»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1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 Численность занятых в МСП, млн.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+ 5,8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+ 28%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Предпринимательская стажировка чиновников  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http://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всеобуч.рф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2. Доля МСП в ВВП,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+38%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 Производительность труда в МСП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+ 8%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относительно средней по РФ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92423"/>
                  </a:ext>
                </a:extLst>
              </a:tr>
              <a:tr h="10343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3. Доля МСП в экспорте,%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+ 1,4%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3. Задания ФНС по развитию ВЭД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02490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C25BA81-261F-0640-B950-D653A8F0EF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349" y="1107557"/>
            <a:ext cx="4850913" cy="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EDE3D-54FA-D64D-8273-677E436B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0178"/>
            <a:ext cx="3138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D52D072-C884-C148-8BD7-4F140CC82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56104"/>
              </p:ext>
            </p:extLst>
          </p:nvPr>
        </p:nvGraphicFramePr>
        <p:xfrm>
          <a:off x="133348" y="2939388"/>
          <a:ext cx="8764992" cy="265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450">
                  <a:extLst>
                    <a:ext uri="{9D8B030D-6E8A-4147-A177-3AD203B41FA5}">
                      <a16:colId xmlns:a16="http://schemas.microsoft.com/office/drawing/2014/main" val="2794037638"/>
                    </a:ext>
                  </a:extLst>
                </a:gridCol>
                <a:gridCol w="3343701">
                  <a:extLst>
                    <a:ext uri="{9D8B030D-6E8A-4147-A177-3AD203B41FA5}">
                      <a16:colId xmlns:a16="http://schemas.microsoft.com/office/drawing/2014/main" val="4127044659"/>
                    </a:ext>
                  </a:extLst>
                </a:gridCol>
              </a:tblGrid>
              <a:tr h="212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 Доступ к льготному имуществу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+ 17%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Avito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ragmatica Bold"/>
                          <a:ea typeface="Cambria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Субсидии по гарантиям                             + 2 млрд.₽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+128%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Рынок гарантий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224025"/>
                  </a:ext>
                </a:extLst>
              </a:tr>
              <a:tr h="14497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Объем льготного кредитования             +2,7 трлн.₽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+ 94%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Кредиты банков 6 трлн.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0712"/>
                  </a:ext>
                </a:extLst>
              </a:tr>
              <a:tr h="9898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Льготное кредитование под залог интеллектуальных прав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+ 900%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Рынок венчурных инвестиций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79341"/>
                  </a:ext>
                </a:extLst>
              </a:tr>
              <a:tr h="19737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Объемы закупок у МСП                               +2 трлн.₽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+ 68%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Программы МСБ у всех компаний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75747"/>
                  </a:ext>
                </a:extLst>
              </a:tr>
              <a:tr h="21316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Число парков -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129/гос-во 30 млрд.₽/инвестор  53млрд.₽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Убрать сертификацию УК парка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82078"/>
                  </a:ext>
                </a:extLst>
              </a:tr>
              <a:tr h="222849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Центры «Мой бизнес»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955 команд/14200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тьютеров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Акселераторы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91660"/>
                  </a:ext>
                </a:extLst>
              </a:tr>
              <a:tr h="17237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Поддержка КФВ                                         +9,7 млрд.₽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Новые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12539"/>
                  </a:ext>
                </a:extLst>
              </a:tr>
              <a:tr h="19408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Кооперативы в с/х                                   +11,6 млрд.₽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Value chains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39356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5B9B9A-4176-004D-BC68-717075F7304D}"/>
              </a:ext>
            </a:extLst>
          </p:cNvPr>
          <p:cNvSpPr/>
          <p:nvPr/>
        </p:nvSpPr>
        <p:spPr>
          <a:xfrm>
            <a:off x="0" y="190381"/>
            <a:ext cx="8414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Pragmatica Book"/>
                <a:ea typeface="Arial" charset="0"/>
                <a:cs typeface="Times New Roman" charset="0"/>
              </a:rPr>
              <a:t>Путинский прорыв для малого бизнеса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52574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7885113" y="6381750"/>
            <a:ext cx="692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1846D6-10EE-41D4-8D1D-B3582E3297DE}" type="slidenum">
              <a:rPr lang="ru-RU" sz="1600" b="1" smtClean="0">
                <a:latin typeface="Pragmatica Book"/>
              </a:rPr>
              <a:pPr algn="r"/>
              <a:t>4</a:t>
            </a:fld>
            <a:endParaRPr lang="ru-RU" sz="1600" b="1" dirty="0">
              <a:latin typeface="Pragmatica Book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39945"/>
              </p:ext>
            </p:extLst>
          </p:nvPr>
        </p:nvGraphicFramePr>
        <p:xfrm>
          <a:off x="133349" y="1115584"/>
          <a:ext cx="8625640" cy="379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5589">
                  <a:extLst>
                    <a:ext uri="{9D8B030D-6E8A-4147-A177-3AD203B41FA5}">
                      <a16:colId xmlns:a16="http://schemas.microsoft.com/office/drawing/2014/main" val="4127044659"/>
                    </a:ext>
                  </a:extLst>
                </a:gridCol>
              </a:tblGrid>
              <a:tr h="120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Нацпроект «МСП и поддержка индивидуальной предпринимательской инициативы»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«Путинский прорыв»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Трансформация делового климата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Правила и их применение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04855"/>
                  </a:ext>
                </a:extLst>
              </a:tr>
              <a:tr h="106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Самозанятые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ТК ⇒ ГК, Налоги ⇒ Оплата услуг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, страховка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Pragmatica Bold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83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Льготное кредитование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Рынок гарантий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75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Фондовый рынок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Краудфондинг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3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Государственные МФО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Беззалоговые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 продукты банков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16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Электронный доступ к поддержке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Электронные заявки на кредиты банков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5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Закупки крупнейшими заказчиками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Программы МСП крупнейших заказчиков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0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МСП – экспортеры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Продукты торгового финансирования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8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Фермеры и кооперации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Value chains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!коробочные продукты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3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Популяризация предпринимательства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Совместные шоу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4598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C25BA81-261F-0640-B950-D653A8F0EF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349" y="1107557"/>
            <a:ext cx="4850913" cy="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EDE3D-54FA-D64D-8273-677E436B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0178"/>
            <a:ext cx="3138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289D11-746C-804B-B80D-5C7ED3B3A088}"/>
              </a:ext>
            </a:extLst>
          </p:cNvPr>
          <p:cNvSpPr/>
          <p:nvPr/>
        </p:nvSpPr>
        <p:spPr>
          <a:xfrm>
            <a:off x="0" y="190381"/>
            <a:ext cx="8414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Pragmatica Book"/>
                <a:ea typeface="Arial" charset="0"/>
                <a:cs typeface="Times New Roman" charset="0"/>
              </a:rPr>
              <a:t>Путинский прорыв для малого бизнеса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466393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7885113" y="6381750"/>
            <a:ext cx="6921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1846D6-10EE-41D4-8D1D-B3582E3297DE}" type="slidenum">
              <a:rPr lang="ru-RU" sz="1600" b="1" smtClean="0">
                <a:latin typeface="Pragmatica Book"/>
              </a:rPr>
              <a:pPr algn="r"/>
              <a:t>5</a:t>
            </a:fld>
            <a:endParaRPr lang="ru-RU" sz="1600" b="1" dirty="0">
              <a:latin typeface="Pragmatica Book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C25BA81-261F-0640-B950-D653A8F0EF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349" y="1107557"/>
            <a:ext cx="4850913" cy="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EDE3D-54FA-D64D-8273-677E436B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0178"/>
            <a:ext cx="31386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289D11-746C-804B-B80D-5C7ED3B3A088}"/>
              </a:ext>
            </a:extLst>
          </p:cNvPr>
          <p:cNvSpPr/>
          <p:nvPr/>
        </p:nvSpPr>
        <p:spPr>
          <a:xfrm>
            <a:off x="0" y="190381"/>
            <a:ext cx="8414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Pragmatica Book"/>
                <a:ea typeface="Arial" charset="0"/>
                <a:cs typeface="Times New Roman" charset="0"/>
              </a:rPr>
              <a:t>Путинский прорыв для малого бизнеса</a:t>
            </a:r>
            <a:endParaRPr lang="ru-RU" sz="2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503D9D9-B66A-AA43-A0AC-3A786F382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78578"/>
              </p:ext>
            </p:extLst>
          </p:nvPr>
        </p:nvGraphicFramePr>
        <p:xfrm>
          <a:off x="162642" y="1399642"/>
          <a:ext cx="8792937" cy="361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Ассоциация банков «Россия» и общественных объединений предпринимателей «Путинский прорыв»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Обмен информацией о направлениях работы, инновациях, анализе трендов и перспектив развития МСП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04855"/>
                  </a:ext>
                </a:extLst>
              </a:tr>
              <a:tr h="267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Внедрение консультационных технологий контрольно-надзорной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36748"/>
                  </a:ext>
                </a:extLst>
              </a:tr>
              <a:tr h="267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Внедрение нефинансовых продуктов и услуг для снижения рисков кредитования МСП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56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Совместные проекты финансовой грамотности предпринимателей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4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Новые финансовые технологии для МСП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6965"/>
                  </a:ext>
                </a:extLst>
              </a:tr>
              <a:tr h="7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Доступность финансовых услуг для разных социальных групп предпринимателей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01134"/>
                  </a:ext>
                </a:extLst>
              </a:tr>
              <a:tr h="7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Использование инновационного потенциала МСП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2460"/>
                  </a:ext>
                </a:extLst>
              </a:tr>
              <a:tr h="7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ragmatica Bold"/>
                          <a:ea typeface="Cambria"/>
                          <a:cs typeface="Times New Roman"/>
                        </a:rPr>
                        <a:t>Взаимодействие с государственными и муниципальными органами власти по реализации программ, стратегий, форм государственной поддержки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7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016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0413"/>
            <a:ext cx="8964488" cy="2123928"/>
          </a:xfrm>
        </p:spPr>
        <p:txBody>
          <a:bodyPr>
            <a:noAutofit/>
          </a:bodyPr>
          <a:lstStyle/>
          <a:p>
            <a:pPr marL="108000" algn="l" eaLnBrk="1" hangingPunct="1"/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1. Точечная концентрация бизнеса</a:t>
            </a:r>
            <a:b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</a:b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2.  Диверсификация рисков</a:t>
            </a:r>
            <a:b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</a:b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3. Управление портфелем однородных ссуд</a:t>
            </a:r>
            <a:b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</a:b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4. «Длинный хвост»</a:t>
            </a:r>
            <a:b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</a:b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5. Инновации</a:t>
            </a:r>
            <a:b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</a:b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6. Готовность к «черным лебедям»</a:t>
            </a:r>
            <a:br>
              <a:rPr kumimoji="0"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</a:br>
            <a:r>
              <a:rPr kumimoji="0"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7. </a:t>
            </a: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Банкиры</a:t>
            </a:r>
            <a:r>
              <a:rPr kumimoji="0"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: </a:t>
            </a:r>
            <a:r>
              <a:rPr kumimoji="0"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/>
                <a:cs typeface="Times New Roman" charset="0"/>
              </a:rPr>
              <a:t>спекулятивные и устойчивые</a:t>
            </a:r>
            <a:endParaRPr lang="ru-RU" sz="1800" b="1" dirty="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692150" cy="254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fld id="{B11D7280-2296-2649-954A-3D438247AAC6}" type="slidenum">
              <a:rPr kumimoji="0" lang="ru-RU" sz="1600" b="1">
                <a:latin typeface="Pragmatica Book" charset="0"/>
              </a:rPr>
              <a:pPr algn="ctr"/>
              <a:t>6</a:t>
            </a:fld>
            <a:endParaRPr kumimoji="0" lang="ru-RU" sz="1600" b="1" dirty="0">
              <a:latin typeface="Pragmatica Book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7A31FF-73F0-424F-A57F-58065183B3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2343" y="883229"/>
            <a:ext cx="4471657" cy="181148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BBE1A7F-6507-0342-A48B-0B50C31C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79D440-C320-CE4A-B307-F0E7895D3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F12896E-17C8-2C4B-AF67-A0DA36010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773E176-0EB5-1945-B4C9-3252870EB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3200" b="1" dirty="0">
                <a:solidFill>
                  <a:srgbClr val="FFFF00"/>
                </a:solidFill>
                <a:latin typeface="Pragmatica Bold"/>
              </a:rPr>
              <a:t>За что банкиры любят малый бизнес</a:t>
            </a:r>
            <a:endParaRPr kumimoji="0" lang="ru-RU" sz="30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endParaRPr kumimoji="0" lang="ru-RU" sz="32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DDC7193-AB17-6543-84D7-7C241F1DA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32" y="4659158"/>
            <a:ext cx="35464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AFC3048-36D1-F747-BAB3-B4981F6B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32" y="4811558"/>
            <a:ext cx="35464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051236-B6DD-1943-85CB-73BD411E7D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362" y="2834341"/>
            <a:ext cx="1769108" cy="10413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FACCEA-5595-1E45-8AB2-7941240653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8196" y="2813981"/>
            <a:ext cx="1804998" cy="10755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ACE295-890D-3D41-B56B-BADA4774AC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3430" y="2812768"/>
            <a:ext cx="1674829" cy="10021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7D4AE0-F3E0-A844-AC81-E9DF6557A3F0}"/>
              </a:ext>
            </a:extLst>
          </p:cNvPr>
          <p:cNvSpPr txBox="1"/>
          <p:nvPr/>
        </p:nvSpPr>
        <p:spPr>
          <a:xfrm>
            <a:off x="286710" y="3147173"/>
            <a:ext cx="21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79B0307-C96E-4E49-8929-CE1A6ACCCF8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7931" y="3965368"/>
            <a:ext cx="1756539" cy="10510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40D2B8B-C620-AF47-8A21-DE00298A3D1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2033" y="3800087"/>
            <a:ext cx="1804999" cy="10311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18D5B7-63BE-C544-B616-E426677D70C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3430" y="3826918"/>
            <a:ext cx="1707325" cy="10043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ED7E718-D156-F244-B0F6-8954FFBE6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2033" y="5027002"/>
            <a:ext cx="1773161" cy="10658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D78C7F-7FBC-9E4E-8C96-860B08D2F8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7931" y="5086973"/>
            <a:ext cx="1756539" cy="10558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E057178-5523-E94D-B292-33EC58F0B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3430" y="4974101"/>
            <a:ext cx="1740585" cy="10462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A0946D-2EA9-CE44-ADBC-FF272CBAE51A}"/>
              </a:ext>
            </a:extLst>
          </p:cNvPr>
          <p:cNvSpPr txBox="1"/>
          <p:nvPr/>
        </p:nvSpPr>
        <p:spPr>
          <a:xfrm>
            <a:off x="285559" y="4315657"/>
            <a:ext cx="164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01.07.2018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D81592-C0ED-2942-892E-3B9E26953D81}"/>
              </a:ext>
            </a:extLst>
          </p:cNvPr>
          <p:cNvSpPr txBox="1"/>
          <p:nvPr/>
        </p:nvSpPr>
        <p:spPr>
          <a:xfrm flipH="1">
            <a:off x="285559" y="5387761"/>
            <a:ext cx="213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01.09.2018</a:t>
            </a:r>
          </a:p>
        </p:txBody>
      </p:sp>
    </p:spTree>
    <p:extLst>
      <p:ext uri="{BB962C8B-B14F-4D97-AF65-F5344CB8AC3E}">
        <p14:creationId xmlns:p14="http://schemas.microsoft.com/office/powerpoint/2010/main" val="207849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692150" cy="254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D7280-2296-2649-954A-3D438247AAC6}" type="slidenum"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agmatica Book" charset="0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gmatica Book" charset="0"/>
              <a:cs typeface="Arial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58C62E5-62C9-D449-A45A-263A65AF0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87433"/>
              </p:ext>
            </p:extLst>
          </p:nvPr>
        </p:nvGraphicFramePr>
        <p:xfrm>
          <a:off x="131326" y="1124744"/>
          <a:ext cx="8928484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2820240">
                  <a:extLst>
                    <a:ext uri="{9D8B030D-6E8A-4147-A177-3AD203B41FA5}">
                      <a16:colId xmlns:a16="http://schemas.microsoft.com/office/drawing/2014/main" val="206180218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653947570"/>
                    </a:ext>
                  </a:extLst>
                </a:gridCol>
                <a:gridCol w="2795876">
                  <a:extLst>
                    <a:ext uri="{9D8B030D-6E8A-4147-A177-3AD203B41FA5}">
                      <a16:colId xmlns:a16="http://schemas.microsoft.com/office/drawing/2014/main" val="2165242758"/>
                    </a:ext>
                  </a:extLst>
                </a:gridCol>
              </a:tblGrid>
              <a:tr h="5776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Модель искусственного интеллекта проверяющих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Исходные представления </a:t>
                      </a: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(И)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Промежуточный акт проверки </a:t>
                      </a: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(П)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Окончательный акт </a:t>
                      </a: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(О)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31565"/>
                  </a:ext>
                </a:extLst>
              </a:tr>
              <a:tr h="502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Характер проверок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Окончательные представления лучше исходных (О лучше И)</a:t>
                      </a:r>
                      <a:endParaRPr kumimoji="0" lang="ru-RU" sz="2000" b="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Окончательные представления хуже исходных (О хуже И)</a:t>
                      </a:r>
                      <a:endParaRPr kumimoji="0" lang="ru-RU" sz="2000" b="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9934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Окончательный отчет лучше промежуточного (О лучше П)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КОНСУЛЬТАЦИОННЫЙ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rgbClr val="FF0000"/>
                          </a:solidFill>
                          <a:latin typeface="Pragmatica Book"/>
                          <a:cs typeface="Times New Roman" charset="0"/>
                        </a:rPr>
                        <a:t>20%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КОРРУПЦИОННЫЙ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tx1"/>
                          </a:solidFill>
                          <a:latin typeface="Pragmatica Book"/>
                          <a:cs typeface="Times New Roman" charset="0"/>
                        </a:rPr>
                        <a:t>15%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20715"/>
                  </a:ext>
                </a:extLst>
              </a:tr>
              <a:tr h="244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Окончательный отчет хуже промежуточного (О хуже П)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КОНКУРИРУЮЩИЙ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tx1"/>
                          </a:solidFill>
                          <a:latin typeface="Pragmatica Book"/>
                          <a:cs typeface="Times New Roman" charset="0"/>
                        </a:rPr>
                        <a:t>10%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ragmatica Book"/>
                          <a:cs typeface="Times New Roman" charset="0"/>
                        </a:rPr>
                        <a:t>КРИМИНАЛЬНЫЙ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000" b="1" baseline="0" dirty="0">
                          <a:solidFill>
                            <a:schemeClr val="tx1"/>
                          </a:solidFill>
                          <a:latin typeface="Pragmatica Book"/>
                          <a:cs typeface="Times New Roman" charset="0"/>
                        </a:rPr>
                        <a:t>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95659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568" y="189776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kumimoji="0" lang="ru-RU" sz="2800" b="1" dirty="0">
                <a:solidFill>
                  <a:srgbClr val="FFFF00"/>
                </a:solidFill>
                <a:latin typeface="Pragmatica Book"/>
                <a:cs typeface="Times New Roman" charset="0"/>
              </a:rPr>
              <a:t>Модель искусственного интеллекта проверяющих</a:t>
            </a:r>
            <a:endParaRPr lang="ru-RU" sz="2800" dirty="0">
              <a:solidFill>
                <a:srgbClr val="FFFF00"/>
              </a:solidFill>
              <a:latin typeface="Cambria" panose="020405030504060302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07927B-CFA4-4CF5-98D3-2C36EE0B4C0A}" type="slidenum">
              <a:rPr lang="ru-RU" smtClean="0">
                <a:solidFill>
                  <a:schemeClr val="bg1"/>
                </a:solidFill>
                <a:ea typeface="ＭＳ Ｐゴシック"/>
                <a:cs typeface="ＭＳ Ｐゴシック"/>
              </a:rPr>
              <a:pPr/>
              <a:t>8</a:t>
            </a:fld>
            <a:endParaRPr lang="ru-RU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ea typeface="ＭＳ Ｐゴシック"/>
              <a:cs typeface="ＭＳ Ｐゴシック"/>
            </a:endParaRPr>
          </a:p>
        </p:txBody>
      </p:sp>
      <p:sp>
        <p:nvSpPr>
          <p:cNvPr id="47107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ea typeface="ＭＳ Ｐゴシック"/>
              <a:cs typeface="ＭＳ Ｐゴシック"/>
            </a:endParaRPr>
          </a:p>
        </p:txBody>
      </p:sp>
      <p:sp>
        <p:nvSpPr>
          <p:cNvPr id="47108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ea typeface="ＭＳ Ｐゴシック"/>
              <a:cs typeface="ＭＳ Ｐゴシック"/>
            </a:endParaRPr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63992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 dirty="0">
                <a:latin typeface="Pragmatica Book"/>
              </a:rPr>
              <a:t>  </a:t>
            </a:r>
            <a:fld id="{F168A3A7-733A-4B67-B7CB-B7DEFE5B7B69}" type="slidenum">
              <a:rPr lang="ru-RU" sz="1600" b="1">
                <a:latin typeface="Pragmatica Book"/>
              </a:rPr>
              <a:pPr algn="r"/>
              <a:t>8</a:t>
            </a:fld>
            <a:r>
              <a:rPr lang="ru-RU" sz="1400" b="1" dirty="0">
                <a:latin typeface="Pragmatica Book"/>
              </a:rPr>
              <a:t> </a:t>
            </a:r>
            <a:endParaRPr lang="ru-RU" sz="1400" dirty="0">
              <a:ea typeface="ＭＳ Ｐゴシック"/>
              <a:cs typeface="ＭＳ Ｐゴシック"/>
            </a:endParaRP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-396875" y="4521200"/>
            <a:ext cx="91440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9000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Головной офис банка</a:t>
            </a:r>
          </a:p>
        </p:txBody>
      </p:sp>
      <p:sp>
        <p:nvSpPr>
          <p:cNvPr id="20490" name="Text Box 6"/>
          <p:cNvSpPr txBox="1">
            <a:spLocks noChangeArrowheads="1"/>
          </p:cNvSpPr>
          <p:nvPr/>
        </p:nvSpPr>
        <p:spPr bwMode="auto">
          <a:xfrm>
            <a:off x="539750" y="5084763"/>
            <a:ext cx="7993063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Ростов-на-Дону, пр. Соколова 62, Россия,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344000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,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  <a:latin typeface="Pragmatica Book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тел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. +7 (863) 2-000-000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Pragmatica Book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agmatica Book"/>
              </a:rPr>
              <a:t>centrinvest.ru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Pragmatica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8937" t="40893" r="26176" b="21867"/>
          <a:stretch>
            <a:fillRect/>
          </a:stretch>
        </p:blipFill>
        <p:spPr bwMode="auto">
          <a:xfrm>
            <a:off x="539750" y="776784"/>
            <a:ext cx="80237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-1" y="193431"/>
            <a:ext cx="833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Pragmatica Bold"/>
                <a:ea typeface="Arial" charset="0"/>
                <a:cs typeface="Times New Roman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Pragmatica Bold"/>
                <a:ea typeface="Arial" charset="0"/>
                <a:cs typeface="Times New Roman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43703493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63763</TotalTime>
  <Words>735</Words>
  <Application>Microsoft Office PowerPoint</Application>
  <PresentationFormat>Экран (4:3)</PresentationFormat>
  <Paragraphs>153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DengXian</vt:lpstr>
      <vt:lpstr>ＭＳ 明朝</vt:lpstr>
      <vt:lpstr>ＭＳ Ｐゴシック</vt:lpstr>
      <vt:lpstr>Arial</vt:lpstr>
      <vt:lpstr>Calibri</vt:lpstr>
      <vt:lpstr>Cambria</vt:lpstr>
      <vt:lpstr>Pragmatica Bold</vt:lpstr>
      <vt:lpstr>Pragmatica Book</vt:lpstr>
      <vt:lpstr>Times New Roman</vt:lpstr>
      <vt:lpstr>Тема по умолчанию</vt:lpstr>
      <vt:lpstr>Оформление по умолчанию</vt:lpstr>
      <vt:lpstr>«Путинский прорыв»  для малого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1. Точечная концентрация бизнеса 2.  Диверсификация рисков 3. Управление портфелем однородных ссуд 4. «Длинный хвост» 5. Инновации 6. Готовность к «черным лебедям» 7. Банкиры: спекулятивные и устойчивые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Высоков</dc:creator>
  <cp:lastModifiedBy>Olga Kudinova</cp:lastModifiedBy>
  <cp:revision>2472</cp:revision>
  <dcterms:created xsi:type="dcterms:W3CDTF">2013-07-13T14:15:25Z</dcterms:created>
  <dcterms:modified xsi:type="dcterms:W3CDTF">2018-10-11T14:01:43Z</dcterms:modified>
</cp:coreProperties>
</file>