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90" r:id="rId1"/>
    <p:sldMasterId id="2147483776" r:id="rId2"/>
  </p:sldMasterIdLst>
  <p:notesMasterIdLst>
    <p:notesMasterId r:id="rId16"/>
  </p:notesMasterIdLst>
  <p:handoutMasterIdLst>
    <p:handoutMasterId r:id="rId17"/>
  </p:handoutMasterIdLst>
  <p:sldIdLst>
    <p:sldId id="700" r:id="rId3"/>
    <p:sldId id="811" r:id="rId4"/>
    <p:sldId id="777" r:id="rId5"/>
    <p:sldId id="812" r:id="rId6"/>
    <p:sldId id="821" r:id="rId7"/>
    <p:sldId id="764" r:id="rId8"/>
    <p:sldId id="838" r:id="rId9"/>
    <p:sldId id="766" r:id="rId10"/>
    <p:sldId id="835" r:id="rId11"/>
    <p:sldId id="839" r:id="rId12"/>
    <p:sldId id="842" r:id="rId13"/>
    <p:sldId id="843" r:id="rId14"/>
    <p:sldId id="719" r:id="rId15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BRF Terracotta scheme" id="{39653450-052C-A44B-99BC-CE868C381C0B}">
          <p14:sldIdLst>
            <p14:sldId id="700"/>
            <p14:sldId id="811"/>
            <p14:sldId id="777"/>
            <p14:sldId id="812"/>
            <p14:sldId id="821"/>
            <p14:sldId id="764"/>
            <p14:sldId id="838"/>
            <p14:sldId id="766"/>
            <p14:sldId id="835"/>
            <p14:sldId id="839"/>
            <p14:sldId id="842"/>
            <p14:sldId id="843"/>
            <p14:sldId id="7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енисов А.В." initials="СЗППиОДФУ" lastIdx="4" clrIdx="0"/>
  <p:cmAuthor id="1" name="Васильева Наталья Михайловна" initials="ВНМ" lastIdx="0" clrIdx="1">
    <p:extLst>
      <p:ext uri="{19B8F6BF-5375-455C-9EA6-DF929625EA0E}">
        <p15:presenceInfo xmlns:p15="http://schemas.microsoft.com/office/powerpoint/2012/main" userId="S-1-5-21-340576085-3929279038-2991976684-612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A65"/>
    <a:srgbClr val="5B7F6A"/>
    <a:srgbClr val="496755"/>
    <a:srgbClr val="426E59"/>
    <a:srgbClr val="8EB0A8"/>
    <a:srgbClr val="54709A"/>
    <a:srgbClr val="DEBABA"/>
    <a:srgbClr val="000000"/>
    <a:srgbClr val="00CC66"/>
    <a:srgbClr val="F7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2060" autoAdjust="0"/>
  </p:normalViewPr>
  <p:slideViewPr>
    <p:cSldViewPr>
      <p:cViewPr varScale="1">
        <p:scale>
          <a:sx n="103" d="100"/>
          <a:sy n="103" d="100"/>
        </p:scale>
        <p:origin x="97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54" y="-84"/>
      </p:cViewPr>
      <p:guideLst>
        <p:guide orient="horz" pos="3109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dkovkinaAN\AppData\Local\Microsoft\Windows\Temporary%20Internet%20Files\Content.Outlook\N1D838XQ\&#1058;&#1077;&#1084;&#1072;&#1090;&#1080;&#1082;&#1072;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51279009374785E-2"/>
          <c:y val="8.3452257707199468E-2"/>
          <c:w val="0.47861498424452381"/>
          <c:h val="0.6258920374602359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Банки!$A$2:$A$12</c:f>
              <c:strCache>
                <c:ptCount val="11"/>
                <c:pt idx="0">
                  <c:v>Потребительское кредитование</c:v>
                </c:pt>
                <c:pt idx="1">
                  <c:v>Ипотечное кредитование</c:v>
                </c:pt>
                <c:pt idx="2">
                  <c:v>Банковские карты/банкоматы</c:v>
                </c:pt>
                <c:pt idx="3">
                  <c:v>Вклад / депозит</c:v>
                </c:pt>
                <c:pt idx="4">
                  <c:v>Кредитная история</c:v>
                </c:pt>
                <c:pt idx="5">
                  <c:v>Расчетный счет</c:v>
                </c:pt>
                <c:pt idx="6">
                  <c:v>Исполнительное производство (КО)</c:v>
                </c:pt>
                <c:pt idx="7">
                  <c:v>Отзыв лицензии</c:v>
                </c:pt>
                <c:pt idx="8">
                  <c:v>Банковский перевод</c:v>
                </c:pt>
                <c:pt idx="9">
                  <c:v>Качество обслуживания</c:v>
                </c:pt>
                <c:pt idx="10">
                  <c:v>Иные вопросы</c:v>
                </c:pt>
              </c:strCache>
            </c:strRef>
          </c:cat>
          <c:val>
            <c:numRef>
              <c:f>Банки!$B$2:$B$12</c:f>
              <c:numCache>
                <c:formatCode>General</c:formatCode>
                <c:ptCount val="11"/>
                <c:pt idx="0">
                  <c:v>35991</c:v>
                </c:pt>
                <c:pt idx="1">
                  <c:v>15223</c:v>
                </c:pt>
                <c:pt idx="2">
                  <c:v>6618</c:v>
                </c:pt>
                <c:pt idx="3">
                  <c:v>4992</c:v>
                </c:pt>
                <c:pt idx="4">
                  <c:v>4721</c:v>
                </c:pt>
                <c:pt idx="5">
                  <c:v>4292</c:v>
                </c:pt>
                <c:pt idx="6">
                  <c:v>3681</c:v>
                </c:pt>
                <c:pt idx="7">
                  <c:v>3623</c:v>
                </c:pt>
                <c:pt idx="8">
                  <c:v>2137</c:v>
                </c:pt>
                <c:pt idx="9">
                  <c:v>1906</c:v>
                </c:pt>
                <c:pt idx="10">
                  <c:v>8327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3180280517421787"/>
          <c:y val="1.8711279807666948E-2"/>
          <c:w val="0.56819724172609198"/>
          <c:h val="0.816680807065582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A8040F-6BC9-4780-B276-32FA352173EA}" type="doc">
      <dgm:prSet loTypeId="urn:microsoft.com/office/officeart/2005/8/layout/hChevron3" loCatId="process" qsTypeId="urn:microsoft.com/office/officeart/2005/8/quickstyle/simple2" qsCatId="simple" csTypeId="urn:microsoft.com/office/officeart/2005/8/colors/accent6_2" csCatId="accent6" phldr="1"/>
      <dgm:spPr/>
    </dgm:pt>
    <dgm:pt modelId="{71F0888B-55A1-473C-8B9C-060B974D195B}">
      <dgm:prSet phldrT="[Текст]" custT="1"/>
      <dgm:spPr/>
      <dgm:t>
        <a:bodyPr/>
        <a:lstStyle/>
        <a:p>
          <a:r>
            <a:rPr lang="ru-RU" sz="1200" dirty="0" smtClean="0"/>
            <a:t>Анализ жалоб</a:t>
          </a:r>
          <a:endParaRPr lang="ru-RU" sz="1200" dirty="0"/>
        </a:p>
      </dgm:t>
    </dgm:pt>
    <dgm:pt modelId="{78623E43-BBC3-4A82-80F4-4A0E06687FD5}" type="parTrans" cxnId="{DC59865D-C782-49C9-85C4-CCD412BEA4FC}">
      <dgm:prSet/>
      <dgm:spPr/>
      <dgm:t>
        <a:bodyPr/>
        <a:lstStyle/>
        <a:p>
          <a:endParaRPr lang="ru-RU" sz="1200">
            <a:solidFill>
              <a:schemeClr val="bg2">
                <a:lumMod val="10000"/>
              </a:schemeClr>
            </a:solidFill>
          </a:endParaRPr>
        </a:p>
      </dgm:t>
    </dgm:pt>
    <dgm:pt modelId="{7B68730E-3F55-41E8-B9C4-D362B2AF5D7F}" type="sibTrans" cxnId="{DC59865D-C782-49C9-85C4-CCD412BEA4FC}">
      <dgm:prSet/>
      <dgm:spPr/>
      <dgm:t>
        <a:bodyPr/>
        <a:lstStyle/>
        <a:p>
          <a:endParaRPr lang="ru-RU" sz="1200">
            <a:solidFill>
              <a:schemeClr val="bg2">
                <a:lumMod val="10000"/>
              </a:schemeClr>
            </a:solidFill>
          </a:endParaRPr>
        </a:p>
      </dgm:t>
    </dgm:pt>
    <dgm:pt modelId="{A3BC2CB2-5F91-4D46-9B9B-33C927C726B9}">
      <dgm:prSet phldrT="[Текст]" custT="1"/>
      <dgm:spPr/>
      <dgm:t>
        <a:bodyPr/>
        <a:lstStyle/>
        <a:p>
          <a:r>
            <a:rPr lang="ru-RU" sz="1200" dirty="0" smtClean="0"/>
            <a:t>Анализ информации из открытых источников</a:t>
          </a:r>
          <a:endParaRPr lang="ru-RU" sz="1200" dirty="0"/>
        </a:p>
      </dgm:t>
    </dgm:pt>
    <dgm:pt modelId="{4F9487CD-73DA-4282-AAF4-54717F7F5E70}" type="parTrans" cxnId="{380045FC-ED4A-4E14-BB8A-E517A0BCC5F1}">
      <dgm:prSet/>
      <dgm:spPr/>
      <dgm:t>
        <a:bodyPr/>
        <a:lstStyle/>
        <a:p>
          <a:endParaRPr lang="ru-RU" sz="1200">
            <a:solidFill>
              <a:schemeClr val="bg2">
                <a:lumMod val="10000"/>
              </a:schemeClr>
            </a:solidFill>
          </a:endParaRPr>
        </a:p>
      </dgm:t>
    </dgm:pt>
    <dgm:pt modelId="{DBBEA77E-EA89-4312-88CC-E6A1D1FA54FC}" type="sibTrans" cxnId="{380045FC-ED4A-4E14-BB8A-E517A0BCC5F1}">
      <dgm:prSet/>
      <dgm:spPr/>
      <dgm:t>
        <a:bodyPr/>
        <a:lstStyle/>
        <a:p>
          <a:endParaRPr lang="ru-RU" sz="1200">
            <a:solidFill>
              <a:schemeClr val="bg2">
                <a:lumMod val="10000"/>
              </a:schemeClr>
            </a:solidFill>
          </a:endParaRPr>
        </a:p>
      </dgm:t>
    </dgm:pt>
    <dgm:pt modelId="{7A263960-C0E3-4677-9A24-047D2264E822}">
      <dgm:prSet phldrT="[Текст]" custT="1"/>
      <dgm:spPr/>
      <dgm:t>
        <a:bodyPr/>
        <a:lstStyle/>
        <a:p>
          <a:r>
            <a:rPr lang="ru-RU" sz="1200" dirty="0" smtClean="0"/>
            <a:t>Запрос информации и документов</a:t>
          </a:r>
          <a:endParaRPr lang="ru-RU" sz="1200" dirty="0"/>
        </a:p>
      </dgm:t>
    </dgm:pt>
    <dgm:pt modelId="{4352E9A6-A1B3-4A6C-986A-E41106C43810}" type="parTrans" cxnId="{8DF316C0-AA01-4665-B17B-F12C182BBB21}">
      <dgm:prSet/>
      <dgm:spPr/>
      <dgm:t>
        <a:bodyPr/>
        <a:lstStyle/>
        <a:p>
          <a:endParaRPr lang="ru-RU" sz="1200">
            <a:solidFill>
              <a:schemeClr val="bg2">
                <a:lumMod val="10000"/>
              </a:schemeClr>
            </a:solidFill>
          </a:endParaRPr>
        </a:p>
      </dgm:t>
    </dgm:pt>
    <dgm:pt modelId="{4A79A29D-9788-4330-8863-3B200275C11F}" type="sibTrans" cxnId="{8DF316C0-AA01-4665-B17B-F12C182BBB21}">
      <dgm:prSet/>
      <dgm:spPr/>
      <dgm:t>
        <a:bodyPr/>
        <a:lstStyle/>
        <a:p>
          <a:endParaRPr lang="ru-RU" sz="1200">
            <a:solidFill>
              <a:schemeClr val="bg2">
                <a:lumMod val="10000"/>
              </a:schemeClr>
            </a:solidFill>
          </a:endParaRPr>
        </a:p>
      </dgm:t>
    </dgm:pt>
    <dgm:pt modelId="{CA7D1EA5-54AB-4144-931F-BB0B62A10C9A}">
      <dgm:prSet custT="1"/>
      <dgm:spPr/>
      <dgm:t>
        <a:bodyPr/>
        <a:lstStyle/>
        <a:p>
          <a:r>
            <a:rPr lang="ru-RU" sz="1200" dirty="0" smtClean="0"/>
            <a:t>Анализ представленных материалов</a:t>
          </a:r>
          <a:endParaRPr lang="ru-RU" sz="1200" dirty="0"/>
        </a:p>
      </dgm:t>
    </dgm:pt>
    <dgm:pt modelId="{12CD0F92-FACA-44EB-A1EB-9B9F30F008AE}" type="parTrans" cxnId="{1B1BF7F0-F533-4014-9A0F-009963404D34}">
      <dgm:prSet/>
      <dgm:spPr/>
      <dgm:t>
        <a:bodyPr/>
        <a:lstStyle/>
        <a:p>
          <a:endParaRPr lang="ru-RU" sz="1200">
            <a:solidFill>
              <a:schemeClr val="bg2">
                <a:lumMod val="10000"/>
              </a:schemeClr>
            </a:solidFill>
          </a:endParaRPr>
        </a:p>
      </dgm:t>
    </dgm:pt>
    <dgm:pt modelId="{14703CBD-79AE-4144-BDA9-8C7E8F80A8F4}" type="sibTrans" cxnId="{1B1BF7F0-F533-4014-9A0F-009963404D34}">
      <dgm:prSet/>
      <dgm:spPr/>
      <dgm:t>
        <a:bodyPr/>
        <a:lstStyle/>
        <a:p>
          <a:endParaRPr lang="ru-RU" sz="1200">
            <a:solidFill>
              <a:schemeClr val="bg2">
                <a:lumMod val="10000"/>
              </a:schemeClr>
            </a:solidFill>
          </a:endParaRPr>
        </a:p>
      </dgm:t>
    </dgm:pt>
    <dgm:pt modelId="{0104B535-4786-4C81-9B99-578AC6E2323F}">
      <dgm:prSet custT="1"/>
      <dgm:spPr/>
      <dgm:t>
        <a:bodyPr/>
        <a:lstStyle/>
        <a:p>
          <a:r>
            <a:rPr lang="ru-RU" sz="1200" dirty="0" smtClean="0"/>
            <a:t>Подготовка аналитических материалов</a:t>
          </a:r>
          <a:endParaRPr lang="ru-RU" sz="1200" dirty="0"/>
        </a:p>
      </dgm:t>
    </dgm:pt>
    <dgm:pt modelId="{8DB92065-C0A9-44F8-B12D-F31B874A1FB9}" type="parTrans" cxnId="{F0912D0A-D503-4C55-A88B-0D49D03B4FC7}">
      <dgm:prSet/>
      <dgm:spPr/>
      <dgm:t>
        <a:bodyPr/>
        <a:lstStyle/>
        <a:p>
          <a:endParaRPr lang="ru-RU" sz="1200">
            <a:solidFill>
              <a:schemeClr val="bg2">
                <a:lumMod val="10000"/>
              </a:schemeClr>
            </a:solidFill>
          </a:endParaRPr>
        </a:p>
      </dgm:t>
    </dgm:pt>
    <dgm:pt modelId="{CB568BBA-2825-4462-844A-A144DCBC2B95}" type="sibTrans" cxnId="{F0912D0A-D503-4C55-A88B-0D49D03B4FC7}">
      <dgm:prSet/>
      <dgm:spPr/>
      <dgm:t>
        <a:bodyPr/>
        <a:lstStyle/>
        <a:p>
          <a:endParaRPr lang="ru-RU" sz="1200">
            <a:solidFill>
              <a:schemeClr val="bg2">
                <a:lumMod val="10000"/>
              </a:schemeClr>
            </a:solidFill>
          </a:endParaRPr>
        </a:p>
      </dgm:t>
    </dgm:pt>
    <dgm:pt modelId="{EC912C9E-DC5F-4265-9DBD-648F65B9EC78}">
      <dgm:prSet custT="1"/>
      <dgm:spPr/>
      <dgm:t>
        <a:bodyPr/>
        <a:lstStyle/>
        <a:p>
          <a:r>
            <a:rPr lang="ru-RU" sz="1200" dirty="0" smtClean="0"/>
            <a:t>Организация и проведение встречи с кредитором</a:t>
          </a:r>
          <a:endParaRPr lang="ru-RU" sz="1200" dirty="0"/>
        </a:p>
      </dgm:t>
    </dgm:pt>
    <dgm:pt modelId="{2777D47A-1DE2-4ACA-B391-9F9C0BA92B32}" type="parTrans" cxnId="{E7876329-66C2-4527-91C5-B538C1DDCF07}">
      <dgm:prSet/>
      <dgm:spPr/>
      <dgm:t>
        <a:bodyPr/>
        <a:lstStyle/>
        <a:p>
          <a:endParaRPr lang="ru-RU" sz="1200">
            <a:solidFill>
              <a:schemeClr val="bg2">
                <a:lumMod val="10000"/>
              </a:schemeClr>
            </a:solidFill>
          </a:endParaRPr>
        </a:p>
      </dgm:t>
    </dgm:pt>
    <dgm:pt modelId="{B163A618-A1AC-4D4E-A267-3C5198F67D33}" type="sibTrans" cxnId="{E7876329-66C2-4527-91C5-B538C1DDCF07}">
      <dgm:prSet/>
      <dgm:spPr/>
      <dgm:t>
        <a:bodyPr/>
        <a:lstStyle/>
        <a:p>
          <a:endParaRPr lang="ru-RU" sz="1200">
            <a:solidFill>
              <a:schemeClr val="bg2">
                <a:lumMod val="10000"/>
              </a:schemeClr>
            </a:solidFill>
          </a:endParaRPr>
        </a:p>
      </dgm:t>
    </dgm:pt>
    <dgm:pt modelId="{9A535B3A-07F0-4A19-8707-033E42398206}">
      <dgm:prSet custT="1"/>
      <dgm:spPr/>
      <dgm:t>
        <a:bodyPr/>
        <a:lstStyle/>
        <a:p>
          <a:r>
            <a:rPr lang="ru-RU" sz="1200" dirty="0" smtClean="0"/>
            <a:t>Подготовка рекомендаций по итогам встречи</a:t>
          </a:r>
          <a:endParaRPr lang="ru-RU" sz="1200" dirty="0"/>
        </a:p>
      </dgm:t>
    </dgm:pt>
    <dgm:pt modelId="{C58E7B01-263B-45DE-8B76-F3EF48F75498}" type="parTrans" cxnId="{37544E55-682F-451B-9E3A-742040E5C434}">
      <dgm:prSet/>
      <dgm:spPr/>
      <dgm:t>
        <a:bodyPr/>
        <a:lstStyle/>
        <a:p>
          <a:endParaRPr lang="ru-RU" sz="1200">
            <a:solidFill>
              <a:schemeClr val="bg2">
                <a:lumMod val="10000"/>
              </a:schemeClr>
            </a:solidFill>
          </a:endParaRPr>
        </a:p>
      </dgm:t>
    </dgm:pt>
    <dgm:pt modelId="{FE667476-EC3F-4F5E-8086-C032ABD71236}" type="sibTrans" cxnId="{37544E55-682F-451B-9E3A-742040E5C434}">
      <dgm:prSet/>
      <dgm:spPr/>
      <dgm:t>
        <a:bodyPr/>
        <a:lstStyle/>
        <a:p>
          <a:endParaRPr lang="ru-RU" sz="1200">
            <a:solidFill>
              <a:schemeClr val="bg2">
                <a:lumMod val="10000"/>
              </a:schemeClr>
            </a:solidFill>
          </a:endParaRPr>
        </a:p>
      </dgm:t>
    </dgm:pt>
    <dgm:pt modelId="{BFEE3A9E-F2E9-417E-93E2-9A6080F810A9}">
      <dgm:prSet custT="1"/>
      <dgm:spPr/>
      <dgm:t>
        <a:bodyPr/>
        <a:lstStyle/>
        <a:p>
          <a:r>
            <a:rPr lang="ru-RU" sz="1200" dirty="0" smtClean="0"/>
            <a:t>Мониторинг исполнения рекомендаций</a:t>
          </a:r>
          <a:endParaRPr lang="ru-RU" sz="1200" dirty="0"/>
        </a:p>
      </dgm:t>
    </dgm:pt>
    <dgm:pt modelId="{5C003CAE-2A85-4A03-A952-C10659C96A62}" type="parTrans" cxnId="{10AC58CC-05F5-424E-B470-B1018C7E4CF0}">
      <dgm:prSet/>
      <dgm:spPr/>
      <dgm:t>
        <a:bodyPr/>
        <a:lstStyle/>
        <a:p>
          <a:endParaRPr lang="ru-RU" sz="1200">
            <a:solidFill>
              <a:schemeClr val="bg2">
                <a:lumMod val="10000"/>
              </a:schemeClr>
            </a:solidFill>
          </a:endParaRPr>
        </a:p>
      </dgm:t>
    </dgm:pt>
    <dgm:pt modelId="{4B437EE9-DAD5-4882-A3EF-23BBF3EAAF49}" type="sibTrans" cxnId="{10AC58CC-05F5-424E-B470-B1018C7E4CF0}">
      <dgm:prSet/>
      <dgm:spPr/>
      <dgm:t>
        <a:bodyPr/>
        <a:lstStyle/>
        <a:p>
          <a:endParaRPr lang="ru-RU" sz="1200">
            <a:solidFill>
              <a:schemeClr val="bg2">
                <a:lumMod val="10000"/>
              </a:schemeClr>
            </a:solidFill>
          </a:endParaRPr>
        </a:p>
      </dgm:t>
    </dgm:pt>
    <dgm:pt modelId="{5A22CCE9-51FB-405E-8EE3-891452EDC7E5}" type="pres">
      <dgm:prSet presAssocID="{5CA8040F-6BC9-4780-B276-32FA352173EA}" presName="Name0" presStyleCnt="0">
        <dgm:presLayoutVars>
          <dgm:dir/>
          <dgm:resizeHandles val="exact"/>
        </dgm:presLayoutVars>
      </dgm:prSet>
      <dgm:spPr/>
    </dgm:pt>
    <dgm:pt modelId="{3C28F05A-43CA-4840-B0BE-E84A35149D31}" type="pres">
      <dgm:prSet presAssocID="{71F0888B-55A1-473C-8B9C-060B974D195B}" presName="parTxOnly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74A7A-48CA-431C-AE7F-ABFF94ABB675}" type="pres">
      <dgm:prSet presAssocID="{7B68730E-3F55-41E8-B9C4-D362B2AF5D7F}" presName="parSpace" presStyleCnt="0"/>
      <dgm:spPr/>
    </dgm:pt>
    <dgm:pt modelId="{4E905875-01AF-4542-93A1-136C233BB841}" type="pres">
      <dgm:prSet presAssocID="{A3BC2CB2-5F91-4D46-9B9B-33C927C726B9}" presName="parTxOnly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9F8DD-B19B-4E56-BF45-B7574EEE3078}" type="pres">
      <dgm:prSet presAssocID="{DBBEA77E-EA89-4312-88CC-E6A1D1FA54FC}" presName="parSpace" presStyleCnt="0"/>
      <dgm:spPr/>
    </dgm:pt>
    <dgm:pt modelId="{51395A11-8E00-4B4B-AA55-C6B93CF8D17E}" type="pres">
      <dgm:prSet presAssocID="{7A263960-C0E3-4677-9A24-047D2264E822}" presName="parTxOnly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021D0-CDFB-4054-8B28-59622A5DBF4F}" type="pres">
      <dgm:prSet presAssocID="{4A79A29D-9788-4330-8863-3B200275C11F}" presName="parSpace" presStyleCnt="0"/>
      <dgm:spPr/>
    </dgm:pt>
    <dgm:pt modelId="{45828175-7D0E-4050-85A2-EBA54640E429}" type="pres">
      <dgm:prSet presAssocID="{CA7D1EA5-54AB-4144-931F-BB0B62A10C9A}" presName="parTxOnly" presStyleLbl="node1" presStyleIdx="3" presStyleCnt="8" custScaleX="104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FCFF4-15F9-4870-B632-10C4722EFD84}" type="pres">
      <dgm:prSet presAssocID="{14703CBD-79AE-4144-BDA9-8C7E8F80A8F4}" presName="parSpace" presStyleCnt="0"/>
      <dgm:spPr/>
    </dgm:pt>
    <dgm:pt modelId="{28C208A6-254D-4511-8F9B-6707708A364D}" type="pres">
      <dgm:prSet presAssocID="{0104B535-4786-4C81-9B99-578AC6E2323F}" presName="parTxOnly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7D2C9-8CCF-44A7-A1A0-439CE4B42D7E}" type="pres">
      <dgm:prSet presAssocID="{CB568BBA-2825-4462-844A-A144DCBC2B95}" presName="parSpace" presStyleCnt="0"/>
      <dgm:spPr/>
    </dgm:pt>
    <dgm:pt modelId="{DD2F450D-4F0A-4636-AC77-D1DDCDF42892}" type="pres">
      <dgm:prSet presAssocID="{EC912C9E-DC5F-4265-9DBD-648F65B9EC78}" presName="parTxOnly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49484-AD0F-46F8-80C7-F953AD981E7B}" type="pres">
      <dgm:prSet presAssocID="{B163A618-A1AC-4D4E-A267-3C5198F67D33}" presName="parSpace" presStyleCnt="0"/>
      <dgm:spPr/>
    </dgm:pt>
    <dgm:pt modelId="{597804D6-2747-4C8C-AF29-98F0907C1859}" type="pres">
      <dgm:prSet presAssocID="{9A535B3A-07F0-4A19-8707-033E42398206}" presName="parTxOnly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AA4CA-7A10-4E9D-934D-707F9BE79AFA}" type="pres">
      <dgm:prSet presAssocID="{FE667476-EC3F-4F5E-8086-C032ABD71236}" presName="parSpace" presStyleCnt="0"/>
      <dgm:spPr/>
    </dgm:pt>
    <dgm:pt modelId="{E304FF05-37EB-4EDD-982F-D7FBEF51B523}" type="pres">
      <dgm:prSet presAssocID="{BFEE3A9E-F2E9-417E-93E2-9A6080F810A9}" presName="parTxOnly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AA04D9-9C25-4F8A-A550-CBE9593E4E63}" type="presOf" srcId="{A3BC2CB2-5F91-4D46-9B9B-33C927C726B9}" destId="{4E905875-01AF-4542-93A1-136C233BB841}" srcOrd="0" destOrd="0" presId="urn:microsoft.com/office/officeart/2005/8/layout/hChevron3"/>
    <dgm:cxn modelId="{83411EF8-B057-4261-8B8A-043FFFB5F7E7}" type="presOf" srcId="{5CA8040F-6BC9-4780-B276-32FA352173EA}" destId="{5A22CCE9-51FB-405E-8EE3-891452EDC7E5}" srcOrd="0" destOrd="0" presId="urn:microsoft.com/office/officeart/2005/8/layout/hChevron3"/>
    <dgm:cxn modelId="{43B75BA3-7DC7-4B0A-B449-1AD8A7C1B249}" type="presOf" srcId="{BFEE3A9E-F2E9-417E-93E2-9A6080F810A9}" destId="{E304FF05-37EB-4EDD-982F-D7FBEF51B523}" srcOrd="0" destOrd="0" presId="urn:microsoft.com/office/officeart/2005/8/layout/hChevron3"/>
    <dgm:cxn modelId="{380045FC-ED4A-4E14-BB8A-E517A0BCC5F1}" srcId="{5CA8040F-6BC9-4780-B276-32FA352173EA}" destId="{A3BC2CB2-5F91-4D46-9B9B-33C927C726B9}" srcOrd="1" destOrd="0" parTransId="{4F9487CD-73DA-4282-AAF4-54717F7F5E70}" sibTransId="{DBBEA77E-EA89-4312-88CC-E6A1D1FA54FC}"/>
    <dgm:cxn modelId="{A56F6D1E-C540-485F-9BC4-6C71774A101A}" type="presOf" srcId="{CA7D1EA5-54AB-4144-931F-BB0B62A10C9A}" destId="{45828175-7D0E-4050-85A2-EBA54640E429}" srcOrd="0" destOrd="0" presId="urn:microsoft.com/office/officeart/2005/8/layout/hChevron3"/>
    <dgm:cxn modelId="{DC59865D-C782-49C9-85C4-CCD412BEA4FC}" srcId="{5CA8040F-6BC9-4780-B276-32FA352173EA}" destId="{71F0888B-55A1-473C-8B9C-060B974D195B}" srcOrd="0" destOrd="0" parTransId="{78623E43-BBC3-4A82-80F4-4A0E06687FD5}" sibTransId="{7B68730E-3F55-41E8-B9C4-D362B2AF5D7F}"/>
    <dgm:cxn modelId="{1027A30B-A351-45D2-9665-28C9FEA6847F}" type="presOf" srcId="{7A263960-C0E3-4677-9A24-047D2264E822}" destId="{51395A11-8E00-4B4B-AA55-C6B93CF8D17E}" srcOrd="0" destOrd="0" presId="urn:microsoft.com/office/officeart/2005/8/layout/hChevron3"/>
    <dgm:cxn modelId="{1B1BF7F0-F533-4014-9A0F-009963404D34}" srcId="{5CA8040F-6BC9-4780-B276-32FA352173EA}" destId="{CA7D1EA5-54AB-4144-931F-BB0B62A10C9A}" srcOrd="3" destOrd="0" parTransId="{12CD0F92-FACA-44EB-A1EB-9B9F30F008AE}" sibTransId="{14703CBD-79AE-4144-BDA9-8C7E8F80A8F4}"/>
    <dgm:cxn modelId="{10AC58CC-05F5-424E-B470-B1018C7E4CF0}" srcId="{5CA8040F-6BC9-4780-B276-32FA352173EA}" destId="{BFEE3A9E-F2E9-417E-93E2-9A6080F810A9}" srcOrd="7" destOrd="0" parTransId="{5C003CAE-2A85-4A03-A952-C10659C96A62}" sibTransId="{4B437EE9-DAD5-4882-A3EF-23BBF3EAAF49}"/>
    <dgm:cxn modelId="{9F3C1373-B0DB-4042-9282-8A082F1D3D18}" type="presOf" srcId="{71F0888B-55A1-473C-8B9C-060B974D195B}" destId="{3C28F05A-43CA-4840-B0BE-E84A35149D31}" srcOrd="0" destOrd="0" presId="urn:microsoft.com/office/officeart/2005/8/layout/hChevron3"/>
    <dgm:cxn modelId="{8DF316C0-AA01-4665-B17B-F12C182BBB21}" srcId="{5CA8040F-6BC9-4780-B276-32FA352173EA}" destId="{7A263960-C0E3-4677-9A24-047D2264E822}" srcOrd="2" destOrd="0" parTransId="{4352E9A6-A1B3-4A6C-986A-E41106C43810}" sibTransId="{4A79A29D-9788-4330-8863-3B200275C11F}"/>
    <dgm:cxn modelId="{5BDFB56B-B787-472E-A0DA-666899F4BC61}" type="presOf" srcId="{9A535B3A-07F0-4A19-8707-033E42398206}" destId="{597804D6-2747-4C8C-AF29-98F0907C1859}" srcOrd="0" destOrd="0" presId="urn:microsoft.com/office/officeart/2005/8/layout/hChevron3"/>
    <dgm:cxn modelId="{5F9D15D5-8D65-4E44-B6C1-68181DE50FFE}" type="presOf" srcId="{0104B535-4786-4C81-9B99-578AC6E2323F}" destId="{28C208A6-254D-4511-8F9B-6707708A364D}" srcOrd="0" destOrd="0" presId="urn:microsoft.com/office/officeart/2005/8/layout/hChevron3"/>
    <dgm:cxn modelId="{E7876329-66C2-4527-91C5-B538C1DDCF07}" srcId="{5CA8040F-6BC9-4780-B276-32FA352173EA}" destId="{EC912C9E-DC5F-4265-9DBD-648F65B9EC78}" srcOrd="5" destOrd="0" parTransId="{2777D47A-1DE2-4ACA-B391-9F9C0BA92B32}" sibTransId="{B163A618-A1AC-4D4E-A267-3C5198F67D33}"/>
    <dgm:cxn modelId="{37544E55-682F-451B-9E3A-742040E5C434}" srcId="{5CA8040F-6BC9-4780-B276-32FA352173EA}" destId="{9A535B3A-07F0-4A19-8707-033E42398206}" srcOrd="6" destOrd="0" parTransId="{C58E7B01-263B-45DE-8B76-F3EF48F75498}" sibTransId="{FE667476-EC3F-4F5E-8086-C032ABD71236}"/>
    <dgm:cxn modelId="{6553435C-07A6-4BB7-8158-FA34279996A4}" type="presOf" srcId="{EC912C9E-DC5F-4265-9DBD-648F65B9EC78}" destId="{DD2F450D-4F0A-4636-AC77-D1DDCDF42892}" srcOrd="0" destOrd="0" presId="urn:microsoft.com/office/officeart/2005/8/layout/hChevron3"/>
    <dgm:cxn modelId="{F0912D0A-D503-4C55-A88B-0D49D03B4FC7}" srcId="{5CA8040F-6BC9-4780-B276-32FA352173EA}" destId="{0104B535-4786-4C81-9B99-578AC6E2323F}" srcOrd="4" destOrd="0" parTransId="{8DB92065-C0A9-44F8-B12D-F31B874A1FB9}" sibTransId="{CB568BBA-2825-4462-844A-A144DCBC2B95}"/>
    <dgm:cxn modelId="{CB4E4AE1-6703-4FDD-A332-09AA65920351}" type="presParOf" srcId="{5A22CCE9-51FB-405E-8EE3-891452EDC7E5}" destId="{3C28F05A-43CA-4840-B0BE-E84A35149D31}" srcOrd="0" destOrd="0" presId="urn:microsoft.com/office/officeart/2005/8/layout/hChevron3"/>
    <dgm:cxn modelId="{99E649FD-1674-4093-9385-F1284D73274E}" type="presParOf" srcId="{5A22CCE9-51FB-405E-8EE3-891452EDC7E5}" destId="{2DC74A7A-48CA-431C-AE7F-ABFF94ABB675}" srcOrd="1" destOrd="0" presId="urn:microsoft.com/office/officeart/2005/8/layout/hChevron3"/>
    <dgm:cxn modelId="{D8D21C41-6730-4947-9168-78A6DEF73404}" type="presParOf" srcId="{5A22CCE9-51FB-405E-8EE3-891452EDC7E5}" destId="{4E905875-01AF-4542-93A1-136C233BB841}" srcOrd="2" destOrd="0" presId="urn:microsoft.com/office/officeart/2005/8/layout/hChevron3"/>
    <dgm:cxn modelId="{7F20E72D-0BEF-4214-BDF6-C5D54DC86FEE}" type="presParOf" srcId="{5A22CCE9-51FB-405E-8EE3-891452EDC7E5}" destId="{2999F8DD-B19B-4E56-BF45-B7574EEE3078}" srcOrd="3" destOrd="0" presId="urn:microsoft.com/office/officeart/2005/8/layout/hChevron3"/>
    <dgm:cxn modelId="{8E0B06C3-45D4-4992-9939-5E77D678E3F0}" type="presParOf" srcId="{5A22CCE9-51FB-405E-8EE3-891452EDC7E5}" destId="{51395A11-8E00-4B4B-AA55-C6B93CF8D17E}" srcOrd="4" destOrd="0" presId="urn:microsoft.com/office/officeart/2005/8/layout/hChevron3"/>
    <dgm:cxn modelId="{F49D7001-61FF-4F03-AB3D-0E078A0F7B87}" type="presParOf" srcId="{5A22CCE9-51FB-405E-8EE3-891452EDC7E5}" destId="{48A021D0-CDFB-4054-8B28-59622A5DBF4F}" srcOrd="5" destOrd="0" presId="urn:microsoft.com/office/officeart/2005/8/layout/hChevron3"/>
    <dgm:cxn modelId="{4C4F3714-DCD3-49C8-BD65-F47C245938F8}" type="presParOf" srcId="{5A22CCE9-51FB-405E-8EE3-891452EDC7E5}" destId="{45828175-7D0E-4050-85A2-EBA54640E429}" srcOrd="6" destOrd="0" presId="urn:microsoft.com/office/officeart/2005/8/layout/hChevron3"/>
    <dgm:cxn modelId="{F19341DD-A306-4611-995D-28FB36D5FA08}" type="presParOf" srcId="{5A22CCE9-51FB-405E-8EE3-891452EDC7E5}" destId="{B7EFCFF4-15F9-4870-B632-10C4722EFD84}" srcOrd="7" destOrd="0" presId="urn:microsoft.com/office/officeart/2005/8/layout/hChevron3"/>
    <dgm:cxn modelId="{52DE7510-69B3-4341-B134-3F6877D4A26C}" type="presParOf" srcId="{5A22CCE9-51FB-405E-8EE3-891452EDC7E5}" destId="{28C208A6-254D-4511-8F9B-6707708A364D}" srcOrd="8" destOrd="0" presId="urn:microsoft.com/office/officeart/2005/8/layout/hChevron3"/>
    <dgm:cxn modelId="{19C79AE8-A466-4303-AD72-5C5352C26948}" type="presParOf" srcId="{5A22CCE9-51FB-405E-8EE3-891452EDC7E5}" destId="{64F7D2C9-8CCF-44A7-A1A0-439CE4B42D7E}" srcOrd="9" destOrd="0" presId="urn:microsoft.com/office/officeart/2005/8/layout/hChevron3"/>
    <dgm:cxn modelId="{988BC46F-A4CE-4831-8F2D-3BD95E1359B2}" type="presParOf" srcId="{5A22CCE9-51FB-405E-8EE3-891452EDC7E5}" destId="{DD2F450D-4F0A-4636-AC77-D1DDCDF42892}" srcOrd="10" destOrd="0" presId="urn:microsoft.com/office/officeart/2005/8/layout/hChevron3"/>
    <dgm:cxn modelId="{4D6588DB-061F-436F-91AB-8819BB5B6DB2}" type="presParOf" srcId="{5A22CCE9-51FB-405E-8EE3-891452EDC7E5}" destId="{AAC49484-AD0F-46F8-80C7-F953AD981E7B}" srcOrd="11" destOrd="0" presId="urn:microsoft.com/office/officeart/2005/8/layout/hChevron3"/>
    <dgm:cxn modelId="{DF9414DE-61B3-4203-9739-DE36AF5CF7A0}" type="presParOf" srcId="{5A22CCE9-51FB-405E-8EE3-891452EDC7E5}" destId="{597804D6-2747-4C8C-AF29-98F0907C1859}" srcOrd="12" destOrd="0" presId="urn:microsoft.com/office/officeart/2005/8/layout/hChevron3"/>
    <dgm:cxn modelId="{60CE0FED-0FDA-47D7-82D5-3BE9C0E89E44}" type="presParOf" srcId="{5A22CCE9-51FB-405E-8EE3-891452EDC7E5}" destId="{28CAA4CA-7A10-4E9D-934D-707F9BE79AFA}" srcOrd="13" destOrd="0" presId="urn:microsoft.com/office/officeart/2005/8/layout/hChevron3"/>
    <dgm:cxn modelId="{2E0E3D18-0F0D-44DE-9179-76BB99514AB7}" type="presParOf" srcId="{5A22CCE9-51FB-405E-8EE3-891452EDC7E5}" destId="{E304FF05-37EB-4EDD-982F-D7FBEF51B523}" srcOrd="1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8F05A-43CA-4840-B0BE-E84A35149D31}">
      <dsp:nvSpPr>
        <dsp:cNvPr id="0" name=""/>
        <dsp:cNvSpPr/>
      </dsp:nvSpPr>
      <dsp:spPr>
        <a:xfrm>
          <a:off x="5678" y="387771"/>
          <a:ext cx="1777197" cy="710878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Анализ жалоб</a:t>
          </a:r>
          <a:endParaRPr lang="ru-RU" sz="1200" kern="1200" dirty="0"/>
        </a:p>
      </dsp:txBody>
      <dsp:txXfrm>
        <a:off x="5678" y="387771"/>
        <a:ext cx="1599478" cy="710878"/>
      </dsp:txXfrm>
    </dsp:sp>
    <dsp:sp modelId="{4E905875-01AF-4542-93A1-136C233BB841}">
      <dsp:nvSpPr>
        <dsp:cNvPr id="0" name=""/>
        <dsp:cNvSpPr/>
      </dsp:nvSpPr>
      <dsp:spPr>
        <a:xfrm>
          <a:off x="1427436" y="387771"/>
          <a:ext cx="1777197" cy="71087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Анализ информации из открытых источников</a:t>
          </a:r>
          <a:endParaRPr lang="ru-RU" sz="1200" kern="1200" dirty="0"/>
        </a:p>
      </dsp:txBody>
      <dsp:txXfrm>
        <a:off x="1782875" y="387771"/>
        <a:ext cx="1066319" cy="710878"/>
      </dsp:txXfrm>
    </dsp:sp>
    <dsp:sp modelId="{51395A11-8E00-4B4B-AA55-C6B93CF8D17E}">
      <dsp:nvSpPr>
        <dsp:cNvPr id="0" name=""/>
        <dsp:cNvSpPr/>
      </dsp:nvSpPr>
      <dsp:spPr>
        <a:xfrm>
          <a:off x="2849194" y="387771"/>
          <a:ext cx="1777197" cy="71087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Запрос информации и документов</a:t>
          </a:r>
          <a:endParaRPr lang="ru-RU" sz="1200" kern="1200" dirty="0"/>
        </a:p>
      </dsp:txBody>
      <dsp:txXfrm>
        <a:off x="3204633" y="387771"/>
        <a:ext cx="1066319" cy="710878"/>
      </dsp:txXfrm>
    </dsp:sp>
    <dsp:sp modelId="{45828175-7D0E-4050-85A2-EBA54640E429}">
      <dsp:nvSpPr>
        <dsp:cNvPr id="0" name=""/>
        <dsp:cNvSpPr/>
      </dsp:nvSpPr>
      <dsp:spPr>
        <a:xfrm>
          <a:off x="4270952" y="387771"/>
          <a:ext cx="1853545" cy="71087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Анализ представленных материалов</a:t>
          </a:r>
          <a:endParaRPr lang="ru-RU" sz="1200" kern="1200" dirty="0"/>
        </a:p>
      </dsp:txBody>
      <dsp:txXfrm>
        <a:off x="4626391" y="387771"/>
        <a:ext cx="1142667" cy="710878"/>
      </dsp:txXfrm>
    </dsp:sp>
    <dsp:sp modelId="{28C208A6-254D-4511-8F9B-6707708A364D}">
      <dsp:nvSpPr>
        <dsp:cNvPr id="0" name=""/>
        <dsp:cNvSpPr/>
      </dsp:nvSpPr>
      <dsp:spPr>
        <a:xfrm>
          <a:off x="5769058" y="387771"/>
          <a:ext cx="1777197" cy="71087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Подготовка аналитических материалов</a:t>
          </a:r>
          <a:endParaRPr lang="ru-RU" sz="1200" kern="1200" dirty="0"/>
        </a:p>
      </dsp:txBody>
      <dsp:txXfrm>
        <a:off x="6124497" y="387771"/>
        <a:ext cx="1066319" cy="710878"/>
      </dsp:txXfrm>
    </dsp:sp>
    <dsp:sp modelId="{DD2F450D-4F0A-4636-AC77-D1DDCDF42892}">
      <dsp:nvSpPr>
        <dsp:cNvPr id="0" name=""/>
        <dsp:cNvSpPr/>
      </dsp:nvSpPr>
      <dsp:spPr>
        <a:xfrm>
          <a:off x="7190816" y="387771"/>
          <a:ext cx="1777197" cy="71087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Организация и проведение встречи с кредитором</a:t>
          </a:r>
          <a:endParaRPr lang="ru-RU" sz="1200" kern="1200" dirty="0"/>
        </a:p>
      </dsp:txBody>
      <dsp:txXfrm>
        <a:off x="7546255" y="387771"/>
        <a:ext cx="1066319" cy="710878"/>
      </dsp:txXfrm>
    </dsp:sp>
    <dsp:sp modelId="{597804D6-2747-4C8C-AF29-98F0907C1859}">
      <dsp:nvSpPr>
        <dsp:cNvPr id="0" name=""/>
        <dsp:cNvSpPr/>
      </dsp:nvSpPr>
      <dsp:spPr>
        <a:xfrm>
          <a:off x="8612574" y="387771"/>
          <a:ext cx="1777197" cy="71087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Подготовка рекомендаций по итогам встречи</a:t>
          </a:r>
          <a:endParaRPr lang="ru-RU" sz="1200" kern="1200" dirty="0"/>
        </a:p>
      </dsp:txBody>
      <dsp:txXfrm>
        <a:off x="8968013" y="387771"/>
        <a:ext cx="1066319" cy="710878"/>
      </dsp:txXfrm>
    </dsp:sp>
    <dsp:sp modelId="{E304FF05-37EB-4EDD-982F-D7FBEF51B523}">
      <dsp:nvSpPr>
        <dsp:cNvPr id="0" name=""/>
        <dsp:cNvSpPr/>
      </dsp:nvSpPr>
      <dsp:spPr>
        <a:xfrm>
          <a:off x="10034331" y="387771"/>
          <a:ext cx="1777197" cy="71087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Мониторинг исполнения рекомендаций</a:t>
          </a:r>
          <a:endParaRPr lang="ru-RU" sz="1200" kern="1200" dirty="0"/>
        </a:p>
      </dsp:txBody>
      <dsp:txXfrm>
        <a:off x="10389770" y="387771"/>
        <a:ext cx="1066319" cy="710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3634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3634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r">
              <a:defRPr sz="1200"/>
            </a:lvl1pPr>
          </a:lstStyle>
          <a:p>
            <a:fld id="{D14A19D3-CB35-A74F-AA2F-C049176E8B9E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377317"/>
            <a:ext cx="2945659" cy="493634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377317"/>
            <a:ext cx="2945659" cy="493634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r">
              <a:defRPr sz="1200"/>
            </a:lvl1pPr>
          </a:lstStyle>
          <a:p>
            <a:fld id="{3890205B-CB0C-FF48-9B6F-6670528FC7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69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3634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3634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r">
              <a:defRPr sz="1200"/>
            </a:lvl1pPr>
          </a:lstStyle>
          <a:p>
            <a:fld id="{6A224111-4BE0-9D41-9215-120083CADD19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9" tIns="45499" rIns="90999" bIns="4549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7"/>
            <a:ext cx="5438140" cy="4442699"/>
          </a:xfrm>
          <a:prstGeom prst="rect">
            <a:avLst/>
          </a:prstGeom>
        </p:spPr>
        <p:txBody>
          <a:bodyPr vert="horz" lIns="90999" tIns="45499" rIns="90999" bIns="4549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7317"/>
            <a:ext cx="2945659" cy="493634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377317"/>
            <a:ext cx="2945659" cy="493634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r">
              <a:defRPr sz="1200"/>
            </a:lvl1pPr>
          </a:lstStyle>
          <a:p>
            <a:fld id="{5F317FA6-4613-5147-9AF7-9731C55C98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154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7FA6-4613-5147-9AF7-9731C55C989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49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C0343-DB01-4425-89F3-811A7D86B4B9}" type="slidenum">
              <a:rPr lang="ru-RU" altLang="ru-RU"/>
              <a:pPr/>
              <a:t>10</a:t>
            </a:fld>
            <a:endParaRPr lang="ru-RU" altLang="ru-RU" dirty="0"/>
          </a:p>
        </p:txBody>
      </p:sp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/>
        <p:txBody>
          <a:bodyPr lIns="90973" tIns="45485" rIns="90973" bIns="45485"/>
          <a:lstStyle/>
          <a:p>
            <a:endParaRPr lang="ru-RU" altLang="ru-RU" dirty="0">
              <a:solidFill>
                <a:srgbClr val="00B050"/>
              </a:solidFill>
            </a:endParaRPr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50448" y="9377319"/>
            <a:ext cx="2945659" cy="49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3" tIns="45485" rIns="90973" bIns="45485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F25382E-935A-41B2-8CB0-BA5FBE38B4A5}" type="slidenum">
              <a:rPr lang="ru-RU" altLang="ru-RU" sz="1200">
                <a:latin typeface="Calibri" pitchFamily="34" charset="0"/>
              </a:rPr>
              <a:pPr algn="r"/>
              <a:t>10</a:t>
            </a:fld>
            <a:endParaRPr lang="ru-RU" alt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58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C0343-DB01-4425-89F3-811A7D86B4B9}" type="slidenum">
              <a:rPr lang="ru-RU" altLang="ru-RU"/>
              <a:pPr/>
              <a:t>11</a:t>
            </a:fld>
            <a:endParaRPr lang="ru-RU" altLang="ru-RU" dirty="0"/>
          </a:p>
        </p:txBody>
      </p:sp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/>
        <p:txBody>
          <a:bodyPr lIns="90973" tIns="45485" rIns="90973" bIns="45485"/>
          <a:lstStyle/>
          <a:p>
            <a:endParaRPr lang="ru-RU" altLang="ru-RU" dirty="0">
              <a:solidFill>
                <a:srgbClr val="00B050"/>
              </a:solidFill>
            </a:endParaRPr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50448" y="9377319"/>
            <a:ext cx="2945659" cy="49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3" tIns="45485" rIns="90973" bIns="45485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F25382E-935A-41B2-8CB0-BA5FBE38B4A5}" type="slidenum">
              <a:rPr lang="ru-RU" altLang="ru-RU" sz="1200">
                <a:latin typeface="Calibri" pitchFamily="34" charset="0"/>
              </a:rPr>
              <a:pPr algn="r"/>
              <a:t>11</a:t>
            </a:fld>
            <a:endParaRPr lang="ru-RU" alt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88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C0343-DB01-4425-89F3-811A7D86B4B9}" type="slidenum">
              <a:rPr lang="ru-RU" altLang="ru-RU"/>
              <a:pPr/>
              <a:t>12</a:t>
            </a:fld>
            <a:endParaRPr lang="ru-RU" altLang="ru-RU" dirty="0"/>
          </a:p>
        </p:txBody>
      </p:sp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/>
        <p:txBody>
          <a:bodyPr lIns="90973" tIns="45485" rIns="90973" bIns="45485"/>
          <a:lstStyle/>
          <a:p>
            <a:endParaRPr lang="ru-RU" altLang="ru-RU" dirty="0">
              <a:solidFill>
                <a:srgbClr val="00B050"/>
              </a:solidFill>
            </a:endParaRPr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50448" y="9377319"/>
            <a:ext cx="2945659" cy="49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3" tIns="45485" rIns="90973" bIns="45485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F25382E-935A-41B2-8CB0-BA5FBE38B4A5}" type="slidenum">
              <a:rPr lang="ru-RU" altLang="ru-RU" sz="1200">
                <a:latin typeface="Calibri" pitchFamily="34" charset="0"/>
              </a:rPr>
              <a:pPr algn="r"/>
              <a:t>12</a:t>
            </a:fld>
            <a:endParaRPr lang="ru-RU" alt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50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C0343-DB01-4425-89F3-811A7D86B4B9}" type="slidenum">
              <a:rPr lang="ru-RU" altLang="ru-RU"/>
              <a:pPr/>
              <a:t>2</a:t>
            </a:fld>
            <a:endParaRPr lang="ru-RU" altLang="ru-RU" dirty="0"/>
          </a:p>
        </p:txBody>
      </p:sp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/>
        <p:txBody>
          <a:bodyPr lIns="90973" tIns="45485" rIns="90973" bIns="45485"/>
          <a:lstStyle/>
          <a:p>
            <a:endParaRPr lang="ru-RU" altLang="ru-RU" dirty="0">
              <a:solidFill>
                <a:srgbClr val="00B050"/>
              </a:solidFill>
            </a:endParaRPr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50448" y="9377319"/>
            <a:ext cx="2945659" cy="49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3" tIns="45485" rIns="90973" bIns="45485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F25382E-935A-41B2-8CB0-BA5FBE38B4A5}" type="slidenum">
              <a:rPr lang="ru-RU" altLang="ru-RU" sz="1200">
                <a:latin typeface="Calibri" pitchFamily="34" charset="0"/>
              </a:rPr>
              <a:pPr algn="r"/>
              <a:t>2</a:t>
            </a:fld>
            <a:endParaRPr lang="ru-RU" alt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9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C0343-DB01-4425-89F3-811A7D86B4B9}" type="slidenum">
              <a:rPr lang="ru-RU" altLang="ru-RU"/>
              <a:pPr/>
              <a:t>3</a:t>
            </a:fld>
            <a:endParaRPr lang="ru-RU" altLang="ru-RU" dirty="0"/>
          </a:p>
        </p:txBody>
      </p:sp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/>
        <p:txBody>
          <a:bodyPr lIns="90973" tIns="45485" rIns="90973" bIns="45485"/>
          <a:lstStyle/>
          <a:p>
            <a:endParaRPr lang="ru-RU" altLang="ru-RU" dirty="0">
              <a:solidFill>
                <a:srgbClr val="00B050"/>
              </a:solidFill>
            </a:endParaRPr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50448" y="9377319"/>
            <a:ext cx="2945659" cy="49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3" tIns="45485" rIns="90973" bIns="45485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F25382E-935A-41B2-8CB0-BA5FBE38B4A5}" type="slidenum">
              <a:rPr lang="ru-RU" altLang="ru-RU" sz="1200">
                <a:latin typeface="Calibri" pitchFamily="34" charset="0"/>
              </a:rPr>
              <a:pPr algn="r"/>
              <a:t>3</a:t>
            </a:fld>
            <a:endParaRPr lang="ru-RU" alt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591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C0343-DB01-4425-89F3-811A7D86B4B9}" type="slidenum">
              <a:rPr lang="ru-RU" altLang="ru-RU"/>
              <a:pPr/>
              <a:t>4</a:t>
            </a:fld>
            <a:endParaRPr lang="ru-RU" altLang="ru-RU" dirty="0"/>
          </a:p>
        </p:txBody>
      </p:sp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/>
        <p:txBody>
          <a:bodyPr lIns="90973" tIns="45485" rIns="90973" bIns="45485"/>
          <a:lstStyle/>
          <a:p>
            <a:endParaRPr lang="ru-RU" altLang="ru-RU" dirty="0">
              <a:solidFill>
                <a:srgbClr val="00B050"/>
              </a:solidFill>
            </a:endParaRPr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50448" y="9377319"/>
            <a:ext cx="2945659" cy="49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3" tIns="45485" rIns="90973" bIns="45485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F25382E-935A-41B2-8CB0-BA5FBE38B4A5}" type="slidenum">
              <a:rPr lang="ru-RU" altLang="ru-RU" sz="1200">
                <a:latin typeface="Calibri" pitchFamily="34" charset="0"/>
              </a:rPr>
              <a:pPr algn="r"/>
              <a:t>4</a:t>
            </a:fld>
            <a:endParaRPr lang="ru-RU" alt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23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C0343-DB01-4425-89F3-811A7D86B4B9}" type="slidenum">
              <a:rPr lang="ru-RU" altLang="ru-RU"/>
              <a:pPr/>
              <a:t>5</a:t>
            </a:fld>
            <a:endParaRPr lang="ru-RU" altLang="ru-RU" dirty="0"/>
          </a:p>
        </p:txBody>
      </p:sp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/>
        <p:txBody>
          <a:bodyPr lIns="90973" tIns="45485" rIns="90973" bIns="45485"/>
          <a:lstStyle/>
          <a:p>
            <a:endParaRPr lang="ru-RU" altLang="ru-RU" dirty="0">
              <a:solidFill>
                <a:srgbClr val="00B050"/>
              </a:solidFill>
            </a:endParaRPr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50448" y="9377319"/>
            <a:ext cx="2945659" cy="49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3" tIns="45485" rIns="90973" bIns="45485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F25382E-935A-41B2-8CB0-BA5FBE38B4A5}" type="slidenum">
              <a:rPr lang="ru-RU" altLang="ru-RU" sz="1200">
                <a:latin typeface="Calibri" pitchFamily="34" charset="0"/>
              </a:rPr>
              <a:pPr algn="r"/>
              <a:t>5</a:t>
            </a:fld>
            <a:endParaRPr lang="ru-RU" alt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956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C0343-DB01-4425-89F3-811A7D86B4B9}" type="slidenum">
              <a:rPr lang="ru-RU" altLang="ru-RU"/>
              <a:pPr/>
              <a:t>6</a:t>
            </a:fld>
            <a:endParaRPr lang="ru-RU" altLang="ru-RU" dirty="0"/>
          </a:p>
        </p:txBody>
      </p:sp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/>
        <p:txBody>
          <a:bodyPr lIns="90973" tIns="45485" rIns="90973" bIns="45485"/>
          <a:lstStyle/>
          <a:p>
            <a:endParaRPr lang="ru-RU" altLang="ru-RU" dirty="0">
              <a:solidFill>
                <a:srgbClr val="00B050"/>
              </a:solidFill>
            </a:endParaRPr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50448" y="9377319"/>
            <a:ext cx="2945659" cy="49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3" tIns="45485" rIns="90973" bIns="45485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F25382E-935A-41B2-8CB0-BA5FBE38B4A5}" type="slidenum">
              <a:rPr lang="ru-RU" altLang="ru-RU" sz="1200">
                <a:latin typeface="Calibri" pitchFamily="34" charset="0"/>
              </a:rPr>
              <a:pPr algn="r"/>
              <a:t>6</a:t>
            </a:fld>
            <a:endParaRPr lang="ru-RU" alt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96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C0343-DB01-4425-89F3-811A7D86B4B9}" type="slidenum">
              <a:rPr lang="ru-RU" altLang="ru-RU"/>
              <a:pPr/>
              <a:t>7</a:t>
            </a:fld>
            <a:endParaRPr lang="ru-RU" altLang="ru-RU" dirty="0"/>
          </a:p>
        </p:txBody>
      </p:sp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/>
        <p:txBody>
          <a:bodyPr lIns="90973" tIns="45485" rIns="90973" bIns="45485"/>
          <a:lstStyle/>
          <a:p>
            <a:endParaRPr lang="ru-RU" altLang="ru-RU" dirty="0">
              <a:solidFill>
                <a:srgbClr val="00B050"/>
              </a:solidFill>
            </a:endParaRPr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50448" y="9377319"/>
            <a:ext cx="2945659" cy="49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3" tIns="45485" rIns="90973" bIns="45485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F25382E-935A-41B2-8CB0-BA5FBE38B4A5}" type="slidenum">
              <a:rPr lang="ru-RU" altLang="ru-RU" sz="1200">
                <a:latin typeface="Calibri" pitchFamily="34" charset="0"/>
              </a:rPr>
              <a:pPr algn="r"/>
              <a:t>7</a:t>
            </a:fld>
            <a:endParaRPr lang="ru-RU" alt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19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C0343-DB01-4425-89F3-811A7D86B4B9}" type="slidenum">
              <a:rPr lang="ru-RU" altLang="ru-RU"/>
              <a:pPr/>
              <a:t>8</a:t>
            </a:fld>
            <a:endParaRPr lang="ru-RU" altLang="ru-RU" dirty="0"/>
          </a:p>
        </p:txBody>
      </p:sp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/>
        <p:txBody>
          <a:bodyPr lIns="90973" tIns="45485" rIns="90973" bIns="45485"/>
          <a:lstStyle/>
          <a:p>
            <a:endParaRPr lang="ru-RU" altLang="ru-RU" dirty="0">
              <a:solidFill>
                <a:srgbClr val="00B050"/>
              </a:solidFill>
            </a:endParaRPr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50448" y="9377319"/>
            <a:ext cx="2945659" cy="49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3" tIns="45485" rIns="90973" bIns="45485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F25382E-935A-41B2-8CB0-BA5FBE38B4A5}" type="slidenum">
              <a:rPr lang="ru-RU" altLang="ru-RU" sz="1200">
                <a:latin typeface="Calibri" pitchFamily="34" charset="0"/>
              </a:rPr>
              <a:pPr algn="r"/>
              <a:t>8</a:t>
            </a:fld>
            <a:endParaRPr lang="ru-RU" alt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0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C0343-DB01-4425-89F3-811A7D86B4B9}" type="slidenum">
              <a:rPr lang="ru-RU" altLang="ru-RU"/>
              <a:pPr/>
              <a:t>9</a:t>
            </a:fld>
            <a:endParaRPr lang="ru-RU" altLang="ru-RU" dirty="0"/>
          </a:p>
        </p:txBody>
      </p:sp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/>
        <p:txBody>
          <a:bodyPr lIns="90973" tIns="45485" rIns="90973" bIns="45485"/>
          <a:lstStyle/>
          <a:p>
            <a:endParaRPr lang="ru-RU" altLang="ru-RU" dirty="0">
              <a:solidFill>
                <a:srgbClr val="00B050"/>
              </a:solidFill>
            </a:endParaRPr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50448" y="9377319"/>
            <a:ext cx="2945659" cy="49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3" tIns="45485" rIns="90973" bIns="45485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F25382E-935A-41B2-8CB0-BA5FBE38B4A5}" type="slidenum">
              <a:rPr lang="ru-RU" altLang="ru-RU" sz="1200">
                <a:latin typeface="Calibri" pitchFamily="34" charset="0"/>
              </a:rPr>
              <a:pPr algn="r"/>
              <a:t>9</a:t>
            </a:fld>
            <a:endParaRPr lang="ru-RU" alt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99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2" y="5594867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42" y="4118919"/>
            <a:ext cx="5766486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164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9401018-A805-4AA0-A3A4-4986733CBBA1}" type="datetime1">
              <a:rPr lang="ru-RU" smtClean="0"/>
              <a:pPr/>
              <a:t>28.11.2018</a:t>
            </a:fld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89" y="5594866"/>
            <a:ext cx="5410969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2" name="Picture 11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7494" r="7951"/>
          <a:stretch>
            <a:fillRect/>
          </a:stretch>
        </p:blipFill>
        <p:spPr bwMode="auto">
          <a:xfrm>
            <a:off x="0" y="1368000"/>
            <a:ext cx="12192000" cy="274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23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70714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52504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09579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55044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84696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08534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45122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04058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09721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297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68608" y="6201308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888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2" y="5594867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42" y="4118919"/>
            <a:ext cx="5766486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164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9401018-A805-4AA0-A3A4-4986733CBBA1}" type="datetime1">
              <a:rPr lang="ru-RU" smtClean="0"/>
              <a:pPr/>
              <a:t>28.11.2018</a:t>
            </a:fld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89" y="5594866"/>
            <a:ext cx="5410969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2" name="Picture 11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7494" r="7951"/>
          <a:stretch>
            <a:fillRect/>
          </a:stretch>
        </p:blipFill>
        <p:spPr bwMode="auto">
          <a:xfrm>
            <a:off x="0" y="1368000"/>
            <a:ext cx="12192000" cy="274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26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68608" y="6201308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37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2" y="5594867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42" y="4118919"/>
            <a:ext cx="5766486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164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9401018-A805-4AA0-A3A4-4986733CBBA1}" type="datetime1">
              <a:rPr lang="ru-RU" smtClean="0"/>
              <a:pPr/>
              <a:t>28.11.2018</a:t>
            </a:fld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89" y="5594866"/>
            <a:ext cx="5410969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2" name="Picture 11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7494" r="7951"/>
          <a:stretch>
            <a:fillRect/>
          </a:stretch>
        </p:blipFill>
        <p:spPr bwMode="auto">
          <a:xfrm>
            <a:off x="0" y="1368000"/>
            <a:ext cx="12192000" cy="274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72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68608" y="6201308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96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68608" y="6201308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705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68608" y="6201308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52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68608" y="6201308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143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68608" y="6201308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410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03010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51414"/>
            <a:ext cx="10866395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199" y="1736981"/>
            <a:ext cx="10866395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29515" y="838028"/>
            <a:ext cx="480540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10056" y="847553"/>
            <a:ext cx="2450756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44850" y="838028"/>
            <a:ext cx="8459744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12800" y="307975"/>
            <a:ext cx="0" cy="53975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57550" y="307975"/>
            <a:ext cx="0" cy="53975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57532" y="377682"/>
            <a:ext cx="2287318" cy="4154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900" cap="none" baseline="0" dirty="0" smtClean="0">
                <a:solidFill>
                  <a:schemeClr val="accent6"/>
                </a:solidFill>
              </a:rPr>
              <a:t>ОСНОВНЫЕ МЕРОПРИЯТИЯ: </a:t>
            </a:r>
          </a:p>
          <a:p>
            <a:r>
              <a:rPr lang="ru-RU" sz="900" cap="none" baseline="0" dirty="0" smtClean="0">
                <a:solidFill>
                  <a:schemeClr val="accent6"/>
                </a:solidFill>
              </a:rPr>
              <a:t>реализованные в </a:t>
            </a:r>
            <a:r>
              <a:rPr lang="en-US" sz="900" cap="none" baseline="0" dirty="0" smtClean="0">
                <a:solidFill>
                  <a:schemeClr val="accent6"/>
                </a:solidFill>
              </a:rPr>
              <a:t>III</a:t>
            </a:r>
            <a:r>
              <a:rPr lang="ru-RU" sz="900" cap="none" baseline="0" dirty="0" smtClean="0">
                <a:solidFill>
                  <a:schemeClr val="accent6"/>
                </a:solidFill>
              </a:rPr>
              <a:t> квартале и</a:t>
            </a:r>
          </a:p>
          <a:p>
            <a:r>
              <a:rPr lang="ru-RU" sz="900" cap="none" baseline="0" dirty="0" smtClean="0">
                <a:solidFill>
                  <a:schemeClr val="accent6"/>
                </a:solidFill>
              </a:rPr>
              <a:t>планируемые в </a:t>
            </a:r>
            <a:r>
              <a:rPr lang="en-US" sz="900" cap="none" baseline="0" dirty="0" smtClean="0">
                <a:solidFill>
                  <a:schemeClr val="accent6"/>
                </a:solidFill>
              </a:rPr>
              <a:t>IV</a:t>
            </a:r>
            <a:r>
              <a:rPr lang="ru-RU" sz="900" cap="none" baseline="0" dirty="0" smtClean="0">
                <a:solidFill>
                  <a:schemeClr val="accent6"/>
                </a:solidFill>
              </a:rPr>
              <a:t> квартале 2017 г.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68608" y="6201308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6" name="Picture 15" descr="CBRF-Logo_20mm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1"/>
          <a:stretch/>
        </p:blipFill>
        <p:spPr>
          <a:xfrm>
            <a:off x="370881" y="415925"/>
            <a:ext cx="345886" cy="3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3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88900" indent="-88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177800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268288" indent="-90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3571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4460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418CF-B357-4E0C-B3FB-11A02A634270}" type="datetimeFigureOut">
              <a:rPr lang="ru-RU" smtClean="0"/>
              <a:pPr/>
              <a:t>28.11.2018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17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9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3015" y="511337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000" b="1" dirty="0" smtClean="0">
                <a:solidFill>
                  <a:schemeClr val="bg1"/>
                </a:solidFill>
              </a:rPr>
              <a:t>		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291" name="Заголовок 2"/>
          <p:cNvSpPr>
            <a:spLocks noGrp="1"/>
          </p:cNvSpPr>
          <p:nvPr>
            <p:ph type="title"/>
          </p:nvPr>
        </p:nvSpPr>
        <p:spPr>
          <a:xfrm>
            <a:off x="5893582" y="4328449"/>
            <a:ext cx="6287094" cy="794682"/>
          </a:xfrm>
        </p:spPr>
        <p:txBody>
          <a:bodyPr anchor="t">
            <a:noAutofit/>
          </a:bodyPr>
          <a:lstStyle/>
          <a:p>
            <a:pPr>
              <a:spcAft>
                <a:spcPts val="2400"/>
              </a:spcAft>
            </a:pPr>
            <a:r>
              <a:rPr lang="ru-RU" sz="2500" dirty="0" smtClean="0">
                <a:latin typeface="+mn-lt"/>
              </a:rPr>
              <a:t>Актуальные вопросы поведенческого надзора и регулирования в </a:t>
            </a:r>
            <a:r>
              <a:rPr lang="ru-RU" sz="2500" dirty="0">
                <a:latin typeface="+mn-lt"/>
              </a:rPr>
              <a:t>потребительском кредитовании</a:t>
            </a:r>
            <a:endParaRPr kumimoji="0" lang="ru-RU" altLang="ru-RU" sz="2500" i="1" dirty="0" smtClean="0">
              <a:latin typeface="+mn-lt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6021621" y="6417332"/>
            <a:ext cx="5335339" cy="252028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ru-RU" altLang="ru-RU" sz="1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Ноябрь, 2018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/>
          </p:nvPr>
        </p:nvSpPr>
        <p:spPr>
          <a:xfrm>
            <a:off x="-1" y="5574936"/>
            <a:ext cx="4583833" cy="1094424"/>
          </a:xfr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</a:rPr>
              <a:t>Алексей Чирков</a:t>
            </a:r>
            <a:r>
              <a:rPr lang="ru-RU" sz="1600" dirty="0" smtClean="0">
                <a:solidFill>
                  <a:schemeClr val="bg1"/>
                </a:solidFill>
              </a:rPr>
              <a:t>,</a:t>
            </a: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начальник </a:t>
            </a:r>
            <a:r>
              <a:rPr lang="ru-RU" sz="1600" dirty="0">
                <a:solidFill>
                  <a:schemeClr val="bg1"/>
                </a:solidFill>
              </a:rPr>
              <a:t>Управления </a:t>
            </a:r>
            <a:r>
              <a:rPr lang="ru-RU" sz="1600" dirty="0" smtClean="0">
                <a:solidFill>
                  <a:schemeClr val="bg1"/>
                </a:solidFill>
              </a:rPr>
              <a:t>регулирования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Службы </a:t>
            </a:r>
            <a:r>
              <a:rPr lang="ru-RU" sz="1600" dirty="0">
                <a:solidFill>
                  <a:schemeClr val="bg1"/>
                </a:solidFill>
              </a:rPr>
              <a:t>по защите </a:t>
            </a:r>
            <a:r>
              <a:rPr lang="ru-RU" sz="1600" dirty="0" smtClean="0">
                <a:solidFill>
                  <a:schemeClr val="bg1"/>
                </a:solidFill>
              </a:rPr>
              <a:t>прав потребителей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и </a:t>
            </a:r>
            <a:r>
              <a:rPr lang="ru-RU" sz="1600" dirty="0">
                <a:solidFill>
                  <a:schemeClr val="bg1"/>
                </a:solidFill>
              </a:rPr>
              <a:t>обеспечению доступности финансовых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150248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703" y="344615"/>
            <a:ext cx="10929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b="1" dirty="0" smtClean="0">
                <a:solidFill>
                  <a:schemeClr val="accent6"/>
                </a:solidFill>
              </a:rPr>
              <a:t>Надзор за </a:t>
            </a:r>
            <a:r>
              <a:rPr lang="ru-RU" sz="2000" b="1" dirty="0">
                <a:solidFill>
                  <a:schemeClr val="accent6"/>
                </a:solidFill>
              </a:rPr>
              <a:t>соблюдением Закона </a:t>
            </a:r>
            <a:r>
              <a:rPr lang="ru-RU" sz="2000" b="1" dirty="0" smtClean="0">
                <a:solidFill>
                  <a:schemeClr val="accent6"/>
                </a:solidFill>
              </a:rPr>
              <a:t>№230-ФЗ: основные нарушения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22827" y="791807"/>
            <a:ext cx="94297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492" y="-2770"/>
            <a:ext cx="1505508" cy="73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75595" y="314990"/>
            <a:ext cx="639421" cy="3894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6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537" y="1664804"/>
            <a:ext cx="11993462" cy="294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Превышение количества взаимодействий</a:t>
            </a:r>
          </a:p>
          <a:p>
            <a:pPr marL="457200" lvl="0" indent="-457200"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Осуществление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взаимодействия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после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отказа от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него</a:t>
            </a:r>
            <a:endParaRPr lang="ru-RU" sz="2400" dirty="0">
              <a:solidFill>
                <a:schemeClr val="tx1">
                  <a:lumMod val="50000"/>
                </a:schemeClr>
              </a:solidFill>
            </a:endParaRPr>
          </a:p>
          <a:p>
            <a:pPr marL="457200" lvl="0" indent="-457200"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Навязывание соглашений об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изменении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частоты взаимодействия</a:t>
            </a:r>
            <a:endParaRPr lang="ru-RU" sz="2400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Использование при взаимодействии оскорблений,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угроз</a:t>
            </a:r>
            <a:endParaRPr lang="ru-RU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5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703" y="344615"/>
            <a:ext cx="10929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b="1" dirty="0">
                <a:solidFill>
                  <a:schemeClr val="accent6"/>
                </a:solidFill>
              </a:rPr>
              <a:t>Законодательные </a:t>
            </a:r>
            <a:r>
              <a:rPr lang="ru-RU" sz="2000" b="1" dirty="0" smtClean="0">
                <a:solidFill>
                  <a:schemeClr val="accent6"/>
                </a:solidFill>
              </a:rPr>
              <a:t>новеллы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22827" y="791807"/>
            <a:ext cx="94297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492" y="-2770"/>
            <a:ext cx="1505508" cy="73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75595" y="314990"/>
            <a:ext cx="639421" cy="3894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6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537" y="1094369"/>
            <a:ext cx="1199346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chemeClr val="accent6"/>
              </a:buClr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Проект федерального закона </a:t>
            </a:r>
            <a:r>
              <a:rPr lang="ru-RU" b="1" dirty="0">
                <a:solidFill>
                  <a:schemeClr val="accent6"/>
                </a:solidFill>
              </a:rPr>
              <a:t>«О внесении изменений в Федеральный </a:t>
            </a:r>
            <a:r>
              <a:rPr lang="ru-RU" b="1" dirty="0" smtClean="0">
                <a:solidFill>
                  <a:schemeClr val="accent6"/>
                </a:solidFill>
              </a:rPr>
              <a:t>закон «О </a:t>
            </a:r>
            <a:r>
              <a:rPr lang="ru-RU" b="1" dirty="0">
                <a:solidFill>
                  <a:schemeClr val="accent6"/>
                </a:solidFill>
              </a:rPr>
              <a:t>потребительском кредите (займе</a:t>
            </a:r>
            <a:r>
              <a:rPr lang="ru-RU" b="1" dirty="0" smtClean="0">
                <a:solidFill>
                  <a:schemeClr val="accent6"/>
                </a:solidFill>
              </a:rPr>
              <a:t>)»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в части предоставления заёмщику права на изменение графика платежей)</a:t>
            </a: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Установление права заёмщика – физического лица обратиться к кредитору за реструктуризацией ипотечного кредита (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займа) и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обязанность кредитора удовлетворить указанное требование заёмщика на условиях безубыточности</a:t>
            </a:r>
          </a:p>
          <a:p>
            <a:pPr marL="914400" lvl="1" indent="-4572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Предоставление времени для восстановления своей платёжеспособности (преодоления временной сложной жизненной ситуации) и установления периода сниженных платежей на понятных для заёмщика условиях: длительность периода сниженных платежей не менее 6 месяцев и снижение платежей в этот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период</a:t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не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менее, чем в 2 раза</a:t>
            </a:r>
          </a:p>
          <a:p>
            <a:pPr marL="914400" lvl="1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Право на реструктуризацию предоставляется заёмщику дважды в течение срока действия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договора,</a:t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но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в любом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случае не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раньше, чем через 5 лет после завершения предыдущей реструктуризации ипотечного кредита (займа)</a:t>
            </a:r>
          </a:p>
          <a:p>
            <a:pPr marL="457200" indent="-4572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ПСК в процентах годовых в течение периода реструктуризации и после его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окончания не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должна превышать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ПСК</a:t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процентах годовых, по графику платежей,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действовавшему до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реструктуризации</a:t>
            </a:r>
          </a:p>
          <a:p>
            <a:pPr marL="457200" indent="-457200">
              <a:lnSpc>
                <a:spcPct val="200000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Обязательное информирование заёмщика о последствиях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реструктуризации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85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703" y="344615"/>
            <a:ext cx="10929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b="1" dirty="0">
                <a:solidFill>
                  <a:schemeClr val="accent6"/>
                </a:solidFill>
              </a:rPr>
              <a:t>Законодательные </a:t>
            </a:r>
            <a:r>
              <a:rPr lang="ru-RU" sz="2000" b="1" dirty="0" smtClean="0">
                <a:solidFill>
                  <a:schemeClr val="accent6"/>
                </a:solidFill>
              </a:rPr>
              <a:t>новеллы (2)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22827" y="791807"/>
            <a:ext cx="94297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492" y="-2770"/>
            <a:ext cx="1505508" cy="73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75595" y="314990"/>
            <a:ext cx="639421" cy="3894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6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537" y="1094369"/>
            <a:ext cx="11993462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chemeClr val="accent6"/>
              </a:buClr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Проект федерального закона </a:t>
            </a:r>
            <a:r>
              <a:rPr lang="ru-RU" b="1" dirty="0">
                <a:solidFill>
                  <a:schemeClr val="accent6"/>
                </a:solidFill>
              </a:rPr>
              <a:t>«О внесении изменений </a:t>
            </a:r>
            <a:r>
              <a:rPr lang="ru-RU" b="1" dirty="0" smtClean="0">
                <a:solidFill>
                  <a:schemeClr val="accent6"/>
                </a:solidFill>
              </a:rPr>
              <a:t>в Федеральный закон «О </a:t>
            </a:r>
            <a:r>
              <a:rPr lang="ru-RU" b="1" dirty="0">
                <a:solidFill>
                  <a:schemeClr val="accent6"/>
                </a:solidFill>
              </a:rPr>
              <a:t>потребительском кредите (займе</a:t>
            </a:r>
            <a:r>
              <a:rPr lang="ru-RU" b="1" dirty="0" smtClean="0">
                <a:solidFill>
                  <a:schemeClr val="accent6"/>
                </a:solidFill>
              </a:rPr>
              <a:t>)»</a:t>
            </a:r>
            <a:br>
              <a:rPr lang="ru-RU" b="1" dirty="0" smtClean="0">
                <a:solidFill>
                  <a:schemeClr val="accent6"/>
                </a:solidFill>
              </a:rPr>
            </a:br>
            <a:r>
              <a:rPr lang="ru-RU" b="1" dirty="0" smtClean="0">
                <a:solidFill>
                  <a:schemeClr val="accent6"/>
                </a:solidFill>
              </a:rPr>
              <a:t>и </a:t>
            </a:r>
            <a:r>
              <a:rPr lang="ru-RU" b="1" dirty="0">
                <a:solidFill>
                  <a:schemeClr val="accent6"/>
                </a:solidFill>
              </a:rPr>
              <a:t>о внесении изменений в отдельные законодательные акты Российской Федерации»</a:t>
            </a:r>
          </a:p>
          <a:p>
            <a:pPr marL="457200" indent="-45720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Ограничение круга лиц, которые вправе осуществлять деятельность по предоставлению кредитов (займов) физическим лицам в целях, не связанных с осуществлением предпринимательской деятельности, и обязательства заёмщиков по которым обеспечены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ипотекой: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marL="914400" lvl="1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кредитные организации;</a:t>
            </a:r>
          </a:p>
          <a:p>
            <a:pPr marL="914400" lvl="1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МФО, КПК, СКПК;</a:t>
            </a:r>
          </a:p>
          <a:p>
            <a:pPr marL="914400" lvl="1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Росвоенипотека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;</a:t>
            </a:r>
          </a:p>
          <a:p>
            <a:pPr marL="914400" lvl="1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единый институт развития в жилищной сфере, а также уполномоченные единым институтом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развития</a:t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жилищной сфере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организации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Уступка прав (требований) по договору только лицам, которые вправе осуществлять деятельность по предоставлению ипотечных кредитов (займов),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коллекторским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агентствам, специализированному финансовому обществу или ипотечному агенту;</a:t>
            </a:r>
          </a:p>
          <a:p>
            <a:pPr marL="457200" indent="-45720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Лишение кредитора права требовать исполнения заёмщиком обязательств по договору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в случае, если такой договор заключён лицом, которое не вправе осуществлять деятельность по предоставлению ипотечных кредитов (займов), и если на момент уступки лицо</a:t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не являлось лицом, которое вправе осуществлять деятельность по предоставлению ипотечных кредитов (займов),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коллекторским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агентством, специализированным финансовым обществом или ипотечным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агентом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6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82603" y="5109027"/>
            <a:ext cx="1836000" cy="162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 dirty="0"/>
          </a:p>
        </p:txBody>
      </p:sp>
      <p:sp>
        <p:nvSpPr>
          <p:cNvPr id="47109" name="Прямоугольник 6"/>
          <p:cNvSpPr>
            <a:spLocks noChangeArrowheads="1"/>
          </p:cNvSpPr>
          <p:nvPr/>
        </p:nvSpPr>
        <p:spPr bwMode="auto">
          <a:xfrm>
            <a:off x="0" y="1"/>
            <a:ext cx="12192000" cy="147600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91440" tIns="45720" rIns="91440" bIns="45720" anchor="ctr"/>
          <a:lstStyle>
            <a:lvl1pPr eaLnBrk="0" hangingPunct="0">
              <a:lnSpc>
                <a:spcPct val="90000"/>
              </a:lnSpc>
              <a:spcBef>
                <a:spcPts val="875"/>
              </a:spcBef>
              <a:buFont typeface="Arial" charset="0"/>
              <a:buChar char="•"/>
              <a:defRPr kumimoji="1"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38"/>
              </a:spcBef>
              <a:buFont typeface="Arial" charset="0"/>
              <a:buChar char="•"/>
              <a:defRPr kumimoji="1"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38"/>
              </a:spcBef>
              <a:buFont typeface="Arial" charset="0"/>
              <a:buChar char="•"/>
              <a:defRPr kumimoji="1"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38"/>
              </a:spcBef>
              <a:buFont typeface="Arial" charset="0"/>
              <a:buChar char="•"/>
              <a:defRPr kumimoji="1"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38"/>
              </a:spcBef>
              <a:buFont typeface="Arial" charset="0"/>
              <a:buChar char="•"/>
              <a:defRPr kumimoji="1"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kumimoji="1"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kumimoji="1"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kumimoji="1"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kumimoji="1"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kumimoji="0" lang="ru-RU" altLang="ru-RU" sz="4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150020" y="4113076"/>
            <a:ext cx="6512330" cy="2177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16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Контактный центр</a:t>
            </a:r>
            <a:r>
              <a:rPr lang="ru-RU" altLang="ru-RU" sz="1600" dirty="0" smtClean="0">
                <a:latin typeface="Calibri" panose="020F0502020204030204" pitchFamily="34" charset="0"/>
              </a:rPr>
              <a:t>: </a:t>
            </a:r>
            <a:r>
              <a:rPr lang="ru-RU" altLang="ru-RU" sz="1800" dirty="0" smtClean="0">
                <a:latin typeface="Calibri" panose="020F0502020204030204" pitchFamily="34" charset="0"/>
              </a:rPr>
              <a:t>8 800 300-30-00, +7 499 300-30-00</a:t>
            </a:r>
            <a:endParaRPr lang="ru-RU" altLang="ru-RU" sz="160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r>
              <a:rPr lang="ru-RU" altLang="ru-RU" sz="16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Пункт приёма корреспонденции</a:t>
            </a:r>
            <a:r>
              <a:rPr lang="ru-RU" altLang="ru-RU" sz="1600" dirty="0" smtClean="0">
                <a:latin typeface="Calibri" panose="020F0502020204030204" pitchFamily="34" charset="0"/>
              </a:rPr>
              <a:t>: Москва, Сандуновский пер., д.3, стр.1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18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Факс</a:t>
            </a:r>
            <a:r>
              <a:rPr lang="ru-RU" altLang="ru-RU" sz="1800" dirty="0" smtClean="0">
                <a:latin typeface="Calibri" panose="020F0502020204030204" pitchFamily="34" charset="0"/>
              </a:rPr>
              <a:t>: +7 495 621-64-65, +7 495 621-62-88</a:t>
            </a:r>
            <a:endParaRPr lang="en-US" altLang="ru-RU" sz="180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ru-RU" sz="1400" dirty="0" smtClean="0"/>
              <a:t>               </a:t>
            </a:r>
            <a:r>
              <a:rPr lang="en-US" altLang="ru-RU" sz="1400" dirty="0" smtClean="0">
                <a:latin typeface="Calibri" panose="020F0502020204030204" pitchFamily="34" charset="0"/>
              </a:rPr>
              <a:t>(</a:t>
            </a:r>
            <a:r>
              <a:rPr lang="ru-RU" altLang="ru-RU" sz="1400" dirty="0" smtClean="0">
                <a:latin typeface="Calibri" panose="020F0502020204030204" pitchFamily="34" charset="0"/>
              </a:rPr>
              <a:t>проверка прохождения факса + 7 495 771-48-30)</a:t>
            </a:r>
            <a:endParaRPr lang="ru-RU" altLang="ru-RU" sz="180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r>
              <a:rPr lang="ru-RU" altLang="ru-RU" sz="16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Почтовый адрес</a:t>
            </a:r>
            <a:r>
              <a:rPr lang="ru-RU" altLang="ru-RU" sz="1600" dirty="0" smtClean="0">
                <a:latin typeface="Calibri" panose="020F0502020204030204" pitchFamily="34" charset="0"/>
              </a:rPr>
              <a:t>: 107016, Москва, ул. Неглинная, д.12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r>
              <a:rPr lang="ru-RU" altLang="ru-RU" sz="16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Сайт</a:t>
            </a:r>
            <a:r>
              <a:rPr lang="ru-RU" altLang="ru-RU" sz="1600" dirty="0" smtClean="0">
                <a:latin typeface="Calibri" panose="020F0502020204030204" pitchFamily="34" charset="0"/>
              </a:rPr>
              <a:t>: </a:t>
            </a:r>
            <a:r>
              <a:rPr lang="en-US" altLang="ru-RU" sz="1600" dirty="0" smtClean="0">
                <a:latin typeface="Calibri" panose="020F0502020204030204" pitchFamily="34" charset="0"/>
              </a:rPr>
              <a:t>www.cbr.ru </a:t>
            </a:r>
            <a:endParaRPr lang="ru-RU" altLang="ru-RU" sz="160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r>
              <a:rPr lang="ru-RU" altLang="ru-RU" sz="16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Электронная почта</a:t>
            </a:r>
            <a:r>
              <a:rPr lang="ru-RU" altLang="ru-RU" sz="1600" dirty="0" smtClean="0">
                <a:latin typeface="Calibri" panose="020F0502020204030204" pitchFamily="34" charset="0"/>
              </a:rPr>
              <a:t>: </a:t>
            </a:r>
            <a:r>
              <a:rPr lang="en-US" altLang="ru-RU" sz="1600" dirty="0" smtClean="0">
                <a:latin typeface="Calibri" panose="020F0502020204030204" pitchFamily="34" charset="0"/>
              </a:rPr>
              <a:t>fps@cbr.ru</a:t>
            </a:r>
            <a:endParaRPr lang="ru-RU" altLang="ru-RU" sz="1600" dirty="0" smtClean="0">
              <a:latin typeface="Calibri" panose="020F05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t="5455" r="5612" b="4818"/>
          <a:stretch/>
        </p:blipFill>
        <p:spPr>
          <a:xfrm>
            <a:off x="10551423" y="5264070"/>
            <a:ext cx="1298360" cy="132277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135360" y="3035117"/>
            <a:ext cx="3328961" cy="4009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402"/>
            <a:r>
              <a:rPr lang="ru-RU" sz="1200" spc="-40" dirty="0" smtClean="0">
                <a:solidFill>
                  <a:srgbClr val="77777A"/>
                </a:solidFill>
                <a:latin typeface="Calibri" panose="020F0502020204030204" pitchFamily="34" charset="0"/>
              </a:rPr>
              <a:t>Служба по защите прав</a:t>
            </a:r>
            <a:r>
              <a:rPr lang="en-US" sz="1200" spc="-40" dirty="0" smtClean="0">
                <a:solidFill>
                  <a:srgbClr val="77777A"/>
                </a:solidFill>
                <a:latin typeface="Calibri" panose="020F0502020204030204" pitchFamily="34" charset="0"/>
              </a:rPr>
              <a:t> </a:t>
            </a:r>
            <a:r>
              <a:rPr lang="ru-RU" sz="1200" spc="-40" dirty="0" smtClean="0">
                <a:solidFill>
                  <a:srgbClr val="77777A"/>
                </a:solidFill>
                <a:latin typeface="Calibri" panose="020F0502020204030204" pitchFamily="34" charset="0"/>
              </a:rPr>
              <a:t>потребителей </a:t>
            </a:r>
            <a:br>
              <a:rPr lang="ru-RU" sz="1200" spc="-40" dirty="0" smtClean="0">
                <a:solidFill>
                  <a:srgbClr val="77777A"/>
                </a:solidFill>
                <a:latin typeface="Calibri" panose="020F0502020204030204" pitchFamily="34" charset="0"/>
              </a:rPr>
            </a:br>
            <a:r>
              <a:rPr lang="ru-RU" sz="1200" spc="-40" dirty="0" smtClean="0">
                <a:solidFill>
                  <a:srgbClr val="77777A"/>
                </a:solidFill>
                <a:latin typeface="Calibri" panose="020F0502020204030204" pitchFamily="34" charset="0"/>
              </a:rPr>
              <a:t>и обеспечению доступности финансовых услуг</a:t>
            </a:r>
            <a:endParaRPr lang="ru-RU" sz="1200" spc="-40" dirty="0">
              <a:solidFill>
                <a:srgbClr val="77777A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36" y="1722254"/>
            <a:ext cx="50673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47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492" y="-2770"/>
            <a:ext cx="1505508" cy="73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072810" y="990697"/>
            <a:ext cx="67547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6"/>
                </a:solidFill>
              </a:rPr>
              <a:t>«</a:t>
            </a:r>
            <a:r>
              <a:rPr lang="ru-RU" sz="2800" i="1" dirty="0" smtClean="0">
                <a:solidFill>
                  <a:schemeClr val="accent6"/>
                </a:solidFill>
              </a:rPr>
              <a:t>Поведения, соответствующего праву,</a:t>
            </a:r>
            <a:br>
              <a:rPr lang="ru-RU" sz="2800" i="1" dirty="0" smtClean="0">
                <a:solidFill>
                  <a:schemeClr val="accent6"/>
                </a:solidFill>
              </a:rPr>
            </a:br>
            <a:r>
              <a:rPr lang="ru-RU" sz="2800" i="1" dirty="0" smtClean="0">
                <a:solidFill>
                  <a:schemeClr val="accent6"/>
                </a:solidFill>
              </a:rPr>
              <a:t>и притом с моральным умонастроением, нужно добиваться в первую очередь,</a:t>
            </a:r>
            <a:br>
              <a:rPr lang="ru-RU" sz="2800" i="1" dirty="0" smtClean="0">
                <a:solidFill>
                  <a:schemeClr val="accent6"/>
                </a:solidFill>
              </a:rPr>
            </a:br>
            <a:r>
              <a:rPr lang="ru-RU" sz="2800" i="1" dirty="0" smtClean="0">
                <a:solidFill>
                  <a:schemeClr val="accent6"/>
                </a:solidFill>
              </a:rPr>
              <a:t>и только тогда может прийти моральное поведение, как таковое,</a:t>
            </a:r>
            <a:br>
              <a:rPr lang="ru-RU" sz="2800" i="1" dirty="0" smtClean="0">
                <a:solidFill>
                  <a:schemeClr val="accent6"/>
                </a:solidFill>
              </a:rPr>
            </a:br>
            <a:r>
              <a:rPr lang="ru-RU" sz="2800" i="1" dirty="0" smtClean="0">
                <a:solidFill>
                  <a:schemeClr val="accent6"/>
                </a:solidFill>
              </a:rPr>
              <a:t>в котором нет никакого правового предписания</a:t>
            </a:r>
            <a:r>
              <a:rPr lang="ru-RU" sz="2800" dirty="0" smtClean="0">
                <a:solidFill>
                  <a:schemeClr val="accent6"/>
                </a:solidFill>
              </a:rPr>
              <a:t>»</a:t>
            </a:r>
            <a:r>
              <a:rPr lang="ru-RU" sz="2800" dirty="0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68541" y="4110561"/>
            <a:ext cx="4458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Георг Вильгельм Фридрих Гегель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52" y="990697"/>
            <a:ext cx="2916324" cy="38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703" y="344615"/>
            <a:ext cx="91457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b="1" dirty="0" smtClean="0">
                <a:solidFill>
                  <a:schemeClr val="accent6"/>
                </a:solidFill>
              </a:rPr>
              <a:t>Принципиальные различия финансовой организации и потребителя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38703" y="1068874"/>
            <a:ext cx="94297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492" y="-2770"/>
            <a:ext cx="1505508" cy="73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796" y="881900"/>
            <a:ext cx="1275763" cy="151156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49" y="4778919"/>
            <a:ext cx="2778065" cy="206132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205442" y="1314518"/>
            <a:ext cx="3129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Потребитель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0664" y="1259870"/>
            <a:ext cx="5365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000"/>
            </a:lvl1pPr>
          </a:lstStyle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Финансовая организация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62022" y="3192220"/>
            <a:ext cx="997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VS</a:t>
            </a:r>
            <a:endParaRPr lang="ru-RU" sz="1600" b="1" i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5515" y="1961099"/>
            <a:ext cx="5092792" cy="525060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alibri" panose="020F0502020204030204" pitchFamily="34" charset="0"/>
              </a:rPr>
              <a:t>Рациональна при </a:t>
            </a:r>
            <a:r>
              <a:rPr lang="ru-RU" sz="2000" dirty="0" smtClean="0">
                <a:latin typeface="Calibri" panose="020F0502020204030204" pitchFamily="34" charset="0"/>
              </a:rPr>
              <a:t>принятии </a:t>
            </a:r>
            <a:r>
              <a:rPr lang="ru-RU" sz="2000" dirty="0">
                <a:latin typeface="Calibri" panose="020F0502020204030204" pitchFamily="34" charset="0"/>
              </a:rPr>
              <a:t>решений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35515" y="2570501"/>
            <a:ext cx="5092792" cy="779155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alibri" panose="020F0502020204030204" pitchFamily="34" charset="0"/>
              </a:rPr>
              <a:t>Сотрудники – профессиональные экономисты/юристы/маркетологи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35515" y="3433998"/>
            <a:ext cx="5092792" cy="698360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alibri" panose="020F0502020204030204" pitchFamily="34" charset="0"/>
              </a:rPr>
              <a:t>Расчеты совершаются при помощи специализированных программ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35515" y="4216701"/>
            <a:ext cx="5092792" cy="698360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alibri" panose="020F0502020204030204" pitchFamily="34" charset="0"/>
              </a:rPr>
              <a:t>Самостоятельно разрабатывает продукты</a:t>
            </a:r>
            <a:br>
              <a:rPr lang="ru-RU" sz="2000" dirty="0">
                <a:latin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</a:rPr>
              <a:t>и способы их реализации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962564" y="2414750"/>
            <a:ext cx="5021670" cy="417862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anose="020F0502020204030204" pitchFamily="34" charset="0"/>
              </a:rPr>
              <a:t>Нерационален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962564" y="2880536"/>
            <a:ext cx="5021670" cy="829101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alibri" panose="020F0502020204030204" pitchFamily="34" charset="0"/>
              </a:rPr>
              <a:t>Поверхностные знания о финансовом рынке и законодательстве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962564" y="3757561"/>
            <a:ext cx="5021670" cy="705559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alibri" panose="020F0502020204030204" pitchFamily="34" charset="0"/>
              </a:rPr>
              <a:t>Поддаётся психологическим манипуляциям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962564" y="4511044"/>
            <a:ext cx="5021670" cy="705559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alibri" panose="020F0502020204030204" pitchFamily="34" charset="0"/>
              </a:rPr>
              <a:t>Может согласиться приобрести предложенные продукты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962564" y="5264527"/>
            <a:ext cx="5021670" cy="705559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alibri" panose="020F0502020204030204" pitchFamily="34" charset="0"/>
              </a:rPr>
              <a:t>Отсутствие существенных ресурсов</a:t>
            </a:r>
            <a:br>
              <a:rPr lang="ru-RU" sz="2000" dirty="0">
                <a:latin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</a:rPr>
              <a:t>на отстаивание своих прав</a:t>
            </a:r>
          </a:p>
        </p:txBody>
      </p:sp>
    </p:spTree>
    <p:extLst>
      <p:ext uri="{BB962C8B-B14F-4D97-AF65-F5344CB8AC3E}">
        <p14:creationId xmlns:p14="http://schemas.microsoft.com/office/powerpoint/2010/main" val="330210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703" y="344615"/>
            <a:ext cx="10929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b="1" dirty="0">
                <a:solidFill>
                  <a:schemeClr val="accent6"/>
                </a:solidFill>
              </a:rPr>
              <a:t>Реактивный надзор: статистика поступления обращений в Банк России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7657" y="320671"/>
            <a:ext cx="655297" cy="3894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6"/>
              </a:solidFill>
              <a:latin typeface="Cambria" panose="020405030504060302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38703" y="908720"/>
            <a:ext cx="94297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492" y="-2770"/>
            <a:ext cx="1505508" cy="73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-384720" y="1495409"/>
            <a:ext cx="7114295" cy="5294854"/>
            <a:chOff x="6584752" y="1052736"/>
            <a:chExt cx="5422912" cy="2992687"/>
          </a:xfrm>
        </p:grpSpPr>
        <p:sp>
          <p:nvSpPr>
            <p:cNvPr id="19" name="TextBox 18"/>
            <p:cNvSpPr txBox="1"/>
            <p:nvPr/>
          </p:nvSpPr>
          <p:spPr>
            <a:xfrm>
              <a:off x="7032104" y="1052736"/>
              <a:ext cx="4320480" cy="191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tx1">
                      <a:lumMod val="50000"/>
                    </a:schemeClr>
                  </a:solidFill>
                </a:rPr>
                <a:t>Жалобы на действия КО за 10 месяцев 2018 года</a:t>
              </a:r>
              <a:endParaRPr lang="ru-RU" sz="16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graphicFrame>
          <p:nvGraphicFramePr>
            <p:cNvPr id="35" name="Диаграмма 3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55750623"/>
                </p:ext>
              </p:extLst>
            </p:nvPr>
          </p:nvGraphicFramePr>
          <p:xfrm>
            <a:off x="6584752" y="1345122"/>
            <a:ext cx="5422912" cy="27003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7035475" y="116200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  <a:t>Надзорно значимые темы</a:t>
            </a:r>
            <a:endParaRPr lang="ru-RU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4924" y="1685220"/>
            <a:ext cx="58615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Навязывание дополнительных услуг</a:t>
            </a:r>
          </a:p>
          <a:p>
            <a:pPr algn="just"/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с июля 2017 года наблюдается рост числа обращений</a:t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на навязывание банками дополнительных услуг</a:t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к кредитному договору. Так, с января по октябрь 2018 года поступило по данной теме больше обращений,</a:t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чем за весь 2017 год. В среднем обращения</a:t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на навязывания дополнительных услуг составляют 20%</a:t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от всех жало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б, поступающих по потребительскому кредитованию</a:t>
            </a:r>
          </a:p>
          <a:p>
            <a:pPr algn="just"/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53669" y="4556577"/>
            <a:ext cx="58054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Взыскание задолженности</a:t>
            </a:r>
          </a:p>
          <a:p>
            <a:pPr algn="just"/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с 2017 года наблюдается рост количества обращений</a:t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на взыскание задолженности банками. В частности,</a:t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в первом полугодии 2018 года по данной теме поступило на 68% жалоб больше, чем за аналогичный период 2017 года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0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 descr="C:\Users\ArsenovAN\Desktop\человечки для презентаций\b4a8095a449743f1a70c348b884c75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22" y="4506058"/>
            <a:ext cx="2348649" cy="234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605273" y="4313851"/>
            <a:ext cx="3362935" cy="1980042"/>
          </a:xfrm>
          <a:prstGeom prst="rect">
            <a:avLst/>
          </a:prstGeom>
          <a:solidFill>
            <a:schemeClr val="bg2"/>
          </a:solidFill>
          <a:ln>
            <a:noFill/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Анализ </a:t>
            </a:r>
            <a:r>
              <a:rPr lang="ru-RU" b="1" dirty="0" smtClean="0">
                <a:solidFill>
                  <a:schemeClr val="accent4"/>
                </a:solidFill>
              </a:rPr>
              <a:t>обращений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граждан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4"/>
                </a:solidFill>
              </a:rPr>
              <a:t>Запрос</a:t>
            </a:r>
            <a:r>
              <a:rPr lang="ru-RU" dirty="0" smtClean="0">
                <a:solidFill>
                  <a:schemeClr val="accent4"/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разъяснений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и выявление нарушений, допущенных в отношении заявителей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9584" y="281828"/>
            <a:ext cx="101669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b="1" dirty="0" smtClean="0">
                <a:solidFill>
                  <a:schemeClr val="accent6"/>
                </a:solidFill>
              </a:rPr>
              <a:t>Виды и составляющие поведенческого надзора за деятельностью кредитных организаций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789584" y="989714"/>
            <a:ext cx="94297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775" y="1293090"/>
            <a:ext cx="5158818" cy="266515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35360" y="2996495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Превентивный надзор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2575" y="3944519"/>
            <a:ext cx="2173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Реактивный надзор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67466" y="2857995"/>
            <a:ext cx="4024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Мониторинг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соблюдения рекомендаций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6717" y="855190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Надзор за рынком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потребительского кредитования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18939" y="3504326"/>
            <a:ext cx="3465426" cy="1125826"/>
          </a:xfrm>
          <a:prstGeom prst="rect">
            <a:avLst/>
          </a:prstGeom>
          <a:solidFill>
            <a:schemeClr val="bg2"/>
          </a:solidFill>
          <a:ln>
            <a:noFill/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Анализ деятельности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кредитора по </a:t>
            </a:r>
            <a:r>
              <a:rPr lang="ru-RU" b="1" dirty="0">
                <a:solidFill>
                  <a:schemeClr val="accent4"/>
                </a:solidFill>
              </a:rPr>
              <a:t>соблюдению </a:t>
            </a:r>
            <a:r>
              <a:rPr lang="ru-RU" b="1" dirty="0" smtClean="0">
                <a:solidFill>
                  <a:schemeClr val="accent4"/>
                </a:solidFill>
              </a:rPr>
              <a:t>рекомендаций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Банка России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3352" y="3397329"/>
            <a:ext cx="3931042" cy="2173185"/>
          </a:xfrm>
          <a:prstGeom prst="rect">
            <a:avLst/>
          </a:prstGeom>
          <a:solidFill>
            <a:schemeClr val="bg2"/>
          </a:solidFill>
          <a:ln>
            <a:noFill/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Выявление </a:t>
            </a:r>
            <a:r>
              <a:rPr lang="ru-RU" b="1" dirty="0" smtClean="0">
                <a:solidFill>
                  <a:schemeClr val="accent4"/>
                </a:solidFill>
              </a:rPr>
              <a:t>предпосылок</a:t>
            </a:r>
            <a:br>
              <a:rPr lang="ru-RU" b="1" dirty="0" smtClean="0">
                <a:solidFill>
                  <a:schemeClr val="accent4"/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для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нарушений прав потребителей в деятельности поднадзорной организации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4"/>
                </a:solidFill>
              </a:rPr>
              <a:t>Проактивное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реагирование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8" name="Рисунок 1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492" y="-2770"/>
            <a:ext cx="1505508" cy="73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08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1" r="20996"/>
          <a:stretch/>
        </p:blipFill>
        <p:spPr>
          <a:xfrm>
            <a:off x="10020436" y="677974"/>
            <a:ext cx="1767633" cy="22251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703" y="344615"/>
            <a:ext cx="10009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b="1" dirty="0" smtClean="0">
                <a:solidFill>
                  <a:schemeClr val="accent6"/>
                </a:solidFill>
              </a:rPr>
              <a:t>Превентивный надзор: предмет надзора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38703" y="872716"/>
            <a:ext cx="94297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492" y="-2770"/>
            <a:ext cx="1505508" cy="73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5513" y="1610827"/>
            <a:ext cx="10999059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Федеральный закон </a:t>
            </a:r>
            <a:r>
              <a:rPr lang="ru-RU" sz="2300" dirty="0" smtClean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№ 353-ФЗ «О</a:t>
            </a:r>
            <a:r>
              <a:rPr lang="ru-RU" sz="23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 потребительском кредите (займе)»</a:t>
            </a:r>
            <a:endParaRPr lang="ru-RU" sz="2300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300" dirty="0" smtClean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Федеральный закон № 218-ФЗ </a:t>
            </a:r>
            <a:r>
              <a:rPr lang="ru-RU" sz="2300" dirty="0" smtClean="0">
                <a:solidFill>
                  <a:schemeClr val="tx1">
                    <a:lumMod val="50000"/>
                  </a:schemeClr>
                </a:solidFill>
              </a:rPr>
              <a:t>«О </a:t>
            </a:r>
            <a:r>
              <a:rPr lang="ru-RU" sz="2300" dirty="0">
                <a:solidFill>
                  <a:schemeClr val="tx1">
                    <a:lumMod val="50000"/>
                  </a:schemeClr>
                </a:solidFill>
              </a:rPr>
              <a:t>кредитных историях</a:t>
            </a:r>
            <a:r>
              <a:rPr lang="ru-RU" sz="2300" dirty="0" smtClean="0">
                <a:solidFill>
                  <a:schemeClr val="tx1">
                    <a:lumMod val="50000"/>
                  </a:schemeClr>
                </a:solidFill>
              </a:rPr>
              <a:t>»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Федеральный </a:t>
            </a:r>
            <a:r>
              <a:rPr lang="ru-RU" sz="2300" dirty="0" smtClean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</a:rPr>
              <a:t>закон №230-ФЗ </a:t>
            </a:r>
            <a:r>
              <a:rPr lang="ru-RU" sz="2300" dirty="0" smtClean="0">
                <a:solidFill>
                  <a:schemeClr val="tx1">
                    <a:lumMod val="50000"/>
                  </a:schemeClr>
                </a:solidFill>
              </a:rPr>
              <a:t>«О </a:t>
            </a:r>
            <a:r>
              <a:rPr lang="ru-RU" sz="2300" dirty="0">
                <a:solidFill>
                  <a:schemeClr val="tx1">
                    <a:lumMod val="50000"/>
                  </a:schemeClr>
                </a:solidFill>
              </a:rPr>
              <a:t>защите прав и законных интересов физических лиц при осуществлении деятельности по возврату просроченной </a:t>
            </a:r>
            <a:r>
              <a:rPr lang="ru-RU" sz="2300" dirty="0" smtClean="0">
                <a:solidFill>
                  <a:schemeClr val="tx1">
                    <a:lumMod val="50000"/>
                  </a:schemeClr>
                </a:solidFill>
              </a:rPr>
              <a:t>задолженности</a:t>
            </a:r>
            <a:br>
              <a:rPr lang="ru-RU" sz="23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300" dirty="0" smtClean="0">
                <a:solidFill>
                  <a:schemeClr val="tx1">
                    <a:lumMod val="50000"/>
                  </a:schemeClr>
                </a:solidFill>
              </a:rPr>
              <a:t>и </a:t>
            </a:r>
            <a:r>
              <a:rPr lang="ru-RU" sz="2300" dirty="0">
                <a:solidFill>
                  <a:schemeClr val="tx1">
                    <a:lumMod val="50000"/>
                  </a:schemeClr>
                </a:solidFill>
              </a:rPr>
              <a:t>о внесении изменений в Федеральный закон «О микрофинансовой деятельности и микрофинансовых организациях</a:t>
            </a:r>
            <a:r>
              <a:rPr lang="ru-RU" sz="2300" dirty="0" smtClean="0">
                <a:solidFill>
                  <a:schemeClr val="tx1">
                    <a:lumMod val="50000"/>
                  </a:schemeClr>
                </a:solidFill>
              </a:rPr>
              <a:t>»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300" dirty="0" smtClean="0">
                <a:solidFill>
                  <a:schemeClr val="tx1">
                    <a:lumMod val="50000"/>
                  </a:schemeClr>
                </a:solidFill>
              </a:rPr>
              <a:t>Нормативно-правовые акты Банка России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300" dirty="0" smtClean="0">
                <a:solidFill>
                  <a:schemeClr val="tx1">
                    <a:lumMod val="50000"/>
                  </a:schemeClr>
                </a:solidFill>
              </a:rPr>
              <a:t>Пресечение использования поднадзорными организациями </a:t>
            </a:r>
            <a:r>
              <a:rPr lang="ru-RU" sz="2300" dirty="0">
                <a:solidFill>
                  <a:schemeClr val="tx1">
                    <a:lumMod val="50000"/>
                  </a:schemeClr>
                </a:solidFill>
              </a:rPr>
              <a:t>недобросовестных практик при реализации финансовых продуктов</a:t>
            </a:r>
          </a:p>
        </p:txBody>
      </p:sp>
    </p:spTree>
    <p:extLst>
      <p:ext uri="{BB962C8B-B14F-4D97-AF65-F5344CB8AC3E}">
        <p14:creationId xmlns:p14="http://schemas.microsoft.com/office/powerpoint/2010/main" val="338586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703" y="344615"/>
            <a:ext cx="10929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b="1" dirty="0" smtClean="0">
                <a:solidFill>
                  <a:schemeClr val="accent6"/>
                </a:solidFill>
              </a:rPr>
              <a:t>Надзор за соблюдением Закона №353-ФЗ: основные нарушения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22827" y="791807"/>
            <a:ext cx="94297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492" y="-2770"/>
            <a:ext cx="1505508" cy="73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75595" y="314990"/>
            <a:ext cx="639421" cy="3894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6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3168" y="1043452"/>
            <a:ext cx="1121347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tx1">
                    <a:lumMod val="50000"/>
                  </a:schemeClr>
                </a:solidFill>
              </a:rPr>
              <a:t>Неполное раскрытие информации</a:t>
            </a:r>
          </a:p>
          <a:p>
            <a:pPr marL="457200" indent="-45720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tx1">
                    <a:lumMod val="50000"/>
                  </a:schemeClr>
                </a:solidFill>
              </a:rPr>
              <a:t>Невключение в расчет ПСК платы за доп. услуги</a:t>
            </a:r>
          </a:p>
          <a:p>
            <a:pPr marL="457200" lvl="0" indent="-45720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</a:rPr>
              <a:t>Превышение 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</a:rPr>
              <a:t>допустимого размера </a:t>
            </a: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</a:rPr>
              <a:t>ПСК</a:t>
            </a:r>
          </a:p>
          <a:p>
            <a:pPr marL="457200" indent="-45720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tx1">
                    <a:lumMod val="50000"/>
                  </a:schemeClr>
                </a:solidFill>
              </a:rPr>
              <a:t>Превышение допустимого размера неустойки</a:t>
            </a:r>
          </a:p>
          <a:p>
            <a:pPr marL="457200" indent="-45720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</a:rPr>
              <a:t>Некорректное заполнение табличной формы индивидуальных условий</a:t>
            </a:r>
          </a:p>
          <a:p>
            <a:pPr marL="457200" indent="-45720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</a:rPr>
              <a:t>Непредоставление возможности запрета уступки прав по договору</a:t>
            </a:r>
          </a:p>
          <a:p>
            <a:pPr marL="457200" indent="-45720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</a:rPr>
              <a:t>Взимание платы за услуги, не являющиеся самостоятельным благом для заёмщика</a:t>
            </a:r>
          </a:p>
          <a:p>
            <a:pPr marL="457200" indent="-457200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>
                    <a:lumMod val="50000"/>
                  </a:schemeClr>
                </a:solidFill>
              </a:rPr>
              <a:t>Невключение в заявление о предоставлении кредита информации о стоимости дополнительных услуг</a:t>
            </a:r>
            <a:endParaRPr lang="ru-RU" sz="2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7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13289" y="1512865"/>
            <a:ext cx="11778711" cy="24277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4"/>
                </a:solidFill>
              </a:rPr>
              <a:t>Крупные игроки на </a:t>
            </a:r>
            <a:r>
              <a:rPr lang="ru-RU" b="1" dirty="0">
                <a:solidFill>
                  <a:schemeClr val="accent4"/>
                </a:solidFill>
              </a:rPr>
              <a:t>рынке потребительского кредитования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 широкой региональной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сетью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4"/>
                </a:solidFill>
              </a:rPr>
              <a:t>Значительное </a:t>
            </a:r>
            <a:r>
              <a:rPr lang="ru-RU" b="1" dirty="0">
                <a:solidFill>
                  <a:schemeClr val="accent4"/>
                </a:solidFill>
              </a:rPr>
              <a:t>количество жалоб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 Банк России от потребителей финансовых услуг, в том числе по надзорно значимым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темам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4"/>
                </a:solidFill>
              </a:rPr>
              <a:t>Отказ от </a:t>
            </a:r>
            <a:r>
              <a:rPr lang="ru-RU" b="1" dirty="0">
                <a:solidFill>
                  <a:schemeClr val="accent4"/>
                </a:solidFill>
              </a:rPr>
              <a:t>исполнения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поднадзорной организацией ранее направленных ей рекомендаций Службы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4"/>
                </a:solidFill>
              </a:rPr>
              <a:t>Появление </a:t>
            </a:r>
            <a:r>
              <a:rPr lang="ru-RU" b="1" dirty="0">
                <a:solidFill>
                  <a:schemeClr val="accent4"/>
                </a:solidFill>
              </a:rPr>
              <a:t>нового продукта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при реализации которого потенциально могут быть нарушены права потребителей (в том числе путем мисселинга)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4"/>
                </a:solidFill>
              </a:rPr>
              <a:t>Поступление </a:t>
            </a:r>
            <a:r>
              <a:rPr lang="ru-RU" b="1" dirty="0">
                <a:solidFill>
                  <a:schemeClr val="accent4"/>
                </a:solidFill>
              </a:rPr>
              <a:t>надзорно значимой информации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относительно деятельности поднадзорной организации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(в том числе по результатам проведенной инспекционной проверки) </a:t>
            </a:r>
            <a:endParaRPr lang="ru-RU" sz="2400" dirty="0"/>
          </a:p>
        </p:txBody>
      </p:sp>
      <p:pic>
        <p:nvPicPr>
          <p:cNvPr id="1026" name="Рисунок 8" descr="http://okbnv.ru/wp-content/uploads/2017/01/head_beratung-1024x6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5229200"/>
            <a:ext cx="2371035" cy="153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6865" y="270427"/>
            <a:ext cx="9219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b="1" dirty="0" smtClean="0">
                <a:solidFill>
                  <a:schemeClr val="accent6"/>
                </a:solidFill>
              </a:rPr>
              <a:t>Превентивный надзор: мероприятия, проводимые в рамках превентивного поведенческого надзора за деятельностью профессиональных кредиторов 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786865" y="978313"/>
            <a:ext cx="94297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3224302" y="1054526"/>
            <a:ext cx="6156684" cy="3821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Критерии выбора поднадзорной </a:t>
            </a:r>
            <a:r>
              <a:rPr lang="ru-RU" b="1" dirty="0" smtClean="0">
                <a:solidFill>
                  <a:schemeClr val="bg1"/>
                </a:solidFill>
              </a:rPr>
              <a:t>организации: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3359696" y="5559226"/>
            <a:ext cx="8640960" cy="1077802"/>
          </a:xfrm>
          <a:prstGeom prst="wedgeRoundRectCallout">
            <a:avLst>
              <a:gd name="adj1" fmla="val -57451"/>
              <a:gd name="adj2" fmla="val -23688"/>
              <a:gd name="adj3" fmla="val 16667"/>
            </a:avLst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Банк России планирует </a:t>
            </a:r>
            <a:r>
              <a:rPr lang="ru-RU" sz="2000" b="1" dirty="0">
                <a:solidFill>
                  <a:schemeClr val="accent4"/>
                </a:solidFill>
              </a:rPr>
              <a:t>расширять практику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взаимодействия</a:t>
            </a:r>
            <a:b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с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поднадзорными организациями для обсуждения и поиска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решений</a:t>
            </a:r>
            <a:b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по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исключению недобросовестных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практик</a:t>
            </a:r>
            <a:endParaRPr lang="ru-RU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3" name="Рисунок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492" y="-2770"/>
            <a:ext cx="1505508" cy="73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с вырезом 4"/>
          <p:cNvSpPr/>
          <p:nvPr/>
        </p:nvSpPr>
        <p:spPr>
          <a:xfrm rot="5400000">
            <a:off x="5703748" y="3741673"/>
            <a:ext cx="352451" cy="966418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888173554"/>
              </p:ext>
            </p:extLst>
          </p:nvPr>
        </p:nvGraphicFramePr>
        <p:xfrm>
          <a:off x="183448" y="4116748"/>
          <a:ext cx="11817208" cy="1486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461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97" y="835560"/>
            <a:ext cx="2686199" cy="26861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1869" y="677538"/>
            <a:ext cx="6341869" cy="40305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</a:rPr>
              <a:t>Ловкость рук и никакого обмана</a:t>
            </a:r>
            <a:endParaRPr lang="ru-RU" sz="2800" b="1" dirty="0">
              <a:solidFill>
                <a:schemeClr val="accent6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Законом предусмотрено, что информация о наличии просроченной задолженности предоставляется клиенту бесплатно в срок не позднее 7 рабочих дней с  момента её образования </a:t>
            </a:r>
          </a:p>
          <a:p>
            <a:pPr algn="just"/>
            <a:endParaRPr lang="ru-RU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Вместе с тем, ряд банков предлагают клиентам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дополнительные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платные продукты, основной сутью которых является предоставление данной информации (а также ряда иных благ, которыми они маскируют взимание платы)</a:t>
            </a:r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703" y="344615"/>
            <a:ext cx="10929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b="1" dirty="0" smtClean="0">
                <a:solidFill>
                  <a:schemeClr val="accent6"/>
                </a:solidFill>
              </a:rPr>
              <a:t>Надзор за </a:t>
            </a:r>
            <a:r>
              <a:rPr lang="ru-RU" sz="2000" b="1" dirty="0">
                <a:solidFill>
                  <a:schemeClr val="accent6"/>
                </a:solidFill>
              </a:rPr>
              <a:t>соблюдением Закона </a:t>
            </a:r>
            <a:r>
              <a:rPr lang="ru-RU" sz="2000" b="1" dirty="0" smtClean="0">
                <a:solidFill>
                  <a:schemeClr val="accent6"/>
                </a:solidFill>
              </a:rPr>
              <a:t>№353-ФЗ</a:t>
            </a:r>
            <a:r>
              <a:rPr lang="ru-RU" sz="2000" b="1" dirty="0">
                <a:solidFill>
                  <a:schemeClr val="accent6"/>
                </a:solidFill>
              </a:rPr>
              <a:t>: примеры </a:t>
            </a:r>
            <a:r>
              <a:rPr lang="ru-RU" sz="2000" b="1" dirty="0" smtClean="0">
                <a:solidFill>
                  <a:schemeClr val="accent6"/>
                </a:solidFill>
              </a:rPr>
              <a:t>недобросовестного поведения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3406" y="306583"/>
            <a:ext cx="459762" cy="3894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6"/>
              </a:solidFill>
              <a:latin typeface="Cambria" panose="020405030504060302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22827" y="791807"/>
            <a:ext cx="94297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492" y="-2770"/>
            <a:ext cx="1505508" cy="73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600056" y="3068960"/>
            <a:ext cx="5392704" cy="3278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</a:rPr>
              <a:t>Ты суслика видишь?</a:t>
            </a:r>
            <a:endParaRPr lang="ru-RU" sz="2800" b="1" dirty="0">
              <a:solidFill>
                <a:schemeClr val="accent6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Банк выдавал потребительские кредиты</a:t>
            </a:r>
            <a:b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с завышенным размером ПСК (выше пределов, установленных законом) и не соблюдая табличную форму, маскируя такие кредиты</a:t>
            </a:r>
            <a:b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под ипотечные, на которые данные требования закона не распространяются (реально залог недвижимости не оформлялся)</a:t>
            </a:r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612" y="4185084"/>
            <a:ext cx="1575159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RF Terracotta ENG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Другая 4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DDB9B9"/>
      </a:accent2>
      <a:accent3>
        <a:srgbClr val="A89B9D"/>
      </a:accent3>
      <a:accent4>
        <a:srgbClr val="803D3E"/>
      </a:accent4>
      <a:accent5>
        <a:srgbClr val="676769"/>
      </a:accent5>
      <a:accent6>
        <a:srgbClr val="AB5253"/>
      </a:accent6>
      <a:hlink>
        <a:srgbClr val="77777A"/>
      </a:hlink>
      <a:folHlink>
        <a:srgbClr val="77777A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39203</TotalTime>
  <Words>595</Words>
  <Application>Microsoft Office PowerPoint</Application>
  <PresentationFormat>Широкоэкранный</PresentationFormat>
  <Paragraphs>138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Times New Roman</vt:lpstr>
      <vt:lpstr>Wingdings</vt:lpstr>
      <vt:lpstr>CBRF Terracotta ENG</vt:lpstr>
      <vt:lpstr>Тема Office</vt:lpstr>
      <vt:lpstr>Актуальные вопросы поведенческого надзора и регулирования в потребительском кредитовании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Силкина Дарья Аркадьевна</dc:creator>
  <cp:lastModifiedBy>Швецова Светлана Сергеевна</cp:lastModifiedBy>
  <cp:revision>2440</cp:revision>
  <cp:lastPrinted>2017-11-03T12:34:25Z</cp:lastPrinted>
  <dcterms:created xsi:type="dcterms:W3CDTF">2014-11-11T13:51:28Z</dcterms:created>
  <dcterms:modified xsi:type="dcterms:W3CDTF">2018-11-28T10:16:56Z</dcterms:modified>
</cp:coreProperties>
</file>