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Ex1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7" r:id="rId4"/>
    <p:sldMasterId id="2147483857" r:id="rId5"/>
    <p:sldMasterId id="2147483925" r:id="rId6"/>
    <p:sldMasterId id="2147483911" r:id="rId7"/>
    <p:sldMasterId id="2147483937" r:id="rId8"/>
  </p:sldMasterIdLst>
  <p:notesMasterIdLst>
    <p:notesMasterId r:id="rId28"/>
  </p:notesMasterIdLst>
  <p:handoutMasterIdLst>
    <p:handoutMasterId r:id="rId29"/>
  </p:handoutMasterIdLst>
  <p:sldIdLst>
    <p:sldId id="386" r:id="rId9"/>
    <p:sldId id="384" r:id="rId10"/>
    <p:sldId id="365" r:id="rId11"/>
    <p:sldId id="388" r:id="rId12"/>
    <p:sldId id="390" r:id="rId13"/>
    <p:sldId id="391" r:id="rId14"/>
    <p:sldId id="392" r:id="rId15"/>
    <p:sldId id="362" r:id="rId16"/>
    <p:sldId id="366" r:id="rId17"/>
    <p:sldId id="394" r:id="rId18"/>
    <p:sldId id="395" r:id="rId19"/>
    <p:sldId id="396" r:id="rId20"/>
    <p:sldId id="374" r:id="rId21"/>
    <p:sldId id="371" r:id="rId22"/>
    <p:sldId id="367" r:id="rId23"/>
    <p:sldId id="373" r:id="rId24"/>
    <p:sldId id="378" r:id="rId25"/>
    <p:sldId id="258" r:id="rId26"/>
    <p:sldId id="397" r:id="rId27"/>
  </p:sldIdLst>
  <p:sldSz cx="12192000" cy="6858000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257" userDrawn="1">
          <p15:clr>
            <a:srgbClr val="A4A3A4"/>
          </p15:clr>
        </p15:guide>
        <p15:guide id="4" pos="50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Semenukha" initials="AS" lastIdx="1" clrIdx="0">
    <p:extLst>
      <p:ext uri="{19B8F6BF-5375-455C-9EA6-DF929625EA0E}">
        <p15:presenceInfo xmlns:p15="http://schemas.microsoft.com/office/powerpoint/2012/main" userId="S::anna.semenukha@ratings.ru::b608be0f-8352-4616-9ea1-db4b0bce9cc2" providerId="AD"/>
      </p:ext>
    </p:extLst>
  </p:cmAuthor>
  <p:cmAuthor id="2" name="Egor Lopatin" initials="EL" lastIdx="10" clrIdx="1">
    <p:extLst>
      <p:ext uri="{19B8F6BF-5375-455C-9EA6-DF929625EA0E}">
        <p15:presenceInfo xmlns:p15="http://schemas.microsoft.com/office/powerpoint/2012/main" userId="S-1-5-21-1318487197-3103626349-2922181697-1216" providerId="AD"/>
      </p:ext>
    </p:extLst>
  </p:cmAuthor>
  <p:cmAuthor id="3" name="Mikhail Doronkin" initials="MD" lastIdx="9" clrIdx="2">
    <p:extLst>
      <p:ext uri="{19B8F6BF-5375-455C-9EA6-DF929625EA0E}">
        <p15:presenceInfo xmlns:p15="http://schemas.microsoft.com/office/powerpoint/2012/main" userId="S-1-5-21-1318487197-3103626349-2922181697-12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4FE"/>
    <a:srgbClr val="2B4A6D"/>
    <a:srgbClr val="3E6B9C"/>
    <a:srgbClr val="81A5CD"/>
    <a:srgbClr val="5888BC"/>
    <a:srgbClr val="729BC8"/>
    <a:srgbClr val="F04B00"/>
    <a:srgbClr val="04264D"/>
    <a:srgbClr val="0958B3"/>
    <a:srgbClr val="A5C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1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648" y="108"/>
      </p:cViewPr>
      <p:guideLst>
        <p:guide orient="horz" pos="2478"/>
        <p:guide pos="257"/>
        <p:guide pos="508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28"/>
    </p:cViewPr>
  </p:sorterViewPr>
  <p:notesViewPr>
    <p:cSldViewPr snapToGrid="0" showGuides="1">
      <p:cViewPr varScale="1">
        <p:scale>
          <a:sx n="87" d="100"/>
          <a:sy n="87" d="100"/>
        </p:scale>
        <p:origin x="288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01\&#1075;&#1088;&#1091;&#1087;&#1087;&#1072;%20&#1088;&#1077;&#1081;&#1090;&#1080;&#1085;&#1075;&#1086;&#1074;%20&#1092;&#1080;&#1085;&#1072;&#1085;&#1089;&#1086;&#1074;&#1099;&#1093;%20&#1080;&#1085;&#1089;&#1090;&#1080;&#1090;&#1091;&#1090;&#1086;&#1074;$\Banking\Research\FI\Banks\&#1055;&#1088;&#1086;&#1075;&#1085;&#1086;&#1079;%20&#1073;&#1072;&#1085;&#1082;&#1080;%202021\&#1043;&#1088;&#1072;&#1092;&#1080;&#1082;&#1080;%20&#1080;%20&#1090;&#1072;&#1073;&#1083;&#1080;&#1094;&#1099;_&#1087;&#1088;&#1086;&#1075;&#1085;&#1086;&#1079;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01\&#1075;&#1088;&#1091;&#1087;&#1087;&#1072;%20&#1088;&#1077;&#1081;&#1090;&#1080;&#1085;&#1075;&#1086;&#1074;%20&#1092;&#1080;&#1085;&#1072;&#1085;&#1089;&#1086;&#1074;&#1099;&#1093;%20&#1080;&#1085;&#1089;&#1090;&#1080;&#1090;&#1091;&#1090;&#1086;&#1074;$\Banking\Research\FI\Banks\&#1055;&#1088;&#1086;&#1075;&#1085;&#1086;&#1079;%20&#1073;&#1072;&#1085;&#1082;&#1080;%202021\&#1043;&#1088;&#1072;&#1092;&#1080;&#1082;&#1080;%20&#1080;%20&#1090;&#1072;&#1073;&#1083;&#1080;&#1094;&#1099;_&#1087;&#1088;&#1086;&#1075;&#1085;&#1086;&#1079;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01\&#1075;&#1088;&#1091;&#1087;&#1087;&#1072;%20&#1088;&#1077;&#1081;&#1090;&#1080;&#1085;&#1075;&#1086;&#1074;%20&#1092;&#1080;&#1085;&#1072;&#1085;&#1089;&#1086;&#1074;&#1099;&#1093;%20&#1080;&#1085;&#1089;&#1090;&#1080;&#1090;&#1091;&#1090;&#1086;&#1074;$\Banking\Research\FI\Banks\&#1055;&#1088;&#1086;&#1075;&#1085;&#1086;&#1079;%20&#1073;&#1072;&#1085;&#1082;&#1080;%202021\&#1040;&#1088;&#1093;&#1080;&#1074;\&#1043;&#1088;&#1072;&#1092;&#1080;&#1082;&#1080;%20&#1080;%20&#1090;&#1072;&#1073;&#1083;&#1080;&#1094;&#1099;_&#1087;&#1088;&#1086;&#1075;&#1085;&#1086;&#1079;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01\&#1075;&#1088;&#1091;&#1087;&#1087;&#1072;%20&#1088;&#1077;&#1081;&#1090;&#1080;&#1085;&#1075;&#1086;&#1074;%20&#1092;&#1080;&#1085;&#1072;&#1085;&#1089;&#1086;&#1074;&#1099;&#1093;%20&#1080;&#1085;&#1089;&#1090;&#1080;&#1090;&#1091;&#1090;&#1086;&#1074;$\Banking\Research\FI\Banks\&#1055;&#1088;&#1086;&#1075;&#1085;&#1086;&#1079;%20&#1073;&#1072;&#1085;&#1082;&#1080;%202021\&#1040;&#1088;&#1093;&#1080;&#1074;\&#1043;&#1088;&#1072;&#1092;&#1080;&#1082;&#1080;%20&#1080;%20&#1090;&#1072;&#1073;&#1083;&#1080;&#1094;&#1099;_&#1087;&#1088;&#1086;&#1075;&#1085;&#1086;&#1079;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01\&#1075;&#1088;&#1091;&#1087;&#1087;&#1072;%20&#1088;&#1077;&#1081;&#1090;&#1080;&#1085;&#1075;&#1086;&#1074;%20&#1092;&#1080;&#1085;&#1072;&#1085;&#1089;&#1086;&#1074;&#1099;&#1093;%20&#1080;&#1085;&#1089;&#1090;&#1080;&#1090;&#1091;&#1090;&#1086;&#1074;$\Banking\Research\FI\Banks\&#1055;&#1088;&#1086;&#1075;&#1085;&#1086;&#1079;%20&#1073;&#1072;&#1085;&#1082;&#1080;%202021\&#1043;&#1088;&#1072;&#1092;&#1080;&#1082;&#1080;%20&#1080;%20&#1090;&#1072;&#1073;&#1083;&#1080;&#1094;&#1099;_&#1087;&#1088;&#1086;&#1075;&#1085;&#1086;&#1079;2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01\&#1075;&#1088;&#1091;&#1087;&#1087;&#1072;%20&#1088;&#1077;&#1081;&#1090;&#1080;&#1085;&#1075;&#1086;&#1074;%20&#1092;&#1080;&#1085;&#1072;&#1085;&#1089;&#1086;&#1074;&#1099;&#1093;%20&#1080;&#1085;&#1089;&#1090;&#1080;&#1090;&#1091;&#1090;&#1086;&#1074;$\Banking\Research\FI\Banks\&#1055;&#1088;&#1086;&#1075;&#1085;&#1086;&#1079;%20&#1073;&#1072;&#1085;&#1082;&#1080;%202021\&#1040;&#1088;&#1093;&#1080;&#1074;\&#1043;&#1088;&#1072;&#1092;&#1080;&#1082;&#1080;%20&#1080;%20&#1090;&#1072;&#1073;&#1083;&#1080;&#1094;&#1099;_&#1087;&#1088;&#1086;&#1075;&#1085;&#1086;&#1079;2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01\&#1075;&#1088;&#1091;&#1087;&#1087;&#1072;%20&#1088;&#1077;&#1081;&#1090;&#1080;&#1085;&#1075;&#1086;&#1074;%20&#1092;&#1080;&#1085;&#1072;&#1085;&#1089;&#1086;&#1074;&#1099;&#1093;%20&#1080;&#1085;&#1089;&#1090;&#1080;&#1090;&#1091;&#1090;&#1086;&#1074;$\Banking\Research\FI\Banks\&#1055;&#1088;&#1086;&#1075;&#1085;&#1086;&#1079;%20&#1073;&#1072;&#1085;&#1082;&#1080;%202021\&#1043;&#1088;&#1072;&#1092;&#1080;&#1082;&#1080;%20&#1080;%20&#1090;&#1072;&#1073;&#1083;&#1080;&#1094;&#1099;_&#1087;&#1088;&#1086;&#1075;&#1085;&#1086;&#1079;2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01\&#1075;&#1088;&#1091;&#1087;&#1087;&#1072;%20&#1088;&#1077;&#1081;&#1090;&#1080;&#1085;&#1075;&#1086;&#1074;%20&#1092;&#1080;&#1085;&#1072;&#1085;&#1089;&#1086;&#1074;&#1099;&#1093;%20&#1080;&#1085;&#1089;&#1090;&#1080;&#1090;&#1091;&#1090;&#1086;&#1074;$\Banking\Research\FI\Banks\&#1055;&#1088;&#1086;&#1075;&#1085;&#1086;&#1079;%20&#1073;&#1072;&#1085;&#1082;&#1080;%202021\&#1040;&#1088;&#1093;&#1080;&#1074;\&#1043;&#1088;&#1072;&#1092;&#1080;&#1082;&#1080;%20&#1080;%20&#1090;&#1072;&#1073;&#1083;&#1080;&#1094;&#1099;_&#1087;&#1088;&#1086;&#1075;&#1085;&#1086;&#1079;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преза!$A$2</c:f>
              <c:strCache>
                <c:ptCount val="1"/>
                <c:pt idx="0">
                  <c:v>ипотечные, млрд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 w="317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BB-4248-A5FD-CAC2BD46E3B3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fld id="{48D9CC67-79ED-44F5-80B2-70C187E6E293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2BB-4248-A5FD-CAC2BD46E3B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bg1"/>
                    </a:solidFill>
                    <a:latin typeface="Circe Bold" panose="020B0602020203020203" pitchFamily="34" charset="-52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преза!$B$1:$E$1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 (П) </c:v>
                </c:pt>
              </c:strCache>
            </c:strRef>
          </c:cat>
          <c:val>
            <c:numRef>
              <c:f>преза!$B$2:$E$2</c:f>
              <c:numCache>
                <c:formatCode>_-* #\ ##0.0\ _₽_-;\-* #\ ##0.0\ _₽_-;_-* "-"??\ _₽_-;_-@_-</c:formatCode>
                <c:ptCount val="4"/>
                <c:pt idx="0">
                  <c:v>6.5789999999999997</c:v>
                </c:pt>
                <c:pt idx="1">
                  <c:v>7.7050000000000001</c:v>
                </c:pt>
                <c:pt idx="2">
                  <c:v>9.3049999999999997</c:v>
                </c:pt>
                <c:pt idx="3">
                  <c:v>10.75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BB-4248-A5FD-CAC2BD46E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27"/>
        <c:axId val="1274357839"/>
        <c:axId val="1273920175"/>
      </c:barChart>
      <c:catAx>
        <c:axId val="1274357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73920175"/>
        <c:crosses val="autoZero"/>
        <c:auto val="1"/>
        <c:lblAlgn val="ctr"/>
        <c:lblOffset val="100"/>
        <c:noMultiLvlLbl val="0"/>
      </c:catAx>
      <c:valAx>
        <c:axId val="1273920175"/>
        <c:scaling>
          <c:orientation val="minMax"/>
        </c:scaling>
        <c:delete val="1"/>
        <c:axPos val="l"/>
        <c:numFmt formatCode="_-* #\ ##0.0\ _₽_-;\-* #\ ##0.0\ _₽_-;_-* &quot;-&quot;??\ _₽_-;_-@_-" sourceLinked="1"/>
        <c:majorTickMark val="none"/>
        <c:minorTickMark val="none"/>
        <c:tickLblPos val="nextTo"/>
        <c:crossAx val="1274357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60286327659583E-2"/>
          <c:y val="4.2272486572357972E-2"/>
          <c:w val="0.94587942734468078"/>
          <c:h val="0.836634476257641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преза!$A$3</c:f>
              <c:strCache>
                <c:ptCount val="1"/>
                <c:pt idx="0">
                  <c:v>необеспеченные, млрд руб.</c:v>
                </c:pt>
              </c:strCache>
            </c:strRef>
          </c:tx>
          <c:spPr>
            <a:solidFill>
              <a:schemeClr val="accent6"/>
            </a:solidFill>
            <a:ln w="31750">
              <a:solidFill>
                <a:schemeClr val="accent6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E60-491E-8E42-EAC02E4E3062}"/>
              </c:ext>
            </c:extLst>
          </c:dPt>
          <c:dLbls>
            <c:dLbl>
              <c:idx val="0"/>
              <c:layout>
                <c:manualLayout>
                  <c:x val="-1.476015617872342E-2"/>
                  <c:y val="0.3321112819260929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5D-4B04-9483-A4DEDCB33EB6}"/>
                </c:ext>
              </c:extLst>
            </c:dLbl>
            <c:dLbl>
              <c:idx val="1"/>
              <c:layout>
                <c:manualLayout>
                  <c:x val="-2.2140234268085115E-2"/>
                  <c:y val="0.3783870729710519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5D-4B04-9483-A4DEDCB33EB6}"/>
                </c:ext>
              </c:extLst>
            </c:dLbl>
            <c:dLbl>
              <c:idx val="2"/>
              <c:layout>
                <c:manualLayout>
                  <c:x val="-1.7220182208510734E-2"/>
                  <c:y val="0.398204430242593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5D-4B04-9483-A4DEDCB33EB6}"/>
                </c:ext>
              </c:extLst>
            </c:dLbl>
            <c:dLbl>
              <c:idx val="3"/>
              <c:layout>
                <c:manualLayout>
                  <c:x val="-7.3800780893617047E-3"/>
                  <c:y val="0.436524345801465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600" b="1" i="0" u="none" strike="noStrike" kern="1200" baseline="0">
                      <a:solidFill>
                        <a:schemeClr val="tx1"/>
                      </a:solidFill>
                      <a:latin typeface="Circe Bold" panose="020B0602020203020203" pitchFamily="34" charset="-52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60-491E-8E42-EAC02E4E30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1"/>
                    </a:solidFill>
                    <a:latin typeface="Circe Bold" panose="020B0602020203020203" pitchFamily="34" charset="-52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преза!$B$1:$E$1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 (П) </c:v>
                </c:pt>
              </c:strCache>
            </c:strRef>
          </c:cat>
          <c:val>
            <c:numRef>
              <c:f>преза!$B$3:$E$3</c:f>
              <c:numCache>
                <c:formatCode>_-* #\ ##0.0\ _₽_-;\-* #\ ##0.0\ _₽_-;_-* "-"??\ _₽_-;_-@_-</c:formatCode>
                <c:ptCount val="4"/>
                <c:pt idx="0">
                  <c:v>7.3860000000000001</c:v>
                </c:pt>
                <c:pt idx="1">
                  <c:v>8.9260000000000002</c:v>
                </c:pt>
                <c:pt idx="2">
                  <c:v>9.7070000000000007</c:v>
                </c:pt>
                <c:pt idx="3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60-491E-8E42-EAC02E4E3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27"/>
        <c:axId val="1274357839"/>
        <c:axId val="1273920175"/>
      </c:barChart>
      <c:catAx>
        <c:axId val="1274357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73920175"/>
        <c:crosses val="autoZero"/>
        <c:auto val="1"/>
        <c:lblAlgn val="ctr"/>
        <c:lblOffset val="100"/>
        <c:noMultiLvlLbl val="0"/>
      </c:catAx>
      <c:valAx>
        <c:axId val="1273920175"/>
        <c:scaling>
          <c:orientation val="minMax"/>
        </c:scaling>
        <c:delete val="1"/>
        <c:axPos val="l"/>
        <c:numFmt formatCode="_-* #\ ##0.0\ _₽_-;\-* #\ ##0.0\ _₽_-;_-* &quot;-&quot;??\ _₽_-;_-@_-" sourceLinked="1"/>
        <c:majorTickMark val="none"/>
        <c:minorTickMark val="none"/>
        <c:tickLblPos val="nextTo"/>
        <c:crossAx val="1274357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063567865860132E-2"/>
          <c:y val="4.4706861239119301E-2"/>
          <c:w val="0.91913403374721425"/>
          <c:h val="0.797559203789042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преза!$A$113</c:f>
              <c:strCache>
                <c:ptCount val="1"/>
                <c:pt idx="0">
                  <c:v>Корпораты</c:v>
                </c:pt>
              </c:strCache>
            </c:strRef>
          </c:tx>
          <c:spPr>
            <a:noFill/>
            <a:ln w="22225">
              <a:solidFill>
                <a:schemeClr val="tx2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noFill/>
              <a:ln w="22225">
                <a:solidFill>
                  <a:schemeClr val="tx2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0-B004-4507-9FA5-EF8ABF91C017}"/>
              </c:ext>
            </c:extLst>
          </c:dPt>
          <c:dLbls>
            <c:dLbl>
              <c:idx val="0"/>
              <c:layout>
                <c:manualLayout>
                  <c:x val="-1.6847076302663702E-2"/>
                  <c:y val="0.204358038914490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14-492C-9A5A-034FB456EACE}"/>
                </c:ext>
              </c:extLst>
            </c:dLbl>
            <c:dLbl>
              <c:idx val="1"/>
              <c:layout>
                <c:manualLayout>
                  <c:x val="-6.7388305210654784E-3"/>
                  <c:y val="0.1953389016897081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14-492C-9A5A-034FB456EACE}"/>
                </c:ext>
              </c:extLst>
            </c:dLbl>
            <c:dLbl>
              <c:idx val="3"/>
              <c:layout>
                <c:manualLayout>
                  <c:x val="-1.3477661042130957E-2"/>
                  <c:y val="0.415834613415258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Circe Bold" panose="020B0602020203020203" pitchFamily="34" charset="-52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04-4507-9FA5-EF8ABF91C0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irce Bold" panose="020B0602020203020203" pitchFamily="34" charset="-52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преза!$B$112:$E$112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 (П) </c:v>
                </c:pt>
              </c:strCache>
            </c:strRef>
          </c:cat>
          <c:val>
            <c:numRef>
              <c:f>преза!$B$113:$E$113</c:f>
              <c:numCache>
                <c:formatCode>_-* #\ ##0.0\ _₽_-;\-* #\ ##0.0\ _₽_-;_-* "-"??\ _₽_-;_-@_-</c:formatCode>
                <c:ptCount val="4"/>
                <c:pt idx="0">
                  <c:v>28.687000000000001</c:v>
                </c:pt>
                <c:pt idx="1">
                  <c:v>28.511564519</c:v>
                </c:pt>
                <c:pt idx="2">
                  <c:v>31.338000000000001</c:v>
                </c:pt>
                <c:pt idx="3">
                  <c:v>33.470934943960003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24-4003-B849-D6F96412C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27"/>
        <c:axId val="1821629871"/>
        <c:axId val="1784173535"/>
      </c:barChart>
      <c:catAx>
        <c:axId val="1821629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84173535"/>
        <c:crosses val="autoZero"/>
        <c:auto val="1"/>
        <c:lblAlgn val="ctr"/>
        <c:lblOffset val="100"/>
        <c:noMultiLvlLbl val="0"/>
      </c:catAx>
      <c:valAx>
        <c:axId val="1784173535"/>
        <c:scaling>
          <c:orientation val="minMax"/>
        </c:scaling>
        <c:delete val="1"/>
        <c:axPos val="l"/>
        <c:numFmt formatCode="_-* #\ ##0.0\ _₽_-;\-* #\ ##0.0\ _₽_-;_-* &quot;-&quot;??\ _₽_-;_-@_-" sourceLinked="1"/>
        <c:majorTickMark val="none"/>
        <c:minorTickMark val="none"/>
        <c:tickLblPos val="nextTo"/>
        <c:crossAx val="1821629871"/>
        <c:crosses val="autoZero"/>
        <c:crossBetween val="between"/>
      </c:valAx>
      <c:spPr>
        <a:solidFill>
          <a:schemeClr val="bg1">
            <a:lumMod val="50000"/>
            <a:alpha val="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преза!$A$114</c:f>
              <c:strCache>
                <c:ptCount val="1"/>
                <c:pt idx="0">
                  <c:v>МСБ</c:v>
                </c:pt>
              </c:strCache>
            </c:strRef>
          </c:tx>
          <c:spPr>
            <a:noFill/>
            <a:ln w="22225">
              <a:solidFill>
                <a:schemeClr val="accent6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noFill/>
              <a:ln w="22225">
                <a:solidFill>
                  <a:schemeClr val="accent6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0-BBFD-4500-93B4-1EB204C10514}"/>
              </c:ext>
            </c:extLst>
          </c:dPt>
          <c:dLbls>
            <c:dLbl>
              <c:idx val="0"/>
              <c:layout>
                <c:manualLayout>
                  <c:x val="-1.3477661042130957E-2"/>
                  <c:y val="0.306339285714285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200" b="0" i="0" u="none" strike="noStrike" kern="1200" baseline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latin typeface="Circe Bold" panose="020B0602020203020203" pitchFamily="34" charset="-52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6B-4C0B-BE1E-7FD14FCA7653}"/>
                </c:ext>
              </c:extLst>
            </c:dLbl>
            <c:dLbl>
              <c:idx val="1"/>
              <c:layout>
                <c:manualLayout>
                  <c:x val="-1.0108245781598217E-2"/>
                  <c:y val="0.3280053123399897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6B-4C0B-BE1E-7FD14FCA7653}"/>
                </c:ext>
              </c:extLst>
            </c:dLbl>
            <c:dLbl>
              <c:idx val="2"/>
              <c:layout>
                <c:manualLayout>
                  <c:x val="-1.0108245781598279E-2"/>
                  <c:y val="0.4053894649257552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6B-4C0B-BE1E-7FD14FCA7653}"/>
                </c:ext>
              </c:extLst>
            </c:dLbl>
            <c:dLbl>
              <c:idx val="3"/>
              <c:layout>
                <c:manualLayout>
                  <c:x val="-6.7388305210654784E-3"/>
                  <c:y val="0.409401241679467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latin typeface="Circe Bold" panose="020B0602020203020203" pitchFamily="34" charset="-52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FD-4500-93B4-1EB204C105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irce Bold" panose="020B0602020203020203" pitchFamily="34" charset="-52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преза!$B$112:$E$112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 (П) </c:v>
                </c:pt>
              </c:strCache>
            </c:strRef>
          </c:cat>
          <c:val>
            <c:numRef>
              <c:f>преза!$B$114:$E$114</c:f>
              <c:numCache>
                <c:formatCode>_-* #\ ##0.0\ _₽_-;\-* #\ ##0.0\ _₽_-;_-* "-"??\ _₽_-;_-@_-</c:formatCode>
                <c:ptCount val="4"/>
                <c:pt idx="0">
                  <c:v>4.2149999999999999</c:v>
                </c:pt>
                <c:pt idx="1">
                  <c:v>4.7380000000000004</c:v>
                </c:pt>
                <c:pt idx="2">
                  <c:v>5.8109999999999999</c:v>
                </c:pt>
                <c:pt idx="3">
                  <c:v>6.65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B-4A52-B093-7CBC04D22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27"/>
        <c:axId val="1821629871"/>
        <c:axId val="1784173535"/>
      </c:barChart>
      <c:catAx>
        <c:axId val="1821629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84173535"/>
        <c:crosses val="autoZero"/>
        <c:auto val="1"/>
        <c:lblAlgn val="ctr"/>
        <c:lblOffset val="100"/>
        <c:noMultiLvlLbl val="0"/>
      </c:catAx>
      <c:valAx>
        <c:axId val="1784173535"/>
        <c:scaling>
          <c:orientation val="minMax"/>
        </c:scaling>
        <c:delete val="1"/>
        <c:axPos val="l"/>
        <c:numFmt formatCode="_-* #\ ##0.0\ _₽_-;\-* #\ ##0.0\ _₽_-;_-* &quot;-&quot;??\ _₽_-;_-@_-" sourceLinked="1"/>
        <c:majorTickMark val="none"/>
        <c:minorTickMark val="none"/>
        <c:tickLblPos val="nextTo"/>
        <c:crossAx val="1821629871"/>
        <c:crosses val="autoZero"/>
        <c:crossBetween val="between"/>
      </c:valAx>
      <c:spPr>
        <a:solidFill>
          <a:schemeClr val="bg1">
            <a:lumMod val="50000"/>
            <a:alpha val="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преза!$A$21</c:f>
              <c:strCache>
                <c:ptCount val="1"/>
                <c:pt idx="0">
                  <c:v>Доля текущих/расчетных счетов в структуре фондирования</c:v>
                </c:pt>
              </c:strCache>
            </c:strRef>
          </c:tx>
          <c:spPr>
            <a:solidFill>
              <a:schemeClr val="accent1">
                <a:lumMod val="10000"/>
                <a:lumOff val="90000"/>
              </a:schemeClr>
            </a:solidFill>
            <a:ln w="50800" cap="rnd">
              <a:solidFill>
                <a:schemeClr val="accent1"/>
              </a:solidFill>
              <a:round/>
            </a:ln>
            <a:effectLst/>
          </c:spPr>
          <c:dLbls>
            <c:dLbl>
              <c:idx val="0"/>
              <c:layout>
                <c:manualLayout>
                  <c:x val="3.4750022801203893E-2"/>
                  <c:y val="-0.223872091528047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B5-4E70-88F6-F936F3E92DC9}"/>
                </c:ext>
              </c:extLst>
            </c:dLbl>
            <c:dLbl>
              <c:idx val="1"/>
              <c:layout>
                <c:manualLayout>
                  <c:x val="-6.1538461538461538E-3"/>
                  <c:y val="-0.221033930139916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B5-4E70-88F6-F936F3E92DC9}"/>
                </c:ext>
              </c:extLst>
            </c:dLbl>
            <c:dLbl>
              <c:idx val="2"/>
              <c:layout>
                <c:manualLayout>
                  <c:x val="-1.0256410256410256E-2"/>
                  <c:y val="-0.281640007758925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B5-4E70-88F6-F936F3E92DC9}"/>
                </c:ext>
              </c:extLst>
            </c:dLbl>
            <c:dLbl>
              <c:idx val="3"/>
              <c:layout>
                <c:manualLayout>
                  <c:x val="-8.2051282051282051E-3"/>
                  <c:y val="-0.360071402324702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B5-4E70-88F6-F936F3E92DC9}"/>
                </c:ext>
              </c:extLst>
            </c:dLbl>
            <c:dLbl>
              <c:idx val="4"/>
              <c:layout>
                <c:manualLayout>
                  <c:x val="-8.2051282051282797E-3"/>
                  <c:y val="-0.41711241655435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B5-4E70-88F6-F936F3E92DC9}"/>
                </c:ext>
              </c:extLst>
            </c:dLbl>
            <c:dLbl>
              <c:idx val="5"/>
              <c:layout>
                <c:manualLayout>
                  <c:x val="-4.1025641025641026E-3"/>
                  <c:y val="-0.43493773350112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B5-4E70-88F6-F936F3E92DC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B5-4E70-88F6-F936F3E92D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преза!$B$20:$H$20</c:f>
              <c:numCache>
                <c:formatCode>d/mm/yy</c:formatCode>
                <c:ptCount val="7"/>
                <c:pt idx="0">
                  <c:v>43466</c:v>
                </c:pt>
                <c:pt idx="1">
                  <c:v>43647</c:v>
                </c:pt>
                <c:pt idx="2">
                  <c:v>43831</c:v>
                </c:pt>
                <c:pt idx="3">
                  <c:v>44013</c:v>
                </c:pt>
                <c:pt idx="4">
                  <c:v>44197</c:v>
                </c:pt>
                <c:pt idx="5">
                  <c:v>44228</c:v>
                </c:pt>
                <c:pt idx="6">
                  <c:v>44562</c:v>
                </c:pt>
              </c:numCache>
            </c:numRef>
          </c:cat>
          <c:val>
            <c:numRef>
              <c:f>преза!$B$21:$H$21</c:f>
              <c:numCache>
                <c:formatCode>0%</c:formatCode>
                <c:ptCount val="7"/>
                <c:pt idx="0">
                  <c:v>0.27646147182215597</c:v>
                </c:pt>
                <c:pt idx="1">
                  <c:v>0.27830677490132338</c:v>
                </c:pt>
                <c:pt idx="2">
                  <c:v>0.29774401107464504</c:v>
                </c:pt>
                <c:pt idx="3">
                  <c:v>0.32467416060153537</c:v>
                </c:pt>
                <c:pt idx="4">
                  <c:v>0.36261048121456185</c:v>
                </c:pt>
                <c:pt idx="5">
                  <c:v>0.3697792014964264</c:v>
                </c:pt>
                <c:pt idx="6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0B5-4E70-88F6-F936F3E92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6764111"/>
        <c:axId val="1016039391"/>
      </c:areaChart>
      <c:catAx>
        <c:axId val="1406764111"/>
        <c:scaling>
          <c:orientation val="minMax"/>
        </c:scaling>
        <c:delete val="0"/>
        <c:axPos val="b"/>
        <c:numFmt formatCode="d/mm/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16039391"/>
        <c:crosses val="autoZero"/>
        <c:auto val="0"/>
        <c:lblAlgn val="ctr"/>
        <c:lblOffset val="100"/>
        <c:noMultiLvlLbl val="0"/>
      </c:catAx>
      <c:valAx>
        <c:axId val="1016039391"/>
        <c:scaling>
          <c:orientation val="minMax"/>
          <c:max val="0.4"/>
          <c:min val="0.2"/>
        </c:scaling>
        <c:delete val="1"/>
        <c:axPos val="l"/>
        <c:numFmt formatCode="0%" sourceLinked="1"/>
        <c:majorTickMark val="none"/>
        <c:minorTickMark val="none"/>
        <c:tickLblPos val="nextTo"/>
        <c:crossAx val="14067641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66803446978313E-2"/>
          <c:y val="2.0254111533897366E-2"/>
          <c:w val="0.89248452279266477"/>
          <c:h val="0.92923964441493234"/>
        </c:manualLayout>
      </c:layout>
      <c:areaChart>
        <c:grouping val="standard"/>
        <c:varyColors val="0"/>
        <c:ser>
          <c:idx val="0"/>
          <c:order val="0"/>
          <c:tx>
            <c:strRef>
              <c:f>преза!$A$70</c:f>
              <c:strCache>
                <c:ptCount val="1"/>
                <c:pt idx="0">
                  <c:v>Чистая процентная маржа</c:v>
                </c:pt>
              </c:strCache>
            </c:strRef>
          </c:tx>
          <c:spPr>
            <a:solidFill>
              <a:schemeClr val="accent1">
                <a:lumMod val="10000"/>
                <a:lumOff val="90000"/>
              </a:schemeClr>
            </a:solidFill>
            <a:ln w="38100">
              <a:solidFill>
                <a:srgbClr val="04264D"/>
              </a:solidFill>
            </a:ln>
            <a:effectLst/>
          </c:spPr>
          <c:dLbls>
            <c:dLbl>
              <c:idx val="0"/>
              <c:layout>
                <c:manualLayout>
                  <c:x val="5.2232623821235571E-2"/>
                  <c:y val="-0.42138815134430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E9-4168-8552-E8243777FA91}"/>
                </c:ext>
              </c:extLst>
            </c:dLbl>
            <c:dLbl>
              <c:idx val="1"/>
              <c:layout>
                <c:manualLayout>
                  <c:x val="-3.634121250881737E-3"/>
                  <c:y val="-0.406642704081805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E9-4168-8552-E8243777FA91}"/>
                </c:ext>
              </c:extLst>
            </c:dLbl>
            <c:dLbl>
              <c:idx val="2"/>
              <c:layout>
                <c:manualLayout>
                  <c:x val="-3.6341212508817036E-3"/>
                  <c:y val="-0.394320197897508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E9-4168-8552-E8243777FA91}"/>
                </c:ext>
              </c:extLst>
            </c:dLbl>
            <c:dLbl>
              <c:idx val="3"/>
              <c:layout>
                <c:manualLayout>
                  <c:x val="-8.9009716266698721E-2"/>
                  <c:y val="-0.400481450989657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E9-4168-8552-E8243777FA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преза!$B$69:$E$69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 (Базовый сценарий)</c:v>
                </c:pt>
              </c:strCache>
            </c:strRef>
          </c:cat>
          <c:val>
            <c:numRef>
              <c:f>преза!$B$70:$E$70</c:f>
              <c:numCache>
                <c:formatCode>_-* #\ ##0.0\ _₽_-;\-* #\ ##0.0\ _₽_-;_-* "-"??\ _₽_-;_-@_-</c:formatCode>
                <c:ptCount val="4"/>
                <c:pt idx="0">
                  <c:v>4.9000000000000004</c:v>
                </c:pt>
                <c:pt idx="1">
                  <c:v>4.3</c:v>
                </c:pt>
                <c:pt idx="2">
                  <c:v>4.3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E9-4168-8552-E8243777F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7204544"/>
        <c:axId val="1561307904"/>
      </c:areaChart>
      <c:catAx>
        <c:axId val="1567204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61307904"/>
        <c:crosses val="autoZero"/>
        <c:auto val="1"/>
        <c:lblAlgn val="ctr"/>
        <c:lblOffset val="100"/>
        <c:noMultiLvlLbl val="0"/>
      </c:catAx>
      <c:valAx>
        <c:axId val="1561307904"/>
        <c:scaling>
          <c:orientation val="minMax"/>
          <c:min val="0"/>
        </c:scaling>
        <c:delete val="1"/>
        <c:axPos val="l"/>
        <c:numFmt formatCode="_-* #\ ##0.0\ _₽_-;\-* #\ ##0.0\ _₽_-;_-* &quot;-&quot;??\ _₽_-;_-@_-" sourceLinked="1"/>
        <c:majorTickMark val="none"/>
        <c:minorTickMark val="none"/>
        <c:tickLblPos val="nextTo"/>
        <c:crossAx val="15672045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84223618146852"/>
          <c:y val="0.12309488159617633"/>
          <c:w val="0.73642122043196745"/>
          <c:h val="0.724728167368340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преза!$A$133</c:f>
              <c:strCache>
                <c:ptCount val="1"/>
                <c:pt idx="0">
                  <c:v>Чистая прибыль, трлн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1,4-1,6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40-4262-899F-6D550E0412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irce Bold" panose="020B0602020203020203" pitchFamily="34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преза!$B$132:$E$132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 2021 (П) </c:v>
                </c:pt>
              </c:strCache>
            </c:strRef>
          </c:cat>
          <c:val>
            <c:numRef>
              <c:f>преза!$B$133:$E$133</c:f>
              <c:numCache>
                <c:formatCode>_-* #\ ##0.0\ _₽_-;\-* #\ ##0.0\ _₽_-;_-* "-"??\ _₽_-;_-@_-</c:formatCode>
                <c:ptCount val="4"/>
                <c:pt idx="0">
                  <c:v>0.998</c:v>
                </c:pt>
                <c:pt idx="1">
                  <c:v>1.7150000000000001</c:v>
                </c:pt>
                <c:pt idx="2">
                  <c:v>1.6080000000000001</c:v>
                </c:pt>
                <c:pt idx="3" formatCode="General">
                  <c:v>1.55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40-4262-899F-6D550E041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1"/>
        <c:axId val="1515352799"/>
        <c:axId val="1788346799"/>
      </c:barChart>
      <c:lineChart>
        <c:grouping val="standard"/>
        <c:varyColors val="0"/>
        <c:ser>
          <c:idx val="1"/>
          <c:order val="1"/>
          <c:tx>
            <c:strRef>
              <c:f>преза!$A$135</c:f>
              <c:strCache>
                <c:ptCount val="1"/>
                <c:pt idx="0">
                  <c:v>ROE</c:v>
                </c:pt>
              </c:strCache>
            </c:strRef>
          </c:tx>
          <c:spPr>
            <a:ln w="57150" cap="rnd">
              <a:solidFill>
                <a:srgbClr val="F04B00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57150" cap="rnd">
                <a:solidFill>
                  <a:srgbClr val="F04B00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2-2540-4262-899F-6D550E041252}"/>
              </c:ext>
            </c:extLst>
          </c:dPt>
          <c:dLbls>
            <c:dLbl>
              <c:idx val="1"/>
              <c:layout>
                <c:manualLayout>
                  <c:x val="-3.9820052712154504E-2"/>
                  <c:y val="6.47712943913741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08-4951-BB9C-ED3FD2D36C0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40-4262-899F-6D550E0412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irce Bold" panose="020B0602020203020203" pitchFamily="34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преза!$B$132:$E$132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 2021 (П) </c:v>
                </c:pt>
              </c:strCache>
            </c:strRef>
          </c:cat>
          <c:val>
            <c:numRef>
              <c:f>преза!$B$136:$E$136</c:f>
              <c:numCache>
                <c:formatCode>0.0%</c:formatCode>
                <c:ptCount val="4"/>
                <c:pt idx="0" formatCode="0%">
                  <c:v>0.115</c:v>
                </c:pt>
                <c:pt idx="1">
                  <c:v>0.19500000000000001</c:v>
                </c:pt>
                <c:pt idx="2" formatCode="0%">
                  <c:v>0.16</c:v>
                </c:pt>
                <c:pt idx="3">
                  <c:v>0.155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540-4262-899F-6D550E041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3492768"/>
        <c:axId val="574321360"/>
      </c:lineChart>
      <c:catAx>
        <c:axId val="1515352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irce" panose="020B0502020203020203" pitchFamily="34" charset="-52"/>
                <a:ea typeface="+mn-ea"/>
                <a:cs typeface="+mn-cs"/>
              </a:defRPr>
            </a:pPr>
            <a:endParaRPr lang="ru-RU"/>
          </a:p>
        </c:txPr>
        <c:crossAx val="1788346799"/>
        <c:crosses val="autoZero"/>
        <c:auto val="1"/>
        <c:lblAlgn val="ctr"/>
        <c:lblOffset val="100"/>
        <c:noMultiLvlLbl val="0"/>
      </c:catAx>
      <c:valAx>
        <c:axId val="1788346799"/>
        <c:scaling>
          <c:orientation val="minMax"/>
        </c:scaling>
        <c:delete val="0"/>
        <c:axPos val="l"/>
        <c:numFmt formatCode="_-* #\ ##0.0\ _₽_-;\-* #\ ##0.0\ _₽_-;_-* &quot;-&quot;??\ _₽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Circe" panose="020B0502020203020203" pitchFamily="34" charset="-52"/>
                <a:ea typeface="+mn-ea"/>
                <a:cs typeface="+mn-cs"/>
              </a:defRPr>
            </a:pPr>
            <a:endParaRPr lang="ru-RU"/>
          </a:p>
        </c:txPr>
        <c:crossAx val="1515352799"/>
        <c:crosses val="autoZero"/>
        <c:crossBetween val="between"/>
      </c:valAx>
      <c:valAx>
        <c:axId val="574321360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Circe" panose="020B0502020203020203" pitchFamily="34" charset="-52"/>
                <a:ea typeface="+mn-ea"/>
                <a:cs typeface="+mn-cs"/>
              </a:defRPr>
            </a:pPr>
            <a:endParaRPr lang="ru-RU"/>
          </a:p>
        </c:txPr>
        <c:crossAx val="493492768"/>
        <c:crosses val="max"/>
        <c:crossBetween val="between"/>
      </c:valAx>
      <c:catAx>
        <c:axId val="493492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43213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irce" panose="020B0502020203020203" pitchFamily="34" charset="-52"/>
        </a:defRPr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4198613275677E-2"/>
          <c:y val="0"/>
          <c:w val="0.94455801386724325"/>
          <c:h val="0.824281388888888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преза!$A$162</c:f>
              <c:strCache>
                <c:ptCount val="1"/>
                <c:pt idx="0">
                  <c:v>Н1.0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преза!$B$161:$E$161</c:f>
              <c:numCache>
                <c:formatCode>m/d/yyyy</c:formatCode>
                <c:ptCount val="4"/>
                <c:pt idx="1">
                  <c:v>43466</c:v>
                </c:pt>
                <c:pt idx="2">
                  <c:v>43831</c:v>
                </c:pt>
                <c:pt idx="3">
                  <c:v>44197</c:v>
                </c:pt>
              </c:numCache>
            </c:numRef>
          </c:cat>
          <c:val>
            <c:numRef>
              <c:f>преза!$B$162:$E$162</c:f>
              <c:numCache>
                <c:formatCode>0.0%</c:formatCode>
                <c:ptCount val="4"/>
                <c:pt idx="1">
                  <c:v>0.12072239999999999</c:v>
                </c:pt>
                <c:pt idx="2">
                  <c:v>0.12248547</c:v>
                </c:pt>
                <c:pt idx="3">
                  <c:v>0.12470000000000001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2-4E8C-9F54-12C32C8C1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-27"/>
        <c:axId val="1818341215"/>
        <c:axId val="1931875055"/>
      </c:barChart>
      <c:dateAx>
        <c:axId val="1818341215"/>
        <c:scaling>
          <c:orientation val="minMax"/>
        </c:scaling>
        <c:delete val="0"/>
        <c:axPos val="b"/>
        <c:numFmt formatCode="dd/mm/yy;@" sourceLinked="0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1875055"/>
        <c:crosses val="autoZero"/>
        <c:auto val="1"/>
        <c:lblOffset val="100"/>
        <c:baseTimeUnit val="years"/>
      </c:dateAx>
      <c:valAx>
        <c:axId val="1931875055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818341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Лист1!$A$2:$C$12</cx:f>
        <cx:lvl ptCount="11">
          <cx:pt idx="0">AA-.ru</cx:pt>
          <cx:pt idx="1">AA+.ru</cx:pt>
          <cx:pt idx="2">A+.ru</cx:pt>
          <cx:pt idx="3">A.ru</cx:pt>
          <cx:pt idx="4">A-.ru</cx:pt>
          <cx:pt idx="5">BBB+.ru</cx:pt>
          <cx:pt idx="6">BBB-.ru</cx:pt>
          <cx:pt idx="7">BB+.ru</cx:pt>
          <cx:pt idx="8">B+.ru</cx:pt>
          <cx:pt idx="9">B.ru</cx:pt>
          <cx:pt idx="10">B-.ru</cx:pt>
        </cx:lvl>
        <cx:lvl ptCount="11">
          <cx:pt idx="0">AA</cx:pt>
          <cx:pt idx="1">AA</cx:pt>
          <cx:pt idx="2">A</cx:pt>
          <cx:pt idx="3">A</cx:pt>
          <cx:pt idx="4">A</cx:pt>
          <cx:pt idx="5">BBB</cx:pt>
          <cx:pt idx="6">BBB</cx:pt>
          <cx:pt idx="7">BB</cx:pt>
          <cx:pt idx="8">B</cx:pt>
          <cx:pt idx="9">B</cx:pt>
          <cx:pt idx="10">B</cx:pt>
        </cx:lvl>
        <cx:lvl ptCount="11">
          <cx:pt idx="0">Категоря A и выше</cx:pt>
          <cx:pt idx="1">Категоря A и выше</cx:pt>
          <cx:pt idx="2">Категоря A и выше</cx:pt>
          <cx:pt idx="3">Категоря A и выше</cx:pt>
          <cx:pt idx="4">Категоря A и выше</cx:pt>
          <cx:pt idx="5">Категория B</cx:pt>
          <cx:pt idx="6">Категория B</cx:pt>
          <cx:pt idx="7">Категория B</cx:pt>
          <cx:pt idx="8">Категория B</cx:pt>
          <cx:pt idx="9">Категория B</cx:pt>
          <cx:pt idx="10">Категория B</cx:pt>
        </cx:lvl>
      </cx:strDim>
      <cx:numDim type="size">
        <cx:f>Лист1!$D$2:$D$12</cx:f>
        <cx:lvl ptCount="11" formatCode="Основной">
          <cx:pt idx="0">2</cx:pt>
          <cx:pt idx="1">1</cx:pt>
          <cx:pt idx="2">1</cx:pt>
          <cx:pt idx="3">4</cx:pt>
          <cx:pt idx="4">3</cx:pt>
          <cx:pt idx="5">1</cx:pt>
          <cx:pt idx="6">2</cx:pt>
          <cx:pt idx="7">1</cx:pt>
          <cx:pt idx="8">3</cx:pt>
          <cx:pt idx="9">2</cx:pt>
          <cx:pt idx="10">1</cx:pt>
        </cx:lvl>
      </cx:numDim>
    </cx:data>
  </cx:chartData>
  <cx:chart>
    <cx:plotArea>
      <cx:plotAreaRegion>
        <cx:series layoutId="treemap" uniqueId="{AAADEEA8-E12F-469D-BEF7-D6DF993F92C4}">
          <cx:tx>
            <cx:txData>
              <cx:f>Лист1!$D$1</cx:f>
              <cx:v>Ряд 1</cx:v>
            </cx:txData>
          </cx:tx>
          <cx:dataPt idx="8">
            <cx:spPr>
              <a:solidFill>
                <a:srgbClr val="A5CCF7">
                  <a:lumMod val="50000"/>
                </a:srgbClr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3200">
                    <a:solidFill>
                      <a:srgbClr val="1163BD"/>
                    </a:solidFill>
                    <a:latin typeface="+mj-lt"/>
                    <a:ea typeface="Circe Bold" panose="020B0602020203020203" pitchFamily="34" charset="-52"/>
                    <a:cs typeface="Circe Bold" panose="020B0602020203020203" pitchFamily="34" charset="-52"/>
                  </a:defRPr>
                </a:pPr>
                <a:endParaRPr lang="ru-RU" sz="3200" b="0" i="0" u="none" strike="noStrike" baseline="0">
                  <a:solidFill>
                    <a:srgbClr val="1163BD"/>
                  </a:solidFill>
                  <a:latin typeface="+mj-lt"/>
                </a:endParaRPr>
              </a:p>
            </cx:txPr>
            <cx:visibility seriesName="0" categoryName="1" value="0"/>
            <cx:separator>, 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600">
                      <a:solidFill>
                        <a:schemeClr val="accent1"/>
                      </a:solidFill>
                    </a:defRPr>
                  </a:pPr>
                  <a:r>
                    <a:rPr lang="ru-RU" sz="1600" b="0" i="0" u="none" strike="noStrike" baseline="0">
                      <a:solidFill>
                        <a:schemeClr val="accent1"/>
                      </a:solidFill>
                      <a:latin typeface="Circe"/>
                    </a:rPr>
                    <a:t>Категоря A и выше</a:t>
                  </a:r>
                </a:p>
              </cx:txPr>
              <cx:visibility seriesName="0" categoryName="1" value="0"/>
              <cx:separator>, </cx:separato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0">
                      <a:latin typeface="+mj-lt"/>
                      <a:ea typeface="Circe Bold" panose="020B0602020203020203" pitchFamily="34" charset="-52"/>
                      <a:cs typeface="Circe Bold" panose="020B0602020203020203" pitchFamily="34" charset="-52"/>
                    </a:defRPr>
                  </a:pPr>
                  <a:r>
                    <a:rPr lang="ru-RU" sz="6000" b="0" i="0" u="none" strike="noStrike" baseline="0">
                      <a:solidFill>
                        <a:prstClr val="white"/>
                      </a:solidFill>
                      <a:latin typeface="+mj-lt"/>
                    </a:rPr>
                    <a:t>AA-.ru</a:t>
                  </a:r>
                </a:p>
              </cx:txPr>
              <cx:visibility seriesName="0" categoryName="1" value="0"/>
              <cx:separator>, </cx:separato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3600">
                      <a:latin typeface="+mj-lt"/>
                      <a:ea typeface="Circe Bold" panose="020B0602020203020203" pitchFamily="34" charset="-52"/>
                      <a:cs typeface="Circe Bold" panose="020B0602020203020203" pitchFamily="34" charset="-52"/>
                    </a:defRPr>
                  </a:pPr>
                  <a:r>
                    <a:rPr lang="ru-RU" sz="3600" b="0" i="0" u="none" strike="noStrike" baseline="0">
                      <a:solidFill>
                        <a:prstClr val="white"/>
                      </a:solidFill>
                      <a:latin typeface="+mj-lt"/>
                    </a:rPr>
                    <a:t>AA+.ru</a:t>
                  </a:r>
                </a:p>
              </cx:txPr>
              <cx:visibility seriesName="0" categoryName="1" value="0"/>
              <cx:separator>, </cx:separato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5400">
                      <a:latin typeface="+mj-lt"/>
                      <a:ea typeface="Circe Bold" panose="020B0602020203020203" pitchFamily="34" charset="-52"/>
                      <a:cs typeface="Circe Bold" panose="020B0602020203020203" pitchFamily="34" charset="-52"/>
                    </a:defRPr>
                  </a:pPr>
                  <a:r>
                    <a:rPr lang="ru-RU" sz="5400" b="0" i="0" u="none" strike="noStrike" baseline="0">
                      <a:solidFill>
                        <a:prstClr val="white"/>
                      </a:solidFill>
                      <a:latin typeface="+mj-lt"/>
                    </a:rPr>
                    <a:t>A+.ru</a:t>
                  </a:r>
                </a:p>
              </cx:txPr>
              <cx:visibility seriesName="0" categoryName="1" value="0"/>
              <cx:separator>, </cx:separator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0">
                      <a:latin typeface="Circe Bold" panose="020B0602020203020203" pitchFamily="34" charset="-52"/>
                      <a:ea typeface="Circe Bold" panose="020B0602020203020203" pitchFamily="34" charset="-52"/>
                      <a:cs typeface="Circe Bold" panose="020B0602020203020203" pitchFamily="34" charset="-52"/>
                    </a:defRPr>
                  </a:pPr>
                  <a:r>
                    <a:rPr lang="ru-RU" sz="8000" b="0" i="0" u="none" strike="noStrike" baseline="0">
                      <a:solidFill>
                        <a:prstClr val="white"/>
                      </a:solidFill>
                      <a:latin typeface="Circe Bold" panose="020B0602020203020203" pitchFamily="34" charset="-52"/>
                    </a:rPr>
                    <a:t>A.ru</a:t>
                  </a:r>
                </a:p>
              </cx:txPr>
              <cx:visibility seriesName="0" categoryName="1" value="0"/>
              <cx:separator>, </cx:separator>
            </cx:dataLabel>
            <cx:dataLabel idx="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600">
                      <a:latin typeface="+mj-lt"/>
                      <a:ea typeface="Circe Bold" panose="020B0602020203020203" pitchFamily="34" charset="-52"/>
                      <a:cs typeface="Circe Bold" panose="020B0602020203020203" pitchFamily="34" charset="-52"/>
                    </a:defRPr>
                  </a:pPr>
                  <a:r>
                    <a:rPr lang="ru-RU" sz="6600" b="0" i="0" u="none" strike="noStrike" baseline="0">
                      <a:solidFill>
                        <a:prstClr val="white"/>
                      </a:solidFill>
                      <a:latin typeface="+mj-lt"/>
                    </a:rPr>
                    <a:t>A-.ru</a:t>
                  </a:r>
                </a:p>
              </cx:txPr>
              <cx:visibility seriesName="0" categoryName="1" value="0"/>
              <cx:separator>, </cx:separator>
            </cx:dataLabel>
            <cx:dataLabel idx="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2400">
                      <a:solidFill>
                        <a:schemeClr val="tx2">
                          <a:lumMod val="75000"/>
                        </a:schemeClr>
                      </a:solidFill>
                    </a:defRPr>
                  </a:pPr>
                  <a:r>
                    <a:rPr lang="ru-RU" sz="2400" b="0" i="0" u="none" strike="noStrike" baseline="0">
                      <a:solidFill>
                        <a:schemeClr val="tx2">
                          <a:lumMod val="75000"/>
                        </a:schemeClr>
                      </a:solidFill>
                      <a:latin typeface="Circe"/>
                    </a:rPr>
                    <a:t>Категория B</a:t>
                  </a:r>
                </a:p>
              </cx:txPr>
              <cx:visibility seriesName="0" categoryName="1" value="0"/>
              <cx:separator>, </cx:separator>
            </cx:dataLabel>
            <cx:dataLabel idx="1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2800">
                      <a:solidFill>
                        <a:srgbClr val="1163BD"/>
                      </a:solidFill>
                    </a:defRPr>
                  </a:pPr>
                  <a:r>
                    <a:rPr lang="ru-RU" sz="2800" b="0" i="0" u="none" strike="noStrike" baseline="0">
                      <a:solidFill>
                        <a:srgbClr val="1163BD"/>
                      </a:solidFill>
                      <a:latin typeface="+mj-lt"/>
                    </a:rPr>
                    <a:t>BBB+.ru</a:t>
                  </a:r>
                </a:p>
              </cx:txPr>
              <cx:visibility seriesName="0" categoryName="1" value="0"/>
              <cx:separator>, </cx:separator>
            </cx:dataLabel>
            <cx:dataLabel idx="1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4800"/>
                  </a:pPr>
                  <a:r>
                    <a:rPr lang="ru-RU" sz="4800" b="0" i="0" u="none" strike="noStrike" baseline="0">
                      <a:solidFill>
                        <a:prstClr val="white"/>
                      </a:solidFill>
                      <a:latin typeface="+mj-lt"/>
                    </a:rPr>
                    <a:t>BBB-.ru</a:t>
                  </a:r>
                </a:p>
              </cx:txPr>
              <cx:visibility seriesName="0" categoryName="1" value="0"/>
              <cx:separator>, </cx:separator>
            </cx:dataLabel>
            <cx:dataLabel idx="1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2800">
                      <a:latin typeface="+mj-lt"/>
                      <a:ea typeface="Circe Bold" panose="020B0602020203020203" pitchFamily="34" charset="-52"/>
                      <a:cs typeface="Circe Bold" panose="020B0602020203020203" pitchFamily="34" charset="-52"/>
                    </a:defRPr>
                  </a:pPr>
                  <a:r>
                    <a:rPr lang="ru-RU" sz="2800" b="0" i="0" u="none" strike="noStrike" baseline="0">
                      <a:solidFill>
                        <a:srgbClr val="1163BD"/>
                      </a:solidFill>
                      <a:latin typeface="+mj-lt"/>
                    </a:rPr>
                    <a:t>BB+.ru</a:t>
                  </a:r>
                </a:p>
              </cx:txPr>
              <cx:visibility seriesName="0" categoryName="1" value="0"/>
              <cx:separator>, </cx:separator>
            </cx:dataLabel>
            <cx:dataLabel idx="1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600">
                      <a:latin typeface="Circe Bold" panose="020B0602020203020203" pitchFamily="34" charset="-52"/>
                      <a:ea typeface="Circe Bold" panose="020B0602020203020203" pitchFamily="34" charset="-52"/>
                      <a:cs typeface="Circe Bold" panose="020B0602020203020203" pitchFamily="34" charset="-52"/>
                    </a:defRPr>
                  </a:pPr>
                  <a:r>
                    <a:rPr lang="ru-RU" sz="6600" b="0" i="0" u="none" strike="noStrike" baseline="0">
                      <a:solidFill>
                        <a:prstClr val="white"/>
                      </a:solidFill>
                      <a:latin typeface="Circe Bold" panose="020B0602020203020203" pitchFamily="34" charset="-52"/>
                    </a:rPr>
                    <a:t>B+.ru</a:t>
                  </a:r>
                </a:p>
              </cx:txPr>
              <cx:visibility seriesName="0" categoryName="1" value="0"/>
              <cx:separator>, </cx:separator>
            </cx:dataLabel>
            <cx:dataLabel idx="1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200">
                      <a:latin typeface="+mj-lt"/>
                      <a:ea typeface="Circe Bold" panose="020B0602020203020203" pitchFamily="34" charset="-52"/>
                      <a:cs typeface="Circe Bold" panose="020B0602020203020203" pitchFamily="34" charset="-52"/>
                    </a:defRPr>
                  </a:pPr>
                  <a:r>
                    <a:rPr lang="ru-RU" sz="7200" b="0" i="0" u="none" strike="noStrike" baseline="0">
                      <a:solidFill>
                        <a:prstClr val="white"/>
                      </a:solidFill>
                      <a:latin typeface="+mj-lt"/>
                    </a:rPr>
                    <a:t>B.ru</a:t>
                  </a:r>
                </a:p>
              </cx:txPr>
              <cx:visibility seriesName="0" categoryName="1" value="0"/>
              <cx:separator>, </cx:separator>
            </cx:dataLabel>
            <cx:dataLabel idx="1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5400">
                      <a:latin typeface="+mj-lt"/>
                      <a:ea typeface="Circe Bold" panose="020B0602020203020203" pitchFamily="34" charset="-52"/>
                      <a:cs typeface="Circe Bold" panose="020B0602020203020203" pitchFamily="34" charset="-52"/>
                    </a:defRPr>
                  </a:pPr>
                  <a:r>
                    <a:rPr lang="ru-RU" sz="5400" b="0" i="0" u="none" strike="noStrike" baseline="0">
                      <a:solidFill>
                        <a:prstClr val="white"/>
                      </a:solidFill>
                      <a:latin typeface="+mj-lt"/>
                    </a:rPr>
                    <a:t>B-.ru</a:t>
                  </a:r>
                </a:p>
              </cx:txPr>
              <cx:visibility seriesName="0" categoryName="1" value="0"/>
              <cx:separator>, 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0.03668</cdr:x>
      <cdr:y>0.61134</cdr:y>
    </cdr:from>
    <cdr:to>
      <cdr:x>0.12726</cdr:x>
      <cdr:y>0.69896</cdr:y>
    </cdr:to>
    <cdr:sp macro="" textlink="">
      <cdr:nvSpPr>
        <cdr:cNvPr id="2" name="TextBox 44">
          <a:extLst xmlns:a="http://schemas.openxmlformats.org/drawingml/2006/main">
            <a:ext uri="{FF2B5EF4-FFF2-40B4-BE49-F238E27FC236}">
              <a16:creationId xmlns:a16="http://schemas.microsoft.com/office/drawing/2014/main" id="{E844B191-4B0B-4972-BD6F-80A9A1A52CDC}"/>
            </a:ext>
          </a:extLst>
        </cdr:cNvPr>
        <cdr:cNvSpPr txBox="1"/>
      </cdr:nvSpPr>
      <cdr:spPr>
        <a:xfrm xmlns:a="http://schemas.openxmlformats.org/drawingml/2006/main">
          <a:off x="482606" y="3865210"/>
          <a:ext cx="1191796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5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декабрь </a:t>
          </a:r>
          <a:br>
            <a:rPr lang="ru-RU" sz="15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</a:br>
          <a:r>
            <a:rPr lang="ru-RU" sz="15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2018 г.</a:t>
          </a:r>
        </a:p>
      </cdr:txBody>
    </cdr:sp>
  </cdr:relSizeAnchor>
  <cdr:relSizeAnchor xmlns:cdr="http://schemas.openxmlformats.org/drawingml/2006/chartDrawing">
    <cdr:from>
      <cdr:x>0.15701</cdr:x>
      <cdr:y>0.59828</cdr:y>
    </cdr:from>
    <cdr:to>
      <cdr:x>0.24085</cdr:x>
      <cdr:y>0.68591</cdr:y>
    </cdr:to>
    <cdr:sp macro="" textlink="">
      <cdr:nvSpPr>
        <cdr:cNvPr id="3" name="TextBox 44">
          <a:extLst xmlns:a="http://schemas.openxmlformats.org/drawingml/2006/main">
            <a:ext uri="{FF2B5EF4-FFF2-40B4-BE49-F238E27FC236}">
              <a16:creationId xmlns:a16="http://schemas.microsoft.com/office/drawing/2014/main" id="{69E95646-E78C-4CAA-8560-B5B61C738524}"/>
            </a:ext>
          </a:extLst>
        </cdr:cNvPr>
        <cdr:cNvSpPr txBox="1"/>
      </cdr:nvSpPr>
      <cdr:spPr>
        <a:xfrm xmlns:a="http://schemas.openxmlformats.org/drawingml/2006/main">
          <a:off x="2065849" y="3782657"/>
          <a:ext cx="1103099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500" dirty="0">
              <a:ea typeface="Verdana" panose="020B0604030504040204" pitchFamily="34" charset="0"/>
              <a:cs typeface="Times New Roman" panose="02020603050405020304" pitchFamily="18" charset="0"/>
            </a:rPr>
            <a:t>июнь </a:t>
          </a:r>
        </a:p>
        <a:p xmlns:a="http://schemas.openxmlformats.org/drawingml/2006/main">
          <a:r>
            <a:rPr lang="ru-RU" sz="1500" dirty="0">
              <a:ea typeface="Verdana" panose="020B0604030504040204" pitchFamily="34" charset="0"/>
              <a:cs typeface="Times New Roman" panose="02020603050405020304" pitchFamily="18" charset="0"/>
            </a:rPr>
            <a:t>2019 г.</a:t>
          </a:r>
        </a:p>
      </cdr:txBody>
    </cdr:sp>
  </cdr:relSizeAnchor>
  <cdr:relSizeAnchor xmlns:cdr="http://schemas.openxmlformats.org/drawingml/2006/chartDrawing">
    <cdr:from>
      <cdr:x>0.7689</cdr:x>
      <cdr:y>0.5</cdr:y>
    </cdr:from>
    <cdr:to>
      <cdr:x>0.98779</cdr:x>
      <cdr:y>0.95551</cdr:y>
    </cdr:to>
    <cdr:sp macro="" textlink="">
      <cdr:nvSpPr>
        <cdr:cNvPr id="9" name="Овал 8">
          <a:extLst xmlns:a="http://schemas.openxmlformats.org/drawingml/2006/main">
            <a:ext uri="{FF2B5EF4-FFF2-40B4-BE49-F238E27FC236}">
              <a16:creationId xmlns:a16="http://schemas.microsoft.com/office/drawing/2014/main" id="{FB3EA954-631C-439F-B126-1F09A0DF5374}"/>
            </a:ext>
          </a:extLst>
        </cdr:cNvPr>
        <cdr:cNvSpPr/>
      </cdr:nvSpPr>
      <cdr:spPr>
        <a:xfrm xmlns:a="http://schemas.openxmlformats.org/drawingml/2006/main">
          <a:off x="10116631" y="3161260"/>
          <a:ext cx="2879979" cy="287997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dirty="0">
              <a:solidFill>
                <a:schemeClr val="accent1"/>
              </a:solidFill>
              <a:ea typeface="Verdana" panose="020B0604030504040204" pitchFamily="34" charset="0"/>
              <a:cs typeface="Times New Roman" panose="02020603050405020304" pitchFamily="18" charset="0"/>
            </a:rPr>
            <a:t>Доля «бесплатных» пассивов снизится после 2 лет роста</a:t>
          </a:r>
        </a:p>
      </cdr:txBody>
    </cdr:sp>
  </cdr:relSizeAnchor>
  <cdr:relSizeAnchor xmlns:cdr="http://schemas.openxmlformats.org/drawingml/2006/chartDrawing">
    <cdr:from>
      <cdr:x>0.31077</cdr:x>
      <cdr:y>0.52254</cdr:y>
    </cdr:from>
    <cdr:to>
      <cdr:x>0.40135</cdr:x>
      <cdr:y>0.61017</cdr:y>
    </cdr:to>
    <cdr:sp macro="" textlink="">
      <cdr:nvSpPr>
        <cdr:cNvPr id="12" name="TextBox 44">
          <a:extLst xmlns:a="http://schemas.openxmlformats.org/drawingml/2006/main">
            <a:ext uri="{FF2B5EF4-FFF2-40B4-BE49-F238E27FC236}">
              <a16:creationId xmlns:a16="http://schemas.microsoft.com/office/drawing/2014/main" id="{329746D6-9D4E-4D18-9ED4-EA0D9286DFF2}"/>
            </a:ext>
          </a:extLst>
        </cdr:cNvPr>
        <cdr:cNvSpPr txBox="1"/>
      </cdr:nvSpPr>
      <cdr:spPr>
        <a:xfrm xmlns:a="http://schemas.openxmlformats.org/drawingml/2006/main">
          <a:off x="4088835" y="3303793"/>
          <a:ext cx="1191796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5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декабрь </a:t>
          </a:r>
          <a:br>
            <a:rPr lang="ru-RU" sz="15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</a:br>
          <a:r>
            <a:rPr lang="ru-RU" sz="15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2019 г.</a:t>
          </a:r>
        </a:p>
      </cdr:txBody>
    </cdr:sp>
  </cdr:relSizeAnchor>
  <cdr:relSizeAnchor xmlns:cdr="http://schemas.openxmlformats.org/drawingml/2006/chartDrawing">
    <cdr:from>
      <cdr:x>0.47205</cdr:x>
      <cdr:y>0.39109</cdr:y>
    </cdr:from>
    <cdr:to>
      <cdr:x>0.55589</cdr:x>
      <cdr:y>0.47871</cdr:y>
    </cdr:to>
    <cdr:sp macro="" textlink="">
      <cdr:nvSpPr>
        <cdr:cNvPr id="13" name="TextBox 44">
          <a:extLst xmlns:a="http://schemas.openxmlformats.org/drawingml/2006/main">
            <a:ext uri="{FF2B5EF4-FFF2-40B4-BE49-F238E27FC236}">
              <a16:creationId xmlns:a16="http://schemas.microsoft.com/office/drawing/2014/main" id="{6848F233-6BBD-498A-8F52-9C00EE0EFE36}"/>
            </a:ext>
          </a:extLst>
        </cdr:cNvPr>
        <cdr:cNvSpPr txBox="1"/>
      </cdr:nvSpPr>
      <cdr:spPr>
        <a:xfrm xmlns:a="http://schemas.openxmlformats.org/drawingml/2006/main">
          <a:off x="6210805" y="2472661"/>
          <a:ext cx="1103099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500" dirty="0">
              <a:ea typeface="Verdana" panose="020B0604030504040204" pitchFamily="34" charset="0"/>
              <a:cs typeface="Times New Roman" panose="02020603050405020304" pitchFamily="18" charset="0"/>
            </a:rPr>
            <a:t>июнь </a:t>
          </a:r>
        </a:p>
        <a:p xmlns:a="http://schemas.openxmlformats.org/drawingml/2006/main">
          <a:r>
            <a:rPr lang="ru-RU" sz="1500" dirty="0">
              <a:ea typeface="Verdana" panose="020B0604030504040204" pitchFamily="34" charset="0"/>
              <a:cs typeface="Times New Roman" panose="02020603050405020304" pitchFamily="18" charset="0"/>
            </a:rPr>
            <a:t>2020 г.</a:t>
          </a:r>
        </a:p>
      </cdr:txBody>
    </cdr:sp>
  </cdr:relSizeAnchor>
  <cdr:relSizeAnchor xmlns:cdr="http://schemas.openxmlformats.org/drawingml/2006/chartDrawing">
    <cdr:from>
      <cdr:x>0.63171</cdr:x>
      <cdr:y>0.22999</cdr:y>
    </cdr:from>
    <cdr:to>
      <cdr:x>0.72229</cdr:x>
      <cdr:y>0.31761</cdr:y>
    </cdr:to>
    <cdr:sp macro="" textlink="">
      <cdr:nvSpPr>
        <cdr:cNvPr id="14" name="TextBox 44">
          <a:extLst xmlns:a="http://schemas.openxmlformats.org/drawingml/2006/main">
            <a:ext uri="{FF2B5EF4-FFF2-40B4-BE49-F238E27FC236}">
              <a16:creationId xmlns:a16="http://schemas.microsoft.com/office/drawing/2014/main" id="{7A7AAC7B-7E02-4C18-8541-2BE9C4BCF066}"/>
            </a:ext>
          </a:extLst>
        </cdr:cNvPr>
        <cdr:cNvSpPr txBox="1"/>
      </cdr:nvSpPr>
      <cdr:spPr>
        <a:xfrm xmlns:a="http://schemas.openxmlformats.org/drawingml/2006/main">
          <a:off x="8311514" y="1454089"/>
          <a:ext cx="1191796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5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декабрь </a:t>
          </a:r>
          <a:br>
            <a:rPr lang="ru-RU" sz="15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</a:br>
          <a:r>
            <a:rPr lang="ru-RU" sz="15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2020 г.</a:t>
          </a:r>
        </a:p>
      </cdr:txBody>
    </cdr:sp>
  </cdr:relSizeAnchor>
  <cdr:relSizeAnchor xmlns:cdr="http://schemas.openxmlformats.org/drawingml/2006/chartDrawing">
    <cdr:from>
      <cdr:x>0.77539</cdr:x>
      <cdr:y>0.19717</cdr:y>
    </cdr:from>
    <cdr:to>
      <cdr:x>0.86597</cdr:x>
      <cdr:y>0.28479</cdr:y>
    </cdr:to>
    <cdr:sp macro="" textlink="">
      <cdr:nvSpPr>
        <cdr:cNvPr id="15" name="TextBox 44">
          <a:extLst xmlns:a="http://schemas.openxmlformats.org/drawingml/2006/main">
            <a:ext uri="{FF2B5EF4-FFF2-40B4-BE49-F238E27FC236}">
              <a16:creationId xmlns:a16="http://schemas.microsoft.com/office/drawing/2014/main" id="{19F1D83F-F98E-455E-B01D-CC563650A125}"/>
            </a:ext>
          </a:extLst>
        </cdr:cNvPr>
        <cdr:cNvSpPr txBox="1"/>
      </cdr:nvSpPr>
      <cdr:spPr>
        <a:xfrm xmlns:a="http://schemas.openxmlformats.org/drawingml/2006/main">
          <a:off x="10201959" y="1246604"/>
          <a:ext cx="1191796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5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январь </a:t>
          </a:r>
          <a:br>
            <a:rPr lang="ru-RU" sz="15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</a:br>
          <a:r>
            <a:rPr lang="ru-RU" sz="15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2020 г.</a:t>
          </a:r>
        </a:p>
      </cdr:txBody>
    </cdr:sp>
  </cdr:relSizeAnchor>
  <cdr:relSizeAnchor xmlns:cdr="http://schemas.openxmlformats.org/drawingml/2006/chartDrawing">
    <cdr:from>
      <cdr:x>0.88992</cdr:x>
      <cdr:y>0.31558</cdr:y>
    </cdr:from>
    <cdr:to>
      <cdr:x>0.9805</cdr:x>
      <cdr:y>0.4032</cdr:y>
    </cdr:to>
    <cdr:sp macro="" textlink="">
      <cdr:nvSpPr>
        <cdr:cNvPr id="16" name="TextBox 44">
          <a:extLst xmlns:a="http://schemas.openxmlformats.org/drawingml/2006/main">
            <a:ext uri="{FF2B5EF4-FFF2-40B4-BE49-F238E27FC236}">
              <a16:creationId xmlns:a16="http://schemas.microsoft.com/office/drawing/2014/main" id="{75EF8C1B-8B3C-4653-81D9-5393B1249A30}"/>
            </a:ext>
          </a:extLst>
        </cdr:cNvPr>
        <cdr:cNvSpPr txBox="1"/>
      </cdr:nvSpPr>
      <cdr:spPr>
        <a:xfrm xmlns:a="http://schemas.openxmlformats.org/drawingml/2006/main">
          <a:off x="11708835" y="1995244"/>
          <a:ext cx="1191796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5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декабрь </a:t>
          </a:r>
          <a:br>
            <a:rPr lang="ru-RU" sz="15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</a:br>
          <a:r>
            <a:rPr lang="ru-RU" sz="15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2021 г.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absSizeAnchor xmlns:cdr="http://schemas.openxmlformats.org/drawingml/2006/chartDrawing">
    <cdr:from>
      <cdr:x>0.11621</cdr:x>
      <cdr:y>0.12187</cdr:y>
    </cdr:from>
    <cdr:ext cx="493446" cy="307560"/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6892555-C0F3-4EC6-AC85-FDAFE5E33498}"/>
            </a:ext>
          </a:extLst>
        </cdr:cNvPr>
        <cdr:cNvSpPr txBox="1"/>
      </cdr:nvSpPr>
      <cdr:spPr>
        <a:xfrm xmlns:a="http://schemas.openxmlformats.org/drawingml/2006/main">
          <a:off x="1624479" y="840586"/>
          <a:ext cx="493446" cy="307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500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rPr>
            <a:t>%</a:t>
          </a:r>
        </a:p>
      </cdr:txBody>
    </cdr:sp>
  </cdr:absSizeAnchor>
  <cdr:relSizeAnchor xmlns:cdr="http://schemas.openxmlformats.org/drawingml/2006/chartDrawing">
    <cdr:from>
      <cdr:x>0.06719</cdr:x>
      <cdr:y>0.22333</cdr:y>
    </cdr:from>
    <cdr:to>
      <cdr:x>0.13145</cdr:x>
      <cdr:y>0.27688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3765E311-38D3-445B-ACC4-E775317C4F00}"/>
            </a:ext>
          </a:extLst>
        </cdr:cNvPr>
        <cdr:cNvSpPr txBox="1"/>
      </cdr:nvSpPr>
      <cdr:spPr>
        <a:xfrm xmlns:a="http://schemas.openxmlformats.org/drawingml/2006/main">
          <a:off x="939257" y="1540380"/>
          <a:ext cx="898266" cy="3693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chemeClr val="accent1"/>
              </a:solidFill>
              <a:cs typeface="Times New Roman" panose="02020603050405020304" pitchFamily="18" charset="0"/>
            </a:rPr>
            <a:t>2018</a:t>
          </a:r>
          <a:r>
            <a:rPr lang="ru-RU" sz="1800" dirty="0">
              <a:solidFill>
                <a:schemeClr val="accent1"/>
              </a:solidFill>
              <a:cs typeface="Times New Roman" panose="02020603050405020304" pitchFamily="18" charset="0"/>
            </a:rPr>
            <a:t> г.</a:t>
          </a:r>
        </a:p>
      </cdr:txBody>
    </cdr:sp>
  </cdr:relSizeAnchor>
  <cdr:relSizeAnchor xmlns:cdr="http://schemas.openxmlformats.org/drawingml/2006/chartDrawing">
    <cdr:from>
      <cdr:x>0.31188</cdr:x>
      <cdr:y>0.29728</cdr:y>
    </cdr:from>
    <cdr:to>
      <cdr:x>0.37613</cdr:x>
      <cdr:y>0.35082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2FF57FE-6219-4673-8DFC-FAA2BA1E6F84}"/>
            </a:ext>
          </a:extLst>
        </cdr:cNvPr>
        <cdr:cNvSpPr txBox="1"/>
      </cdr:nvSpPr>
      <cdr:spPr>
        <a:xfrm xmlns:a="http://schemas.openxmlformats.org/drawingml/2006/main">
          <a:off x="4359603" y="2050435"/>
          <a:ext cx="898197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chemeClr val="accent1"/>
              </a:solidFill>
              <a:cs typeface="Times New Roman" panose="02020603050405020304" pitchFamily="18" charset="0"/>
            </a:rPr>
            <a:t>2019</a:t>
          </a:r>
          <a:r>
            <a:rPr lang="ru-RU" sz="1800" dirty="0">
              <a:solidFill>
                <a:schemeClr val="accent1"/>
              </a:solidFill>
              <a:cs typeface="Times New Roman" panose="02020603050405020304" pitchFamily="18" charset="0"/>
            </a:rPr>
            <a:t> г.</a:t>
          </a:r>
        </a:p>
      </cdr:txBody>
    </cdr:sp>
  </cdr:relSizeAnchor>
  <cdr:relSizeAnchor xmlns:cdr="http://schemas.openxmlformats.org/drawingml/2006/chartDrawing">
    <cdr:from>
      <cdr:x>0.34623</cdr:x>
      <cdr:y>0.18103</cdr:y>
    </cdr:from>
    <cdr:to>
      <cdr:x>0.38153</cdr:x>
      <cdr:y>0.22562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A3F427EE-3720-457C-8113-E6808B99248C}"/>
            </a:ext>
          </a:extLst>
        </cdr:cNvPr>
        <cdr:cNvSpPr txBox="1"/>
      </cdr:nvSpPr>
      <cdr:spPr>
        <a:xfrm xmlns:a="http://schemas.openxmlformats.org/drawingml/2006/main">
          <a:off x="4839871" y="1248618"/>
          <a:ext cx="493446" cy="307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500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0.64848</cdr:x>
      <cdr:y>0.1908</cdr:y>
    </cdr:from>
    <cdr:to>
      <cdr:x>0.68378</cdr:x>
      <cdr:y>0.23539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A3F427EE-3720-457C-8113-E6808B99248C}"/>
            </a:ext>
          </a:extLst>
        </cdr:cNvPr>
        <cdr:cNvSpPr txBox="1"/>
      </cdr:nvSpPr>
      <cdr:spPr>
        <a:xfrm xmlns:a="http://schemas.openxmlformats.org/drawingml/2006/main">
          <a:off x="9064825" y="1316038"/>
          <a:ext cx="493446" cy="307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500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0.86696</cdr:x>
      <cdr:y>0.19301</cdr:y>
    </cdr:from>
    <cdr:to>
      <cdr:x>0.90226</cdr:x>
      <cdr:y>0.2376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596240C1-10C2-4D8C-8EF8-F5AF81D90C83}"/>
            </a:ext>
          </a:extLst>
        </cdr:cNvPr>
        <cdr:cNvSpPr txBox="1"/>
      </cdr:nvSpPr>
      <cdr:spPr>
        <a:xfrm xmlns:a="http://schemas.openxmlformats.org/drawingml/2006/main">
          <a:off x="12118838" y="1331278"/>
          <a:ext cx="493446" cy="307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500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rPr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0.74359</cdr:x>
      <cdr:y>0.4341</cdr:y>
    </cdr:from>
    <cdr:to>
      <cdr:x>0.84395</cdr:x>
      <cdr:y>0.49616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1032903-0E71-4859-B5AA-EBAD3DE09342}"/>
            </a:ext>
          </a:extLst>
        </cdr:cNvPr>
        <cdr:cNvSpPr txBox="1"/>
      </cdr:nvSpPr>
      <cdr:spPr>
        <a:xfrm xmlns:a="http://schemas.openxmlformats.org/drawingml/2006/main">
          <a:off x="6051416" y="2223960"/>
          <a:ext cx="816746" cy="3179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chemeClr val="bg1"/>
              </a:solidFill>
            </a:rPr>
            <a:t>14-15%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9B8609E-39C3-446D-A1BD-D3639AF2AA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62185C-4D01-4268-8326-AD63C7698C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16F2332-B5E8-4A0A-95F9-163AAD1C2EF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0E9B26-9AD0-4C74-98F8-888C6106C3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D88BD8-1B21-4C4A-BF8D-9E1B6A3B67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6B32B5C-E97D-48E2-A744-5C2391E61D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38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3AB0B74-3E30-4151-8038-1B1E092D9E41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0F14A5B-8FF6-4FBC-98E7-E14EB2FD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4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0F0D3-2174-4591-BC5B-5C5280B490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12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0F0D3-2174-4591-BC5B-5C5280B490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24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0F0D3-2174-4591-BC5B-5C5280B490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97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0F0D3-2174-4591-BC5B-5C5280B490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82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0F0D3-2174-4591-BC5B-5C5280B490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7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6939DFD-3B16-494C-9735-FEFC000A5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4000" y="2232000"/>
            <a:ext cx="468000" cy="403200"/>
          </a:xfrm>
        </p:spPr>
        <p:txBody>
          <a:bodyPr anchor="ctr">
            <a:noAutofit/>
          </a:bodyPr>
          <a:lstStyle>
            <a:lvl1pPr algn="ctr">
              <a:defRPr sz="2000">
                <a:solidFill>
                  <a:srgbClr val="78A7D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775ABB0A-8B6C-4B06-8C00-65FD19F6C5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0000" y="2232000"/>
            <a:ext cx="3456000" cy="403200"/>
          </a:xfrm>
        </p:spPr>
        <p:txBody>
          <a:bodyPr anchor="ctr">
            <a:noAutofit/>
          </a:bodyPr>
          <a:lstStyle>
            <a:lvl1pPr>
              <a:defRPr sz="2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раздела 1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73EFF3D8-0C90-4847-B938-13410AC64C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4000" y="3103200"/>
            <a:ext cx="468000" cy="403200"/>
          </a:xfrm>
        </p:spPr>
        <p:txBody>
          <a:bodyPr anchor="ctr">
            <a:noAutofit/>
          </a:bodyPr>
          <a:lstStyle>
            <a:lvl1pPr algn="ctr">
              <a:defRPr sz="2000">
                <a:solidFill>
                  <a:srgbClr val="78A7D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  <a:endParaRPr lang="ru-RU" dirty="0"/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4BF90027-C9BD-48D5-8C0A-29D1B75CE8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0000" y="3103200"/>
            <a:ext cx="3456000" cy="403200"/>
          </a:xfrm>
        </p:spPr>
        <p:txBody>
          <a:bodyPr anchor="ctr">
            <a:noAutofit/>
          </a:bodyPr>
          <a:lstStyle>
            <a:lvl1pPr>
              <a:defRPr sz="2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раздела 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399A0DF9-237F-4757-B946-1018580D49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" y="3974400"/>
            <a:ext cx="468000" cy="403200"/>
          </a:xfrm>
        </p:spPr>
        <p:txBody>
          <a:bodyPr anchor="ctr">
            <a:noAutofit/>
          </a:bodyPr>
          <a:lstStyle>
            <a:lvl1pPr algn="ctr">
              <a:defRPr sz="2000">
                <a:solidFill>
                  <a:srgbClr val="78A7D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  <a:endParaRPr lang="ru-RU" dirty="0"/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185D53F-5857-4B74-9218-F890A152EA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40000" y="3974400"/>
            <a:ext cx="3456000" cy="403200"/>
          </a:xfrm>
        </p:spPr>
        <p:txBody>
          <a:bodyPr anchor="ctr">
            <a:noAutofit/>
          </a:bodyPr>
          <a:lstStyle>
            <a:lvl1pPr>
              <a:defRPr sz="2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раздела 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F41524DD-61AF-4115-9948-77109799E5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6000" y="2232000"/>
            <a:ext cx="468000" cy="403200"/>
          </a:xfrm>
        </p:spPr>
        <p:txBody>
          <a:bodyPr anchor="ctr">
            <a:noAutofit/>
          </a:bodyPr>
          <a:lstStyle>
            <a:lvl1pPr algn="ctr">
              <a:defRPr sz="2000">
                <a:solidFill>
                  <a:srgbClr val="78A7D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  <a:endParaRPr lang="ru-RU" dirty="0"/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F07DAF84-4BC8-4046-8459-ADBF2A29DC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00" y="2232000"/>
            <a:ext cx="3456000" cy="403200"/>
          </a:xfrm>
        </p:spPr>
        <p:txBody>
          <a:bodyPr anchor="ctr">
            <a:noAutofit/>
          </a:bodyPr>
          <a:lstStyle>
            <a:lvl1pPr>
              <a:defRPr sz="2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раздела </a:t>
            </a:r>
            <a:r>
              <a:rPr lang="en-US" dirty="0"/>
              <a:t>4</a:t>
            </a:r>
            <a:endParaRPr lang="ru-RU" dirty="0"/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DCE41B76-4FB9-43EE-BFCE-155478A96F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16000" y="3103200"/>
            <a:ext cx="468000" cy="403200"/>
          </a:xfrm>
        </p:spPr>
        <p:txBody>
          <a:bodyPr anchor="ctr">
            <a:noAutofit/>
          </a:bodyPr>
          <a:lstStyle>
            <a:lvl1pPr algn="ctr">
              <a:defRPr sz="2000">
                <a:solidFill>
                  <a:srgbClr val="78A7D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  <a:endParaRPr lang="ru-RU" dirty="0"/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4D567A0D-BC00-4E5C-87D1-D53F7B187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92000" y="3103200"/>
            <a:ext cx="3456000" cy="403200"/>
          </a:xfrm>
        </p:spPr>
        <p:txBody>
          <a:bodyPr anchor="ctr">
            <a:noAutofit/>
          </a:bodyPr>
          <a:lstStyle>
            <a:lvl1pPr>
              <a:defRPr sz="2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раздела </a:t>
            </a:r>
            <a:r>
              <a:rPr lang="en-US" dirty="0"/>
              <a:t>5</a:t>
            </a:r>
            <a:endParaRPr lang="ru-RU" dirty="0"/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D922F90C-38DB-49BE-BCC7-5AB2CF0E9B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16000" y="3974400"/>
            <a:ext cx="468000" cy="403200"/>
          </a:xfrm>
        </p:spPr>
        <p:txBody>
          <a:bodyPr anchor="ctr">
            <a:noAutofit/>
          </a:bodyPr>
          <a:lstStyle>
            <a:lvl1pPr algn="ctr">
              <a:defRPr sz="2000">
                <a:solidFill>
                  <a:srgbClr val="78A7D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  <a:endParaRPr lang="ru-RU" dirty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5F506E45-069E-42A6-AFFD-12753B25AE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92000" y="3974400"/>
            <a:ext cx="3456000" cy="403200"/>
          </a:xfrm>
        </p:spPr>
        <p:txBody>
          <a:bodyPr anchor="ctr">
            <a:noAutofit/>
          </a:bodyPr>
          <a:lstStyle>
            <a:lvl1pPr>
              <a:defRPr sz="2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раздела </a:t>
            </a:r>
            <a:r>
              <a:rPr lang="en-US" dirty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19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кер">
    <p:bg>
      <p:bgPr>
        <a:blipFill dpi="0" rotWithShape="1">
          <a:blip r:embed="rId2">
            <a:lum/>
          </a:blip>
          <a:srcRect/>
          <a:stretch>
            <a:fillRect l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7EC81E16-69D9-4F40-BE63-46CE39D47E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9125" y="552450"/>
            <a:ext cx="3772800" cy="563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Фото спикера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0916D28-F5AC-42A4-9D4C-CAFAF5F0A1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62400" y="1056525"/>
            <a:ext cx="4320000" cy="5076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Имя и фамилия спикера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D1548A4-ED95-4EC9-A648-74948400E2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1200" y="1584000"/>
            <a:ext cx="4320000" cy="252000"/>
          </a:xfrm>
        </p:spPr>
        <p:txBody>
          <a:bodyPr>
            <a:normAutofit/>
          </a:bodyPr>
          <a:lstStyle>
            <a:lvl1pPr marL="0" indent="0">
              <a:buNone/>
              <a:defRPr sz="1300" spc="30" baseline="0">
                <a:solidFill>
                  <a:srgbClr val="646464"/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Должность, учёные степени и пр.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50960218-0C2D-4B0E-85F8-C9786A5363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8400" y="2484000"/>
            <a:ext cx="5040000" cy="25200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400">
                <a:latin typeface="Circe Light" panose="020B0402020203020203" pitchFamily="34" charset="-52"/>
              </a:defRPr>
            </a:lvl1pPr>
          </a:lstStyle>
          <a:p>
            <a:pPr lvl="0"/>
            <a:r>
              <a:rPr lang="ru-RU" sz="1400" dirty="0">
                <a:latin typeface="Circe Light" panose="020B0402020203020203" pitchFamily="34" charset="-52"/>
              </a:rPr>
              <a:t>Краткая информация о спикере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0FAE2C-D5CB-4CDE-89CB-7EA2645EBFF8}"/>
              </a:ext>
            </a:extLst>
          </p:cNvPr>
          <p:cNvSpPr txBox="1"/>
          <p:nvPr userDrawn="1"/>
        </p:nvSpPr>
        <p:spPr>
          <a:xfrm>
            <a:off x="5162550" y="5328000"/>
            <a:ext cx="5212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  <a:latin typeface="Roboto Light" pitchFamily="2" charset="0"/>
                <a:ea typeface="Roboto Light" pitchFamily="2" charset="0"/>
              </a:rPr>
              <a:t>email</a:t>
            </a:r>
            <a:endParaRPr lang="ru-RU" sz="1100" dirty="0">
              <a:solidFill>
                <a:srgbClr val="666666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EBBDE8-3809-4068-8525-EBC3DF686289}"/>
              </a:ext>
            </a:extLst>
          </p:cNvPr>
          <p:cNvSpPr txBox="1"/>
          <p:nvPr userDrawn="1"/>
        </p:nvSpPr>
        <p:spPr>
          <a:xfrm>
            <a:off x="8280000" y="5328000"/>
            <a:ext cx="7617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666666"/>
                </a:solidFill>
                <a:latin typeface="Roboto Light" pitchFamily="2" charset="0"/>
                <a:ea typeface="Roboto Light" pitchFamily="2" charset="0"/>
              </a:rPr>
              <a:t>телефон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0A342382-7B0B-4415-9A04-1EA7B41DC9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73200" y="5580000"/>
            <a:ext cx="2340000" cy="2448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Адрес </a:t>
            </a:r>
            <a:r>
              <a:rPr lang="ru-RU" dirty="0" err="1"/>
              <a:t>электропочты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AE6B6135-B577-4159-BD81-A8D6133139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80000" y="5580000"/>
            <a:ext cx="1800000" cy="2448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ru-RU" dirty="0"/>
              <a:t>+7 (495) </a:t>
            </a:r>
            <a:r>
              <a:rPr lang="en-US" dirty="0"/>
              <a:t>123-45-67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49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94E15-7F74-4296-AE33-C9780E2B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336938-EF2D-4D58-A542-760505EDE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90C672-FDFD-444A-B33A-443136911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7E5143-348E-42BB-8AC2-C6EE71074B8B}"/>
              </a:ext>
            </a:extLst>
          </p:cNvPr>
          <p:cNvSpPr txBox="1"/>
          <p:nvPr userDrawn="1"/>
        </p:nvSpPr>
        <p:spPr>
          <a:xfrm>
            <a:off x="10715625" y="63828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000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:a16="http://schemas.microsoft.com/office/drawing/2014/main" id="{C1C325B8-6128-460C-A8BB-744C76E72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2000" y="6379200"/>
            <a:ext cx="6498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r>
              <a:rPr lang="ru-RU"/>
              <a:t>Краткое описание происходящего. Редактировать в меню «Вставка»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53FB7DA-4DD9-4ECE-BCB7-BDA30022B6DF}"/>
              </a:ext>
            </a:extLst>
          </p:cNvPr>
          <p:cNvSpPr/>
          <p:nvPr userDrawn="1"/>
        </p:nvSpPr>
        <p:spPr>
          <a:xfrm>
            <a:off x="727200" y="6379200"/>
            <a:ext cx="504000" cy="25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200" dirty="0">
              <a:solidFill>
                <a:schemeClr val="bg2"/>
              </a:solidFill>
              <a:latin typeface="EuropeDemi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D6E8A2-0264-450C-93F1-44B2844ED5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9600" y="6424200"/>
            <a:ext cx="667636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60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8DA8D-1767-40AB-9EF9-1DECA423B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D840E3-13DB-4AFB-A743-4F65E5090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irce Bold" panose="020B0602020203020203" pitchFamily="34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7FC547-E60F-4FD5-8523-EC31ABA8E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D1511D-218A-4F50-9644-FF7B7AD73E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irce Bold" panose="020B0602020203020203" pitchFamily="34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42C953-2259-4C8F-BE3B-E137D80966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C755F2-D8E9-47B5-B309-E1DF11286C00}"/>
              </a:ext>
            </a:extLst>
          </p:cNvPr>
          <p:cNvSpPr txBox="1"/>
          <p:nvPr userDrawn="1"/>
        </p:nvSpPr>
        <p:spPr>
          <a:xfrm>
            <a:off x="10715625" y="63828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000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2" name="Нижний колонтитул 3">
            <a:extLst>
              <a:ext uri="{FF2B5EF4-FFF2-40B4-BE49-F238E27FC236}">
                <a16:creationId xmlns:a16="http://schemas.microsoft.com/office/drawing/2014/main" id="{AAED7CC4-4597-4028-9BC9-8FE6C6D8F0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2000" y="6379200"/>
            <a:ext cx="6498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r>
              <a:rPr lang="ru-RU"/>
              <a:t>Краткое описание происходящего. Редактировать в меню «Вставка»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DFF980C-6D38-4D5F-AFA2-83DBE7C7E50A}"/>
              </a:ext>
            </a:extLst>
          </p:cNvPr>
          <p:cNvSpPr/>
          <p:nvPr userDrawn="1"/>
        </p:nvSpPr>
        <p:spPr>
          <a:xfrm>
            <a:off x="727200" y="6379200"/>
            <a:ext cx="504000" cy="25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200" dirty="0">
              <a:solidFill>
                <a:schemeClr val="bg2"/>
              </a:solidFill>
              <a:latin typeface="EuropeDemi" pitchFamily="2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96A3B9-BA21-4CEE-B9D0-4294298A1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9600" y="6424200"/>
            <a:ext cx="667636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37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EE6E6-6DF4-4139-94C2-037384CA2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id="{F6E12435-8230-479A-ACC7-B6B905857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2000" y="6379200"/>
            <a:ext cx="6498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r>
              <a:rPr lang="ru-RU"/>
              <a:t>Краткое описание происходящего. Редактировать в меню «Вставка»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2B818D1-4D78-4665-97BF-15E8CDFCAFC6}"/>
              </a:ext>
            </a:extLst>
          </p:cNvPr>
          <p:cNvSpPr/>
          <p:nvPr userDrawn="1"/>
        </p:nvSpPr>
        <p:spPr>
          <a:xfrm>
            <a:off x="727200" y="6379200"/>
            <a:ext cx="504000" cy="25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200" dirty="0">
              <a:solidFill>
                <a:schemeClr val="bg2"/>
              </a:solidFill>
              <a:latin typeface="EuropeDem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55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468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4EEEE-12E1-4514-86BE-CC7C18B08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F537A0-9693-4DD3-8B3E-5C0E1E207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B9F969-6A91-4C3C-AE8F-38F74E8C8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09191C-0B7F-4ACF-9523-49159D357012}"/>
              </a:ext>
            </a:extLst>
          </p:cNvPr>
          <p:cNvSpPr txBox="1"/>
          <p:nvPr userDrawn="1"/>
        </p:nvSpPr>
        <p:spPr>
          <a:xfrm>
            <a:off x="10715625" y="63828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000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:a16="http://schemas.microsoft.com/office/drawing/2014/main" id="{B5633326-C9C4-4EE6-9029-F93BF5A31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2000" y="6379200"/>
            <a:ext cx="6498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r>
              <a:rPr lang="ru-RU"/>
              <a:t>Краткое описание происходящего. Редактировать в меню «Вставка»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2A93C74-7F00-4C04-B39B-002B8EAEFAD4}"/>
              </a:ext>
            </a:extLst>
          </p:cNvPr>
          <p:cNvSpPr/>
          <p:nvPr userDrawn="1"/>
        </p:nvSpPr>
        <p:spPr>
          <a:xfrm>
            <a:off x="727200" y="6379200"/>
            <a:ext cx="504000" cy="25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200" dirty="0">
              <a:solidFill>
                <a:schemeClr val="bg2"/>
              </a:solidFill>
              <a:latin typeface="EuropeDemi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745EE21-E513-4D18-ADBF-69A90BADE4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9600" y="6424200"/>
            <a:ext cx="667636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98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CA9DE-EB25-4700-9F13-B3991BBA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AA0834-0A52-41AC-A9B2-1B095B3503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A1B833-5A42-44B1-B4EE-78306CC1A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88808-F962-43C2-A295-FAB8231B9262}"/>
              </a:ext>
            </a:extLst>
          </p:cNvPr>
          <p:cNvSpPr txBox="1"/>
          <p:nvPr userDrawn="1"/>
        </p:nvSpPr>
        <p:spPr>
          <a:xfrm>
            <a:off x="10715625" y="63828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000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:a16="http://schemas.microsoft.com/office/drawing/2014/main" id="{D4BF444C-2AFE-478A-8675-67B762542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2000" y="6379200"/>
            <a:ext cx="6498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r>
              <a:rPr lang="ru-RU"/>
              <a:t>Краткое описание происходящего. Редактировать в меню «Вставка»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234C8D6-30D5-4891-9AC0-392D96DEBA6F}"/>
              </a:ext>
            </a:extLst>
          </p:cNvPr>
          <p:cNvSpPr/>
          <p:nvPr userDrawn="1"/>
        </p:nvSpPr>
        <p:spPr>
          <a:xfrm>
            <a:off x="727200" y="6379200"/>
            <a:ext cx="504000" cy="25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200" dirty="0">
              <a:solidFill>
                <a:schemeClr val="bg2"/>
              </a:solidFill>
              <a:latin typeface="EuropeDemi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D540EA0-DFCB-43B1-86C4-9BAFE2F412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9600" y="6424200"/>
            <a:ext cx="667636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88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C326DB-37F1-4F87-86CC-9009714A2C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F03945-7731-4917-A309-474B0FA5E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7038C-A517-4F5B-BBBB-61DDEA61E45E}"/>
              </a:ext>
            </a:extLst>
          </p:cNvPr>
          <p:cNvSpPr txBox="1"/>
          <p:nvPr userDrawn="1"/>
        </p:nvSpPr>
        <p:spPr>
          <a:xfrm>
            <a:off x="10715625" y="63828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000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1F02675F-F42C-4BC2-B7D2-F79CE0307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2000" y="6379200"/>
            <a:ext cx="6498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r>
              <a:rPr lang="ru-RU"/>
              <a:t>Краткое описание происходящего. Редактировать в меню «Вставка»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73A8959-B5D9-4F5D-BC10-BA8FA5804517}"/>
              </a:ext>
            </a:extLst>
          </p:cNvPr>
          <p:cNvSpPr/>
          <p:nvPr userDrawn="1"/>
        </p:nvSpPr>
        <p:spPr>
          <a:xfrm>
            <a:off x="727200" y="6379200"/>
            <a:ext cx="504000" cy="25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200" dirty="0">
              <a:solidFill>
                <a:schemeClr val="bg2"/>
              </a:solidFill>
              <a:latin typeface="EuropeDemi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991780-700B-4CE8-9D82-797724A023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9600" y="6424200"/>
            <a:ext cx="667636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64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EE5A2-F376-419E-A905-1CB2F48CE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32B53B-50F4-4C7E-BDA1-2044CF805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1B2133-4CC7-4132-8D49-4FE5E0E9B7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46B9B-30F8-4736-886D-6C14CD93C63B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92134D-5AEA-49C6-B601-CA2AB607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7DF05A-A03E-4BF9-A186-4B4EA2B91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7BAEBA-5F69-469D-8C77-F688385FA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124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5FD24-E960-4178-973F-395845BF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33E9A-B4F7-4B05-B234-40766E70E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6ABD3D-37A5-4D10-9E03-5F837752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46B9B-30F8-4736-886D-6C14CD93C63B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C959EA-4E74-40A1-864C-32378FD9A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46B57B-6979-46ED-B8F6-44145C20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7BAEBA-5F69-469D-8C77-F688385FA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FE956E9-F21E-43B0-B1C0-98B95CFDA731}"/>
              </a:ext>
            </a:extLst>
          </p:cNvPr>
          <p:cNvSpPr/>
          <p:nvPr userDrawn="1"/>
        </p:nvSpPr>
        <p:spPr>
          <a:xfrm>
            <a:off x="4682614" y="3885601"/>
            <a:ext cx="2767340" cy="33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irce Light" pitchFamily="34" charset="0"/>
              </a:rPr>
              <a:t>Потребительский кредит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E1A0B8-F050-49A1-B01B-909D2B00AA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79825" y="2140950"/>
            <a:ext cx="835200" cy="720000"/>
          </a:xfrm>
        </p:spPr>
        <p:txBody>
          <a:bodyPr>
            <a:noAutofit/>
          </a:bodyPr>
          <a:lstStyle>
            <a:lvl1pPr>
              <a:defRPr sz="4000">
                <a:solidFill>
                  <a:srgbClr val="78A7DA"/>
                </a:solidFill>
                <a:latin typeface="+mj-lt"/>
              </a:defRPr>
            </a:lvl1pPr>
            <a:lvl2pPr>
              <a:defRPr sz="40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4000">
                <a:latin typeface="+mj-lt"/>
              </a:defRPr>
            </a:lvl4pPr>
            <a:lvl5pPr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50E30CEF-915B-478B-81CD-1004A1F51D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6284" y="2409975"/>
            <a:ext cx="723600" cy="399600"/>
          </a:xfrm>
        </p:spPr>
        <p:txBody>
          <a:bodyPr>
            <a:noAutofit/>
          </a:bodyPr>
          <a:lstStyle>
            <a:lvl1pPr>
              <a:defRPr sz="2000">
                <a:solidFill>
                  <a:srgbClr val="CBDDF1"/>
                </a:solidFill>
                <a:latin typeface="+mj-lt"/>
              </a:defRPr>
            </a:lvl1pPr>
            <a:lvl2pPr>
              <a:defRPr sz="40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4000">
                <a:latin typeface="+mj-lt"/>
              </a:defRPr>
            </a:lvl4pPr>
            <a:lvl5pPr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/06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7759BC-B224-4D88-BF9C-5FFCECDBFE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43200" y="3157800"/>
            <a:ext cx="4896000" cy="554400"/>
          </a:xfrm>
        </p:spPr>
        <p:txBody>
          <a:bodyPr>
            <a:noAutofit/>
          </a:bodyPr>
          <a:lstStyle>
            <a:lvl1pPr algn="ctr">
              <a:defRPr sz="3600" spc="30" baseline="0">
                <a:solidFill>
                  <a:schemeClr val="tx2"/>
                </a:solidFill>
              </a:defRPr>
            </a:lvl1pPr>
            <a:lvl2pPr algn="ctr">
              <a:defRPr sz="3000">
                <a:solidFill>
                  <a:schemeClr val="tx2"/>
                </a:solidFill>
              </a:defRPr>
            </a:lvl2pPr>
            <a:lvl3pPr algn="ctr">
              <a:defRPr sz="3000">
                <a:solidFill>
                  <a:schemeClr val="tx2"/>
                </a:solidFill>
              </a:defRPr>
            </a:lvl3pPr>
            <a:lvl4pPr algn="ctr">
              <a:defRPr sz="3000">
                <a:solidFill>
                  <a:schemeClr val="tx2"/>
                </a:solidFill>
              </a:defRPr>
            </a:lvl4pPr>
            <a:lvl5pPr algn="ctr">
              <a:defRPr sz="3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108DE0B1-01DA-46A9-8B76-34D07A38C6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3350" y="3865952"/>
            <a:ext cx="4343400" cy="338400"/>
          </a:xfrm>
        </p:spPr>
        <p:txBody>
          <a:bodyPr>
            <a:noAutofit/>
          </a:bodyPr>
          <a:lstStyle>
            <a:lvl1pPr algn="ctr">
              <a:defRPr sz="1600" spc="40" baseline="0">
                <a:solidFill>
                  <a:schemeClr val="tx1"/>
                </a:solidFill>
                <a:latin typeface="Circe Light" panose="020B0402020203020203" pitchFamily="34" charset="-52"/>
              </a:defRPr>
            </a:lvl1pPr>
            <a:lvl2pPr algn="ctr">
              <a:defRPr sz="3000">
                <a:solidFill>
                  <a:schemeClr val="tx2"/>
                </a:solidFill>
              </a:defRPr>
            </a:lvl2pPr>
            <a:lvl3pPr algn="ctr">
              <a:defRPr sz="3000">
                <a:solidFill>
                  <a:schemeClr val="tx2"/>
                </a:solidFill>
              </a:defRPr>
            </a:lvl3pPr>
            <a:lvl4pPr algn="ctr">
              <a:defRPr sz="3000">
                <a:solidFill>
                  <a:schemeClr val="tx2"/>
                </a:solidFill>
              </a:defRPr>
            </a:lvl4pPr>
            <a:lvl5pPr algn="ctr">
              <a:defRPr sz="3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603041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53DEC-B3CC-4CFF-B335-3DB90BE2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C7F2FA-71D1-4A7C-8CA8-8BD43ED56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CE76AF-5EDA-441A-BBA4-F4EE20F6F3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46B9B-30F8-4736-886D-6C14CD93C63B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D1B014-E69A-4221-9F1B-CED99C75B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F191FC-6137-4044-9A55-159D29D3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7BAEBA-5F69-469D-8C77-F688385FA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37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4DF1C-68F1-4E46-B505-D0A7374B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C603FF-5074-4E2B-99E9-FD8D1D333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C4CFE8-DD2F-408F-96A6-A12661AFF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77DDA-E7C4-4EA1-9C03-444A3FC19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46B9B-30F8-4736-886D-6C14CD93C63B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D4636A-B9F6-41B2-84A3-F4584593F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8188B-DC2A-44D3-AB9A-B93C25F0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7BAEBA-5F69-469D-8C77-F688385FA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647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71617-9894-4AB1-9F14-DA80C2DD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AA682F-D763-4D89-94F0-56EF43F9E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57FF9D-8516-4F4F-A6A0-B22D49C78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FAF1D1-FA7F-435C-B570-4DEB21668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D30E35-F3C0-4659-9DEA-3C01267ED4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860589-78CC-47FC-BF6D-42CA76056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46B9B-30F8-4736-886D-6C14CD93C63B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AD5FAB2-D7B8-4191-A2BD-9CAECD2D1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487A4FE-33C5-4268-9EA1-7405059F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7BAEBA-5F69-469D-8C77-F688385FA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281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F753E-37F9-4F90-A125-AFC19A17E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C53E5D-8EA0-4636-89C6-8221648C0B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46B9B-30F8-4736-886D-6C14CD93C63B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03884AE-D1A8-4217-A477-74EF6D34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6E635E-5513-47C4-B5AB-C6944971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7BAEBA-5F69-469D-8C77-F688385FA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0471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BEEA964-CB7C-4641-887B-A0FC0F0A71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46B9B-30F8-4736-886D-6C14CD93C63B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D95976-2F3B-4F3E-8177-8A6AD52C0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600BA5-AD6B-4D3B-8E3F-272F7C83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7BAEBA-5F69-469D-8C77-F688385FA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2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C108F-66C9-4415-A174-A962B6A0B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3067C-FE7B-4799-8AD7-18EB016C5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8F107D-136D-46CD-B1ED-751F54674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8CEC69-EA15-4127-A55D-DF83104D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46B9B-30F8-4736-886D-6C14CD93C63B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DE28F2-361C-4C39-8E45-4B97980BA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666C01-3935-4673-A5DC-7BA11865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7BAEBA-5F69-469D-8C77-F688385FA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688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D9499-A78D-418F-B835-301E74AAF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250A43-2542-4AF5-8275-36EB7772EC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9AF64C-2E5B-43DF-8055-A3D930900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601DEA-1DFF-43D9-A930-DCD916F1E6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46B9B-30F8-4736-886D-6C14CD93C63B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90615E-B2DF-4EFF-8131-86FB43316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52FE89-F3A2-4B29-AA99-F0DCB2C2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7BAEBA-5F69-469D-8C77-F688385FA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513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5031B-1532-4AD8-AB43-0A45E0F1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39CD67-86ED-4645-8E7F-63FD22E0A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614316-E14E-47D2-8339-27FAEC93CC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46B9B-30F8-4736-886D-6C14CD93C63B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AE5E54-8B01-4466-8B8C-B1B2403C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3E1880-9C4E-41D8-A675-9D9AB0AD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7BAEBA-5F69-469D-8C77-F688385FA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51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4CB8E9-0931-48DA-BF6E-DD5371484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F326DA-D934-49C0-B9CA-2A22DD89A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0B2D2C-0002-4DA0-8AF5-8A958E197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46B9B-30F8-4736-886D-6C14CD93C63B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49C933-E14D-42A2-9295-EC5E65870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FE0B9B-198E-45DE-BD0D-7971CD64B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7BAEBA-5F69-469D-8C77-F688385FA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783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16876-60D1-4130-BB13-CB72264EF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BD69EE-1F97-4946-AE25-B144613D5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FB0E52-859A-45AE-91DC-318C4BC6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0F3E-A6BD-442C-9984-551C9F25DBD7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8100BA-309D-4E3F-A30D-5B0FB9E5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94EEC7-A6CE-48FA-B368-4ED29A12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1D58-DD18-40AE-A7B2-8D067079F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27387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6"/>
          <p:cNvCxnSpPr>
            <a:cxnSpLocks noChangeShapeType="1"/>
          </p:cNvCxnSpPr>
          <p:nvPr userDrawn="1"/>
        </p:nvCxnSpPr>
        <p:spPr bwMode="auto">
          <a:xfrm>
            <a:off x="1041400" y="-22125"/>
            <a:ext cx="0" cy="568325"/>
          </a:xfrm>
          <a:prstGeom prst="line">
            <a:avLst/>
          </a:prstGeom>
          <a:noFill/>
          <a:ln w="9525">
            <a:solidFill>
              <a:srgbClr val="D0C400"/>
            </a:solidFill>
            <a:round/>
            <a:headEnd/>
            <a:tailEnd/>
          </a:ln>
        </p:spPr>
      </p:cxnSp>
      <p:sp>
        <p:nvSpPr>
          <p:cNvPr id="9" name="Объект 17"/>
          <p:cNvSpPr>
            <a:spLocks noGrp="1"/>
          </p:cNvSpPr>
          <p:nvPr>
            <p:ph sz="quarter" idx="14" hasCustomPrompt="1"/>
          </p:nvPr>
        </p:nvSpPr>
        <p:spPr>
          <a:xfrm>
            <a:off x="1155555" y="147276"/>
            <a:ext cx="6383337" cy="4928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D0C4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CFB009B-C3ED-408E-A39A-55A991D18C6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800225" y="6518953"/>
            <a:ext cx="9596524" cy="29527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b="0" kern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Рейтинговое агентство НКР</a:t>
            </a:r>
          </a:p>
        </p:txBody>
      </p:sp>
      <p:pic>
        <p:nvPicPr>
          <p:cNvPr id="5" name="Рисунок 4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3CFAB9D7-965B-439D-A8DB-687668174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6390000"/>
            <a:ext cx="933035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85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ABB03-6FE2-48FD-9476-602BBFB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A9675B-CFF3-4397-8542-CC618FF81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BD40DA-27D2-434D-AA22-403F51DC5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0F3E-A6BD-442C-9984-551C9F25DBD7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640CF-7109-4919-AF35-63E3972EB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452B94-E392-497F-B09C-B81725190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1D58-DD18-40AE-A7B2-8D067079F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143923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1C0E0-C525-4DF8-AED2-7069BCC78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D7F9E5-AC14-4C46-A8DA-E53445E07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754CAE-762F-4CD3-895C-A2DB118B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0F3E-A6BD-442C-9984-551C9F25DBD7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2563BA-41AB-45EA-A208-0ACC19651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30D246-07A5-4FA9-9CD5-0CC7FB897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1D58-DD18-40AE-A7B2-8D067079F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042372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CAD03-B9F3-4E11-A371-0F5C633F9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7A0BA1-A485-49EC-A0DA-62FDAB8EA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FCA7A1-90FC-4151-A5A8-930375CE5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C622CC-A25F-4955-9287-B7FD2C21D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0F3E-A6BD-442C-9984-551C9F25DBD7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283CCA-4489-48D3-B4E8-034648AB3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3C1AAC-25E0-4AE5-B81A-633207A4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1D58-DD18-40AE-A7B2-8D067079F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353194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126BB-70A1-487E-BAD2-35020B6F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896942-EAE7-4994-AAEC-9CC927C6F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CA807D-A3B3-4D2E-8D91-60999269B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F1E9B7-A29C-4BDF-8EDF-4077BD01DC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9514DD-A57A-4BEA-8055-5F87825B7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37F761-6873-45B2-848A-1E312886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0F3E-A6BD-442C-9984-551C9F25DBD7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EC961C-2889-44F0-8F73-65538A91B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182C41-200B-4878-B937-5C0DE166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1D58-DD18-40AE-A7B2-8D067079F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755163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CA9C2-8B0B-4E92-B54F-3E41E9469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80A932-A7DC-4818-8384-16F26C278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0F3E-A6BD-442C-9984-551C9F25DBD7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E8281E-659E-4877-B626-97E5B545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10ECA0-97A6-443F-A53E-6141C6E5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1D58-DD18-40AE-A7B2-8D067079F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329138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77189B-BA04-4ABB-A823-3F62B034F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0F3E-A6BD-442C-9984-551C9F25DBD7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8C3E58-8EA6-4CB6-936F-A70A2A843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59E92D-D25E-4803-B826-69180A83B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1D58-DD18-40AE-A7B2-8D067079F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11214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635BB-3433-429B-B13F-391372893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DB77DB-8DA3-4907-908F-273532871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E2A567-9AD0-46DD-AE5B-FB3127AD1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D74AA6-DB1E-4E87-8243-26A22374B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0F3E-A6BD-442C-9984-551C9F25DBD7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5C93BC-0736-481C-BD84-436CD5872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D0AB7D-3BF3-43CD-9279-59A0F550D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1D58-DD18-40AE-A7B2-8D067079F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419648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4F666-5DC5-4639-A53B-0B2B98613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307E8A-00E6-418F-B1F3-158D6F9A29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9CB8D3-69F9-4DBB-A284-BEEEB0171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51CFB8-E4BA-45D9-8E2B-1098A5709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0F3E-A6BD-442C-9984-551C9F25DBD7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1AE4A7-2DD3-40C8-85AB-C71F977E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163492-6FA2-4FB0-A517-11041CC8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1D58-DD18-40AE-A7B2-8D067079F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688102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12336-9297-4071-B139-10A7C4D1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5F34E2-F720-45EE-ACCD-19D6CD9B7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767D42-FBE8-413D-9E4E-CA208BEFD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0F3E-A6BD-442C-9984-551C9F25DBD7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98CF42-AB7E-4988-A246-1B1A2652A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C23A3F-7DE8-47BB-AE0E-03943A47C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1D58-DD18-40AE-A7B2-8D067079F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240010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315E91-E412-418F-AED4-F92150B45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ADA193-3033-44FC-80EC-235013D3A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B3274E-4048-45A3-AB10-70F9A697E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0F3E-A6BD-442C-9984-551C9F25DBD7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F8840E-9494-49E2-B05E-01A20E7EF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0841F0-44F8-4D99-8D29-F18E2E777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1D58-DD18-40AE-A7B2-8D067079F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75316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6"/>
          <p:cNvCxnSpPr>
            <a:cxnSpLocks noChangeShapeType="1"/>
          </p:cNvCxnSpPr>
          <p:nvPr userDrawn="1"/>
        </p:nvCxnSpPr>
        <p:spPr bwMode="auto">
          <a:xfrm>
            <a:off x="1041400" y="-22125"/>
            <a:ext cx="0" cy="568325"/>
          </a:xfrm>
          <a:prstGeom prst="line">
            <a:avLst/>
          </a:prstGeom>
          <a:noFill/>
          <a:ln w="9525">
            <a:solidFill>
              <a:srgbClr val="D0C400"/>
            </a:solidFill>
            <a:round/>
            <a:headEnd/>
            <a:tailEnd/>
          </a:ln>
        </p:spPr>
      </p:cxnSp>
      <p:sp>
        <p:nvSpPr>
          <p:cNvPr id="9" name="Объект 17"/>
          <p:cNvSpPr>
            <a:spLocks noGrp="1"/>
          </p:cNvSpPr>
          <p:nvPr>
            <p:ph sz="quarter" idx="14" hasCustomPrompt="1"/>
          </p:nvPr>
        </p:nvSpPr>
        <p:spPr>
          <a:xfrm>
            <a:off x="1155555" y="147276"/>
            <a:ext cx="6383337" cy="4928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D0C4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CFB009B-C3ED-408E-A39A-55A991D18C6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800225" y="6518953"/>
            <a:ext cx="9596524" cy="29527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b="0" kern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Рейтинговое агентство НКР</a:t>
            </a:r>
          </a:p>
        </p:txBody>
      </p:sp>
      <p:pic>
        <p:nvPicPr>
          <p:cNvPr id="5" name="Рисунок 4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3CFAB9D7-965B-439D-A8DB-687668174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6390000"/>
            <a:ext cx="933035" cy="226800"/>
          </a:xfrm>
          <a:prstGeom prst="rect">
            <a:avLst/>
          </a:prstGeom>
        </p:spPr>
      </p:pic>
      <p:sp>
        <p:nvSpPr>
          <p:cNvPr id="3" name="Диаграмма 2">
            <a:extLst>
              <a:ext uri="{FF2B5EF4-FFF2-40B4-BE49-F238E27FC236}">
                <a16:creationId xmlns:a16="http://schemas.microsoft.com/office/drawing/2014/main" id="{DD3796D6-1966-49E4-880B-ADDBC9D38350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66775" y="885825"/>
            <a:ext cx="5229225" cy="4023059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Диаграмма 9">
            <a:extLst>
              <a:ext uri="{FF2B5EF4-FFF2-40B4-BE49-F238E27FC236}">
                <a16:creationId xmlns:a16="http://schemas.microsoft.com/office/drawing/2014/main" id="{16BE7128-71D8-470D-8A79-BEF63497991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429676" y="885826"/>
            <a:ext cx="5398787" cy="402305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6048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6D702D08-27A8-4B06-89B9-5492325012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1600" y="3276000"/>
            <a:ext cx="4680000" cy="396000"/>
          </a:xfrm>
        </p:spPr>
        <p:txBody>
          <a:bodyPr>
            <a:noAutofit/>
          </a:bodyPr>
          <a:lstStyle>
            <a:lvl1pPr>
              <a:defRPr sz="2100">
                <a:latin typeface="+mn-lt"/>
              </a:defRPr>
            </a:lvl1pPr>
            <a:lvl2pPr>
              <a:defRPr sz="2100">
                <a:latin typeface="+mn-lt"/>
              </a:defRPr>
            </a:lvl2pPr>
            <a:lvl3pPr>
              <a:defRPr sz="21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</a:lstStyle>
          <a:p>
            <a:pPr lvl="0"/>
            <a:r>
              <a:rPr lang="ru-RU" dirty="0"/>
              <a:t>Тема, подразделение, мероприятие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D6179E7-5DAD-47FB-805A-637F96B00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2800" y="3736800"/>
            <a:ext cx="6408000" cy="1548000"/>
          </a:xfrm>
        </p:spPr>
        <p:txBody>
          <a:bodyPr>
            <a:noAutofit/>
          </a:bodyPr>
          <a:lstStyle>
            <a:lvl1pPr>
              <a:defRPr sz="4800"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6798530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bg>
      <p:bgPr>
        <a:blipFill dpi="0" rotWithShape="1">
          <a:blip r:embed="rId2">
            <a:lum/>
          </a:blip>
          <a:srcRect/>
          <a:stretch>
            <a:fillRect t="-1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6D702D08-27A8-4B06-89B9-5492325012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1600" y="3276000"/>
            <a:ext cx="4680000" cy="396000"/>
          </a:xfrm>
        </p:spPr>
        <p:txBody>
          <a:bodyPr>
            <a:noAutofit/>
          </a:bodyPr>
          <a:lstStyle>
            <a:lvl1pPr>
              <a:defRPr sz="2100">
                <a:latin typeface="+mn-lt"/>
              </a:defRPr>
            </a:lvl1pPr>
            <a:lvl2pPr>
              <a:defRPr sz="2100">
                <a:latin typeface="+mn-lt"/>
              </a:defRPr>
            </a:lvl2pPr>
            <a:lvl3pPr>
              <a:defRPr sz="21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</a:lstStyle>
          <a:p>
            <a:pPr lvl="0"/>
            <a:r>
              <a:rPr lang="ru-RU" dirty="0"/>
              <a:t>Тема, подразделение, мероприятие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D6179E7-5DAD-47FB-805A-637F96B00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2800" y="3736800"/>
            <a:ext cx="6408000" cy="1548000"/>
          </a:xfrm>
        </p:spPr>
        <p:txBody>
          <a:bodyPr>
            <a:noAutofit/>
          </a:bodyPr>
          <a:lstStyle>
            <a:lvl1pPr>
              <a:defRPr sz="4800"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4693991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AD6179E7-5DAD-47FB-805A-637F96B00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462" y="4479750"/>
            <a:ext cx="6354825" cy="644700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997"/>
              </a:buClr>
              <a:buSzPct val="90000"/>
              <a:buFontTx/>
              <a:buNone/>
              <a:tabLst/>
              <a:defRPr sz="4200"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ru-RU" dirty="0"/>
              <a:t>Фамилия и имя спикера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7C3CA5-BEC6-452D-A64C-A2BFBE8A74A4}"/>
              </a:ext>
            </a:extLst>
          </p:cNvPr>
          <p:cNvSpPr txBox="1"/>
          <p:nvPr userDrawn="1"/>
        </p:nvSpPr>
        <p:spPr>
          <a:xfrm>
            <a:off x="5576117" y="5256344"/>
            <a:ext cx="6005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dirty="0">
                <a:solidFill>
                  <a:srgbClr val="F9F9F9"/>
                </a:solidFill>
                <a:latin typeface="Circe Bold" pitchFamily="34" charset="0"/>
              </a:rPr>
              <a:t>Рейтинговое агентство НКР</a:t>
            </a:r>
          </a:p>
        </p:txBody>
      </p:sp>
    </p:spTree>
    <p:extLst>
      <p:ext uri="{BB962C8B-B14F-4D97-AF65-F5344CB8AC3E}">
        <p14:creationId xmlns:p14="http://schemas.microsoft.com/office/powerpoint/2010/main" val="25581805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B790D-0B6E-4E2F-958C-1C5467F7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B5968D-1097-4355-B595-B8CC01A27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17B95-2318-4A67-A7C9-555E8B919CB1}"/>
              </a:ext>
            </a:extLst>
          </p:cNvPr>
          <p:cNvSpPr txBox="1"/>
          <p:nvPr userDrawn="1"/>
        </p:nvSpPr>
        <p:spPr>
          <a:xfrm>
            <a:off x="10715625" y="63828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000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955205-ECDE-42CA-97CD-165DBBBCDF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2000" y="6372000"/>
            <a:ext cx="6480000" cy="252000"/>
          </a:xfrm>
        </p:spPr>
        <p:txBody>
          <a:bodyPr/>
          <a:lstStyle>
            <a:lvl1pPr>
              <a:defRPr sz="1100">
                <a:solidFill>
                  <a:srgbClr val="6F6F6F"/>
                </a:solidFill>
                <a:latin typeface="Circe Light" panose="020B0402020203020203" pitchFamily="34" charset="-52"/>
              </a:defRPr>
            </a:lvl1pPr>
          </a:lstStyle>
          <a:p>
            <a:pPr algn="l"/>
            <a:r>
              <a:rPr lang="ru-RU" dirty="0"/>
              <a:t>Краткое описание происходящего. Редактировать в меню «Вставка»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3808B1-81E6-49E7-B0F5-3AC946AE68B2}"/>
              </a:ext>
            </a:extLst>
          </p:cNvPr>
          <p:cNvSpPr/>
          <p:nvPr userDrawn="1"/>
        </p:nvSpPr>
        <p:spPr>
          <a:xfrm>
            <a:off x="727200" y="6379200"/>
            <a:ext cx="504000" cy="25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200" dirty="0">
              <a:solidFill>
                <a:schemeClr val="bg2"/>
              </a:solidFill>
              <a:latin typeface="EuropeDemi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5D9750-0F71-49A5-A957-2930C026F7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9753" y="6424200"/>
            <a:ext cx="667636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17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B790D-0B6E-4E2F-958C-1C5467F7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B5968D-1097-4355-B595-B8CC01A27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4997"/>
              </a:buClr>
              <a:buSzPct val="90000"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84997"/>
              </a:buClr>
              <a:buSzPct val="80000"/>
              <a:buFont typeface="Wingdings" panose="05000000000000000000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A7DA"/>
              </a:buClr>
              <a:buSzPct val="75000"/>
              <a:buFont typeface="Wingdings" panose="05000000000000000000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A7DA"/>
              </a:buClr>
              <a:buSzPct val="85000"/>
              <a:buFont typeface="Courier New" panose="02070309020205020404" pitchFamily="49" charset="0"/>
              <a:buChar char="o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4997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84997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A7DA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A7DA"/>
              </a:buClr>
              <a:buSzPct val="8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17B95-2318-4A67-A7C9-555E8B919CB1}"/>
              </a:ext>
            </a:extLst>
          </p:cNvPr>
          <p:cNvSpPr txBox="1"/>
          <p:nvPr userDrawn="1"/>
        </p:nvSpPr>
        <p:spPr>
          <a:xfrm>
            <a:off x="10715625" y="63828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000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5269D2E6-F9AF-45CA-BAA8-665D657FB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2000" y="6372000"/>
            <a:ext cx="6498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r>
              <a:rPr lang="ru-RU"/>
              <a:t>Краткое описание происходящего. Редактировать в меню «Вставка»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609C12-F42C-4581-96ED-7F268C448206}"/>
              </a:ext>
            </a:extLst>
          </p:cNvPr>
          <p:cNvSpPr/>
          <p:nvPr userDrawn="1"/>
        </p:nvSpPr>
        <p:spPr>
          <a:xfrm>
            <a:off x="727200" y="6379200"/>
            <a:ext cx="504000" cy="25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200" dirty="0">
              <a:solidFill>
                <a:schemeClr val="bg2"/>
              </a:solidFill>
              <a:latin typeface="EuropeDemi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FA4F59-C872-4D1E-9C74-481D78531B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9600" y="6424200"/>
            <a:ext cx="667636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291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Цита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B1286B-63E6-45A0-A381-D84F2CF0BECD}"/>
              </a:ext>
            </a:extLst>
          </p:cNvPr>
          <p:cNvSpPr txBox="1"/>
          <p:nvPr userDrawn="1"/>
        </p:nvSpPr>
        <p:spPr>
          <a:xfrm>
            <a:off x="10715625" y="63828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000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60DC49D9-14BA-486A-983E-46F53523A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2000" y="6379200"/>
            <a:ext cx="6498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r>
              <a:rPr lang="ru-RU"/>
              <a:t>Краткое описание происходящего. Редактировать в меню «Вставка»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B3ADCA-C4AA-4236-B0BE-A5348609C9BA}"/>
              </a:ext>
            </a:extLst>
          </p:cNvPr>
          <p:cNvSpPr/>
          <p:nvPr userDrawn="1"/>
        </p:nvSpPr>
        <p:spPr>
          <a:xfrm>
            <a:off x="727200" y="6379200"/>
            <a:ext cx="504000" cy="25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200" dirty="0">
              <a:solidFill>
                <a:schemeClr val="bg2"/>
              </a:solidFill>
              <a:latin typeface="EuropeDemi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BAB398-869B-493E-A922-AEB01DD49EB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38400" y="1724400"/>
            <a:ext cx="6084000" cy="3322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Место для </a:t>
            </a:r>
            <a:br>
              <a:rPr lang="ru-RU" dirty="0"/>
            </a:br>
            <a:r>
              <a:rPr lang="ru-RU" dirty="0"/>
              <a:t>ключевой мысли документа, </a:t>
            </a:r>
            <a:br>
              <a:rPr lang="ru-RU" dirty="0"/>
            </a:br>
            <a:r>
              <a:rPr lang="ru-RU" dirty="0"/>
              <a:t>другой важной цитаты</a:t>
            </a:r>
            <a:br>
              <a:rPr lang="ru-RU" dirty="0"/>
            </a:br>
            <a:r>
              <a:rPr lang="ru-RU" dirty="0"/>
              <a:t>или факта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Размещение графика допустимо, но не рекомендуется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3C640D-DB97-448F-9437-F241901070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9600" y="6424200"/>
            <a:ext cx="667636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505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Цитата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22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B1286B-63E6-45A0-A381-D84F2CF0BECD}"/>
              </a:ext>
            </a:extLst>
          </p:cNvPr>
          <p:cNvSpPr txBox="1"/>
          <p:nvPr userDrawn="1"/>
        </p:nvSpPr>
        <p:spPr>
          <a:xfrm>
            <a:off x="10715625" y="63828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000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60DC49D9-14BA-486A-983E-46F53523A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2000" y="6379200"/>
            <a:ext cx="6498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r>
              <a:rPr lang="ru-RU"/>
              <a:t>Краткое описание происходящего. Редактировать в меню «Вставка»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B3ADCA-C4AA-4236-B0BE-A5348609C9BA}"/>
              </a:ext>
            </a:extLst>
          </p:cNvPr>
          <p:cNvSpPr/>
          <p:nvPr userDrawn="1"/>
        </p:nvSpPr>
        <p:spPr>
          <a:xfrm>
            <a:off x="727200" y="6379200"/>
            <a:ext cx="504000" cy="25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200" dirty="0">
              <a:solidFill>
                <a:schemeClr val="bg2"/>
              </a:solidFill>
              <a:latin typeface="EuropeDemi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BAB398-869B-493E-A922-AEB01DD49EB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38400" y="1724400"/>
            <a:ext cx="6084000" cy="3322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Место для </a:t>
            </a:r>
            <a:br>
              <a:rPr lang="ru-RU" dirty="0"/>
            </a:br>
            <a:r>
              <a:rPr lang="ru-RU" dirty="0"/>
              <a:t>ключевой мысли документа, </a:t>
            </a:r>
            <a:br>
              <a:rPr lang="ru-RU" dirty="0"/>
            </a:br>
            <a:r>
              <a:rPr lang="ru-RU" dirty="0"/>
              <a:t>другой важной цитаты</a:t>
            </a:r>
            <a:br>
              <a:rPr lang="ru-RU" dirty="0"/>
            </a:br>
            <a:r>
              <a:rPr lang="ru-RU" dirty="0"/>
              <a:t>или факта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Размещение графика допустимо, но не рекомендуется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4EEC8F-A216-4CCE-A74A-3947CE9758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9600" y="6424200"/>
            <a:ext cx="667636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39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кер">
    <p:bg>
      <p:bgPr>
        <a:blipFill dpi="0" rotWithShape="1">
          <a:blip r:embed="rId2">
            <a:lum/>
          </a:blip>
          <a:srcRect/>
          <a:stretch>
            <a:fillRect l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7EC81E16-69D9-4F40-BE63-46CE39D47E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9125" y="552450"/>
            <a:ext cx="3772800" cy="563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Фото спикера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0916D28-F5AC-42A4-9D4C-CAFAF5F0A1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62400" y="1056525"/>
            <a:ext cx="4320000" cy="5076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Имя и фамилия спикера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D1548A4-ED95-4EC9-A648-74948400E2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1200" y="1584000"/>
            <a:ext cx="4320000" cy="252000"/>
          </a:xfrm>
        </p:spPr>
        <p:txBody>
          <a:bodyPr>
            <a:normAutofit/>
          </a:bodyPr>
          <a:lstStyle>
            <a:lvl1pPr marL="0" indent="0">
              <a:buNone/>
              <a:defRPr sz="1300" spc="30" baseline="0">
                <a:solidFill>
                  <a:srgbClr val="646464"/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Должность, учёные степени и пр.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50960218-0C2D-4B0E-85F8-C9786A5363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8400" y="2484000"/>
            <a:ext cx="5040000" cy="25200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400">
                <a:latin typeface="Circe Light" panose="020B0402020203020203" pitchFamily="34" charset="-52"/>
              </a:defRPr>
            </a:lvl1pPr>
          </a:lstStyle>
          <a:p>
            <a:pPr lvl="0"/>
            <a:r>
              <a:rPr lang="ru-RU" sz="1400" dirty="0">
                <a:latin typeface="Circe Light" panose="020B0402020203020203" pitchFamily="34" charset="-52"/>
              </a:rPr>
              <a:t>Краткая информация о спикере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0FAE2C-D5CB-4CDE-89CB-7EA2645EBFF8}"/>
              </a:ext>
            </a:extLst>
          </p:cNvPr>
          <p:cNvSpPr txBox="1"/>
          <p:nvPr userDrawn="1"/>
        </p:nvSpPr>
        <p:spPr>
          <a:xfrm>
            <a:off x="5162550" y="5328000"/>
            <a:ext cx="5212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  <a:latin typeface="Roboto Light" pitchFamily="2" charset="0"/>
                <a:ea typeface="Roboto Light" pitchFamily="2" charset="0"/>
              </a:rPr>
              <a:t>email</a:t>
            </a:r>
            <a:endParaRPr lang="ru-RU" sz="1100" dirty="0">
              <a:solidFill>
                <a:srgbClr val="666666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EBBDE8-3809-4068-8525-EBC3DF686289}"/>
              </a:ext>
            </a:extLst>
          </p:cNvPr>
          <p:cNvSpPr txBox="1"/>
          <p:nvPr userDrawn="1"/>
        </p:nvSpPr>
        <p:spPr>
          <a:xfrm>
            <a:off x="8280000" y="5328000"/>
            <a:ext cx="7617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666666"/>
                </a:solidFill>
                <a:latin typeface="Roboto Light" pitchFamily="2" charset="0"/>
                <a:ea typeface="Roboto Light" pitchFamily="2" charset="0"/>
              </a:rPr>
              <a:t>телефон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0A342382-7B0B-4415-9A04-1EA7B41DC9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73200" y="5580000"/>
            <a:ext cx="2340000" cy="2448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Адрес </a:t>
            </a:r>
            <a:r>
              <a:rPr lang="ru-RU" dirty="0" err="1"/>
              <a:t>электропочты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AE6B6135-B577-4159-BD81-A8D6133139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80000" y="5580000"/>
            <a:ext cx="1800000" cy="2448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ru-RU" dirty="0"/>
              <a:t>+7 (495) </a:t>
            </a:r>
            <a:r>
              <a:rPr lang="en-US" dirty="0"/>
              <a:t>123-45-67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7403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94E15-7F74-4296-AE33-C9780E2B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336938-EF2D-4D58-A542-760505EDE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90C672-FDFD-444A-B33A-443136911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7E5143-348E-42BB-8AC2-C6EE71074B8B}"/>
              </a:ext>
            </a:extLst>
          </p:cNvPr>
          <p:cNvSpPr txBox="1"/>
          <p:nvPr userDrawn="1"/>
        </p:nvSpPr>
        <p:spPr>
          <a:xfrm>
            <a:off x="10715625" y="63828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000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:a16="http://schemas.microsoft.com/office/drawing/2014/main" id="{C1C325B8-6128-460C-A8BB-744C76E72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2000" y="6379200"/>
            <a:ext cx="6498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r>
              <a:rPr lang="ru-RU"/>
              <a:t>Краткое описание происходящего. Редактировать в меню «Вставка»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53FB7DA-4DD9-4ECE-BCB7-BDA30022B6DF}"/>
              </a:ext>
            </a:extLst>
          </p:cNvPr>
          <p:cNvSpPr/>
          <p:nvPr userDrawn="1"/>
        </p:nvSpPr>
        <p:spPr>
          <a:xfrm>
            <a:off x="727200" y="6379200"/>
            <a:ext cx="504000" cy="25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200" dirty="0">
              <a:solidFill>
                <a:schemeClr val="bg2"/>
              </a:solidFill>
              <a:latin typeface="EuropeDemi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D6E8A2-0264-450C-93F1-44B2844ED5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9600" y="6424200"/>
            <a:ext cx="667636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80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8DA8D-1767-40AB-9EF9-1DECA423B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D840E3-13DB-4AFB-A743-4F65E5090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irce Bold" panose="020B0602020203020203" pitchFamily="34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7FC547-E60F-4FD5-8523-EC31ABA8E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D1511D-218A-4F50-9644-FF7B7AD73E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irce Bold" panose="020B0602020203020203" pitchFamily="34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42C953-2259-4C8F-BE3B-E137D80966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C755F2-D8E9-47B5-B309-E1DF11286C00}"/>
              </a:ext>
            </a:extLst>
          </p:cNvPr>
          <p:cNvSpPr txBox="1"/>
          <p:nvPr userDrawn="1"/>
        </p:nvSpPr>
        <p:spPr>
          <a:xfrm>
            <a:off x="10715625" y="63828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000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2" name="Нижний колонтитул 3">
            <a:extLst>
              <a:ext uri="{FF2B5EF4-FFF2-40B4-BE49-F238E27FC236}">
                <a16:creationId xmlns:a16="http://schemas.microsoft.com/office/drawing/2014/main" id="{AAED7CC4-4597-4028-9BC9-8FE6C6D8F0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2000" y="6379200"/>
            <a:ext cx="6498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r>
              <a:rPr lang="ru-RU"/>
              <a:t>Краткое описание происходящего. Редактировать в меню «Вставка»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DFF980C-6D38-4D5F-AFA2-83DBE7C7E50A}"/>
              </a:ext>
            </a:extLst>
          </p:cNvPr>
          <p:cNvSpPr/>
          <p:nvPr userDrawn="1"/>
        </p:nvSpPr>
        <p:spPr>
          <a:xfrm>
            <a:off x="727200" y="6379200"/>
            <a:ext cx="504000" cy="25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200" dirty="0">
              <a:solidFill>
                <a:schemeClr val="bg2"/>
              </a:solidFill>
              <a:latin typeface="EuropeDemi" pitchFamily="2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96A3B9-BA21-4CEE-B9D0-4294298A1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9600" y="6424200"/>
            <a:ext cx="667636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32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Straight Connector 8"/>
          <p:cNvCxnSpPr>
            <a:cxnSpLocks/>
          </p:cNvCxnSpPr>
          <p:nvPr userDrawn="1"/>
        </p:nvCxnSpPr>
        <p:spPr bwMode="auto">
          <a:xfrm>
            <a:off x="1446415" y="6494074"/>
            <a:ext cx="1020231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5"/>
          <p:cNvSpPr txBox="1">
            <a:spLocks noChangeArrowheads="1"/>
          </p:cNvSpPr>
          <p:nvPr userDrawn="1"/>
        </p:nvSpPr>
        <p:spPr>
          <a:xfrm>
            <a:off x="1800225" y="6518953"/>
            <a:ext cx="9596524" cy="29527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b="0" kern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ru-RU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Рейтинговое агентство НКР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D7FA181-941F-4D95-AE2E-D52268A27A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300000"/>
            <a:ext cx="1170773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24923"/>
      </p:ext>
    </p:extLst>
  </p:cSld>
  <p:clrMapOvr>
    <a:masterClrMapping/>
  </p:clrMapOvr>
  <p:hf hdr="0" ft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EE6E6-6DF4-4139-94C2-037384CA2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D2F3A1-B46B-4960-9E97-5F11883A8C81}"/>
              </a:ext>
            </a:extLst>
          </p:cNvPr>
          <p:cNvSpPr txBox="1"/>
          <p:nvPr userDrawn="1"/>
        </p:nvSpPr>
        <p:spPr>
          <a:xfrm>
            <a:off x="10715625" y="63828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000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id="{F6E12435-8230-479A-ACC7-B6B905857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2000" y="6379200"/>
            <a:ext cx="6498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r>
              <a:rPr lang="ru-RU"/>
              <a:t>Краткое описание происходящего. Редактировать в меню «Вставка»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2B818D1-4D78-4665-97BF-15E8CDFCAFC6}"/>
              </a:ext>
            </a:extLst>
          </p:cNvPr>
          <p:cNvSpPr/>
          <p:nvPr userDrawn="1"/>
        </p:nvSpPr>
        <p:spPr>
          <a:xfrm>
            <a:off x="727200" y="6379200"/>
            <a:ext cx="504000" cy="25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200" dirty="0">
              <a:solidFill>
                <a:schemeClr val="bg2"/>
              </a:solidFill>
              <a:latin typeface="EuropeDemi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BBE96D-A337-4AA1-817F-FBEF87A06F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9600" y="6424200"/>
            <a:ext cx="667636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117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B1286B-63E6-45A0-A381-D84F2CF0BECD}"/>
              </a:ext>
            </a:extLst>
          </p:cNvPr>
          <p:cNvSpPr txBox="1"/>
          <p:nvPr userDrawn="1"/>
        </p:nvSpPr>
        <p:spPr>
          <a:xfrm>
            <a:off x="10715625" y="63828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000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60DC49D9-14BA-486A-983E-46F53523A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2000" y="6379200"/>
            <a:ext cx="6498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r>
              <a:rPr lang="ru-RU"/>
              <a:t>Краткое описание происходящего. Редактировать в меню «Вставка»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B3ADCA-C4AA-4236-B0BE-A5348609C9BA}"/>
              </a:ext>
            </a:extLst>
          </p:cNvPr>
          <p:cNvSpPr/>
          <p:nvPr userDrawn="1"/>
        </p:nvSpPr>
        <p:spPr>
          <a:xfrm>
            <a:off x="727200" y="6379200"/>
            <a:ext cx="504000" cy="25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200" dirty="0">
              <a:solidFill>
                <a:schemeClr val="bg2"/>
              </a:solidFill>
              <a:latin typeface="EuropeDemi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DCD9CA-3852-4836-8B6D-29DFC7A918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9600" y="6424200"/>
            <a:ext cx="667636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076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4EEEE-12E1-4514-86BE-CC7C18B08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F537A0-9693-4DD3-8B3E-5C0E1E207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B9F969-6A91-4C3C-AE8F-38F74E8C8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09191C-0B7F-4ACF-9523-49159D357012}"/>
              </a:ext>
            </a:extLst>
          </p:cNvPr>
          <p:cNvSpPr txBox="1"/>
          <p:nvPr userDrawn="1"/>
        </p:nvSpPr>
        <p:spPr>
          <a:xfrm>
            <a:off x="10715625" y="63828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000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:a16="http://schemas.microsoft.com/office/drawing/2014/main" id="{B5633326-C9C4-4EE6-9029-F93BF5A31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2000" y="6379200"/>
            <a:ext cx="6498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r>
              <a:rPr lang="ru-RU"/>
              <a:t>Краткое описание происходящего. Редактировать в меню «Вставка»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2A93C74-7F00-4C04-B39B-002B8EAEFAD4}"/>
              </a:ext>
            </a:extLst>
          </p:cNvPr>
          <p:cNvSpPr/>
          <p:nvPr userDrawn="1"/>
        </p:nvSpPr>
        <p:spPr>
          <a:xfrm>
            <a:off x="727200" y="6379200"/>
            <a:ext cx="504000" cy="25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200" dirty="0">
              <a:solidFill>
                <a:schemeClr val="bg2"/>
              </a:solidFill>
              <a:latin typeface="EuropeDemi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745EE21-E513-4D18-ADBF-69A90BADE4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9600" y="6424200"/>
            <a:ext cx="667636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349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CA9DE-EB25-4700-9F13-B3991BBA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AA0834-0A52-41AC-A9B2-1B095B3503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A1B833-5A42-44B1-B4EE-78306CC1A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88808-F962-43C2-A295-FAB8231B9262}"/>
              </a:ext>
            </a:extLst>
          </p:cNvPr>
          <p:cNvSpPr txBox="1"/>
          <p:nvPr userDrawn="1"/>
        </p:nvSpPr>
        <p:spPr>
          <a:xfrm>
            <a:off x="10715625" y="63828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000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:a16="http://schemas.microsoft.com/office/drawing/2014/main" id="{D4BF444C-2AFE-478A-8675-67B762542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2000" y="6379200"/>
            <a:ext cx="6498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r>
              <a:rPr lang="ru-RU"/>
              <a:t>Краткое описание происходящего. Редактировать в меню «Вставка»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234C8D6-30D5-4891-9AC0-392D96DEBA6F}"/>
              </a:ext>
            </a:extLst>
          </p:cNvPr>
          <p:cNvSpPr/>
          <p:nvPr userDrawn="1"/>
        </p:nvSpPr>
        <p:spPr>
          <a:xfrm>
            <a:off x="727200" y="6379200"/>
            <a:ext cx="504000" cy="25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200" dirty="0">
              <a:solidFill>
                <a:schemeClr val="bg2"/>
              </a:solidFill>
              <a:latin typeface="EuropeDemi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D540EA0-DFCB-43B1-86C4-9BAFE2F412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9600" y="6424200"/>
            <a:ext cx="667636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439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C326DB-37F1-4F87-86CC-9009714A2C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F03945-7731-4917-A309-474B0FA5E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7038C-A517-4F5B-BBBB-61DDEA61E45E}"/>
              </a:ext>
            </a:extLst>
          </p:cNvPr>
          <p:cNvSpPr txBox="1"/>
          <p:nvPr userDrawn="1"/>
        </p:nvSpPr>
        <p:spPr>
          <a:xfrm>
            <a:off x="10715625" y="63828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000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1F02675F-F42C-4BC2-B7D2-F79CE0307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2000" y="6379200"/>
            <a:ext cx="6498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r>
              <a:rPr lang="ru-RU"/>
              <a:t>Краткое описание происходящего. Редактировать в меню «Вставка»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73A8959-B5D9-4F5D-BC10-BA8FA5804517}"/>
              </a:ext>
            </a:extLst>
          </p:cNvPr>
          <p:cNvSpPr/>
          <p:nvPr userDrawn="1"/>
        </p:nvSpPr>
        <p:spPr>
          <a:xfrm>
            <a:off x="727200" y="6379200"/>
            <a:ext cx="504000" cy="25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200" dirty="0">
              <a:solidFill>
                <a:schemeClr val="bg2"/>
              </a:solidFill>
              <a:latin typeface="EuropeDemi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991780-700B-4CE8-9D82-797724A023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9600" y="6424200"/>
            <a:ext cx="667636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B790D-0B6E-4E2F-958C-1C5467F7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B5968D-1097-4355-B595-B8CC01A27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17B95-2318-4A67-A7C9-555E8B919CB1}"/>
              </a:ext>
            </a:extLst>
          </p:cNvPr>
          <p:cNvSpPr txBox="1"/>
          <p:nvPr userDrawn="1"/>
        </p:nvSpPr>
        <p:spPr>
          <a:xfrm>
            <a:off x="10715625" y="63828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000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955205-ECDE-42CA-97CD-165DBBBCDF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2000" y="6372000"/>
            <a:ext cx="6480000" cy="252000"/>
          </a:xfrm>
        </p:spPr>
        <p:txBody>
          <a:bodyPr/>
          <a:lstStyle>
            <a:lvl1pPr>
              <a:defRPr sz="1100">
                <a:solidFill>
                  <a:srgbClr val="6F6F6F"/>
                </a:solidFill>
                <a:latin typeface="Circe Light" panose="020B0402020203020203" pitchFamily="34" charset="-52"/>
              </a:defRPr>
            </a:lvl1pPr>
          </a:lstStyle>
          <a:p>
            <a:pPr algn="l"/>
            <a:r>
              <a:rPr lang="ru-RU" dirty="0"/>
              <a:t>Краткое описание происходящего. Редактировать в меню «Вставка»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3808B1-81E6-49E7-B0F5-3AC946AE68B2}"/>
              </a:ext>
            </a:extLst>
          </p:cNvPr>
          <p:cNvSpPr/>
          <p:nvPr userDrawn="1"/>
        </p:nvSpPr>
        <p:spPr>
          <a:xfrm>
            <a:off x="727200" y="6379200"/>
            <a:ext cx="504000" cy="25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2"/>
                </a:solidFill>
                <a:latin typeface="Circe" panose="020B0502020203020203" pitchFamily="34" charset="-52"/>
              </a:rPr>
              <a:pPr/>
              <a:t>‹#›</a:t>
            </a:fld>
            <a:endParaRPr lang="en-US" sz="1200" dirty="0">
              <a:solidFill>
                <a:schemeClr val="bg2"/>
              </a:solidFill>
              <a:latin typeface="Circe" panose="020B0502020203020203" pitchFamily="34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5D9750-0F71-49A5-A957-2930C026F7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9753" y="6424200"/>
            <a:ext cx="667636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8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B790D-0B6E-4E2F-958C-1C5467F7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B5968D-1097-4355-B595-B8CC01A27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4997"/>
              </a:buClr>
              <a:buSzPct val="90000"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84997"/>
              </a:buClr>
              <a:buSzPct val="80000"/>
              <a:buFont typeface="Wingdings" panose="05000000000000000000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A7DA"/>
              </a:buClr>
              <a:buSzPct val="75000"/>
              <a:buFont typeface="Wingdings" panose="05000000000000000000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A7DA"/>
              </a:buClr>
              <a:buSzPct val="85000"/>
              <a:buFont typeface="Courier New" panose="02070309020205020404" pitchFamily="49" charset="0"/>
              <a:buChar char="o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4997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84997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A7DA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A7DA"/>
              </a:buClr>
              <a:buSzPct val="8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5269D2E6-F9AF-45CA-BAA8-665D657FB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2000" y="6372000"/>
            <a:ext cx="6498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r>
              <a:rPr lang="ru-RU"/>
              <a:t>Краткое описание происходящего. Редактировать в меню «Вставка»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609C12-F42C-4581-96ED-7F268C448206}"/>
              </a:ext>
            </a:extLst>
          </p:cNvPr>
          <p:cNvSpPr/>
          <p:nvPr userDrawn="1"/>
        </p:nvSpPr>
        <p:spPr>
          <a:xfrm>
            <a:off x="727200" y="6379200"/>
            <a:ext cx="504000" cy="25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2"/>
                </a:solidFill>
                <a:latin typeface="Circe" panose="020B0502020203020203" pitchFamily="34" charset="-52"/>
              </a:rPr>
              <a:pPr/>
              <a:t>‹#›</a:t>
            </a:fld>
            <a:endParaRPr lang="en-US" sz="1200" dirty="0">
              <a:solidFill>
                <a:schemeClr val="bg2"/>
              </a:solidFill>
              <a:latin typeface="Circe" panose="020B05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1315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Цита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B1286B-63E6-45A0-A381-D84F2CF0BECD}"/>
              </a:ext>
            </a:extLst>
          </p:cNvPr>
          <p:cNvSpPr txBox="1"/>
          <p:nvPr userDrawn="1"/>
        </p:nvSpPr>
        <p:spPr>
          <a:xfrm>
            <a:off x="10715625" y="63828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000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60DC49D9-14BA-486A-983E-46F53523A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2000" y="6379200"/>
            <a:ext cx="6498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r>
              <a:rPr lang="ru-RU"/>
              <a:t>Краткое описание происходящего. Редактировать в меню «Вставка»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B3ADCA-C4AA-4236-B0BE-A5348609C9BA}"/>
              </a:ext>
            </a:extLst>
          </p:cNvPr>
          <p:cNvSpPr/>
          <p:nvPr userDrawn="1"/>
        </p:nvSpPr>
        <p:spPr>
          <a:xfrm>
            <a:off x="727200" y="6379200"/>
            <a:ext cx="504000" cy="25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200" dirty="0">
              <a:solidFill>
                <a:schemeClr val="bg2"/>
              </a:solidFill>
              <a:latin typeface="EuropeDemi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BAB398-869B-493E-A922-AEB01DD49EB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38400" y="1724400"/>
            <a:ext cx="6084000" cy="3322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Место для </a:t>
            </a:r>
            <a:br>
              <a:rPr lang="ru-RU" dirty="0"/>
            </a:br>
            <a:r>
              <a:rPr lang="ru-RU" dirty="0"/>
              <a:t>ключевой мысли документа, </a:t>
            </a:r>
            <a:br>
              <a:rPr lang="ru-RU" dirty="0"/>
            </a:br>
            <a:r>
              <a:rPr lang="ru-RU" dirty="0"/>
              <a:t>другой важной цитаты</a:t>
            </a:r>
            <a:br>
              <a:rPr lang="ru-RU" dirty="0"/>
            </a:br>
            <a:r>
              <a:rPr lang="ru-RU" dirty="0"/>
              <a:t>или факта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Размещение графика допустимо, но не рекомендуется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3C640D-DB97-448F-9437-F241901070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9600" y="6424200"/>
            <a:ext cx="667636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0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Цитата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22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B1286B-63E6-45A0-A381-D84F2CF0BECD}"/>
              </a:ext>
            </a:extLst>
          </p:cNvPr>
          <p:cNvSpPr txBox="1"/>
          <p:nvPr userDrawn="1"/>
        </p:nvSpPr>
        <p:spPr>
          <a:xfrm>
            <a:off x="10715625" y="63828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000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60DC49D9-14BA-486A-983E-46F53523A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2000" y="6379200"/>
            <a:ext cx="6498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r>
              <a:rPr lang="ru-RU"/>
              <a:t>Краткое описание происходящего. Редактировать в меню «Вставка»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B3ADCA-C4AA-4236-B0BE-A5348609C9BA}"/>
              </a:ext>
            </a:extLst>
          </p:cNvPr>
          <p:cNvSpPr/>
          <p:nvPr userDrawn="1"/>
        </p:nvSpPr>
        <p:spPr>
          <a:xfrm>
            <a:off x="727200" y="6379200"/>
            <a:ext cx="504000" cy="25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200" dirty="0">
              <a:solidFill>
                <a:schemeClr val="bg2"/>
              </a:solidFill>
              <a:latin typeface="EuropeDemi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BAB398-869B-493E-A922-AEB01DD49EB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38400" y="1724400"/>
            <a:ext cx="6084000" cy="3322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Место для </a:t>
            </a:r>
            <a:br>
              <a:rPr lang="ru-RU" dirty="0"/>
            </a:br>
            <a:r>
              <a:rPr lang="ru-RU" dirty="0"/>
              <a:t>ключевой мысли документа, </a:t>
            </a:r>
            <a:br>
              <a:rPr lang="ru-RU" dirty="0"/>
            </a:br>
            <a:r>
              <a:rPr lang="ru-RU" dirty="0"/>
              <a:t>другой важной цитаты</a:t>
            </a:r>
            <a:br>
              <a:rPr lang="ru-RU" dirty="0"/>
            </a:br>
            <a:r>
              <a:rPr lang="ru-RU" dirty="0"/>
              <a:t>или факта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Размещение графика допустимо, но не рекомендуется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4EEC8F-A216-4CCE-A74A-3947CE9758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9600" y="6424200"/>
            <a:ext cx="667636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9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5ABB6E5-FDE6-4F3C-8D43-5C50EFC44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9301" y="2085975"/>
            <a:ext cx="3733800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/>
              <a:t>Название раздела 1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8C7741B-CB6B-4F14-B210-7353EEFE1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085975"/>
            <a:ext cx="685800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01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6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908" r:id="rId3"/>
    <p:sldLayoutId id="2147483910" r:id="rId4"/>
    <p:sldLayoutId id="2147483909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1FF75-B20E-4EF0-8D0D-D9021137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28E484-5402-46C7-98FB-0AD29CCD1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  <a:p>
            <a:pPr lvl="4"/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ED9BC1-54F9-47CF-95AC-07A33FF4C4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0611" y="6356350"/>
            <a:ext cx="6382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Краткое описание происходящего. Редактировать в меню «Вставка»</a:t>
            </a:r>
          </a:p>
        </p:txBody>
      </p:sp>
    </p:spTree>
    <p:extLst>
      <p:ext uri="{BB962C8B-B14F-4D97-AF65-F5344CB8AC3E}">
        <p14:creationId xmlns:p14="http://schemas.microsoft.com/office/powerpoint/2010/main" val="55920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5" r:id="rId3"/>
    <p:sldLayoutId id="2147483906" r:id="rId4"/>
    <p:sldLayoutId id="2147483907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84997"/>
        </a:buClr>
        <a:buSzPct val="9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84997"/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8A7DA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8A7DA"/>
        </a:buClr>
        <a:buSzPct val="8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42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26FB8-14EC-419C-9AF5-8D19727E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A8DE79-6D9B-4BC3-AEA4-35CF05D0F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AE120A-8E8C-468B-AE3D-D374E06FA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A0F3E-A6BD-442C-9984-551C9F25DBD7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8EBBC2-A056-4606-A496-73CA2EBD1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D61B11-E494-471E-8574-54EBB03FD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41D58-DD18-40AE-A7B2-8D067079FD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89DF61-687B-46F8-957C-158EE4D0BB9B}"/>
              </a:ext>
            </a:extLst>
          </p:cNvPr>
          <p:cNvSpPr txBox="1"/>
          <p:nvPr userDrawn="1"/>
        </p:nvSpPr>
        <p:spPr>
          <a:xfrm>
            <a:off x="10973309" y="6142730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A5CCF7"/>
                </a:solidFill>
                <a:latin typeface="EuropeDemiC" pitchFamily="50" charset="0"/>
              </a:rPr>
              <a:t>20</a:t>
            </a:r>
            <a:r>
              <a:rPr lang="ru-RU" sz="1600" dirty="0">
                <a:solidFill>
                  <a:srgbClr val="A5CCF7"/>
                </a:solidFill>
                <a:latin typeface="EuropeDemiC" pitchFamily="50" charset="0"/>
              </a:rPr>
              <a:t>21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DE4B8E-8609-4A45-B300-59F0C032E52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35600" y="406800"/>
            <a:ext cx="2492067" cy="8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98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898" r:id="rId13"/>
    <p:sldLayoutId id="2147483903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1FF75-B20E-4EF0-8D0D-D9021137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28E484-5402-46C7-98FB-0AD29CCD1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  <a:p>
            <a:pPr lvl="4"/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ED9BC1-54F9-47CF-95AC-07A33FF4C4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0611" y="6356350"/>
            <a:ext cx="6382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Краткое описание происходящего. Редактировать в меню «Вставка»</a:t>
            </a:r>
          </a:p>
        </p:txBody>
      </p:sp>
    </p:spTree>
    <p:extLst>
      <p:ext uri="{BB962C8B-B14F-4D97-AF65-F5344CB8AC3E}">
        <p14:creationId xmlns:p14="http://schemas.microsoft.com/office/powerpoint/2010/main" val="260387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84997"/>
        </a:buClr>
        <a:buSzPct val="9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84997"/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8A7DA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8A7DA"/>
        </a:buClr>
        <a:buSzPct val="8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e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6A591D-8E09-40C3-BDF2-041DB84CA6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6A99445-0E03-4BBE-8317-FC553F14BB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4A6D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EA0E3F97-B0FE-4EA0-9BD7-2CE4ECDBC7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949" y="3983165"/>
            <a:ext cx="3478810" cy="71795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Кирилл </a:t>
            </a:r>
            <a:r>
              <a:rPr lang="ru-RU" sz="2400" dirty="0" err="1"/>
              <a:t>Лукашук</a:t>
            </a: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генеральный директор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AB824E-7E95-4F58-819F-A3D7E7CCAC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4933" y="4891217"/>
            <a:ext cx="7321317" cy="1154267"/>
          </a:xfrm>
        </p:spPr>
        <p:txBody>
          <a:bodyPr/>
          <a:lstStyle/>
          <a:p>
            <a:pPr marL="0" indent="0">
              <a:buNone/>
            </a:pPr>
            <a:r>
              <a:rPr lang="ru-RU" sz="6000" dirty="0"/>
              <a:t>Назад в будущее</a:t>
            </a:r>
            <a:br>
              <a:rPr lang="ru-RU" sz="4000" dirty="0"/>
            </a:br>
            <a:endParaRPr lang="ru-RU" sz="3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C34FF9-0235-43B6-8868-F2374B49F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850" y="364747"/>
            <a:ext cx="1524000" cy="51547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6E66864-F064-4E36-B313-ECF400D4E9F5}"/>
              </a:ext>
            </a:extLst>
          </p:cNvPr>
          <p:cNvSpPr/>
          <p:nvPr/>
        </p:nvSpPr>
        <p:spPr>
          <a:xfrm>
            <a:off x="789525" y="5650803"/>
            <a:ext cx="5809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  <a:latin typeface="Circe Bold"/>
              </a:rPr>
              <a:t>банковский сектор в 2021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982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5CB072-3658-4DC7-B230-25CE94448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1" y="1812822"/>
            <a:ext cx="9358171" cy="43346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97A38A-9E92-49F7-9164-EC18B4F0A7EB}"/>
              </a:ext>
            </a:extLst>
          </p:cNvPr>
          <p:cNvSpPr txBox="1"/>
          <p:nvPr/>
        </p:nvSpPr>
        <p:spPr>
          <a:xfrm>
            <a:off x="11348621" y="211710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4кв20</a:t>
            </a:r>
          </a:p>
        </p:txBody>
      </p:sp>
      <p:sp>
        <p:nvSpPr>
          <p:cNvPr id="14" name="Объект 4">
            <a:extLst>
              <a:ext uri="{FF2B5EF4-FFF2-40B4-BE49-F238E27FC236}">
                <a16:creationId xmlns:a16="http://schemas.microsoft.com/office/drawing/2014/main" id="{A96216A7-A898-424B-878A-0F0770B9E384}"/>
              </a:ext>
            </a:extLst>
          </p:cNvPr>
          <p:cNvSpPr txBox="1">
            <a:spLocks/>
          </p:cNvSpPr>
          <p:nvPr/>
        </p:nvSpPr>
        <p:spPr>
          <a:xfrm>
            <a:off x="594474" y="596713"/>
            <a:ext cx="11023600" cy="404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84997"/>
              </a:buClr>
              <a:buSzPct val="9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4997"/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8A7DA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8A7DA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chemeClr val="accent1"/>
                </a:solidFill>
                <a:latin typeface="Circe Bold" panose="020B0602020203020203" pitchFamily="34" charset="-52"/>
                <a:cs typeface="Times New Roman" panose="02020603050405020304" pitchFamily="18" charset="0"/>
              </a:rPr>
              <a:t>Качество кредитов существенно не изменится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426B2CF-ECC0-4FB9-B139-EB76200E528D}"/>
              </a:ext>
            </a:extLst>
          </p:cNvPr>
          <p:cNvGrpSpPr/>
          <p:nvPr/>
        </p:nvGrpSpPr>
        <p:grpSpPr>
          <a:xfrm>
            <a:off x="9010436" y="2601593"/>
            <a:ext cx="901832" cy="307777"/>
            <a:chOff x="9010436" y="1543361"/>
            <a:chExt cx="901832" cy="307777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9F13DEC2-8047-4B70-90C3-2FB73B870BA6}"/>
                </a:ext>
              </a:extLst>
            </p:cNvPr>
            <p:cNvCxnSpPr/>
            <p:nvPr/>
          </p:nvCxnSpPr>
          <p:spPr>
            <a:xfrm>
              <a:off x="9010436" y="1697249"/>
              <a:ext cx="180000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5B53658-D833-4195-A395-DB5EE0E9D5C2}"/>
                </a:ext>
              </a:extLst>
            </p:cNvPr>
            <p:cNvSpPr txBox="1"/>
            <p:nvPr/>
          </p:nvSpPr>
          <p:spPr>
            <a:xfrm>
              <a:off x="9339675" y="1543361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/>
                <a:t>МСБ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895CF85-0DB7-4C24-A03B-2C48E4E59A20}"/>
              </a:ext>
            </a:extLst>
          </p:cNvPr>
          <p:cNvGrpSpPr/>
          <p:nvPr/>
        </p:nvGrpSpPr>
        <p:grpSpPr>
          <a:xfrm>
            <a:off x="9010436" y="3075108"/>
            <a:ext cx="1844853" cy="307777"/>
            <a:chOff x="9010436" y="2028562"/>
            <a:chExt cx="1844853" cy="307777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13B72FA0-4C85-4E6C-98F4-252DB2692A97}"/>
                </a:ext>
              </a:extLst>
            </p:cNvPr>
            <p:cNvCxnSpPr/>
            <p:nvPr/>
          </p:nvCxnSpPr>
          <p:spPr>
            <a:xfrm>
              <a:off x="9010436" y="2182450"/>
              <a:ext cx="180000" cy="0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EC63D3-B390-4E76-B66E-7E485648458E}"/>
                </a:ext>
              </a:extLst>
            </p:cNvPr>
            <p:cNvSpPr txBox="1"/>
            <p:nvPr/>
          </p:nvSpPr>
          <p:spPr>
            <a:xfrm>
              <a:off x="9346543" y="2028562"/>
              <a:ext cx="15087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/>
                <a:t>крупный бизнес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4E650D9F-1DF2-42DD-AF97-BB644CE50BB6}"/>
              </a:ext>
            </a:extLst>
          </p:cNvPr>
          <p:cNvGrpSpPr/>
          <p:nvPr/>
        </p:nvGrpSpPr>
        <p:grpSpPr>
          <a:xfrm>
            <a:off x="9010436" y="3548623"/>
            <a:ext cx="1165168" cy="307777"/>
            <a:chOff x="9010436" y="2478705"/>
            <a:chExt cx="1165168" cy="307777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E74BE8C-9D9B-4748-AD54-3E804B681453}"/>
                </a:ext>
              </a:extLst>
            </p:cNvPr>
            <p:cNvCxnSpPr/>
            <p:nvPr/>
          </p:nvCxnSpPr>
          <p:spPr>
            <a:xfrm>
              <a:off x="9010436" y="2632593"/>
              <a:ext cx="180000" cy="0"/>
            </a:xfrm>
            <a:prstGeom prst="line">
              <a:avLst/>
            </a:prstGeom>
            <a:ln w="635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C3E389-4F46-477E-9363-46558EF70B4E}"/>
                </a:ext>
              </a:extLst>
            </p:cNvPr>
            <p:cNvSpPr txBox="1"/>
            <p:nvPr/>
          </p:nvSpPr>
          <p:spPr>
            <a:xfrm>
              <a:off x="9344927" y="2478705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/>
                <a:t>ипотека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7ECD65F3-9DB0-4371-923F-F06ECC0A4E73}"/>
              </a:ext>
            </a:extLst>
          </p:cNvPr>
          <p:cNvGrpSpPr/>
          <p:nvPr/>
        </p:nvGrpSpPr>
        <p:grpSpPr>
          <a:xfrm>
            <a:off x="9010436" y="4022138"/>
            <a:ext cx="2618267" cy="523220"/>
            <a:chOff x="9010436" y="2963906"/>
            <a:chExt cx="2618267" cy="523220"/>
          </a:xfrm>
        </p:grpSpPr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E76351AD-B66E-4AD3-9129-6DDC18027B80}"/>
                </a:ext>
              </a:extLst>
            </p:cNvPr>
            <p:cNvCxnSpPr/>
            <p:nvPr/>
          </p:nvCxnSpPr>
          <p:spPr>
            <a:xfrm>
              <a:off x="9010436" y="3101495"/>
              <a:ext cx="180000" cy="0"/>
            </a:xfrm>
            <a:prstGeom prst="line">
              <a:avLst/>
            </a:prstGeom>
            <a:ln w="635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DEF373-C62F-4A10-9864-346F02341664}"/>
                </a:ext>
              </a:extLst>
            </p:cNvPr>
            <p:cNvSpPr txBox="1"/>
            <p:nvPr/>
          </p:nvSpPr>
          <p:spPr>
            <a:xfrm>
              <a:off x="9336088" y="2963906"/>
              <a:ext cx="22926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/>
                <a:t>розничное кредитование, </a:t>
              </a:r>
              <a:br>
                <a:rPr lang="ru-RU" sz="1400" dirty="0"/>
              </a:br>
              <a:r>
                <a:rPr lang="ru-RU" sz="1400" dirty="0"/>
                <a:t>кроме ипотеки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1404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D97A38A-9E92-49F7-9164-EC18B4F0A7EB}"/>
              </a:ext>
            </a:extLst>
          </p:cNvPr>
          <p:cNvSpPr txBox="1"/>
          <p:nvPr/>
        </p:nvSpPr>
        <p:spPr>
          <a:xfrm>
            <a:off x="11348621" y="301546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4кв20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06ABFE8-B810-45BA-83E7-D884D2595189}"/>
              </a:ext>
            </a:extLst>
          </p:cNvPr>
          <p:cNvSpPr/>
          <p:nvPr/>
        </p:nvSpPr>
        <p:spPr>
          <a:xfrm>
            <a:off x="668679" y="1264786"/>
            <a:ext cx="2709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март 2020 — январь 2021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CEEFA5-38BD-41DA-81DE-E510BB726AD7}"/>
              </a:ext>
            </a:extLst>
          </p:cNvPr>
          <p:cNvSpPr txBox="1"/>
          <p:nvPr/>
        </p:nvSpPr>
        <p:spPr>
          <a:xfrm>
            <a:off x="5267984" y="3782553"/>
            <a:ext cx="90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cs typeface="Times New Roman" panose="02020603050405020304" pitchFamily="18" charset="0"/>
              </a:rPr>
              <a:t>4</a:t>
            </a:r>
            <a:r>
              <a:rPr lang="ru-RU" sz="2000" dirty="0"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A4B6426-878A-4F52-A4A6-3017B46673ED}"/>
              </a:ext>
            </a:extLst>
          </p:cNvPr>
          <p:cNvSpPr/>
          <p:nvPr/>
        </p:nvSpPr>
        <p:spPr>
          <a:xfrm>
            <a:off x="8626666" y="5378806"/>
            <a:ext cx="758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spc="50" dirty="0">
                <a:cs typeface="Times New Roman" panose="02020603050405020304" pitchFamily="18" charset="0"/>
              </a:rPr>
              <a:t>МСБ</a:t>
            </a:r>
          </a:p>
        </p:txBody>
      </p:sp>
      <p:sp>
        <p:nvSpPr>
          <p:cNvPr id="27" name="Объект 4">
            <a:extLst>
              <a:ext uri="{FF2B5EF4-FFF2-40B4-BE49-F238E27FC236}">
                <a16:creationId xmlns:a16="http://schemas.microsoft.com/office/drawing/2014/main" id="{DE18D9E2-B29C-4FCB-8949-4E15D3674EE1}"/>
              </a:ext>
            </a:extLst>
          </p:cNvPr>
          <p:cNvSpPr txBox="1">
            <a:spLocks/>
          </p:cNvSpPr>
          <p:nvPr/>
        </p:nvSpPr>
        <p:spPr>
          <a:xfrm>
            <a:off x="594474" y="596713"/>
            <a:ext cx="11023600" cy="404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84997"/>
              </a:buClr>
              <a:buSzPct val="9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4997"/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8A7DA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8A7DA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chemeClr val="accent1"/>
                </a:solidFill>
                <a:latin typeface="Circe Bold" panose="020B0602020203020203" pitchFamily="34" charset="-52"/>
                <a:cs typeface="Times New Roman" panose="02020603050405020304" pitchFamily="18" charset="0"/>
              </a:rPr>
              <a:t>Объём </a:t>
            </a:r>
            <a:r>
              <a:rPr lang="ru-RU" sz="3200" b="1" dirty="0" err="1">
                <a:solidFill>
                  <a:schemeClr val="accent1"/>
                </a:solidFill>
                <a:latin typeface="Circe Bold" panose="020B0602020203020203" pitchFamily="34" charset="-52"/>
                <a:cs typeface="Times New Roman" panose="02020603050405020304" pitchFamily="18" charset="0"/>
              </a:rPr>
              <a:t>реструктуризаций</a:t>
            </a:r>
            <a:r>
              <a:rPr lang="ru-RU" sz="3200" b="1" dirty="0">
                <a:solidFill>
                  <a:schemeClr val="accent1"/>
                </a:solidFill>
                <a:latin typeface="Circe Bold" panose="020B0602020203020203" pitchFamily="34" charset="-52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Circe Bold" panose="020B0602020203020203" pitchFamily="34" charset="-52"/>
                <a:cs typeface="Times New Roman" panose="02020603050405020304" pitchFamily="18" charset="0"/>
              </a:rPr>
              <a:t>&gt;</a:t>
            </a:r>
            <a:r>
              <a:rPr lang="ru-RU" sz="3200" b="1" dirty="0">
                <a:solidFill>
                  <a:schemeClr val="accent1"/>
                </a:solidFill>
                <a:latin typeface="Circe Bold" panose="020B0602020203020203" pitchFamily="34" charset="-52"/>
                <a:cs typeface="Times New Roman" panose="02020603050405020304" pitchFamily="18" charset="0"/>
              </a:rPr>
              <a:t> 7 трлн руб.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A270363-6C4C-436B-BBF8-F67CF0D60F54}"/>
              </a:ext>
            </a:extLst>
          </p:cNvPr>
          <p:cNvSpPr/>
          <p:nvPr/>
        </p:nvSpPr>
        <p:spPr>
          <a:xfrm>
            <a:off x="1928650" y="3248249"/>
            <a:ext cx="12634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spc="50" dirty="0">
                <a:solidFill>
                  <a:srgbClr val="222222"/>
                </a:solidFill>
                <a:cs typeface="Times New Roman" panose="02020603050405020304" pitchFamily="18" charset="0"/>
              </a:rPr>
              <a:t>11</a:t>
            </a:r>
            <a:r>
              <a:rPr lang="ru-RU" sz="3200" spc="50" dirty="0">
                <a:solidFill>
                  <a:srgbClr val="222222"/>
                </a:solidFill>
                <a:cs typeface="Times New Roman" panose="02020603050405020304" pitchFamily="18" charset="0"/>
              </a:rPr>
              <a:t>%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1E8A588-EE58-404E-8D1E-2DA4977815E9}"/>
              </a:ext>
            </a:extLst>
          </p:cNvPr>
          <p:cNvSpPr/>
          <p:nvPr/>
        </p:nvSpPr>
        <p:spPr>
          <a:xfrm>
            <a:off x="8261868" y="2904779"/>
            <a:ext cx="18694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spc="50" dirty="0">
                <a:solidFill>
                  <a:srgbClr val="222222"/>
                </a:solidFill>
                <a:cs typeface="Times New Roman" panose="02020603050405020304" pitchFamily="18" charset="0"/>
              </a:rPr>
              <a:t>1</a:t>
            </a:r>
            <a:r>
              <a:rPr lang="en-US" sz="8800" spc="50" dirty="0">
                <a:solidFill>
                  <a:srgbClr val="222222"/>
                </a:solidFill>
                <a:cs typeface="Times New Roman" panose="02020603050405020304" pitchFamily="18" charset="0"/>
              </a:rPr>
              <a:t>4</a:t>
            </a:r>
            <a:r>
              <a:rPr lang="ru-RU" sz="4400" spc="50" dirty="0">
                <a:solidFill>
                  <a:srgbClr val="222222"/>
                </a:solidFill>
                <a:cs typeface="Times New Roman" panose="02020603050405020304" pitchFamily="18" charset="0"/>
              </a:rPr>
              <a:t>%</a:t>
            </a:r>
            <a:r>
              <a:rPr lang="ru-RU" sz="4000" spc="5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838C848-9E9A-49C2-86DC-D45073783131}"/>
              </a:ext>
            </a:extLst>
          </p:cNvPr>
          <p:cNvGrpSpPr/>
          <p:nvPr/>
        </p:nvGrpSpPr>
        <p:grpSpPr>
          <a:xfrm>
            <a:off x="1249749" y="2465879"/>
            <a:ext cx="2454275" cy="2452687"/>
            <a:chOff x="3295446" y="5219915"/>
            <a:chExt cx="2454275" cy="2452687"/>
          </a:xfrm>
        </p:grpSpPr>
        <p:sp>
          <p:nvSpPr>
            <p:cNvPr id="34" name="Oval 3">
              <a:extLst>
                <a:ext uri="{FF2B5EF4-FFF2-40B4-BE49-F238E27FC236}">
                  <a16:creationId xmlns:a16="http://schemas.microsoft.com/office/drawing/2014/main" id="{0220A8E3-A57E-445B-88C0-A533C6CA0EA2}"/>
                </a:ext>
              </a:extLst>
            </p:cNvPr>
            <p:cNvSpPr/>
            <p:nvPr/>
          </p:nvSpPr>
          <p:spPr bwMode="auto">
            <a:xfrm>
              <a:off x="3295446" y="5219915"/>
              <a:ext cx="2454275" cy="2452687"/>
            </a:xfrm>
            <a:prstGeom prst="ellipse">
              <a:avLst/>
            </a:prstGeom>
            <a:ln w="381000" cap="rnd" cmpd="sng">
              <a:solidFill>
                <a:schemeClr val="bg1">
                  <a:lumMod val="75000"/>
                  <a:alpha val="3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zh-CN" sz="3200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41" name="Arc 9">
              <a:extLst>
                <a:ext uri="{FF2B5EF4-FFF2-40B4-BE49-F238E27FC236}">
                  <a16:creationId xmlns:a16="http://schemas.microsoft.com/office/drawing/2014/main" id="{F8C18730-5286-4832-AC1A-619FA416AC8B}"/>
                </a:ext>
              </a:extLst>
            </p:cNvPr>
            <p:cNvSpPr/>
            <p:nvPr/>
          </p:nvSpPr>
          <p:spPr bwMode="auto">
            <a:xfrm>
              <a:off x="3295446" y="5219915"/>
              <a:ext cx="2454275" cy="2452687"/>
            </a:xfrm>
            <a:prstGeom prst="arc">
              <a:avLst>
                <a:gd name="adj1" fmla="val 16200000"/>
                <a:gd name="adj2" fmla="val 20223163"/>
              </a:avLst>
            </a:prstGeom>
            <a:ln w="381000" cap="rnd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9C322D0-314E-47BD-97FB-20518E04049D}"/>
              </a:ext>
            </a:extLst>
          </p:cNvPr>
          <p:cNvGrpSpPr/>
          <p:nvPr/>
        </p:nvGrpSpPr>
        <p:grpSpPr>
          <a:xfrm>
            <a:off x="4784491" y="3155607"/>
            <a:ext cx="1777399" cy="1760275"/>
            <a:chOff x="7040769" y="5989415"/>
            <a:chExt cx="1257300" cy="1258890"/>
          </a:xfrm>
        </p:grpSpPr>
        <p:sp>
          <p:nvSpPr>
            <p:cNvPr id="57" name="Oval 5">
              <a:extLst>
                <a:ext uri="{FF2B5EF4-FFF2-40B4-BE49-F238E27FC236}">
                  <a16:creationId xmlns:a16="http://schemas.microsoft.com/office/drawing/2014/main" id="{9A196091-09CE-4365-BCBB-A44A1020836B}"/>
                </a:ext>
              </a:extLst>
            </p:cNvPr>
            <p:cNvSpPr/>
            <p:nvPr/>
          </p:nvSpPr>
          <p:spPr bwMode="auto">
            <a:xfrm>
              <a:off x="7040769" y="5989415"/>
              <a:ext cx="1257300" cy="1258888"/>
            </a:xfrm>
            <a:prstGeom prst="ellipse">
              <a:avLst/>
            </a:prstGeom>
            <a:ln w="381000" cap="rnd" cmpd="sng">
              <a:solidFill>
                <a:schemeClr val="bg1">
                  <a:lumMod val="75000"/>
                  <a:alpha val="3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zh-CN" sz="320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59" name="Arc 7">
              <a:extLst>
                <a:ext uri="{FF2B5EF4-FFF2-40B4-BE49-F238E27FC236}">
                  <a16:creationId xmlns:a16="http://schemas.microsoft.com/office/drawing/2014/main" id="{6C68D95F-27AF-4212-B56E-B526562D4F36}"/>
                </a:ext>
              </a:extLst>
            </p:cNvPr>
            <p:cNvSpPr/>
            <p:nvPr/>
          </p:nvSpPr>
          <p:spPr bwMode="auto">
            <a:xfrm rot="11599151">
              <a:off x="7040769" y="5989417"/>
              <a:ext cx="1257300" cy="1258888"/>
            </a:xfrm>
            <a:prstGeom prst="arc">
              <a:avLst>
                <a:gd name="adj1" fmla="val 16200000"/>
                <a:gd name="adj2" fmla="val 18991587"/>
              </a:avLst>
            </a:prstGeom>
            <a:ln w="381000" cap="rnd" cmpd="sng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BAB00E3-4F2B-41C3-A7AC-B02E89B8596E}"/>
              </a:ext>
            </a:extLst>
          </p:cNvPr>
          <p:cNvGrpSpPr/>
          <p:nvPr/>
        </p:nvGrpSpPr>
        <p:grpSpPr>
          <a:xfrm>
            <a:off x="7481937" y="1842918"/>
            <a:ext cx="3048000" cy="3086511"/>
            <a:chOff x="8146440" y="1115770"/>
            <a:chExt cx="3048000" cy="3086511"/>
          </a:xfrm>
        </p:grpSpPr>
        <p:sp>
          <p:nvSpPr>
            <p:cNvPr id="65" name="Oval 6">
              <a:extLst>
                <a:ext uri="{FF2B5EF4-FFF2-40B4-BE49-F238E27FC236}">
                  <a16:creationId xmlns:a16="http://schemas.microsoft.com/office/drawing/2014/main" id="{B07C0468-79F7-4483-84A0-1F0E26076157}"/>
                </a:ext>
              </a:extLst>
            </p:cNvPr>
            <p:cNvSpPr/>
            <p:nvPr/>
          </p:nvSpPr>
          <p:spPr bwMode="auto">
            <a:xfrm rot="1619721">
              <a:off x="8146440" y="1115770"/>
              <a:ext cx="3048000" cy="3086511"/>
            </a:xfrm>
            <a:prstGeom prst="ellipse">
              <a:avLst/>
            </a:prstGeom>
            <a:ln w="381000" cap="rnd" cmpd="sng">
              <a:solidFill>
                <a:schemeClr val="tx1">
                  <a:lumMod val="75000"/>
                  <a:lumOff val="25000"/>
                  <a:alpha val="1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zh-CN" sz="320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69" name="Arc 10">
              <a:extLst>
                <a:ext uri="{FF2B5EF4-FFF2-40B4-BE49-F238E27FC236}">
                  <a16:creationId xmlns:a16="http://schemas.microsoft.com/office/drawing/2014/main" id="{47ECE8B9-E77C-41C4-A262-FB87A3B42C28}"/>
                </a:ext>
              </a:extLst>
            </p:cNvPr>
            <p:cNvSpPr/>
            <p:nvPr/>
          </p:nvSpPr>
          <p:spPr bwMode="auto">
            <a:xfrm rot="1619721">
              <a:off x="8146440" y="1115770"/>
              <a:ext cx="3048000" cy="3086511"/>
            </a:xfrm>
            <a:prstGeom prst="arc">
              <a:avLst>
                <a:gd name="adj1" fmla="val 16200000"/>
                <a:gd name="adj2" fmla="val 20640375"/>
              </a:avLst>
            </a:prstGeom>
            <a:ln w="381000" cap="rnd" cmpd="sng">
              <a:solidFill>
                <a:srgbClr val="2B4A6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1CC9D68-85AC-4DFF-8426-1A73FB6EC5B1}"/>
              </a:ext>
            </a:extLst>
          </p:cNvPr>
          <p:cNvSpPr/>
          <p:nvPr/>
        </p:nvSpPr>
        <p:spPr>
          <a:xfrm>
            <a:off x="5156188" y="5409584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cs typeface="Times New Roman" panose="02020603050405020304" pitchFamily="18" charset="0"/>
              </a:rPr>
              <a:t>розница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CD9768D6-9597-4187-9B42-40BB64651ED2}"/>
              </a:ext>
            </a:extLst>
          </p:cNvPr>
          <p:cNvSpPr/>
          <p:nvPr/>
        </p:nvSpPr>
        <p:spPr>
          <a:xfrm>
            <a:off x="1527888" y="5409584"/>
            <a:ext cx="1850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cs typeface="Times New Roman" panose="02020603050405020304" pitchFamily="18" charset="0"/>
              </a:rPr>
              <a:t>крупный бизнес</a:t>
            </a:r>
          </a:p>
        </p:txBody>
      </p:sp>
    </p:spTree>
    <p:extLst>
      <p:ext uri="{BB962C8B-B14F-4D97-AF65-F5344CB8AC3E}">
        <p14:creationId xmlns:p14="http://schemas.microsoft.com/office/powerpoint/2010/main" val="229404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1A5CD"/>
            </a:gs>
            <a:gs pos="6000">
              <a:srgbClr val="5888BC"/>
            </a:gs>
            <a:gs pos="15000">
              <a:srgbClr val="3E6B9C"/>
            </a:gs>
            <a:gs pos="26000">
              <a:srgbClr val="2B4A6D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24C7A130-0F30-4213-8EAB-BE65B6FBE6D1}"/>
              </a:ext>
            </a:extLst>
          </p:cNvPr>
          <p:cNvCxnSpPr>
            <a:cxnSpLocks/>
          </p:cNvCxnSpPr>
          <p:nvPr/>
        </p:nvCxnSpPr>
        <p:spPr>
          <a:xfrm>
            <a:off x="-379623" y="3401638"/>
            <a:ext cx="12439241" cy="0"/>
          </a:xfrm>
          <a:prstGeom prst="straightConnector1">
            <a:avLst/>
          </a:prstGeom>
          <a:ln w="7620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EA7C936-8455-4297-9E6E-60D0E2287858}"/>
              </a:ext>
            </a:extLst>
          </p:cNvPr>
          <p:cNvSpPr txBox="1"/>
          <p:nvPr/>
        </p:nvSpPr>
        <p:spPr>
          <a:xfrm>
            <a:off x="2686348" y="11759202"/>
            <a:ext cx="22970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-9%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сокращение финансирования во 2-м квартале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7F1C31E-7F07-44FF-BADC-501A3D14E5BB}"/>
              </a:ext>
            </a:extLst>
          </p:cNvPr>
          <p:cNvSpPr/>
          <p:nvPr/>
        </p:nvSpPr>
        <p:spPr>
          <a:xfrm>
            <a:off x="318173" y="2747008"/>
            <a:ext cx="3094136" cy="259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irce Bold" panose="020B0602020203020203" pitchFamily="34" charset="-52"/>
                <a:cs typeface="Times New Roman" panose="02020603050405020304" pitchFamily="18" charset="0"/>
              </a:rPr>
              <a:t>СТОИМОСТЬ РИСКА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9896B11-A609-44D3-9551-CB1DCCD3FE3C}"/>
              </a:ext>
            </a:extLst>
          </p:cNvPr>
          <p:cNvSpPr/>
          <p:nvPr/>
        </p:nvSpPr>
        <p:spPr>
          <a:xfrm>
            <a:off x="322717" y="4086395"/>
            <a:ext cx="2908183" cy="259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irce Bold" panose="020B0602020203020203" pitchFamily="34" charset="-52"/>
                <a:cs typeface="Times New Roman" panose="02020603050405020304" pitchFamily="18" charset="0"/>
              </a:rPr>
              <a:t>РЕЗЕРВЫ, трлн руб.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DE5272B6-6D00-4ED5-9F57-52BC83F1FAD9}"/>
              </a:ext>
            </a:extLst>
          </p:cNvPr>
          <p:cNvSpPr/>
          <p:nvPr/>
        </p:nvSpPr>
        <p:spPr>
          <a:xfrm>
            <a:off x="318173" y="5541207"/>
            <a:ext cx="4214505" cy="23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irce Light" panose="020B0402020203020203" pitchFamily="34" charset="-52"/>
                <a:cs typeface="Times New Roman" panose="02020603050405020304" pitchFamily="18" charset="0"/>
              </a:rPr>
              <a:t>Без НКО и санируемых банков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52BC4EC-0B69-4A2B-A2D4-9B07F579A3D5}"/>
              </a:ext>
            </a:extLst>
          </p:cNvPr>
          <p:cNvGrpSpPr/>
          <p:nvPr/>
        </p:nvGrpSpPr>
        <p:grpSpPr>
          <a:xfrm>
            <a:off x="9463477" y="4599967"/>
            <a:ext cx="3234283" cy="3143874"/>
            <a:chOff x="9727867" y="2481949"/>
            <a:chExt cx="2702132" cy="2553157"/>
          </a:xfrm>
          <a:solidFill>
            <a:schemeClr val="bg1"/>
          </a:solidFill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186E25F4-254F-4186-ABE6-31724B9B954C}"/>
                </a:ext>
              </a:extLst>
            </p:cNvPr>
            <p:cNvSpPr/>
            <p:nvPr/>
          </p:nvSpPr>
          <p:spPr>
            <a:xfrm>
              <a:off x="9727867" y="2481949"/>
              <a:ext cx="2702132" cy="2553157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4264D"/>
                </a:solidFill>
                <a:effectLst/>
                <a:uLnTx/>
                <a:uFillTx/>
                <a:latin typeface="Circe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D36643E-60B4-4731-BFC3-D8A2C0749098}"/>
                </a:ext>
              </a:extLst>
            </p:cNvPr>
            <p:cNvSpPr txBox="1"/>
            <p:nvPr/>
          </p:nvSpPr>
          <p:spPr>
            <a:xfrm>
              <a:off x="10004143" y="3065722"/>
              <a:ext cx="2236059" cy="424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4264D"/>
                  </a:solidFill>
                  <a:effectLst/>
                  <a:uLnTx/>
                  <a:uFillTx/>
                  <a:latin typeface="Circe"/>
                  <a:ea typeface="+mn-ea"/>
                  <a:cs typeface="+mn-cs"/>
                </a:rPr>
                <a:t>400–600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4264D"/>
                  </a:solidFill>
                  <a:effectLst/>
                  <a:uLnTx/>
                  <a:uFillTx/>
                  <a:latin typeface="Circe"/>
                  <a:ea typeface="+mn-ea"/>
                  <a:cs typeface="+mn-cs"/>
                </a:rPr>
                <a:t>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4264D"/>
                  </a:solidFill>
                  <a:effectLst/>
                  <a:uLnTx/>
                  <a:uFillTx/>
                  <a:latin typeface="Circe"/>
                  <a:ea typeface="+mn-ea"/>
                  <a:cs typeface="+mn-cs"/>
                </a:rPr>
                <a:t>млрд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B70713C-3DAE-46C7-AE7C-D3363D053526}"/>
                </a:ext>
              </a:extLst>
            </p:cNvPr>
            <p:cNvSpPr txBox="1"/>
            <p:nvPr/>
          </p:nvSpPr>
          <p:spPr>
            <a:xfrm>
              <a:off x="9727867" y="3437545"/>
              <a:ext cx="205107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4264D"/>
                  </a:solidFill>
                  <a:effectLst/>
                  <a:uLnTx/>
                  <a:uFillTx/>
                  <a:latin typeface="Circe"/>
                  <a:ea typeface="+mn-ea"/>
                  <a:cs typeface="+mn-cs"/>
                </a:rPr>
                <a:t>резервы 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4264D"/>
                  </a:solidFill>
                  <a:effectLst/>
                  <a:uLnTx/>
                  <a:uFillTx/>
                  <a:latin typeface="Circe"/>
                  <a:ea typeface="+mn-ea"/>
                  <a:cs typeface="+mn-cs"/>
                </a:rPr>
              </a:b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4264D"/>
                  </a:solidFill>
                  <a:effectLst/>
                  <a:uLnTx/>
                  <a:uFillTx/>
                  <a:latin typeface="Circe"/>
                  <a:ea typeface="+mn-ea"/>
                  <a:cs typeface="+mn-cs"/>
                </a:rPr>
                <a:t>по проблемным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4264D"/>
                  </a:solidFill>
                  <a:effectLst/>
                  <a:uLnTx/>
                  <a:uFillTx/>
                  <a:latin typeface="Circe"/>
                  <a:ea typeface="+mn-ea"/>
                  <a:cs typeface="+mn-cs"/>
                </a:rPr>
                <a:t>реструктуризациям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4264D"/>
                </a:solidFill>
                <a:effectLst/>
                <a:uLnTx/>
                <a:uFillTx/>
                <a:latin typeface="Circe"/>
                <a:ea typeface="+mn-ea"/>
                <a:cs typeface="+mn-cs"/>
              </a:endParaRPr>
            </a:p>
          </p:txBody>
        </p:sp>
      </p:grpSp>
      <p:sp>
        <p:nvSpPr>
          <p:cNvPr id="40" name="Дуга 39">
            <a:extLst>
              <a:ext uri="{FF2B5EF4-FFF2-40B4-BE49-F238E27FC236}">
                <a16:creationId xmlns:a16="http://schemas.microsoft.com/office/drawing/2014/main" id="{40218529-508A-468B-B980-C8BC977C81E6}"/>
              </a:ext>
            </a:extLst>
          </p:cNvPr>
          <p:cNvSpPr/>
          <p:nvPr/>
        </p:nvSpPr>
        <p:spPr>
          <a:xfrm rot="11088813">
            <a:off x="8521131" y="4721120"/>
            <a:ext cx="2144349" cy="697899"/>
          </a:xfrm>
          <a:prstGeom prst="arc">
            <a:avLst>
              <a:gd name="adj1" fmla="val 15719263"/>
              <a:gd name="adj2" fmla="val 0"/>
            </a:avLst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sp>
        <p:nvSpPr>
          <p:cNvPr id="42" name="Объект 4">
            <a:extLst>
              <a:ext uri="{FF2B5EF4-FFF2-40B4-BE49-F238E27FC236}">
                <a16:creationId xmlns:a16="http://schemas.microsoft.com/office/drawing/2014/main" id="{0A30E7D2-4D84-4537-BE1B-47A96B90676E}"/>
              </a:ext>
            </a:extLst>
          </p:cNvPr>
          <p:cNvSpPr txBox="1">
            <a:spLocks/>
          </p:cNvSpPr>
          <p:nvPr/>
        </p:nvSpPr>
        <p:spPr>
          <a:xfrm>
            <a:off x="594474" y="596713"/>
            <a:ext cx="11023600" cy="404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84997"/>
              </a:buClr>
              <a:buSzPct val="9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4997"/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8A7DA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8A7DA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  <a:latin typeface="Circe Bold" panose="020B0602020203020203" pitchFamily="34" charset="-52"/>
                <a:cs typeface="Times New Roman" panose="02020603050405020304" pitchFamily="18" charset="0"/>
              </a:rPr>
              <a:t>Стоимость риска снизится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BD85A63-A7A1-4FDF-9A2F-6C9649F361E2}"/>
              </a:ext>
            </a:extLst>
          </p:cNvPr>
          <p:cNvSpPr/>
          <p:nvPr/>
        </p:nvSpPr>
        <p:spPr>
          <a:xfrm>
            <a:off x="3289484" y="3216300"/>
            <a:ext cx="712111" cy="395753"/>
          </a:xfrm>
          <a:prstGeom prst="roundRect">
            <a:avLst/>
          </a:prstGeom>
          <a:solidFill>
            <a:srgbClr val="2B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2019</a:t>
            </a:r>
            <a:endParaRPr lang="ru-RU" dirty="0"/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0AD90625-D0FC-4DA1-B95C-B8E430F9D9B5}"/>
              </a:ext>
            </a:extLst>
          </p:cNvPr>
          <p:cNvSpPr/>
          <p:nvPr/>
        </p:nvSpPr>
        <p:spPr>
          <a:xfrm>
            <a:off x="5418422" y="3216300"/>
            <a:ext cx="910172" cy="395753"/>
          </a:xfrm>
          <a:prstGeom prst="roundRect">
            <a:avLst/>
          </a:prstGeom>
          <a:solidFill>
            <a:srgbClr val="2B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2020</a:t>
            </a:r>
            <a:endParaRPr lang="ru-RU" dirty="0"/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7D96E3BB-A75D-4B2C-8045-AA0D9BA45CC4}"/>
              </a:ext>
            </a:extLst>
          </p:cNvPr>
          <p:cNvSpPr/>
          <p:nvPr/>
        </p:nvSpPr>
        <p:spPr>
          <a:xfrm>
            <a:off x="7601086" y="3216300"/>
            <a:ext cx="1050762" cy="395753"/>
          </a:xfrm>
          <a:prstGeom prst="roundRect">
            <a:avLst/>
          </a:prstGeom>
          <a:solidFill>
            <a:srgbClr val="2B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2021 (п)</a:t>
            </a:r>
            <a:endParaRPr lang="ru-RU" dirty="0"/>
          </a:p>
        </p:txBody>
      </p:sp>
      <p:grpSp>
        <p:nvGrpSpPr>
          <p:cNvPr id="83" name="Group 1">
            <a:extLst>
              <a:ext uri="{FF2B5EF4-FFF2-40B4-BE49-F238E27FC236}">
                <a16:creationId xmlns:a16="http://schemas.microsoft.com/office/drawing/2014/main" id="{D9BE1DF8-B3FC-4B5F-B39F-D7837B7AAB22}"/>
              </a:ext>
            </a:extLst>
          </p:cNvPr>
          <p:cNvGrpSpPr>
            <a:grpSpLocks noChangeAspect="1"/>
          </p:cNvGrpSpPr>
          <p:nvPr/>
        </p:nvGrpSpPr>
        <p:grpSpPr bwMode="auto">
          <a:xfrm rot="3788249">
            <a:off x="7695624" y="4055907"/>
            <a:ext cx="948826" cy="683992"/>
            <a:chOff x="3262443" y="2101782"/>
            <a:chExt cx="1286018" cy="927139"/>
          </a:xfrm>
        </p:grpSpPr>
        <p:sp>
          <p:nvSpPr>
            <p:cNvPr id="85" name="Oval 12">
              <a:extLst>
                <a:ext uri="{FF2B5EF4-FFF2-40B4-BE49-F238E27FC236}">
                  <a16:creationId xmlns:a16="http://schemas.microsoft.com/office/drawing/2014/main" id="{9FAA00A4-634A-4690-AD3E-FB98A18C34D6}"/>
                </a:ext>
              </a:extLst>
            </p:cNvPr>
            <p:cNvSpPr/>
            <p:nvPr/>
          </p:nvSpPr>
          <p:spPr>
            <a:xfrm rot="17811751">
              <a:off x="3327499" y="2168489"/>
              <a:ext cx="795372" cy="7953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zh-CN" sz="2400" dirty="0">
                <a:solidFill>
                  <a:srgbClr val="2B4A6D"/>
                </a:solidFill>
                <a:latin typeface="Circe Bold" panose="020B0602020203020203" pitchFamily="34" charset="-52"/>
                <a:cs typeface="+mn-ea"/>
                <a:sym typeface="+mn-lt"/>
              </a:endParaRPr>
            </a:p>
          </p:txBody>
        </p:sp>
        <p:sp>
          <p:nvSpPr>
            <p:cNvPr id="86" name="Oval 13">
              <a:extLst>
                <a:ext uri="{FF2B5EF4-FFF2-40B4-BE49-F238E27FC236}">
                  <a16:creationId xmlns:a16="http://schemas.microsoft.com/office/drawing/2014/main" id="{8B3BCBAC-D3A6-479C-AA22-C87DD199D47D}"/>
                </a:ext>
              </a:extLst>
            </p:cNvPr>
            <p:cNvSpPr/>
            <p:nvPr/>
          </p:nvSpPr>
          <p:spPr>
            <a:xfrm>
              <a:off x="3262443" y="2101782"/>
              <a:ext cx="927072" cy="92713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87" name="Isosceles Triangle 31">
              <a:extLst>
                <a:ext uri="{FF2B5EF4-FFF2-40B4-BE49-F238E27FC236}">
                  <a16:creationId xmlns:a16="http://schemas.microsoft.com/office/drawing/2014/main" id="{274459AD-4EA2-4D1A-B182-A8F9AF8C28B2}"/>
                </a:ext>
              </a:extLst>
            </p:cNvPr>
            <p:cNvSpPr>
              <a:spLocks noChangeAspect="1"/>
            </p:cNvSpPr>
            <p:nvPr/>
          </p:nvSpPr>
          <p:spPr>
            <a:xfrm rot="7059358">
              <a:off x="4234513" y="2699953"/>
              <a:ext cx="223443" cy="40445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zh-CN" dirty="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B49B00D-1304-4546-8D0B-EBC1598E6899}"/>
              </a:ext>
            </a:extLst>
          </p:cNvPr>
          <p:cNvSpPr/>
          <p:nvPr/>
        </p:nvSpPr>
        <p:spPr>
          <a:xfrm>
            <a:off x="7891926" y="4085435"/>
            <a:ext cx="396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200" dirty="0">
                <a:solidFill>
                  <a:srgbClr val="2B4A6D"/>
                </a:solidFill>
                <a:latin typeface="Circe Bold" panose="020B0602020203020203" pitchFamily="34" charset="-52"/>
                <a:sym typeface="+mn-lt"/>
              </a:rPr>
              <a:t>&gt;</a:t>
            </a:r>
            <a:r>
              <a:rPr lang="en-US" altLang="zh-CN" sz="2400" dirty="0">
                <a:solidFill>
                  <a:srgbClr val="2B4A6D"/>
                </a:solidFill>
                <a:latin typeface="Circe Bold" panose="020B0602020203020203" pitchFamily="34" charset="-52"/>
                <a:sym typeface="+mn-lt"/>
              </a:rPr>
              <a:t>1</a:t>
            </a:r>
          </a:p>
        </p:txBody>
      </p:sp>
      <p:grpSp>
        <p:nvGrpSpPr>
          <p:cNvPr id="98" name="Group 1">
            <a:extLst>
              <a:ext uri="{FF2B5EF4-FFF2-40B4-BE49-F238E27FC236}">
                <a16:creationId xmlns:a16="http://schemas.microsoft.com/office/drawing/2014/main" id="{9BD78D58-E4C8-4491-B9E3-EB8C4FCED303}"/>
              </a:ext>
            </a:extLst>
          </p:cNvPr>
          <p:cNvGrpSpPr>
            <a:grpSpLocks noChangeAspect="1"/>
          </p:cNvGrpSpPr>
          <p:nvPr/>
        </p:nvGrpSpPr>
        <p:grpSpPr bwMode="auto">
          <a:xfrm rot="3788249">
            <a:off x="7695623" y="2235253"/>
            <a:ext cx="948826" cy="683992"/>
            <a:chOff x="3262443" y="2101782"/>
            <a:chExt cx="1286018" cy="927139"/>
          </a:xfrm>
        </p:grpSpPr>
        <p:sp>
          <p:nvSpPr>
            <p:cNvPr id="99" name="Oval 12">
              <a:extLst>
                <a:ext uri="{FF2B5EF4-FFF2-40B4-BE49-F238E27FC236}">
                  <a16:creationId xmlns:a16="http://schemas.microsoft.com/office/drawing/2014/main" id="{818EE810-8188-41B5-AD93-8DD675EE139C}"/>
                </a:ext>
              </a:extLst>
            </p:cNvPr>
            <p:cNvSpPr/>
            <p:nvPr/>
          </p:nvSpPr>
          <p:spPr>
            <a:xfrm rot="17811751">
              <a:off x="3327499" y="2168489"/>
              <a:ext cx="795372" cy="7953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zh-CN" sz="2400" dirty="0">
                <a:solidFill>
                  <a:srgbClr val="2B4A6D"/>
                </a:solidFill>
                <a:latin typeface="Circe Bold" panose="020B0602020203020203" pitchFamily="34" charset="-52"/>
                <a:cs typeface="+mn-ea"/>
                <a:sym typeface="+mn-lt"/>
              </a:endParaRPr>
            </a:p>
          </p:txBody>
        </p:sp>
        <p:sp>
          <p:nvSpPr>
            <p:cNvPr id="100" name="Oval 13">
              <a:extLst>
                <a:ext uri="{FF2B5EF4-FFF2-40B4-BE49-F238E27FC236}">
                  <a16:creationId xmlns:a16="http://schemas.microsoft.com/office/drawing/2014/main" id="{83A38E2B-B6FA-4FEF-9C85-8749DDA197F5}"/>
                </a:ext>
              </a:extLst>
            </p:cNvPr>
            <p:cNvSpPr/>
            <p:nvPr/>
          </p:nvSpPr>
          <p:spPr>
            <a:xfrm>
              <a:off x="3262443" y="2101782"/>
              <a:ext cx="927072" cy="92713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01" name="Isosceles Triangle 31">
              <a:extLst>
                <a:ext uri="{FF2B5EF4-FFF2-40B4-BE49-F238E27FC236}">
                  <a16:creationId xmlns:a16="http://schemas.microsoft.com/office/drawing/2014/main" id="{CC53D264-F680-4420-AB79-E6746BF30433}"/>
                </a:ext>
              </a:extLst>
            </p:cNvPr>
            <p:cNvSpPr>
              <a:spLocks noChangeAspect="1"/>
            </p:cNvSpPr>
            <p:nvPr/>
          </p:nvSpPr>
          <p:spPr>
            <a:xfrm rot="7059358">
              <a:off x="4234513" y="2699953"/>
              <a:ext cx="223443" cy="40445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zh-CN" dirty="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EB4F44F-555A-48FB-B5CF-77F562E399A5}"/>
              </a:ext>
            </a:extLst>
          </p:cNvPr>
          <p:cNvSpPr/>
          <p:nvPr/>
        </p:nvSpPr>
        <p:spPr>
          <a:xfrm>
            <a:off x="7728674" y="2237629"/>
            <a:ext cx="771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200" dirty="0">
                <a:solidFill>
                  <a:srgbClr val="2B4A6D"/>
                </a:solidFill>
                <a:latin typeface="Circe Bold" panose="020B0602020203020203" pitchFamily="34" charset="-52"/>
                <a:sym typeface="+mn-lt"/>
              </a:rPr>
              <a:t>&gt;</a:t>
            </a:r>
            <a:r>
              <a:rPr lang="ru-RU" altLang="zh-CN" sz="2400" dirty="0">
                <a:solidFill>
                  <a:srgbClr val="2B4A6D"/>
                </a:solidFill>
                <a:latin typeface="Circe Bold" panose="020B0602020203020203" pitchFamily="34" charset="-52"/>
                <a:sym typeface="+mn-lt"/>
              </a:rPr>
              <a:t>1,</a:t>
            </a:r>
            <a:r>
              <a:rPr lang="en-US" altLang="zh-CN" sz="2400" dirty="0">
                <a:solidFill>
                  <a:srgbClr val="2B4A6D"/>
                </a:solidFill>
                <a:latin typeface="Circe Bold" panose="020B0602020203020203" pitchFamily="34" charset="-52"/>
                <a:sym typeface="+mn-lt"/>
              </a:rPr>
              <a:t>5</a:t>
            </a:r>
            <a:r>
              <a:rPr lang="ru-RU" altLang="zh-CN" sz="1000" dirty="0">
                <a:solidFill>
                  <a:srgbClr val="2B4A6D"/>
                </a:solidFill>
                <a:latin typeface="Circe Bold" panose="020B0602020203020203" pitchFamily="34" charset="-52"/>
                <a:sym typeface="+mn-lt"/>
              </a:rPr>
              <a:t>%</a:t>
            </a:r>
            <a:endParaRPr lang="en-US" altLang="zh-CN" sz="2400" dirty="0">
              <a:solidFill>
                <a:srgbClr val="2B4A6D"/>
              </a:solidFill>
              <a:latin typeface="Circe Bold" panose="020B0602020203020203" pitchFamily="34" charset="-52"/>
              <a:sym typeface="+mn-lt"/>
            </a:endParaRPr>
          </a:p>
        </p:txBody>
      </p:sp>
      <p:grpSp>
        <p:nvGrpSpPr>
          <p:cNvPr id="102" name="Group 1">
            <a:extLst>
              <a:ext uri="{FF2B5EF4-FFF2-40B4-BE49-F238E27FC236}">
                <a16:creationId xmlns:a16="http://schemas.microsoft.com/office/drawing/2014/main" id="{F7F7F20E-C301-4C5F-B8F9-DE067A426093}"/>
              </a:ext>
            </a:extLst>
          </p:cNvPr>
          <p:cNvGrpSpPr>
            <a:grpSpLocks noChangeAspect="1"/>
          </p:cNvGrpSpPr>
          <p:nvPr/>
        </p:nvGrpSpPr>
        <p:grpSpPr bwMode="auto">
          <a:xfrm rot="3788249">
            <a:off x="3224129" y="2237663"/>
            <a:ext cx="948826" cy="683992"/>
            <a:chOff x="3262443" y="2101782"/>
            <a:chExt cx="1286018" cy="927139"/>
          </a:xfrm>
        </p:grpSpPr>
        <p:sp>
          <p:nvSpPr>
            <p:cNvPr id="103" name="Oval 12">
              <a:extLst>
                <a:ext uri="{FF2B5EF4-FFF2-40B4-BE49-F238E27FC236}">
                  <a16:creationId xmlns:a16="http://schemas.microsoft.com/office/drawing/2014/main" id="{287FBD80-5FF8-4A93-BBA5-C98CDB991C06}"/>
                </a:ext>
              </a:extLst>
            </p:cNvPr>
            <p:cNvSpPr/>
            <p:nvPr/>
          </p:nvSpPr>
          <p:spPr>
            <a:xfrm rot="17811751">
              <a:off x="3327499" y="2168489"/>
              <a:ext cx="795372" cy="7953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zh-CN" sz="2400" dirty="0">
                <a:solidFill>
                  <a:srgbClr val="2B4A6D"/>
                </a:solidFill>
                <a:latin typeface="Circe Bold" panose="020B0602020203020203" pitchFamily="34" charset="-52"/>
                <a:cs typeface="+mn-ea"/>
                <a:sym typeface="+mn-lt"/>
              </a:endParaRPr>
            </a:p>
          </p:txBody>
        </p:sp>
        <p:sp>
          <p:nvSpPr>
            <p:cNvPr id="104" name="Oval 13">
              <a:extLst>
                <a:ext uri="{FF2B5EF4-FFF2-40B4-BE49-F238E27FC236}">
                  <a16:creationId xmlns:a16="http://schemas.microsoft.com/office/drawing/2014/main" id="{00E4B0B6-A0AF-4A69-A6DE-B9A7C180B576}"/>
                </a:ext>
              </a:extLst>
            </p:cNvPr>
            <p:cNvSpPr/>
            <p:nvPr/>
          </p:nvSpPr>
          <p:spPr>
            <a:xfrm>
              <a:off x="3262443" y="2101782"/>
              <a:ext cx="927072" cy="92713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05" name="Isosceles Triangle 31">
              <a:extLst>
                <a:ext uri="{FF2B5EF4-FFF2-40B4-BE49-F238E27FC236}">
                  <a16:creationId xmlns:a16="http://schemas.microsoft.com/office/drawing/2014/main" id="{CE883A37-C35D-45CD-993D-0711A5D5652F}"/>
                </a:ext>
              </a:extLst>
            </p:cNvPr>
            <p:cNvSpPr>
              <a:spLocks noChangeAspect="1"/>
            </p:cNvSpPr>
            <p:nvPr/>
          </p:nvSpPr>
          <p:spPr>
            <a:xfrm rot="7059358">
              <a:off x="4234513" y="2699953"/>
              <a:ext cx="223443" cy="40445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zh-CN" dirty="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C92DD0E-A55E-473E-97B0-CAE6F97BD846}"/>
              </a:ext>
            </a:extLst>
          </p:cNvPr>
          <p:cNvSpPr/>
          <p:nvPr/>
        </p:nvSpPr>
        <p:spPr>
          <a:xfrm>
            <a:off x="3318395" y="2255387"/>
            <a:ext cx="683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altLang="zh-CN" sz="2400" dirty="0">
                <a:solidFill>
                  <a:srgbClr val="2B4A6D"/>
                </a:solidFill>
                <a:latin typeface="Circe Bold" panose="020B0602020203020203" pitchFamily="34" charset="-52"/>
                <a:sym typeface="+mn-lt"/>
              </a:rPr>
              <a:t>1,2</a:t>
            </a:r>
            <a:r>
              <a:rPr lang="ru-RU" altLang="zh-CN" sz="1000" dirty="0">
                <a:solidFill>
                  <a:srgbClr val="2B4A6D"/>
                </a:solidFill>
                <a:latin typeface="Circe Bold" panose="020B0602020203020203" pitchFamily="34" charset="-52"/>
                <a:sym typeface="+mn-lt"/>
              </a:rPr>
              <a:t>%</a:t>
            </a:r>
            <a:endParaRPr lang="en-US" altLang="zh-CN" sz="1000" dirty="0">
              <a:solidFill>
                <a:srgbClr val="2B4A6D"/>
              </a:solidFill>
              <a:latin typeface="Circe Bold" panose="020B0602020203020203" pitchFamily="34" charset="-52"/>
              <a:sym typeface="+mn-lt"/>
            </a:endParaRPr>
          </a:p>
        </p:txBody>
      </p:sp>
      <p:grpSp>
        <p:nvGrpSpPr>
          <p:cNvPr id="106" name="Group 1">
            <a:extLst>
              <a:ext uri="{FF2B5EF4-FFF2-40B4-BE49-F238E27FC236}">
                <a16:creationId xmlns:a16="http://schemas.microsoft.com/office/drawing/2014/main" id="{805784DF-136F-4111-9F78-8864A23710DA}"/>
              </a:ext>
            </a:extLst>
          </p:cNvPr>
          <p:cNvGrpSpPr>
            <a:grpSpLocks noChangeAspect="1"/>
          </p:cNvGrpSpPr>
          <p:nvPr/>
        </p:nvGrpSpPr>
        <p:grpSpPr bwMode="auto">
          <a:xfrm rot="17811751" flipV="1">
            <a:off x="3224828" y="3822879"/>
            <a:ext cx="948826" cy="683992"/>
            <a:chOff x="3262443" y="2101782"/>
            <a:chExt cx="1286018" cy="927139"/>
          </a:xfrm>
        </p:grpSpPr>
        <p:sp>
          <p:nvSpPr>
            <p:cNvPr id="107" name="Oval 12">
              <a:extLst>
                <a:ext uri="{FF2B5EF4-FFF2-40B4-BE49-F238E27FC236}">
                  <a16:creationId xmlns:a16="http://schemas.microsoft.com/office/drawing/2014/main" id="{C69758D2-8D9A-4083-AA07-1CCE5D189474}"/>
                </a:ext>
              </a:extLst>
            </p:cNvPr>
            <p:cNvSpPr/>
            <p:nvPr/>
          </p:nvSpPr>
          <p:spPr>
            <a:xfrm rot="17811751">
              <a:off x="3327499" y="2168489"/>
              <a:ext cx="795372" cy="7953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zh-CN" sz="2400" dirty="0">
                <a:solidFill>
                  <a:srgbClr val="2B4A6D"/>
                </a:solidFill>
                <a:latin typeface="Circe Bold" panose="020B0602020203020203" pitchFamily="34" charset="-52"/>
                <a:cs typeface="+mn-ea"/>
                <a:sym typeface="+mn-lt"/>
              </a:endParaRPr>
            </a:p>
          </p:txBody>
        </p:sp>
        <p:sp>
          <p:nvSpPr>
            <p:cNvPr id="108" name="Oval 13">
              <a:extLst>
                <a:ext uri="{FF2B5EF4-FFF2-40B4-BE49-F238E27FC236}">
                  <a16:creationId xmlns:a16="http://schemas.microsoft.com/office/drawing/2014/main" id="{E223922A-C112-4C1C-98D6-A189E1B5B098}"/>
                </a:ext>
              </a:extLst>
            </p:cNvPr>
            <p:cNvSpPr/>
            <p:nvPr/>
          </p:nvSpPr>
          <p:spPr>
            <a:xfrm>
              <a:off x="3262443" y="2101782"/>
              <a:ext cx="927072" cy="92713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09" name="Isosceles Triangle 31">
              <a:extLst>
                <a:ext uri="{FF2B5EF4-FFF2-40B4-BE49-F238E27FC236}">
                  <a16:creationId xmlns:a16="http://schemas.microsoft.com/office/drawing/2014/main" id="{F44C8E6E-ACEC-4260-89BE-E3313FE4A457}"/>
                </a:ext>
              </a:extLst>
            </p:cNvPr>
            <p:cNvSpPr>
              <a:spLocks noChangeAspect="1"/>
            </p:cNvSpPr>
            <p:nvPr/>
          </p:nvSpPr>
          <p:spPr>
            <a:xfrm rot="7059358">
              <a:off x="4234513" y="2699953"/>
              <a:ext cx="223443" cy="40445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zh-CN" dirty="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D9F9F83-3581-4B5E-AF2E-3DEB40548A82}"/>
              </a:ext>
            </a:extLst>
          </p:cNvPr>
          <p:cNvSpPr/>
          <p:nvPr/>
        </p:nvSpPr>
        <p:spPr>
          <a:xfrm>
            <a:off x="3328964" y="4064963"/>
            <a:ext cx="603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400" dirty="0">
                <a:solidFill>
                  <a:srgbClr val="2B4A6D"/>
                </a:solidFill>
                <a:latin typeface="Circe Bold" panose="020B0602020203020203" pitchFamily="34" charset="-52"/>
                <a:sym typeface="+mn-lt"/>
              </a:rPr>
              <a:t>0,6</a:t>
            </a:r>
          </a:p>
        </p:txBody>
      </p:sp>
      <p:grpSp>
        <p:nvGrpSpPr>
          <p:cNvPr id="110" name="Group 1">
            <a:extLst>
              <a:ext uri="{FF2B5EF4-FFF2-40B4-BE49-F238E27FC236}">
                <a16:creationId xmlns:a16="http://schemas.microsoft.com/office/drawing/2014/main" id="{F774C684-6DC5-4997-B690-20946E7A73E7}"/>
              </a:ext>
            </a:extLst>
          </p:cNvPr>
          <p:cNvGrpSpPr>
            <a:grpSpLocks noChangeAspect="1"/>
          </p:cNvGrpSpPr>
          <p:nvPr/>
        </p:nvGrpSpPr>
        <p:grpSpPr bwMode="auto">
          <a:xfrm rot="17811751" flipV="1">
            <a:off x="5478092" y="3826911"/>
            <a:ext cx="948826" cy="683992"/>
            <a:chOff x="3262443" y="2101782"/>
            <a:chExt cx="1286018" cy="927139"/>
          </a:xfrm>
        </p:grpSpPr>
        <p:sp>
          <p:nvSpPr>
            <p:cNvPr id="111" name="Oval 12">
              <a:extLst>
                <a:ext uri="{FF2B5EF4-FFF2-40B4-BE49-F238E27FC236}">
                  <a16:creationId xmlns:a16="http://schemas.microsoft.com/office/drawing/2014/main" id="{2968438A-9AF0-4240-A5A8-F88526BDD093}"/>
                </a:ext>
              </a:extLst>
            </p:cNvPr>
            <p:cNvSpPr/>
            <p:nvPr/>
          </p:nvSpPr>
          <p:spPr>
            <a:xfrm rot="17811751">
              <a:off x="3327499" y="2168489"/>
              <a:ext cx="795372" cy="7953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zh-CN" sz="2400" dirty="0">
                <a:solidFill>
                  <a:srgbClr val="2B4A6D"/>
                </a:solidFill>
                <a:latin typeface="Circe Bold" panose="020B0602020203020203" pitchFamily="34" charset="-52"/>
                <a:cs typeface="+mn-ea"/>
                <a:sym typeface="+mn-lt"/>
              </a:endParaRPr>
            </a:p>
          </p:txBody>
        </p:sp>
        <p:sp>
          <p:nvSpPr>
            <p:cNvPr id="112" name="Oval 13">
              <a:extLst>
                <a:ext uri="{FF2B5EF4-FFF2-40B4-BE49-F238E27FC236}">
                  <a16:creationId xmlns:a16="http://schemas.microsoft.com/office/drawing/2014/main" id="{D6FAED85-68CC-400A-B3C4-16949766AC27}"/>
                </a:ext>
              </a:extLst>
            </p:cNvPr>
            <p:cNvSpPr/>
            <p:nvPr/>
          </p:nvSpPr>
          <p:spPr>
            <a:xfrm>
              <a:off x="3262443" y="2101782"/>
              <a:ext cx="927072" cy="92713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13" name="Isosceles Triangle 31">
              <a:extLst>
                <a:ext uri="{FF2B5EF4-FFF2-40B4-BE49-F238E27FC236}">
                  <a16:creationId xmlns:a16="http://schemas.microsoft.com/office/drawing/2014/main" id="{743B69CA-250E-4AAF-908E-8AFD0CE0015E}"/>
                </a:ext>
              </a:extLst>
            </p:cNvPr>
            <p:cNvSpPr>
              <a:spLocks noChangeAspect="1"/>
            </p:cNvSpPr>
            <p:nvPr/>
          </p:nvSpPr>
          <p:spPr>
            <a:xfrm rot="7059358">
              <a:off x="4234513" y="2699953"/>
              <a:ext cx="223443" cy="40445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zh-CN" dirty="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23D5DBCE-20E1-4507-934F-97F3FA74AEAC}"/>
              </a:ext>
            </a:extLst>
          </p:cNvPr>
          <p:cNvSpPr/>
          <p:nvPr/>
        </p:nvSpPr>
        <p:spPr>
          <a:xfrm>
            <a:off x="5611882" y="4068995"/>
            <a:ext cx="543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400" dirty="0">
                <a:solidFill>
                  <a:srgbClr val="2B4A6D"/>
                </a:solidFill>
                <a:latin typeface="Circe Bold" panose="020B0602020203020203" pitchFamily="34" charset="-52"/>
                <a:sym typeface="+mn-lt"/>
              </a:rPr>
              <a:t>1,2</a:t>
            </a:r>
          </a:p>
        </p:txBody>
      </p:sp>
      <p:grpSp>
        <p:nvGrpSpPr>
          <p:cNvPr id="115" name="Group 1">
            <a:extLst>
              <a:ext uri="{FF2B5EF4-FFF2-40B4-BE49-F238E27FC236}">
                <a16:creationId xmlns:a16="http://schemas.microsoft.com/office/drawing/2014/main" id="{2845A511-A038-4D1D-A426-FF0C361A418F}"/>
              </a:ext>
            </a:extLst>
          </p:cNvPr>
          <p:cNvGrpSpPr>
            <a:grpSpLocks noChangeAspect="1"/>
          </p:cNvGrpSpPr>
          <p:nvPr/>
        </p:nvGrpSpPr>
        <p:grpSpPr bwMode="auto">
          <a:xfrm rot="17811751" flipV="1">
            <a:off x="5428044" y="1990795"/>
            <a:ext cx="948826" cy="683992"/>
            <a:chOff x="3262443" y="2101782"/>
            <a:chExt cx="1286018" cy="927139"/>
          </a:xfrm>
        </p:grpSpPr>
        <p:sp>
          <p:nvSpPr>
            <p:cNvPr id="116" name="Oval 12">
              <a:extLst>
                <a:ext uri="{FF2B5EF4-FFF2-40B4-BE49-F238E27FC236}">
                  <a16:creationId xmlns:a16="http://schemas.microsoft.com/office/drawing/2014/main" id="{A3B15FCF-A450-487E-AB3B-5F52CF92DB81}"/>
                </a:ext>
              </a:extLst>
            </p:cNvPr>
            <p:cNvSpPr/>
            <p:nvPr/>
          </p:nvSpPr>
          <p:spPr>
            <a:xfrm rot="17811751">
              <a:off x="3327499" y="2168489"/>
              <a:ext cx="795372" cy="7953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zh-CN" sz="2400" dirty="0">
                <a:solidFill>
                  <a:srgbClr val="2B4A6D"/>
                </a:solidFill>
                <a:latin typeface="Circe Bold" panose="020B0602020203020203" pitchFamily="34" charset="-52"/>
                <a:cs typeface="+mn-ea"/>
                <a:sym typeface="+mn-lt"/>
              </a:endParaRPr>
            </a:p>
          </p:txBody>
        </p:sp>
        <p:sp>
          <p:nvSpPr>
            <p:cNvPr id="117" name="Oval 13">
              <a:extLst>
                <a:ext uri="{FF2B5EF4-FFF2-40B4-BE49-F238E27FC236}">
                  <a16:creationId xmlns:a16="http://schemas.microsoft.com/office/drawing/2014/main" id="{95E29068-AB1E-42E2-815F-295419DAECF1}"/>
                </a:ext>
              </a:extLst>
            </p:cNvPr>
            <p:cNvSpPr/>
            <p:nvPr/>
          </p:nvSpPr>
          <p:spPr>
            <a:xfrm>
              <a:off x="3262443" y="2101782"/>
              <a:ext cx="927072" cy="92713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18" name="Isosceles Triangle 31">
              <a:extLst>
                <a:ext uri="{FF2B5EF4-FFF2-40B4-BE49-F238E27FC236}">
                  <a16:creationId xmlns:a16="http://schemas.microsoft.com/office/drawing/2014/main" id="{7C65AA12-EB6F-4016-9042-A3E824254E89}"/>
                </a:ext>
              </a:extLst>
            </p:cNvPr>
            <p:cNvSpPr>
              <a:spLocks noChangeAspect="1"/>
            </p:cNvSpPr>
            <p:nvPr/>
          </p:nvSpPr>
          <p:spPr>
            <a:xfrm rot="7059358">
              <a:off x="4234513" y="2699953"/>
              <a:ext cx="223443" cy="40445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zh-CN" dirty="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6EEC1DD7-F529-4692-8F46-88AF276DCD22}"/>
              </a:ext>
            </a:extLst>
          </p:cNvPr>
          <p:cNvSpPr/>
          <p:nvPr/>
        </p:nvSpPr>
        <p:spPr>
          <a:xfrm>
            <a:off x="5502087" y="2232879"/>
            <a:ext cx="724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altLang="zh-CN" sz="2400" dirty="0">
                <a:solidFill>
                  <a:srgbClr val="2B4A6D"/>
                </a:solidFill>
                <a:latin typeface="Circe Bold" panose="020B0602020203020203" pitchFamily="34" charset="-52"/>
                <a:sym typeface="+mn-lt"/>
              </a:rPr>
              <a:t>2,2</a:t>
            </a:r>
            <a:r>
              <a:rPr lang="ru-RU" altLang="zh-CN" sz="1200" dirty="0">
                <a:solidFill>
                  <a:srgbClr val="2B4A6D"/>
                </a:solidFill>
                <a:latin typeface="Circe Bold" panose="020B0602020203020203" pitchFamily="34" charset="-52"/>
                <a:sym typeface="+mn-lt"/>
              </a:rPr>
              <a:t>%</a:t>
            </a:r>
            <a:endParaRPr lang="en-US" altLang="zh-CN" sz="1200" dirty="0">
              <a:solidFill>
                <a:srgbClr val="2B4A6D"/>
              </a:solidFill>
              <a:latin typeface="Circe Bold" panose="020B0602020203020203" pitchFamily="34" charset="-5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0626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2C23E52E-2DBC-4747-9DEA-5C48ADB034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440387"/>
              </p:ext>
            </p:extLst>
          </p:nvPr>
        </p:nvGraphicFramePr>
        <p:xfrm>
          <a:off x="-682826" y="2097722"/>
          <a:ext cx="13978620" cy="6897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EF6793E-A778-46B1-B7BC-342CB87228B5}"/>
              </a:ext>
            </a:extLst>
          </p:cNvPr>
          <p:cNvSpPr txBox="1"/>
          <p:nvPr/>
        </p:nvSpPr>
        <p:spPr>
          <a:xfrm>
            <a:off x="672991" y="1907034"/>
            <a:ext cx="371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4264D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Чистая процентная маржа (</a:t>
            </a:r>
            <a:r>
              <a:rPr lang="en-US" dirty="0">
                <a:solidFill>
                  <a:srgbClr val="04264D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NIM)</a:t>
            </a:r>
            <a:endParaRPr lang="ru-RU" dirty="0">
              <a:solidFill>
                <a:srgbClr val="04264D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B3EA954-631C-439F-B126-1F09A0DF5374}"/>
              </a:ext>
            </a:extLst>
          </p:cNvPr>
          <p:cNvSpPr/>
          <p:nvPr/>
        </p:nvSpPr>
        <p:spPr>
          <a:xfrm>
            <a:off x="10022574" y="4982728"/>
            <a:ext cx="2520000" cy="252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accent1"/>
                </a:solidFill>
                <a:cs typeface="Times New Roman" panose="02020603050405020304" pitchFamily="18" charset="0"/>
              </a:rPr>
              <a:t>Но кредиты будут дорожать быстрее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AD1CB28-7A6B-478D-9D38-9AB7E9A3B1C3}"/>
              </a:ext>
            </a:extLst>
          </p:cNvPr>
          <p:cNvSpPr/>
          <p:nvPr/>
        </p:nvSpPr>
        <p:spPr>
          <a:xfrm>
            <a:off x="-458574" y="4918963"/>
            <a:ext cx="2800454" cy="252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accent1"/>
                </a:solidFill>
                <a:cs typeface="Times New Roman" panose="02020603050405020304" pitchFamily="18" charset="0"/>
              </a:rPr>
              <a:t>Фондирование подорожает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02FF57FE-6219-4673-8DFC-FAA2BA1E6F84}"/>
              </a:ext>
            </a:extLst>
          </p:cNvPr>
          <p:cNvSpPr txBox="1"/>
          <p:nvPr/>
        </p:nvSpPr>
        <p:spPr>
          <a:xfrm>
            <a:off x="7932901" y="4120634"/>
            <a:ext cx="898197" cy="3693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1"/>
                </a:solidFill>
                <a:cs typeface="Times New Roman" panose="02020603050405020304" pitchFamily="18" charset="0"/>
              </a:rPr>
              <a:t>2020</a:t>
            </a:r>
            <a:r>
              <a:rPr lang="ru-RU" sz="1800" dirty="0">
                <a:solidFill>
                  <a:schemeClr val="accent1"/>
                </a:solidFill>
                <a:cs typeface="Times New Roman" panose="02020603050405020304" pitchFamily="18" charset="0"/>
              </a:rPr>
              <a:t> г.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3C3E7669-DBF2-4498-B1AD-268DB4EEA0F6}"/>
              </a:ext>
            </a:extLst>
          </p:cNvPr>
          <p:cNvSpPr txBox="1"/>
          <p:nvPr/>
        </p:nvSpPr>
        <p:spPr>
          <a:xfrm>
            <a:off x="10935075" y="4165627"/>
            <a:ext cx="1093527" cy="3693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accent1"/>
                </a:solidFill>
                <a:cs typeface="Times New Roman" panose="02020603050405020304" pitchFamily="18" charset="0"/>
              </a:rPr>
              <a:t>2021</a:t>
            </a:r>
            <a:r>
              <a:rPr lang="ru-RU" sz="1800" dirty="0">
                <a:solidFill>
                  <a:schemeClr val="accent1"/>
                </a:solidFill>
                <a:cs typeface="Times New Roman" panose="02020603050405020304" pitchFamily="18" charset="0"/>
              </a:rPr>
              <a:t> г.</a:t>
            </a:r>
            <a:br>
              <a:rPr lang="ru-RU" sz="1800" dirty="0">
                <a:solidFill>
                  <a:schemeClr val="accent1"/>
                </a:solidFill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1"/>
                </a:solidFill>
                <a:cs typeface="Times New Roman" panose="02020603050405020304" pitchFamily="18" charset="0"/>
              </a:rPr>
              <a:t>прогноз</a:t>
            </a:r>
          </a:p>
        </p:txBody>
      </p:sp>
      <p:sp>
        <p:nvSpPr>
          <p:cNvPr id="9" name="Объект 4">
            <a:extLst>
              <a:ext uri="{FF2B5EF4-FFF2-40B4-BE49-F238E27FC236}">
                <a16:creationId xmlns:a16="http://schemas.microsoft.com/office/drawing/2014/main" id="{6A127252-C03F-4AC3-9B50-B074FA56367C}"/>
              </a:ext>
            </a:extLst>
          </p:cNvPr>
          <p:cNvSpPr txBox="1">
            <a:spLocks/>
          </p:cNvSpPr>
          <p:nvPr/>
        </p:nvSpPr>
        <p:spPr>
          <a:xfrm>
            <a:off x="594474" y="596713"/>
            <a:ext cx="11023600" cy="404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84997"/>
              </a:buClr>
              <a:buSzPct val="9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4997"/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8A7DA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8A7DA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>
                <a:solidFill>
                  <a:schemeClr val="accent1"/>
                </a:solidFill>
                <a:latin typeface="Circe Bold" panose="020B0602020203020203" pitchFamily="34" charset="-52"/>
                <a:cs typeface="Times New Roman" panose="02020603050405020304" pitchFamily="18" charset="0"/>
              </a:rPr>
              <a:t> Маржа устоит</a:t>
            </a:r>
            <a:endParaRPr lang="ru-RU" sz="3200" b="1" dirty="0">
              <a:solidFill>
                <a:schemeClr val="accent1"/>
              </a:solidFill>
              <a:latin typeface="Circe Bold" panose="020B0602020203020203" pitchFamily="34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676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E1CE61DA-15F5-4C41-BF3F-AAA3F1495A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239313"/>
              </p:ext>
            </p:extLst>
          </p:nvPr>
        </p:nvGraphicFramePr>
        <p:xfrm>
          <a:off x="772159" y="1001538"/>
          <a:ext cx="8138161" cy="5123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F335C487-5179-4534-9EB4-CE793F8AD7D9}"/>
              </a:ext>
            </a:extLst>
          </p:cNvPr>
          <p:cNvSpPr txBox="1">
            <a:spLocks/>
          </p:cNvSpPr>
          <p:nvPr/>
        </p:nvSpPr>
        <p:spPr>
          <a:xfrm>
            <a:off x="594474" y="596713"/>
            <a:ext cx="11023600" cy="404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84997"/>
              </a:buClr>
              <a:buSzPct val="9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4997"/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8A7DA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8A7DA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>
                <a:solidFill>
                  <a:schemeClr val="accent1"/>
                </a:solidFill>
                <a:latin typeface="Circe Bold" panose="020B0602020203020203" pitchFamily="34" charset="-52"/>
                <a:cs typeface="Times New Roman" panose="02020603050405020304" pitchFamily="18" charset="0"/>
              </a:rPr>
              <a:t>Прибыль сектора — на уровне 2020 года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8CD3C0-8B01-4AC8-B617-9035B2478610}"/>
              </a:ext>
            </a:extLst>
          </p:cNvPr>
          <p:cNvSpPr/>
          <p:nvPr/>
        </p:nvSpPr>
        <p:spPr>
          <a:xfrm>
            <a:off x="8514080" y="2726490"/>
            <a:ext cx="284480" cy="182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164B556-12F0-4FD8-A411-7A9D595F0937}"/>
              </a:ext>
            </a:extLst>
          </p:cNvPr>
          <p:cNvCxnSpPr>
            <a:cxnSpLocks/>
          </p:cNvCxnSpPr>
          <p:nvPr/>
        </p:nvCxnSpPr>
        <p:spPr>
          <a:xfrm>
            <a:off x="8512596" y="3316816"/>
            <a:ext cx="255484" cy="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6E93330-925D-4443-A3D6-0DC32B4A6990}"/>
              </a:ext>
            </a:extLst>
          </p:cNvPr>
          <p:cNvSpPr txBox="1"/>
          <p:nvPr/>
        </p:nvSpPr>
        <p:spPr>
          <a:xfrm>
            <a:off x="8847876" y="2664041"/>
            <a:ext cx="2347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чистая прибыль, трлн руб.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15E6EF-DFED-4892-BF56-EA1146477030}"/>
              </a:ext>
            </a:extLst>
          </p:cNvPr>
          <p:cNvSpPr txBox="1"/>
          <p:nvPr/>
        </p:nvSpPr>
        <p:spPr>
          <a:xfrm>
            <a:off x="8847876" y="3150647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ROE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21287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B001E5-FC1E-489F-AFB6-8746DE31C0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4" t="5193" r="13724" b="9134"/>
          <a:stretch/>
        </p:blipFill>
        <p:spPr>
          <a:xfrm>
            <a:off x="455613" y="1416110"/>
            <a:ext cx="7620000" cy="425722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3F9B786-35DD-4AAE-84D1-9CF38F988FAA}"/>
              </a:ext>
            </a:extLst>
          </p:cNvPr>
          <p:cNvSpPr/>
          <p:nvPr/>
        </p:nvSpPr>
        <p:spPr>
          <a:xfrm>
            <a:off x="8075613" y="2706430"/>
            <a:ext cx="284480" cy="1828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6C32EC5-0B00-4C8D-96C3-3A01940B3AA5}"/>
              </a:ext>
            </a:extLst>
          </p:cNvPr>
          <p:cNvCxnSpPr>
            <a:cxnSpLocks/>
          </p:cNvCxnSpPr>
          <p:nvPr/>
        </p:nvCxnSpPr>
        <p:spPr>
          <a:xfrm>
            <a:off x="8075613" y="3580983"/>
            <a:ext cx="255484" cy="0"/>
          </a:xfrm>
          <a:prstGeom prst="line">
            <a:avLst/>
          </a:prstGeom>
          <a:ln w="539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073B92A-4A05-44C1-B915-E1040D846AE9}"/>
              </a:ext>
            </a:extLst>
          </p:cNvPr>
          <p:cNvSpPr txBox="1"/>
          <p:nvPr/>
        </p:nvSpPr>
        <p:spPr>
          <a:xfrm>
            <a:off x="8409409" y="2581912"/>
            <a:ext cx="2053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чистый доход от операций </a:t>
            </a:r>
            <a:br>
              <a:rPr lang="en-US" sz="1200" dirty="0"/>
            </a:br>
            <a:r>
              <a:rPr lang="ru-RU" sz="1200" dirty="0"/>
              <a:t>с ценными бумагами</a:t>
            </a:r>
          </a:p>
          <a:p>
            <a:r>
              <a:rPr lang="ru-RU" sz="1200" dirty="0"/>
              <a:t>и иностранной валютой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E48D27-87D5-47FD-92F9-CA5ADE895CDC}"/>
              </a:ext>
            </a:extLst>
          </p:cNvPr>
          <p:cNvSpPr txBox="1"/>
          <p:nvPr/>
        </p:nvSpPr>
        <p:spPr>
          <a:xfrm>
            <a:off x="8409409" y="3376295"/>
            <a:ext cx="3172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доля дохода операций с ценными бумагами</a:t>
            </a:r>
          </a:p>
          <a:p>
            <a:r>
              <a:rPr lang="ru-RU" sz="1200" dirty="0"/>
              <a:t>и иностранной валютой в операционной</a:t>
            </a:r>
          </a:p>
          <a:p>
            <a:r>
              <a:rPr lang="ru-RU" sz="1200" dirty="0"/>
              <a:t> прибыли до резервов</a:t>
            </a:r>
          </a:p>
        </p:txBody>
      </p:sp>
      <p:sp>
        <p:nvSpPr>
          <p:cNvPr id="16" name="Объект 4">
            <a:extLst>
              <a:ext uri="{FF2B5EF4-FFF2-40B4-BE49-F238E27FC236}">
                <a16:creationId xmlns:a16="http://schemas.microsoft.com/office/drawing/2014/main" id="{892CE264-EBB1-4D79-A15B-009C55392513}"/>
              </a:ext>
            </a:extLst>
          </p:cNvPr>
          <p:cNvSpPr txBox="1">
            <a:spLocks/>
          </p:cNvSpPr>
          <p:nvPr/>
        </p:nvSpPr>
        <p:spPr>
          <a:xfrm>
            <a:off x="594474" y="596713"/>
            <a:ext cx="11023600" cy="404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84997"/>
              </a:buClr>
              <a:buSzPct val="9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4997"/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8A7DA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8A7DA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>
                <a:solidFill>
                  <a:schemeClr val="accent1"/>
                </a:solidFill>
                <a:latin typeface="Circe Bold" panose="020B0602020203020203" pitchFamily="34" charset="-52"/>
                <a:cs typeface="Times New Roman" panose="02020603050405020304" pitchFamily="18" charset="0"/>
              </a:rPr>
              <a:t>Более 400 млрд руб. выпадут из прибыли</a:t>
            </a:r>
          </a:p>
        </p:txBody>
      </p:sp>
    </p:spTree>
    <p:extLst>
      <p:ext uri="{BB962C8B-B14F-4D97-AF65-F5344CB8AC3E}">
        <p14:creationId xmlns:p14="http://schemas.microsoft.com/office/powerpoint/2010/main" val="1492374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B32400D0-C669-4145-A83F-33B7756F33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810659"/>
              </p:ext>
            </p:extLst>
          </p:nvPr>
        </p:nvGraphicFramePr>
        <p:xfrm>
          <a:off x="1753810" y="2277705"/>
          <a:ext cx="452507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FFA4499-740D-431E-99D6-2CAEC5BD6763}"/>
              </a:ext>
            </a:extLst>
          </p:cNvPr>
          <p:cNvSpPr txBox="1"/>
          <p:nvPr/>
        </p:nvSpPr>
        <p:spPr>
          <a:xfrm>
            <a:off x="1900858" y="1485733"/>
            <a:ext cx="4892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irce Bold" panose="020B0602020203020203" pitchFamily="34" charset="-52"/>
                <a:ea typeface="Verdana" panose="020B0604030504040204" pitchFamily="34" charset="0"/>
                <a:cs typeface="Times New Roman" panose="02020603050405020304" pitchFamily="18" charset="0"/>
              </a:rPr>
              <a:t>Норматив достаточности капитала (Н1.0)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8C4FB96-0AB7-4CB3-8E21-45702C3B1073}"/>
              </a:ext>
            </a:extLst>
          </p:cNvPr>
          <p:cNvGrpSpPr/>
          <p:nvPr/>
        </p:nvGrpSpPr>
        <p:grpSpPr>
          <a:xfrm>
            <a:off x="7127053" y="2669567"/>
            <a:ext cx="2774059" cy="2423801"/>
            <a:chOff x="7954803" y="2088193"/>
            <a:chExt cx="2774059" cy="242380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40DDC03-C8F0-4F99-89AE-1E8582EE4932}"/>
                </a:ext>
              </a:extLst>
            </p:cNvPr>
            <p:cNvSpPr txBox="1"/>
            <p:nvPr/>
          </p:nvSpPr>
          <p:spPr>
            <a:xfrm>
              <a:off x="7954803" y="3496331"/>
              <a:ext cx="27740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accent1"/>
                  </a:solidFill>
                  <a:ea typeface="Verdana" panose="020B0604030504040204" pitchFamily="34" charset="0"/>
                  <a:cs typeface="Times New Roman" panose="02020603050405020304" pitchFamily="18" charset="0"/>
                </a:rPr>
                <a:t>кредитного </a:t>
              </a:r>
            </a:p>
            <a:p>
              <a:pPr algn="ctr"/>
              <a:r>
                <a:rPr lang="ru-RU" sz="2000" dirty="0">
                  <a:solidFill>
                    <a:schemeClr val="accent1"/>
                  </a:solidFill>
                  <a:ea typeface="Verdana" panose="020B0604030504040204" pitchFamily="34" charset="0"/>
                  <a:cs typeface="Times New Roman" panose="02020603050405020304" pitchFamily="18" charset="0"/>
                </a:rPr>
                <a:t>портфеля</a:t>
              </a:r>
              <a:endParaRPr lang="en-US" sz="2000" dirty="0">
                <a:solidFill>
                  <a:schemeClr val="accent1"/>
                </a:solidFill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ru-RU" sz="2000" dirty="0">
                <a:solidFill>
                  <a:schemeClr val="accent1"/>
                </a:solidFill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40CA5246-4E79-464E-8641-1C87873676CE}"/>
                </a:ext>
              </a:extLst>
            </p:cNvPr>
            <p:cNvSpPr/>
            <p:nvPr/>
          </p:nvSpPr>
          <p:spPr>
            <a:xfrm>
              <a:off x="8152107" y="2525991"/>
              <a:ext cx="237945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600" b="1" dirty="0">
                  <a:solidFill>
                    <a:srgbClr val="F04B00"/>
                  </a:solidFill>
                  <a:cs typeface="Times New Roman" panose="02020603050405020304" pitchFamily="18" charset="0"/>
                </a:rPr>
                <a:t>10%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5FB479-B7A7-49C8-9D64-BDD372EF1D83}"/>
                </a:ext>
              </a:extLst>
            </p:cNvPr>
            <p:cNvSpPr txBox="1"/>
            <p:nvPr/>
          </p:nvSpPr>
          <p:spPr>
            <a:xfrm>
              <a:off x="7954803" y="2088193"/>
              <a:ext cx="27740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accent1"/>
                  </a:solidFill>
                  <a:ea typeface="Verdana" panose="020B0604030504040204" pitchFamily="34" charset="0"/>
                  <a:cs typeface="Times New Roman" panose="02020603050405020304" pitchFamily="18" charset="0"/>
                </a:rPr>
                <a:t>буфер капитала</a:t>
              </a:r>
              <a:endParaRPr lang="en-US" sz="2000" dirty="0">
                <a:solidFill>
                  <a:schemeClr val="accent1"/>
                </a:solidFill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endParaRPr lang="ru-RU" sz="2000" dirty="0">
                <a:solidFill>
                  <a:schemeClr val="accent1"/>
                </a:solidFill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Объект 4">
            <a:extLst>
              <a:ext uri="{FF2B5EF4-FFF2-40B4-BE49-F238E27FC236}">
                <a16:creationId xmlns:a16="http://schemas.microsoft.com/office/drawing/2014/main" id="{B8F39C78-A0C4-415E-978E-2E8FFAED5D4A}"/>
              </a:ext>
            </a:extLst>
          </p:cNvPr>
          <p:cNvSpPr txBox="1">
            <a:spLocks/>
          </p:cNvSpPr>
          <p:nvPr/>
        </p:nvSpPr>
        <p:spPr>
          <a:xfrm>
            <a:off x="594474" y="596713"/>
            <a:ext cx="11023600" cy="404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84997"/>
              </a:buClr>
              <a:buSzPct val="9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4997"/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8A7DA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8A7DA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>
                <a:solidFill>
                  <a:schemeClr val="accent1"/>
                </a:solidFill>
                <a:latin typeface="Circe Bold" panose="020B0602020203020203" pitchFamily="34" charset="-52"/>
                <a:cs typeface="Times New Roman" panose="02020603050405020304" pitchFamily="18" charset="0"/>
              </a:rPr>
              <a:t>Сектор сохранил устойчивость к рискам</a:t>
            </a:r>
          </a:p>
        </p:txBody>
      </p:sp>
    </p:spTree>
    <p:extLst>
      <p:ext uri="{BB962C8B-B14F-4D97-AF65-F5344CB8AC3E}">
        <p14:creationId xmlns:p14="http://schemas.microsoft.com/office/powerpoint/2010/main" val="3719589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2CDD64-19AC-42F4-BA34-6D080CE48E9B}"/>
              </a:ext>
            </a:extLst>
          </p:cNvPr>
          <p:cNvSpPr txBox="1"/>
          <p:nvPr/>
        </p:nvSpPr>
        <p:spPr>
          <a:xfrm>
            <a:off x="2228627" y="1180267"/>
            <a:ext cx="178606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36</a:t>
            </a:r>
            <a:endParaRPr lang="ru-RU" sz="115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612056-6CBD-470E-8B3F-94098EA9F307}"/>
              </a:ext>
            </a:extLst>
          </p:cNvPr>
          <p:cNvSpPr txBox="1"/>
          <p:nvPr/>
        </p:nvSpPr>
        <p:spPr>
          <a:xfrm>
            <a:off x="2671857" y="3978561"/>
            <a:ext cx="89960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dirty="0">
                <a:solidFill>
                  <a:schemeClr val="bg1"/>
                </a:solidFill>
              </a:rPr>
              <a:t>7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F7E488A4-2AC4-4339-B958-FD3BC3BEB6FB}"/>
              </a:ext>
            </a:extLst>
          </p:cNvPr>
          <p:cNvCxnSpPr>
            <a:cxnSpLocks/>
          </p:cNvCxnSpPr>
          <p:nvPr/>
        </p:nvCxnSpPr>
        <p:spPr>
          <a:xfrm flipV="1">
            <a:off x="1715135" y="1168402"/>
            <a:ext cx="0" cy="1351278"/>
          </a:xfrm>
          <a:prstGeom prst="straightConnector1">
            <a:avLst/>
          </a:prstGeom>
          <a:ln w="76200">
            <a:solidFill>
              <a:srgbClr val="FF33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37CA3CD-0E1F-47F3-A2BD-4458C5E23D0B}"/>
              </a:ext>
            </a:extLst>
          </p:cNvPr>
          <p:cNvSpPr txBox="1"/>
          <p:nvPr/>
        </p:nvSpPr>
        <p:spPr>
          <a:xfrm>
            <a:off x="4009893" y="1818903"/>
            <a:ext cx="2192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рейтингов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EC3A8E-42AD-4213-B173-F85763C1881F}"/>
              </a:ext>
            </a:extLst>
          </p:cNvPr>
          <p:cNvSpPr txBox="1"/>
          <p:nvPr/>
        </p:nvSpPr>
        <p:spPr>
          <a:xfrm>
            <a:off x="4009893" y="4665901"/>
            <a:ext cx="2192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рейтингов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8097E2C2-F612-4413-A757-435BC17A8941}"/>
              </a:ext>
            </a:extLst>
          </p:cNvPr>
          <p:cNvSpPr/>
          <p:nvPr/>
        </p:nvSpPr>
        <p:spPr>
          <a:xfrm>
            <a:off x="8360093" y="-209559"/>
            <a:ext cx="7277117" cy="727711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24E799-FC34-4256-8E39-D636BEAEF28A}"/>
              </a:ext>
            </a:extLst>
          </p:cNvPr>
          <p:cNvSpPr txBox="1"/>
          <p:nvPr/>
        </p:nvSpPr>
        <p:spPr>
          <a:xfrm>
            <a:off x="8239507" y="2004378"/>
            <a:ext cx="4617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FF3300"/>
                </a:solidFill>
                <a:latin typeface="Circe Bold" panose="020B0602020203020203" pitchFamily="34" charset="-52"/>
              </a:rPr>
              <a:t>Кредитное качество </a:t>
            </a:r>
          </a:p>
          <a:p>
            <a:pPr algn="ctr"/>
            <a:r>
              <a:rPr lang="ru-RU" sz="4000" dirty="0">
                <a:solidFill>
                  <a:srgbClr val="FF3300"/>
                </a:solidFill>
                <a:latin typeface="Circe Bold" panose="020B0602020203020203" pitchFamily="34" charset="-52"/>
              </a:rPr>
              <a:t>банков </a:t>
            </a:r>
            <a:br>
              <a:rPr lang="en-US" sz="4000" dirty="0">
                <a:solidFill>
                  <a:srgbClr val="FF3300"/>
                </a:solidFill>
                <a:latin typeface="Circe Bold" panose="020B0602020203020203" pitchFamily="34" charset="-52"/>
              </a:rPr>
            </a:br>
            <a:r>
              <a:rPr lang="ru-RU" sz="4000" dirty="0">
                <a:solidFill>
                  <a:srgbClr val="FF3300"/>
                </a:solidFill>
                <a:latin typeface="Circe Bold" panose="020B0602020203020203" pitchFamily="34" charset="-52"/>
              </a:rPr>
              <a:t>в 2020 году выросло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C812F07-CE38-4815-B68F-6FB27189B150}"/>
              </a:ext>
            </a:extLst>
          </p:cNvPr>
          <p:cNvCxnSpPr>
            <a:cxnSpLocks/>
          </p:cNvCxnSpPr>
          <p:nvPr/>
        </p:nvCxnSpPr>
        <p:spPr>
          <a:xfrm>
            <a:off x="1715135" y="4046143"/>
            <a:ext cx="0" cy="1351278"/>
          </a:xfrm>
          <a:prstGeom prst="straightConnector1">
            <a:avLst/>
          </a:prstGeom>
          <a:ln w="76200">
            <a:solidFill>
              <a:srgbClr val="FF33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434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2" name="Диаграмма 11">
                <a:extLst>
                  <a:ext uri="{FF2B5EF4-FFF2-40B4-BE49-F238E27FC236}">
                    <a16:creationId xmlns:a16="http://schemas.microsoft.com/office/drawing/2014/main" id="{E40C3BB4-BB3C-43AB-9668-79EEF38283B4}"/>
                  </a:ext>
                </a:extLst>
              </p:cNvPr>
              <p:cNvGraphicFramePr/>
              <p:nvPr>
                <p:extLst/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2" name="Диаграмма 11">
                <a:extLst>
                  <a:ext uri="{FF2B5EF4-FFF2-40B4-BE49-F238E27FC236}">
                    <a16:creationId xmlns:a16="http://schemas.microsoft.com/office/drawing/2014/main" id="{E40C3BB4-BB3C-43AB-9668-79EEF38283B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Овал 13">
            <a:extLst>
              <a:ext uri="{FF2B5EF4-FFF2-40B4-BE49-F238E27FC236}">
                <a16:creationId xmlns:a16="http://schemas.microsoft.com/office/drawing/2014/main" id="{8C7978FB-9A6A-422A-843F-5EB566F5F50A}"/>
              </a:ext>
            </a:extLst>
          </p:cNvPr>
          <p:cNvSpPr/>
          <p:nvPr/>
        </p:nvSpPr>
        <p:spPr>
          <a:xfrm>
            <a:off x="3224994" y="-2582149"/>
            <a:ext cx="6026581" cy="4257311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A35D76-5902-4CDB-ABFC-68F977A6A094}"/>
              </a:ext>
            </a:extLst>
          </p:cNvPr>
          <p:cNvSpPr txBox="1"/>
          <p:nvPr/>
        </p:nvSpPr>
        <p:spPr>
          <a:xfrm>
            <a:off x="4074194" y="55249"/>
            <a:ext cx="45304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>
                <a:solidFill>
                  <a:schemeClr val="accent2">
                    <a:lumMod val="25000"/>
                  </a:schemeClr>
                </a:solidFill>
                <a:latin typeface="Circe Bold" panose="020B0602020203020203" pitchFamily="34" charset="-52"/>
              </a:rPr>
              <a:t>21 рейтинг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1B806D-8568-4E52-9B0F-62413BE15108}"/>
              </a:ext>
            </a:extLst>
          </p:cNvPr>
          <p:cNvSpPr txBox="1"/>
          <p:nvPr/>
        </p:nvSpPr>
        <p:spPr>
          <a:xfrm rot="16200000">
            <a:off x="9424689" y="5523926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</a:rPr>
              <a:t>BBB+.ru</a:t>
            </a:r>
            <a:endParaRPr lang="ru-RU" sz="36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AB43BD-8E49-4C75-AB03-47974D1E2BE2}"/>
              </a:ext>
            </a:extLst>
          </p:cNvPr>
          <p:cNvSpPr txBox="1"/>
          <p:nvPr/>
        </p:nvSpPr>
        <p:spPr>
          <a:xfrm rot="16200000">
            <a:off x="11092019" y="5674852"/>
            <a:ext cx="1553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</a:rPr>
              <a:t>BB+.ru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4214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6A591D-8E09-40C3-BDF2-041DB84CA6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6A99445-0E03-4BBE-8317-FC553F14BB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4A6D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EA0E3F97-B0FE-4EA0-9BD7-2CE4ECDBC7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748" y="3693160"/>
            <a:ext cx="4587719" cy="71795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/>
              <a:t>Кирилл </a:t>
            </a:r>
            <a:r>
              <a:rPr lang="ru-RU" sz="3600" dirty="0" err="1"/>
              <a:t>Лукашук</a:t>
            </a:r>
            <a:endParaRPr lang="ru-RU" sz="3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генеральный директор</a:t>
            </a:r>
            <a:br>
              <a:rPr lang="en-US" sz="2000" dirty="0"/>
            </a:br>
            <a:r>
              <a:rPr lang="ru-RU" sz="2000" dirty="0"/>
              <a:t>рейтингового агентства НКР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05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kirill.lukashuk@ratings.ru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C34FF9-0235-43B6-8868-F2374B49F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48" y="618498"/>
            <a:ext cx="1524000" cy="51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7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DB2AB2-2333-494B-8600-B7B014741FA2}"/>
              </a:ext>
            </a:extLst>
          </p:cNvPr>
          <p:cNvSpPr/>
          <p:nvPr/>
        </p:nvSpPr>
        <p:spPr>
          <a:xfrm>
            <a:off x="-1378422" y="-504967"/>
            <a:ext cx="7792876" cy="7888406"/>
          </a:xfrm>
          <a:prstGeom prst="rect">
            <a:avLst/>
          </a:prstGeom>
          <a:solidFill>
            <a:srgbClr val="04264D"/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7EEBA7-835A-4049-934A-550F8BF7EA57}"/>
              </a:ext>
            </a:extLst>
          </p:cNvPr>
          <p:cNvSpPr txBox="1"/>
          <p:nvPr/>
        </p:nvSpPr>
        <p:spPr>
          <a:xfrm>
            <a:off x="642906" y="2592228"/>
            <a:ext cx="5785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>
                <a:solidFill>
                  <a:schemeClr val="bg1"/>
                </a:solidFill>
                <a:latin typeface="Circe Bold" panose="020B0602020203020203" pitchFamily="34" charset="-52"/>
              </a:rPr>
              <a:t>Исторические минимумы ставок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3DED0F-9942-4F94-9AA9-EC1645E71D5A}"/>
              </a:ext>
            </a:extLst>
          </p:cNvPr>
          <p:cNvSpPr txBox="1"/>
          <p:nvPr/>
        </p:nvSpPr>
        <p:spPr>
          <a:xfrm>
            <a:off x="6515699" y="2592228"/>
            <a:ext cx="551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Circe Bold" panose="020B0602020203020203" pitchFamily="34" charset="-52"/>
              </a:rPr>
              <a:t>Рост ставок во всех сегментах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8D23AD2-4AC8-4F85-A3AB-AE769BEF0B12}"/>
              </a:ext>
            </a:extLst>
          </p:cNvPr>
          <p:cNvSpPr/>
          <p:nvPr/>
        </p:nvSpPr>
        <p:spPr>
          <a:xfrm>
            <a:off x="662109" y="354227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700" dirty="0">
                <a:solidFill>
                  <a:schemeClr val="bg1"/>
                </a:solidFill>
                <a:latin typeface="Circe Bold" panose="020B0602020203020203" pitchFamily="34" charset="-52"/>
              </a:rPr>
              <a:t>Ускорение кредитования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C24E4C-7010-4754-9E10-24F27E2E543A}"/>
              </a:ext>
            </a:extLst>
          </p:cNvPr>
          <p:cNvSpPr/>
          <p:nvPr/>
        </p:nvSpPr>
        <p:spPr>
          <a:xfrm>
            <a:off x="662109" y="4459312"/>
            <a:ext cx="2513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700" dirty="0">
                <a:solidFill>
                  <a:schemeClr val="bg1"/>
                </a:solidFill>
                <a:latin typeface="Circe Bold" panose="020B0602020203020203" pitchFamily="34" charset="-52"/>
              </a:rPr>
              <a:t>Рост резервов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780D96E-71D0-4E1A-B490-0AC45802B17E}"/>
              </a:ext>
            </a:extLst>
          </p:cNvPr>
          <p:cNvSpPr/>
          <p:nvPr/>
        </p:nvSpPr>
        <p:spPr>
          <a:xfrm>
            <a:off x="6529347" y="3542270"/>
            <a:ext cx="46481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Circe Bold" panose="020B0602020203020203" pitchFamily="34" charset="-52"/>
              </a:rPr>
              <a:t>Замедление кредитования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C293426-6163-425D-9954-A71DBF231F4D}"/>
              </a:ext>
            </a:extLst>
          </p:cNvPr>
          <p:cNvSpPr/>
          <p:nvPr/>
        </p:nvSpPr>
        <p:spPr>
          <a:xfrm>
            <a:off x="6529347" y="4459312"/>
            <a:ext cx="3783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Circe Bold" panose="020B0602020203020203" pitchFamily="34" charset="-52"/>
              </a:rPr>
              <a:t>Сокращение резервов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FAA874A-F3B8-4495-A92E-9F300B557C61}"/>
              </a:ext>
            </a:extLst>
          </p:cNvPr>
          <p:cNvSpPr/>
          <p:nvPr/>
        </p:nvSpPr>
        <p:spPr>
          <a:xfrm>
            <a:off x="3677335" y="1310243"/>
            <a:ext cx="4879861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3000"/>
              </a:lnSpc>
              <a:spcBef>
                <a:spcPts val="1000"/>
              </a:spcBef>
              <a:buClr>
                <a:srgbClr val="084997"/>
              </a:buClr>
              <a:buSzPct val="90000"/>
            </a:pPr>
            <a:r>
              <a:rPr lang="en-US" sz="6000" b="1" kern="1400" spc="300" dirty="0">
                <a:solidFill>
                  <a:prstClr val="white"/>
                </a:solidFill>
                <a:latin typeface="Circe Bold" panose="020B0602020203020203" pitchFamily="34" charset="-52"/>
                <a:cs typeface="Times New Roman" panose="02020603050405020304" pitchFamily="18" charset="0"/>
              </a:rPr>
              <a:t>2020 v</a:t>
            </a:r>
            <a:r>
              <a:rPr lang="en-US" sz="6000" b="1" kern="1400" spc="300" dirty="0">
                <a:solidFill>
                  <a:srgbClr val="084997">
                    <a:lumMod val="50000"/>
                  </a:srgbClr>
                </a:solidFill>
                <a:latin typeface="Circe Bold" panose="020B0602020203020203" pitchFamily="34" charset="-52"/>
                <a:cs typeface="Times New Roman" panose="02020603050405020304" pitchFamily="18" charset="0"/>
              </a:rPr>
              <a:t>s</a:t>
            </a:r>
            <a:r>
              <a:rPr lang="ru-RU" sz="6000" b="1" kern="1400" spc="300" dirty="0">
                <a:solidFill>
                  <a:srgbClr val="084997">
                    <a:lumMod val="50000"/>
                  </a:srgbClr>
                </a:solidFill>
                <a:latin typeface="Circe Bold" panose="020B0602020203020203" pitchFamily="34" charset="-52"/>
                <a:cs typeface="Times New Roman" panose="02020603050405020304" pitchFamily="18" charset="0"/>
              </a:rPr>
              <a:t> </a:t>
            </a:r>
            <a:r>
              <a:rPr lang="en-US" sz="6000" b="1" kern="1400" spc="300" dirty="0">
                <a:solidFill>
                  <a:srgbClr val="084997">
                    <a:lumMod val="50000"/>
                  </a:srgbClr>
                </a:solidFill>
                <a:latin typeface="Circe Bold" panose="020B0602020203020203" pitchFamily="34" charset="-52"/>
                <a:cs typeface="Times New Roman" panose="02020603050405020304" pitchFamily="18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26331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бъект 4"/>
          <p:cNvSpPr>
            <a:spLocks noGrp="1"/>
          </p:cNvSpPr>
          <p:nvPr>
            <p:ph idx="4294967295"/>
          </p:nvPr>
        </p:nvSpPr>
        <p:spPr>
          <a:xfrm>
            <a:off x="914400" y="751110"/>
            <a:ext cx="10620375" cy="520700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ru-RU" sz="3600" b="1" dirty="0">
                <a:solidFill>
                  <a:srgbClr val="04264D"/>
                </a:solidFill>
                <a:latin typeface="Circe Bold" panose="020B0602020203020203" pitchFamily="34" charset="-52"/>
                <a:ea typeface="+mj-ea"/>
                <a:cs typeface="Times New Roman" panose="02020603050405020304" pitchFamily="18" charset="0"/>
              </a:rPr>
              <a:t>Предпосылки прогноза</a:t>
            </a:r>
            <a:r>
              <a:rPr lang="en-US" sz="3600" b="1" dirty="0">
                <a:solidFill>
                  <a:srgbClr val="04264D"/>
                </a:solidFill>
                <a:latin typeface="Circe Bold" panose="020B0602020203020203" pitchFamily="34" charset="-52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4264D"/>
                </a:solidFill>
                <a:latin typeface="Circe Bold" panose="020B0602020203020203" pitchFamily="34" charset="-52"/>
                <a:ea typeface="+mj-ea"/>
                <a:cs typeface="Times New Roman" panose="02020603050405020304" pitchFamily="18" charset="0"/>
              </a:rPr>
              <a:t>на 2021 год</a:t>
            </a:r>
            <a:r>
              <a:rPr lang="en-US" sz="3600" b="1" dirty="0">
                <a:solidFill>
                  <a:srgbClr val="04264D"/>
                </a:solidFill>
                <a:latin typeface="Circe Bold" panose="020B0602020203020203" pitchFamily="34" charset="-52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1EE1109-F596-4490-A242-34D39C17A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648407"/>
              </p:ext>
            </p:extLst>
          </p:nvPr>
        </p:nvGraphicFramePr>
        <p:xfrm>
          <a:off x="643021" y="2328854"/>
          <a:ext cx="10116419" cy="3006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2089">
                  <a:extLst>
                    <a:ext uri="{9D8B030D-6E8A-4147-A177-3AD203B41FA5}">
                      <a16:colId xmlns:a16="http://schemas.microsoft.com/office/drawing/2014/main" val="327281406"/>
                    </a:ext>
                  </a:extLst>
                </a:gridCol>
                <a:gridCol w="2687539">
                  <a:extLst>
                    <a:ext uri="{9D8B030D-6E8A-4147-A177-3AD203B41FA5}">
                      <a16:colId xmlns:a16="http://schemas.microsoft.com/office/drawing/2014/main" val="1364679261"/>
                    </a:ext>
                  </a:extLst>
                </a:gridCol>
                <a:gridCol w="2726791">
                  <a:extLst>
                    <a:ext uri="{9D8B030D-6E8A-4147-A177-3AD203B41FA5}">
                      <a16:colId xmlns:a16="http://schemas.microsoft.com/office/drawing/2014/main" val="1228025958"/>
                    </a:ext>
                  </a:extLst>
                </a:gridCol>
              </a:tblGrid>
              <a:tr h="694453">
                <a:tc>
                  <a:txBody>
                    <a:bodyPr/>
                    <a:lstStyle/>
                    <a:p>
                      <a:endParaRPr lang="ru-RU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Базовый сценарий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Негативный сценарий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878996"/>
                  </a:ext>
                </a:extLst>
              </a:tr>
              <a:tr h="732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Курс доллара (руб./долл.)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73–75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75–77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434639"/>
                  </a:ext>
                </a:extLst>
              </a:tr>
              <a:tr h="745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Ключевая ставка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5,0–5,25%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5,5–6,0%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412144"/>
                  </a:ext>
                </a:extLst>
              </a:tr>
              <a:tr h="745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Темпы роста реального ВВП</a:t>
                      </a:r>
                    </a:p>
                  </a:txBody>
                  <a:tcPr marL="64698" marR="64698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2,5–3,0%</a:t>
                      </a:r>
                    </a:p>
                  </a:txBody>
                  <a:tcPr marL="64698" marR="64698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2,0%</a:t>
                      </a:r>
                    </a:p>
                  </a:txBody>
                  <a:tcPr marL="64698" marR="64698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497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20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FA61B9-FEBC-4FD6-89B5-049EAC0EB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73B379A-91C4-4616-8103-00752DB432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alpha val="3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9A1C6D43-E80E-4096-82F3-08F198BBCF41}"/>
              </a:ext>
            </a:extLst>
          </p:cNvPr>
          <p:cNvSpPr/>
          <p:nvPr/>
        </p:nvSpPr>
        <p:spPr>
          <a:xfrm>
            <a:off x="9619997" y="252841"/>
            <a:ext cx="2284619" cy="2284619"/>
          </a:xfrm>
          <a:prstGeom prst="ellipse">
            <a:avLst/>
          </a:prstGeom>
          <a:solidFill>
            <a:srgbClr val="F04B00"/>
          </a:solidFill>
          <a:ln>
            <a:solidFill>
              <a:srgbClr val="F0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A2D023-D4B3-4F30-BE3F-7071944DBBBB}"/>
              </a:ext>
            </a:extLst>
          </p:cNvPr>
          <p:cNvSpPr txBox="1"/>
          <p:nvPr/>
        </p:nvSpPr>
        <p:spPr>
          <a:xfrm>
            <a:off x="9684964" y="997429"/>
            <a:ext cx="215468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solidFill>
                  <a:schemeClr val="bg1"/>
                </a:solidFill>
              </a:rPr>
              <a:t>Кредиты будут дорожать быстрее вкладов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19A9AE-B8F1-42C7-9A6B-A885136A3F6F}"/>
              </a:ext>
            </a:extLst>
          </p:cNvPr>
          <p:cNvSpPr txBox="1"/>
          <p:nvPr/>
        </p:nvSpPr>
        <p:spPr>
          <a:xfrm>
            <a:off x="590550" y="812733"/>
            <a:ext cx="38042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500" dirty="0">
                <a:solidFill>
                  <a:schemeClr val="bg1"/>
                </a:solidFill>
                <a:latin typeface="Circe Bold" panose="020B0602020203020203" pitchFamily="34" charset="-52"/>
              </a:rPr>
              <a:t>Ставки вверх!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58DB061-FB8B-4485-8CE9-1704F6EE48A0}"/>
              </a:ext>
            </a:extLst>
          </p:cNvPr>
          <p:cNvGrpSpPr/>
          <p:nvPr/>
        </p:nvGrpSpPr>
        <p:grpSpPr>
          <a:xfrm>
            <a:off x="4017644" y="4266307"/>
            <a:ext cx="5124451" cy="892552"/>
            <a:chOff x="4562474" y="4429780"/>
            <a:chExt cx="5124451" cy="8925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2E61DD-30E7-4191-8085-D7996516F0E0}"/>
                </a:ext>
              </a:extLst>
            </p:cNvPr>
            <p:cNvSpPr txBox="1"/>
            <p:nvPr/>
          </p:nvSpPr>
          <p:spPr>
            <a:xfrm>
              <a:off x="4762500" y="4429780"/>
              <a:ext cx="29813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chemeClr val="bg1"/>
                  </a:solidFill>
                </a:rPr>
                <a:t>+</a:t>
              </a:r>
              <a:r>
                <a:rPr lang="ru-RU" sz="1050" b="1" dirty="0">
                  <a:solidFill>
                    <a:prstClr val="white"/>
                  </a:solidFill>
                </a:rPr>
                <a:t> </a:t>
              </a:r>
              <a:r>
                <a:rPr lang="ru-RU" sz="4000" b="1" dirty="0">
                  <a:solidFill>
                    <a:schemeClr val="bg1"/>
                  </a:solidFill>
                </a:rPr>
                <a:t>1 п.</a:t>
              </a:r>
              <a:r>
                <a:rPr lang="ru-RU" sz="2000" b="1" dirty="0">
                  <a:solidFill>
                    <a:schemeClr val="bg1"/>
                  </a:solidFill>
                </a:rPr>
                <a:t> </a:t>
              </a:r>
              <a:r>
                <a:rPr lang="ru-RU" sz="4000" b="1" dirty="0">
                  <a:solidFill>
                    <a:schemeClr val="bg1"/>
                  </a:solidFill>
                </a:rPr>
                <a:t>п.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E58FCF-00E0-4110-94BF-F2AEEFC7497F}"/>
                </a:ext>
              </a:extLst>
            </p:cNvPr>
            <p:cNvSpPr txBox="1"/>
            <p:nvPr/>
          </p:nvSpPr>
          <p:spPr>
            <a:xfrm>
              <a:off x="4562474" y="4953000"/>
              <a:ext cx="5124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ставки по кредитам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AF3FE68-B143-4D02-98CA-2294E7F01B88}"/>
              </a:ext>
            </a:extLst>
          </p:cNvPr>
          <p:cNvGrpSpPr/>
          <p:nvPr/>
        </p:nvGrpSpPr>
        <p:grpSpPr>
          <a:xfrm>
            <a:off x="6438900" y="5339387"/>
            <a:ext cx="5438775" cy="919058"/>
            <a:chOff x="4762500" y="4429780"/>
            <a:chExt cx="5438775" cy="9190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95715A-2232-4258-BC27-C39238167A20}"/>
                </a:ext>
              </a:extLst>
            </p:cNvPr>
            <p:cNvSpPr txBox="1"/>
            <p:nvPr/>
          </p:nvSpPr>
          <p:spPr>
            <a:xfrm>
              <a:off x="4762500" y="4429780"/>
              <a:ext cx="29813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chemeClr val="bg1"/>
                  </a:solidFill>
                </a:rPr>
                <a:t>+</a:t>
              </a:r>
              <a:r>
                <a:rPr lang="ru-RU" sz="1050" b="1" dirty="0">
                  <a:solidFill>
                    <a:prstClr val="white"/>
                  </a:solidFill>
                </a:rPr>
                <a:t> </a:t>
              </a:r>
              <a:r>
                <a:rPr lang="ru-RU" sz="4000" b="1" dirty="0">
                  <a:solidFill>
                    <a:schemeClr val="bg1"/>
                  </a:solidFill>
                </a:rPr>
                <a:t>0,75 п.</a:t>
              </a:r>
              <a:r>
                <a:rPr lang="ru-RU" sz="2000" b="1" dirty="0">
                  <a:solidFill>
                    <a:prstClr val="white"/>
                  </a:solidFill>
                </a:rPr>
                <a:t> </a:t>
              </a:r>
              <a:r>
                <a:rPr lang="ru-RU" sz="4000" b="1" dirty="0">
                  <a:solidFill>
                    <a:schemeClr val="bg1"/>
                  </a:solidFill>
                </a:rPr>
                <a:t>п.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6A5D90-04B6-4F8A-A3E2-298ED9AC0A6D}"/>
                </a:ext>
              </a:extLst>
            </p:cNvPr>
            <p:cNvSpPr txBox="1"/>
            <p:nvPr/>
          </p:nvSpPr>
          <p:spPr>
            <a:xfrm>
              <a:off x="5076824" y="4979506"/>
              <a:ext cx="5124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ставки по вкладам</a:t>
              </a:r>
            </a:p>
          </p:txBody>
        </p:sp>
      </p:grp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A75240F8-A024-4011-806B-34142F4039D4}"/>
              </a:ext>
            </a:extLst>
          </p:cNvPr>
          <p:cNvSpPr/>
          <p:nvPr/>
        </p:nvSpPr>
        <p:spPr>
          <a:xfrm>
            <a:off x="5438292" y="2743200"/>
            <a:ext cx="1325359" cy="4495800"/>
          </a:xfrm>
          <a:custGeom>
            <a:avLst/>
            <a:gdLst>
              <a:gd name="connsiteX0" fmla="*/ 190983 w 1325359"/>
              <a:gd name="connsiteY0" fmla="*/ 4438650 h 4495800"/>
              <a:gd name="connsiteX1" fmla="*/ 190983 w 1325359"/>
              <a:gd name="connsiteY1" fmla="*/ 4495800 h 4495800"/>
              <a:gd name="connsiteX2" fmla="*/ 190983 w 1325359"/>
              <a:gd name="connsiteY2" fmla="*/ 3343275 h 4495800"/>
              <a:gd name="connsiteX3" fmla="*/ 676758 w 1325359"/>
              <a:gd name="connsiteY3" fmla="*/ 2667000 h 4495800"/>
              <a:gd name="connsiteX4" fmla="*/ 1314933 w 1325359"/>
              <a:gd name="connsiteY4" fmla="*/ 1866900 h 4495800"/>
              <a:gd name="connsiteX5" fmla="*/ 124308 w 1325359"/>
              <a:gd name="connsiteY5" fmla="*/ 1295400 h 4495800"/>
              <a:gd name="connsiteX6" fmla="*/ 95733 w 1325359"/>
              <a:gd name="connsiteY6" fmla="*/ 0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5359" h="4495800">
                <a:moveTo>
                  <a:pt x="190983" y="4438650"/>
                </a:moveTo>
                <a:lnTo>
                  <a:pt x="190983" y="4495800"/>
                </a:lnTo>
                <a:cubicBezTo>
                  <a:pt x="190983" y="4313238"/>
                  <a:pt x="110021" y="3648075"/>
                  <a:pt x="190983" y="3343275"/>
                </a:cubicBezTo>
                <a:cubicBezTo>
                  <a:pt x="271945" y="3038475"/>
                  <a:pt x="489433" y="2913062"/>
                  <a:pt x="676758" y="2667000"/>
                </a:cubicBezTo>
                <a:cubicBezTo>
                  <a:pt x="864083" y="2420938"/>
                  <a:pt x="1407008" y="2095500"/>
                  <a:pt x="1314933" y="1866900"/>
                </a:cubicBezTo>
                <a:cubicBezTo>
                  <a:pt x="1222858" y="1638300"/>
                  <a:pt x="327508" y="1606550"/>
                  <a:pt x="124308" y="1295400"/>
                </a:cubicBezTo>
                <a:cubicBezTo>
                  <a:pt x="-78892" y="984250"/>
                  <a:pt x="8420" y="492125"/>
                  <a:pt x="95733" y="0"/>
                </a:cubicBezTo>
              </a:path>
            </a:pathLst>
          </a:custGeom>
          <a:noFill/>
          <a:ln w="63500">
            <a:solidFill>
              <a:schemeClr val="bg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63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8">
            <a:extLst>
              <a:ext uri="{FF2B5EF4-FFF2-40B4-BE49-F238E27FC236}">
                <a16:creationId xmlns:a16="http://schemas.microsoft.com/office/drawing/2014/main" id="{5CDF830F-0671-4D89-9676-335B04BE5CB0}"/>
              </a:ext>
            </a:extLst>
          </p:cNvPr>
          <p:cNvGrpSpPr>
            <a:grpSpLocks/>
          </p:cNvGrpSpPr>
          <p:nvPr/>
        </p:nvGrpSpPr>
        <p:grpSpPr bwMode="auto">
          <a:xfrm>
            <a:off x="610404" y="4582822"/>
            <a:ext cx="3415495" cy="1718161"/>
            <a:chOff x="869348" y="1974199"/>
            <a:chExt cx="2844297" cy="2109867"/>
          </a:xfrm>
        </p:grpSpPr>
        <p:sp>
          <p:nvSpPr>
            <p:cNvPr id="37" name="Freeform 238">
              <a:extLst>
                <a:ext uri="{FF2B5EF4-FFF2-40B4-BE49-F238E27FC236}">
                  <a16:creationId xmlns:a16="http://schemas.microsoft.com/office/drawing/2014/main" id="{0CC84428-9C4E-44CE-96AD-28F15AF39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48" y="1974574"/>
              <a:ext cx="2844297" cy="2109492"/>
            </a:xfrm>
            <a:custGeom>
              <a:avLst/>
              <a:gdLst>
                <a:gd name="T0" fmla="*/ 0 w 940"/>
                <a:gd name="T1" fmla="*/ 2147483646 h 813"/>
                <a:gd name="T2" fmla="*/ 2147483646 w 940"/>
                <a:gd name="T3" fmla="*/ 0 h 813"/>
                <a:gd name="T4" fmla="*/ 2147483646 w 940"/>
                <a:gd name="T5" fmla="*/ 2147483646 h 813"/>
                <a:gd name="T6" fmla="*/ 0 w 940"/>
                <a:gd name="T7" fmla="*/ 2147483646 h 8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0" h="813">
                  <a:moveTo>
                    <a:pt x="0" y="813"/>
                  </a:moveTo>
                  <a:lnTo>
                    <a:pt x="469" y="0"/>
                  </a:lnTo>
                  <a:lnTo>
                    <a:pt x="940" y="813"/>
                  </a:lnTo>
                  <a:lnTo>
                    <a:pt x="0" y="813"/>
                  </a:lnTo>
                  <a:close/>
                </a:path>
              </a:pathLst>
            </a:custGeom>
            <a:solidFill>
              <a:schemeClr val="tx2">
                <a:alpha val="9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8" name="Freeform 239">
              <a:extLst>
                <a:ext uri="{FF2B5EF4-FFF2-40B4-BE49-F238E27FC236}">
                  <a16:creationId xmlns:a16="http://schemas.microsoft.com/office/drawing/2014/main" id="{8C34C2FC-E481-4EFE-BB5F-DB700DBF3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173" y="1974199"/>
              <a:ext cx="725581" cy="644393"/>
            </a:xfrm>
            <a:custGeom>
              <a:avLst/>
              <a:gdLst>
                <a:gd name="T0" fmla="*/ 20 w 240"/>
                <a:gd name="T1" fmla="*/ 217 h 248"/>
                <a:gd name="T2" fmla="*/ 20 w 240"/>
                <a:gd name="T3" fmla="*/ 217 h 248"/>
                <a:gd name="T4" fmla="*/ 26 w 240"/>
                <a:gd name="T5" fmla="*/ 216 h 248"/>
                <a:gd name="T6" fmla="*/ 26 w 240"/>
                <a:gd name="T7" fmla="*/ 216 h 248"/>
                <a:gd name="T8" fmla="*/ 28 w 240"/>
                <a:gd name="T9" fmla="*/ 222 h 248"/>
                <a:gd name="T10" fmla="*/ 29 w 240"/>
                <a:gd name="T11" fmla="*/ 227 h 248"/>
                <a:gd name="T12" fmla="*/ 32 w 240"/>
                <a:gd name="T13" fmla="*/ 232 h 248"/>
                <a:gd name="T14" fmla="*/ 36 w 240"/>
                <a:gd name="T15" fmla="*/ 236 h 248"/>
                <a:gd name="T16" fmla="*/ 41 w 240"/>
                <a:gd name="T17" fmla="*/ 239 h 248"/>
                <a:gd name="T18" fmla="*/ 47 w 240"/>
                <a:gd name="T19" fmla="*/ 242 h 248"/>
                <a:gd name="T20" fmla="*/ 52 w 240"/>
                <a:gd name="T21" fmla="*/ 244 h 248"/>
                <a:gd name="T22" fmla="*/ 58 w 240"/>
                <a:gd name="T23" fmla="*/ 244 h 248"/>
                <a:gd name="T24" fmla="*/ 58 w 240"/>
                <a:gd name="T25" fmla="*/ 244 h 248"/>
                <a:gd name="T26" fmla="*/ 66 w 240"/>
                <a:gd name="T27" fmla="*/ 244 h 248"/>
                <a:gd name="T28" fmla="*/ 73 w 240"/>
                <a:gd name="T29" fmla="*/ 241 h 248"/>
                <a:gd name="T30" fmla="*/ 79 w 240"/>
                <a:gd name="T31" fmla="*/ 236 h 248"/>
                <a:gd name="T32" fmla="*/ 83 w 240"/>
                <a:gd name="T33" fmla="*/ 230 h 248"/>
                <a:gd name="T34" fmla="*/ 83 w 240"/>
                <a:gd name="T35" fmla="*/ 230 h 248"/>
                <a:gd name="T36" fmla="*/ 91 w 240"/>
                <a:gd name="T37" fmla="*/ 238 h 248"/>
                <a:gd name="T38" fmla="*/ 99 w 240"/>
                <a:gd name="T39" fmla="*/ 244 h 248"/>
                <a:gd name="T40" fmla="*/ 110 w 240"/>
                <a:gd name="T41" fmla="*/ 247 h 248"/>
                <a:gd name="T42" fmla="*/ 120 w 240"/>
                <a:gd name="T43" fmla="*/ 248 h 248"/>
                <a:gd name="T44" fmla="*/ 120 w 240"/>
                <a:gd name="T45" fmla="*/ 248 h 248"/>
                <a:gd name="T46" fmla="*/ 132 w 240"/>
                <a:gd name="T47" fmla="*/ 247 h 248"/>
                <a:gd name="T48" fmla="*/ 140 w 240"/>
                <a:gd name="T49" fmla="*/ 244 h 248"/>
                <a:gd name="T50" fmla="*/ 149 w 240"/>
                <a:gd name="T51" fmla="*/ 238 h 248"/>
                <a:gd name="T52" fmla="*/ 157 w 240"/>
                <a:gd name="T53" fmla="*/ 230 h 248"/>
                <a:gd name="T54" fmla="*/ 157 w 240"/>
                <a:gd name="T55" fmla="*/ 230 h 248"/>
                <a:gd name="T56" fmla="*/ 162 w 240"/>
                <a:gd name="T57" fmla="*/ 236 h 248"/>
                <a:gd name="T58" fmla="*/ 168 w 240"/>
                <a:gd name="T59" fmla="*/ 241 h 248"/>
                <a:gd name="T60" fmla="*/ 176 w 240"/>
                <a:gd name="T61" fmla="*/ 244 h 248"/>
                <a:gd name="T62" fmla="*/ 183 w 240"/>
                <a:gd name="T63" fmla="*/ 244 h 248"/>
                <a:gd name="T64" fmla="*/ 183 w 240"/>
                <a:gd name="T65" fmla="*/ 244 h 248"/>
                <a:gd name="T66" fmla="*/ 189 w 240"/>
                <a:gd name="T67" fmla="*/ 244 h 248"/>
                <a:gd name="T68" fmla="*/ 195 w 240"/>
                <a:gd name="T69" fmla="*/ 242 h 248"/>
                <a:gd name="T70" fmla="*/ 201 w 240"/>
                <a:gd name="T71" fmla="*/ 239 h 248"/>
                <a:gd name="T72" fmla="*/ 205 w 240"/>
                <a:gd name="T73" fmla="*/ 236 h 248"/>
                <a:gd name="T74" fmla="*/ 208 w 240"/>
                <a:gd name="T75" fmla="*/ 232 h 248"/>
                <a:gd name="T76" fmla="*/ 212 w 240"/>
                <a:gd name="T77" fmla="*/ 227 h 248"/>
                <a:gd name="T78" fmla="*/ 214 w 240"/>
                <a:gd name="T79" fmla="*/ 222 h 248"/>
                <a:gd name="T80" fmla="*/ 215 w 240"/>
                <a:gd name="T81" fmla="*/ 216 h 248"/>
                <a:gd name="T82" fmla="*/ 215 w 240"/>
                <a:gd name="T83" fmla="*/ 216 h 248"/>
                <a:gd name="T84" fmla="*/ 221 w 240"/>
                <a:gd name="T85" fmla="*/ 217 h 248"/>
                <a:gd name="T86" fmla="*/ 221 w 240"/>
                <a:gd name="T87" fmla="*/ 217 h 248"/>
                <a:gd name="T88" fmla="*/ 227 w 240"/>
                <a:gd name="T89" fmla="*/ 216 h 248"/>
                <a:gd name="T90" fmla="*/ 231 w 240"/>
                <a:gd name="T91" fmla="*/ 214 h 248"/>
                <a:gd name="T92" fmla="*/ 237 w 240"/>
                <a:gd name="T93" fmla="*/ 211 h 248"/>
                <a:gd name="T94" fmla="*/ 240 w 240"/>
                <a:gd name="T95" fmla="*/ 207 h 248"/>
                <a:gd name="T96" fmla="*/ 120 w 240"/>
                <a:gd name="T97" fmla="*/ 0 h 248"/>
                <a:gd name="T98" fmla="*/ 0 w 240"/>
                <a:gd name="T99" fmla="*/ 207 h 248"/>
                <a:gd name="T100" fmla="*/ 0 w 240"/>
                <a:gd name="T101" fmla="*/ 207 h 248"/>
                <a:gd name="T102" fmla="*/ 4 w 240"/>
                <a:gd name="T103" fmla="*/ 211 h 248"/>
                <a:gd name="T104" fmla="*/ 8 w 240"/>
                <a:gd name="T105" fmla="*/ 214 h 248"/>
                <a:gd name="T106" fmla="*/ 14 w 240"/>
                <a:gd name="T107" fmla="*/ 216 h 248"/>
                <a:gd name="T108" fmla="*/ 20 w 240"/>
                <a:gd name="T109" fmla="*/ 217 h 248"/>
                <a:gd name="T110" fmla="*/ 20 w 240"/>
                <a:gd name="T111" fmla="*/ 21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48">
                  <a:moveTo>
                    <a:pt x="20" y="217"/>
                  </a:moveTo>
                  <a:lnTo>
                    <a:pt x="20" y="217"/>
                  </a:lnTo>
                  <a:lnTo>
                    <a:pt x="26" y="216"/>
                  </a:lnTo>
                  <a:lnTo>
                    <a:pt x="26" y="216"/>
                  </a:lnTo>
                  <a:lnTo>
                    <a:pt x="28" y="222"/>
                  </a:lnTo>
                  <a:lnTo>
                    <a:pt x="29" y="227"/>
                  </a:lnTo>
                  <a:lnTo>
                    <a:pt x="32" y="232"/>
                  </a:lnTo>
                  <a:lnTo>
                    <a:pt x="36" y="236"/>
                  </a:lnTo>
                  <a:lnTo>
                    <a:pt x="41" y="239"/>
                  </a:lnTo>
                  <a:lnTo>
                    <a:pt x="47" y="242"/>
                  </a:lnTo>
                  <a:lnTo>
                    <a:pt x="52" y="244"/>
                  </a:lnTo>
                  <a:lnTo>
                    <a:pt x="58" y="244"/>
                  </a:lnTo>
                  <a:lnTo>
                    <a:pt x="58" y="244"/>
                  </a:lnTo>
                  <a:lnTo>
                    <a:pt x="66" y="244"/>
                  </a:lnTo>
                  <a:lnTo>
                    <a:pt x="73" y="241"/>
                  </a:lnTo>
                  <a:lnTo>
                    <a:pt x="79" y="236"/>
                  </a:lnTo>
                  <a:lnTo>
                    <a:pt x="83" y="230"/>
                  </a:lnTo>
                  <a:lnTo>
                    <a:pt x="83" y="230"/>
                  </a:lnTo>
                  <a:lnTo>
                    <a:pt x="91" y="238"/>
                  </a:lnTo>
                  <a:lnTo>
                    <a:pt x="99" y="244"/>
                  </a:lnTo>
                  <a:lnTo>
                    <a:pt x="110" y="247"/>
                  </a:lnTo>
                  <a:lnTo>
                    <a:pt x="120" y="248"/>
                  </a:lnTo>
                  <a:lnTo>
                    <a:pt x="120" y="248"/>
                  </a:lnTo>
                  <a:lnTo>
                    <a:pt x="132" y="247"/>
                  </a:lnTo>
                  <a:lnTo>
                    <a:pt x="140" y="244"/>
                  </a:lnTo>
                  <a:lnTo>
                    <a:pt x="149" y="238"/>
                  </a:lnTo>
                  <a:lnTo>
                    <a:pt x="157" y="230"/>
                  </a:lnTo>
                  <a:lnTo>
                    <a:pt x="157" y="230"/>
                  </a:lnTo>
                  <a:lnTo>
                    <a:pt x="162" y="236"/>
                  </a:lnTo>
                  <a:lnTo>
                    <a:pt x="168" y="241"/>
                  </a:lnTo>
                  <a:lnTo>
                    <a:pt x="176" y="244"/>
                  </a:lnTo>
                  <a:lnTo>
                    <a:pt x="183" y="244"/>
                  </a:lnTo>
                  <a:lnTo>
                    <a:pt x="183" y="244"/>
                  </a:lnTo>
                  <a:lnTo>
                    <a:pt x="189" y="244"/>
                  </a:lnTo>
                  <a:lnTo>
                    <a:pt x="195" y="242"/>
                  </a:lnTo>
                  <a:lnTo>
                    <a:pt x="201" y="239"/>
                  </a:lnTo>
                  <a:lnTo>
                    <a:pt x="205" y="236"/>
                  </a:lnTo>
                  <a:lnTo>
                    <a:pt x="208" y="232"/>
                  </a:lnTo>
                  <a:lnTo>
                    <a:pt x="212" y="227"/>
                  </a:lnTo>
                  <a:lnTo>
                    <a:pt x="214" y="222"/>
                  </a:lnTo>
                  <a:lnTo>
                    <a:pt x="215" y="216"/>
                  </a:lnTo>
                  <a:lnTo>
                    <a:pt x="215" y="216"/>
                  </a:lnTo>
                  <a:lnTo>
                    <a:pt x="221" y="217"/>
                  </a:lnTo>
                  <a:lnTo>
                    <a:pt x="221" y="217"/>
                  </a:lnTo>
                  <a:lnTo>
                    <a:pt x="227" y="216"/>
                  </a:lnTo>
                  <a:lnTo>
                    <a:pt x="231" y="214"/>
                  </a:lnTo>
                  <a:lnTo>
                    <a:pt x="237" y="211"/>
                  </a:lnTo>
                  <a:lnTo>
                    <a:pt x="240" y="207"/>
                  </a:lnTo>
                  <a:lnTo>
                    <a:pt x="120" y="0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4" y="211"/>
                  </a:lnTo>
                  <a:lnTo>
                    <a:pt x="8" y="214"/>
                  </a:lnTo>
                  <a:lnTo>
                    <a:pt x="14" y="216"/>
                  </a:lnTo>
                  <a:lnTo>
                    <a:pt x="20" y="217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" name="Group 27">
            <a:extLst>
              <a:ext uri="{FF2B5EF4-FFF2-40B4-BE49-F238E27FC236}">
                <a16:creationId xmlns:a16="http://schemas.microsoft.com/office/drawing/2014/main" id="{A4282F36-BF2A-4FAA-A134-01187B92DAC9}"/>
              </a:ext>
            </a:extLst>
          </p:cNvPr>
          <p:cNvGrpSpPr>
            <a:grpSpLocks/>
          </p:cNvGrpSpPr>
          <p:nvPr/>
        </p:nvGrpSpPr>
        <p:grpSpPr bwMode="auto">
          <a:xfrm>
            <a:off x="5214142" y="2136484"/>
            <a:ext cx="6586529" cy="4176147"/>
            <a:chOff x="2403564" y="2618058"/>
            <a:chExt cx="3053293" cy="1466007"/>
          </a:xfrm>
        </p:grpSpPr>
        <p:sp>
          <p:nvSpPr>
            <p:cNvPr id="35" name="Freeform 238">
              <a:extLst>
                <a:ext uri="{FF2B5EF4-FFF2-40B4-BE49-F238E27FC236}">
                  <a16:creationId xmlns:a16="http://schemas.microsoft.com/office/drawing/2014/main" id="{5E94B38C-3094-4983-B01C-919C00A69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564" y="2618058"/>
              <a:ext cx="3053293" cy="1466007"/>
            </a:xfrm>
            <a:custGeom>
              <a:avLst/>
              <a:gdLst>
                <a:gd name="T0" fmla="*/ 0 w 940"/>
                <a:gd name="T1" fmla="*/ 2147483646 h 813"/>
                <a:gd name="T2" fmla="*/ 2147483646 w 940"/>
                <a:gd name="T3" fmla="*/ 0 h 813"/>
                <a:gd name="T4" fmla="*/ 2147483646 w 940"/>
                <a:gd name="T5" fmla="*/ 2147483646 h 813"/>
                <a:gd name="T6" fmla="*/ 0 w 940"/>
                <a:gd name="T7" fmla="*/ 2147483646 h 8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0" h="813">
                  <a:moveTo>
                    <a:pt x="0" y="813"/>
                  </a:moveTo>
                  <a:lnTo>
                    <a:pt x="469" y="0"/>
                  </a:lnTo>
                  <a:lnTo>
                    <a:pt x="940" y="813"/>
                  </a:lnTo>
                  <a:lnTo>
                    <a:pt x="0" y="813"/>
                  </a:lnTo>
                  <a:close/>
                </a:path>
              </a:pathLst>
            </a:custGeom>
            <a:solidFill>
              <a:schemeClr val="accent2">
                <a:alpha val="9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6" name="Freeform 239">
              <a:extLst>
                <a:ext uri="{FF2B5EF4-FFF2-40B4-BE49-F238E27FC236}">
                  <a16:creationId xmlns:a16="http://schemas.microsoft.com/office/drawing/2014/main" id="{FBD78BF5-7542-4A77-AE81-E0FA3E555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815" y="2618058"/>
              <a:ext cx="772808" cy="446917"/>
            </a:xfrm>
            <a:custGeom>
              <a:avLst/>
              <a:gdLst>
                <a:gd name="T0" fmla="*/ 20 w 240"/>
                <a:gd name="T1" fmla="*/ 217 h 248"/>
                <a:gd name="T2" fmla="*/ 20 w 240"/>
                <a:gd name="T3" fmla="*/ 217 h 248"/>
                <a:gd name="T4" fmla="*/ 26 w 240"/>
                <a:gd name="T5" fmla="*/ 216 h 248"/>
                <a:gd name="T6" fmla="*/ 26 w 240"/>
                <a:gd name="T7" fmla="*/ 216 h 248"/>
                <a:gd name="T8" fmla="*/ 28 w 240"/>
                <a:gd name="T9" fmla="*/ 222 h 248"/>
                <a:gd name="T10" fmla="*/ 29 w 240"/>
                <a:gd name="T11" fmla="*/ 227 h 248"/>
                <a:gd name="T12" fmla="*/ 32 w 240"/>
                <a:gd name="T13" fmla="*/ 232 h 248"/>
                <a:gd name="T14" fmla="*/ 36 w 240"/>
                <a:gd name="T15" fmla="*/ 236 h 248"/>
                <a:gd name="T16" fmla="*/ 41 w 240"/>
                <a:gd name="T17" fmla="*/ 239 h 248"/>
                <a:gd name="T18" fmla="*/ 47 w 240"/>
                <a:gd name="T19" fmla="*/ 242 h 248"/>
                <a:gd name="T20" fmla="*/ 52 w 240"/>
                <a:gd name="T21" fmla="*/ 244 h 248"/>
                <a:gd name="T22" fmla="*/ 58 w 240"/>
                <a:gd name="T23" fmla="*/ 244 h 248"/>
                <a:gd name="T24" fmla="*/ 58 w 240"/>
                <a:gd name="T25" fmla="*/ 244 h 248"/>
                <a:gd name="T26" fmla="*/ 66 w 240"/>
                <a:gd name="T27" fmla="*/ 244 h 248"/>
                <a:gd name="T28" fmla="*/ 73 w 240"/>
                <a:gd name="T29" fmla="*/ 241 h 248"/>
                <a:gd name="T30" fmla="*/ 79 w 240"/>
                <a:gd name="T31" fmla="*/ 236 h 248"/>
                <a:gd name="T32" fmla="*/ 83 w 240"/>
                <a:gd name="T33" fmla="*/ 230 h 248"/>
                <a:gd name="T34" fmla="*/ 83 w 240"/>
                <a:gd name="T35" fmla="*/ 230 h 248"/>
                <a:gd name="T36" fmla="*/ 91 w 240"/>
                <a:gd name="T37" fmla="*/ 238 h 248"/>
                <a:gd name="T38" fmla="*/ 99 w 240"/>
                <a:gd name="T39" fmla="*/ 244 h 248"/>
                <a:gd name="T40" fmla="*/ 110 w 240"/>
                <a:gd name="T41" fmla="*/ 247 h 248"/>
                <a:gd name="T42" fmla="*/ 120 w 240"/>
                <a:gd name="T43" fmla="*/ 248 h 248"/>
                <a:gd name="T44" fmla="*/ 120 w 240"/>
                <a:gd name="T45" fmla="*/ 248 h 248"/>
                <a:gd name="T46" fmla="*/ 132 w 240"/>
                <a:gd name="T47" fmla="*/ 247 h 248"/>
                <a:gd name="T48" fmla="*/ 140 w 240"/>
                <a:gd name="T49" fmla="*/ 244 h 248"/>
                <a:gd name="T50" fmla="*/ 149 w 240"/>
                <a:gd name="T51" fmla="*/ 238 h 248"/>
                <a:gd name="T52" fmla="*/ 157 w 240"/>
                <a:gd name="T53" fmla="*/ 230 h 248"/>
                <a:gd name="T54" fmla="*/ 157 w 240"/>
                <a:gd name="T55" fmla="*/ 230 h 248"/>
                <a:gd name="T56" fmla="*/ 162 w 240"/>
                <a:gd name="T57" fmla="*/ 236 h 248"/>
                <a:gd name="T58" fmla="*/ 168 w 240"/>
                <a:gd name="T59" fmla="*/ 241 h 248"/>
                <a:gd name="T60" fmla="*/ 176 w 240"/>
                <a:gd name="T61" fmla="*/ 244 h 248"/>
                <a:gd name="T62" fmla="*/ 183 w 240"/>
                <a:gd name="T63" fmla="*/ 244 h 248"/>
                <a:gd name="T64" fmla="*/ 183 w 240"/>
                <a:gd name="T65" fmla="*/ 244 h 248"/>
                <a:gd name="T66" fmla="*/ 189 w 240"/>
                <a:gd name="T67" fmla="*/ 244 h 248"/>
                <a:gd name="T68" fmla="*/ 195 w 240"/>
                <a:gd name="T69" fmla="*/ 242 h 248"/>
                <a:gd name="T70" fmla="*/ 201 w 240"/>
                <a:gd name="T71" fmla="*/ 239 h 248"/>
                <a:gd name="T72" fmla="*/ 205 w 240"/>
                <a:gd name="T73" fmla="*/ 236 h 248"/>
                <a:gd name="T74" fmla="*/ 208 w 240"/>
                <a:gd name="T75" fmla="*/ 232 h 248"/>
                <a:gd name="T76" fmla="*/ 212 w 240"/>
                <a:gd name="T77" fmla="*/ 227 h 248"/>
                <a:gd name="T78" fmla="*/ 214 w 240"/>
                <a:gd name="T79" fmla="*/ 222 h 248"/>
                <a:gd name="T80" fmla="*/ 215 w 240"/>
                <a:gd name="T81" fmla="*/ 216 h 248"/>
                <a:gd name="T82" fmla="*/ 215 w 240"/>
                <a:gd name="T83" fmla="*/ 216 h 248"/>
                <a:gd name="T84" fmla="*/ 221 w 240"/>
                <a:gd name="T85" fmla="*/ 217 h 248"/>
                <a:gd name="T86" fmla="*/ 221 w 240"/>
                <a:gd name="T87" fmla="*/ 217 h 248"/>
                <a:gd name="T88" fmla="*/ 227 w 240"/>
                <a:gd name="T89" fmla="*/ 216 h 248"/>
                <a:gd name="T90" fmla="*/ 231 w 240"/>
                <a:gd name="T91" fmla="*/ 214 h 248"/>
                <a:gd name="T92" fmla="*/ 237 w 240"/>
                <a:gd name="T93" fmla="*/ 211 h 248"/>
                <a:gd name="T94" fmla="*/ 240 w 240"/>
                <a:gd name="T95" fmla="*/ 207 h 248"/>
                <a:gd name="T96" fmla="*/ 120 w 240"/>
                <a:gd name="T97" fmla="*/ 0 h 248"/>
                <a:gd name="T98" fmla="*/ 0 w 240"/>
                <a:gd name="T99" fmla="*/ 207 h 248"/>
                <a:gd name="T100" fmla="*/ 0 w 240"/>
                <a:gd name="T101" fmla="*/ 207 h 248"/>
                <a:gd name="T102" fmla="*/ 4 w 240"/>
                <a:gd name="T103" fmla="*/ 211 h 248"/>
                <a:gd name="T104" fmla="*/ 8 w 240"/>
                <a:gd name="T105" fmla="*/ 214 h 248"/>
                <a:gd name="T106" fmla="*/ 14 w 240"/>
                <a:gd name="T107" fmla="*/ 216 h 248"/>
                <a:gd name="T108" fmla="*/ 20 w 240"/>
                <a:gd name="T109" fmla="*/ 217 h 248"/>
                <a:gd name="T110" fmla="*/ 20 w 240"/>
                <a:gd name="T111" fmla="*/ 21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48">
                  <a:moveTo>
                    <a:pt x="20" y="217"/>
                  </a:moveTo>
                  <a:lnTo>
                    <a:pt x="20" y="217"/>
                  </a:lnTo>
                  <a:lnTo>
                    <a:pt x="26" y="216"/>
                  </a:lnTo>
                  <a:lnTo>
                    <a:pt x="26" y="216"/>
                  </a:lnTo>
                  <a:lnTo>
                    <a:pt x="28" y="222"/>
                  </a:lnTo>
                  <a:lnTo>
                    <a:pt x="29" y="227"/>
                  </a:lnTo>
                  <a:lnTo>
                    <a:pt x="32" y="232"/>
                  </a:lnTo>
                  <a:lnTo>
                    <a:pt x="36" y="236"/>
                  </a:lnTo>
                  <a:lnTo>
                    <a:pt x="41" y="239"/>
                  </a:lnTo>
                  <a:lnTo>
                    <a:pt x="47" y="242"/>
                  </a:lnTo>
                  <a:lnTo>
                    <a:pt x="52" y="244"/>
                  </a:lnTo>
                  <a:lnTo>
                    <a:pt x="58" y="244"/>
                  </a:lnTo>
                  <a:lnTo>
                    <a:pt x="58" y="244"/>
                  </a:lnTo>
                  <a:lnTo>
                    <a:pt x="66" y="244"/>
                  </a:lnTo>
                  <a:lnTo>
                    <a:pt x="73" y="241"/>
                  </a:lnTo>
                  <a:lnTo>
                    <a:pt x="79" y="236"/>
                  </a:lnTo>
                  <a:lnTo>
                    <a:pt x="83" y="230"/>
                  </a:lnTo>
                  <a:lnTo>
                    <a:pt x="83" y="230"/>
                  </a:lnTo>
                  <a:lnTo>
                    <a:pt x="91" y="238"/>
                  </a:lnTo>
                  <a:lnTo>
                    <a:pt x="99" y="244"/>
                  </a:lnTo>
                  <a:lnTo>
                    <a:pt x="110" y="247"/>
                  </a:lnTo>
                  <a:lnTo>
                    <a:pt x="120" y="248"/>
                  </a:lnTo>
                  <a:lnTo>
                    <a:pt x="120" y="248"/>
                  </a:lnTo>
                  <a:lnTo>
                    <a:pt x="132" y="247"/>
                  </a:lnTo>
                  <a:lnTo>
                    <a:pt x="140" y="244"/>
                  </a:lnTo>
                  <a:lnTo>
                    <a:pt x="149" y="238"/>
                  </a:lnTo>
                  <a:lnTo>
                    <a:pt x="157" y="230"/>
                  </a:lnTo>
                  <a:lnTo>
                    <a:pt x="157" y="230"/>
                  </a:lnTo>
                  <a:lnTo>
                    <a:pt x="162" y="236"/>
                  </a:lnTo>
                  <a:lnTo>
                    <a:pt x="168" y="241"/>
                  </a:lnTo>
                  <a:lnTo>
                    <a:pt x="176" y="244"/>
                  </a:lnTo>
                  <a:lnTo>
                    <a:pt x="183" y="244"/>
                  </a:lnTo>
                  <a:lnTo>
                    <a:pt x="183" y="244"/>
                  </a:lnTo>
                  <a:lnTo>
                    <a:pt x="189" y="244"/>
                  </a:lnTo>
                  <a:lnTo>
                    <a:pt x="195" y="242"/>
                  </a:lnTo>
                  <a:lnTo>
                    <a:pt x="201" y="239"/>
                  </a:lnTo>
                  <a:lnTo>
                    <a:pt x="205" y="236"/>
                  </a:lnTo>
                  <a:lnTo>
                    <a:pt x="208" y="232"/>
                  </a:lnTo>
                  <a:lnTo>
                    <a:pt x="212" y="227"/>
                  </a:lnTo>
                  <a:lnTo>
                    <a:pt x="214" y="222"/>
                  </a:lnTo>
                  <a:lnTo>
                    <a:pt x="215" y="216"/>
                  </a:lnTo>
                  <a:lnTo>
                    <a:pt x="215" y="216"/>
                  </a:lnTo>
                  <a:lnTo>
                    <a:pt x="221" y="217"/>
                  </a:lnTo>
                  <a:lnTo>
                    <a:pt x="221" y="217"/>
                  </a:lnTo>
                  <a:lnTo>
                    <a:pt x="227" y="216"/>
                  </a:lnTo>
                  <a:lnTo>
                    <a:pt x="231" y="214"/>
                  </a:lnTo>
                  <a:lnTo>
                    <a:pt x="237" y="211"/>
                  </a:lnTo>
                  <a:lnTo>
                    <a:pt x="240" y="207"/>
                  </a:lnTo>
                  <a:lnTo>
                    <a:pt x="120" y="0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4" y="211"/>
                  </a:lnTo>
                  <a:lnTo>
                    <a:pt x="8" y="214"/>
                  </a:lnTo>
                  <a:lnTo>
                    <a:pt x="14" y="216"/>
                  </a:lnTo>
                  <a:lnTo>
                    <a:pt x="20" y="217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7" name="Group 24">
            <a:extLst>
              <a:ext uri="{FF2B5EF4-FFF2-40B4-BE49-F238E27FC236}">
                <a16:creationId xmlns:a16="http://schemas.microsoft.com/office/drawing/2014/main" id="{CF67D58B-E528-4C88-9066-6270D4DE4EDF}"/>
              </a:ext>
            </a:extLst>
          </p:cNvPr>
          <p:cNvGrpSpPr>
            <a:grpSpLocks/>
          </p:cNvGrpSpPr>
          <p:nvPr/>
        </p:nvGrpSpPr>
        <p:grpSpPr bwMode="auto">
          <a:xfrm>
            <a:off x="2809876" y="2889295"/>
            <a:ext cx="3914374" cy="3411688"/>
            <a:chOff x="7006212" y="3063722"/>
            <a:chExt cx="2844297" cy="1020343"/>
          </a:xfrm>
        </p:grpSpPr>
        <p:sp>
          <p:nvSpPr>
            <p:cNvPr id="29" name="Freeform 238">
              <a:extLst>
                <a:ext uri="{FF2B5EF4-FFF2-40B4-BE49-F238E27FC236}">
                  <a16:creationId xmlns:a16="http://schemas.microsoft.com/office/drawing/2014/main" id="{398C12C7-2D7D-42CA-AD03-94D2ABB71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6212" y="3065046"/>
              <a:ext cx="2844297" cy="1019019"/>
            </a:xfrm>
            <a:custGeom>
              <a:avLst/>
              <a:gdLst>
                <a:gd name="T0" fmla="*/ 0 w 940"/>
                <a:gd name="T1" fmla="*/ 1277244431 h 813"/>
                <a:gd name="T2" fmla="*/ 2147483646 w 940"/>
                <a:gd name="T3" fmla="*/ 0 h 813"/>
                <a:gd name="T4" fmla="*/ 2147483646 w 940"/>
                <a:gd name="T5" fmla="*/ 1277244431 h 813"/>
                <a:gd name="T6" fmla="*/ 0 w 940"/>
                <a:gd name="T7" fmla="*/ 1277244431 h 8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0" h="813">
                  <a:moveTo>
                    <a:pt x="0" y="813"/>
                  </a:moveTo>
                  <a:lnTo>
                    <a:pt x="469" y="0"/>
                  </a:lnTo>
                  <a:lnTo>
                    <a:pt x="940" y="813"/>
                  </a:lnTo>
                  <a:lnTo>
                    <a:pt x="0" y="813"/>
                  </a:lnTo>
                  <a:close/>
                </a:path>
              </a:pathLst>
            </a:custGeom>
            <a:solidFill>
              <a:schemeClr val="accent1">
                <a:alpha val="9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0" name="Freeform 239">
              <a:extLst>
                <a:ext uri="{FF2B5EF4-FFF2-40B4-BE49-F238E27FC236}">
                  <a16:creationId xmlns:a16="http://schemas.microsoft.com/office/drawing/2014/main" id="{6619F14D-78E1-47B9-B167-344FDDF3F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1656" y="3063722"/>
              <a:ext cx="727169" cy="311803"/>
            </a:xfrm>
            <a:custGeom>
              <a:avLst/>
              <a:gdLst>
                <a:gd name="T0" fmla="*/ 20 w 240"/>
                <a:gd name="T1" fmla="*/ 217 h 248"/>
                <a:gd name="T2" fmla="*/ 20 w 240"/>
                <a:gd name="T3" fmla="*/ 217 h 248"/>
                <a:gd name="T4" fmla="*/ 26 w 240"/>
                <a:gd name="T5" fmla="*/ 216 h 248"/>
                <a:gd name="T6" fmla="*/ 26 w 240"/>
                <a:gd name="T7" fmla="*/ 216 h 248"/>
                <a:gd name="T8" fmla="*/ 28 w 240"/>
                <a:gd name="T9" fmla="*/ 222 h 248"/>
                <a:gd name="T10" fmla="*/ 29 w 240"/>
                <a:gd name="T11" fmla="*/ 227 h 248"/>
                <a:gd name="T12" fmla="*/ 32 w 240"/>
                <a:gd name="T13" fmla="*/ 232 h 248"/>
                <a:gd name="T14" fmla="*/ 36 w 240"/>
                <a:gd name="T15" fmla="*/ 236 h 248"/>
                <a:gd name="T16" fmla="*/ 41 w 240"/>
                <a:gd name="T17" fmla="*/ 239 h 248"/>
                <a:gd name="T18" fmla="*/ 47 w 240"/>
                <a:gd name="T19" fmla="*/ 242 h 248"/>
                <a:gd name="T20" fmla="*/ 52 w 240"/>
                <a:gd name="T21" fmla="*/ 244 h 248"/>
                <a:gd name="T22" fmla="*/ 58 w 240"/>
                <a:gd name="T23" fmla="*/ 244 h 248"/>
                <a:gd name="T24" fmla="*/ 58 w 240"/>
                <a:gd name="T25" fmla="*/ 244 h 248"/>
                <a:gd name="T26" fmla="*/ 66 w 240"/>
                <a:gd name="T27" fmla="*/ 244 h 248"/>
                <a:gd name="T28" fmla="*/ 73 w 240"/>
                <a:gd name="T29" fmla="*/ 241 h 248"/>
                <a:gd name="T30" fmla="*/ 79 w 240"/>
                <a:gd name="T31" fmla="*/ 236 h 248"/>
                <a:gd name="T32" fmla="*/ 83 w 240"/>
                <a:gd name="T33" fmla="*/ 230 h 248"/>
                <a:gd name="T34" fmla="*/ 83 w 240"/>
                <a:gd name="T35" fmla="*/ 230 h 248"/>
                <a:gd name="T36" fmla="*/ 91 w 240"/>
                <a:gd name="T37" fmla="*/ 238 h 248"/>
                <a:gd name="T38" fmla="*/ 99 w 240"/>
                <a:gd name="T39" fmla="*/ 244 h 248"/>
                <a:gd name="T40" fmla="*/ 110 w 240"/>
                <a:gd name="T41" fmla="*/ 247 h 248"/>
                <a:gd name="T42" fmla="*/ 120 w 240"/>
                <a:gd name="T43" fmla="*/ 248 h 248"/>
                <a:gd name="T44" fmla="*/ 120 w 240"/>
                <a:gd name="T45" fmla="*/ 248 h 248"/>
                <a:gd name="T46" fmla="*/ 132 w 240"/>
                <a:gd name="T47" fmla="*/ 247 h 248"/>
                <a:gd name="T48" fmla="*/ 140 w 240"/>
                <a:gd name="T49" fmla="*/ 244 h 248"/>
                <a:gd name="T50" fmla="*/ 149 w 240"/>
                <a:gd name="T51" fmla="*/ 238 h 248"/>
                <a:gd name="T52" fmla="*/ 157 w 240"/>
                <a:gd name="T53" fmla="*/ 230 h 248"/>
                <a:gd name="T54" fmla="*/ 157 w 240"/>
                <a:gd name="T55" fmla="*/ 230 h 248"/>
                <a:gd name="T56" fmla="*/ 162 w 240"/>
                <a:gd name="T57" fmla="*/ 236 h 248"/>
                <a:gd name="T58" fmla="*/ 168 w 240"/>
                <a:gd name="T59" fmla="*/ 241 h 248"/>
                <a:gd name="T60" fmla="*/ 176 w 240"/>
                <a:gd name="T61" fmla="*/ 244 h 248"/>
                <a:gd name="T62" fmla="*/ 183 w 240"/>
                <a:gd name="T63" fmla="*/ 244 h 248"/>
                <a:gd name="T64" fmla="*/ 183 w 240"/>
                <a:gd name="T65" fmla="*/ 244 h 248"/>
                <a:gd name="T66" fmla="*/ 189 w 240"/>
                <a:gd name="T67" fmla="*/ 244 h 248"/>
                <a:gd name="T68" fmla="*/ 195 w 240"/>
                <a:gd name="T69" fmla="*/ 242 h 248"/>
                <a:gd name="T70" fmla="*/ 201 w 240"/>
                <a:gd name="T71" fmla="*/ 239 h 248"/>
                <a:gd name="T72" fmla="*/ 205 w 240"/>
                <a:gd name="T73" fmla="*/ 236 h 248"/>
                <a:gd name="T74" fmla="*/ 208 w 240"/>
                <a:gd name="T75" fmla="*/ 232 h 248"/>
                <a:gd name="T76" fmla="*/ 212 w 240"/>
                <a:gd name="T77" fmla="*/ 227 h 248"/>
                <a:gd name="T78" fmla="*/ 214 w 240"/>
                <a:gd name="T79" fmla="*/ 222 h 248"/>
                <a:gd name="T80" fmla="*/ 215 w 240"/>
                <a:gd name="T81" fmla="*/ 216 h 248"/>
                <a:gd name="T82" fmla="*/ 215 w 240"/>
                <a:gd name="T83" fmla="*/ 216 h 248"/>
                <a:gd name="T84" fmla="*/ 221 w 240"/>
                <a:gd name="T85" fmla="*/ 217 h 248"/>
                <a:gd name="T86" fmla="*/ 221 w 240"/>
                <a:gd name="T87" fmla="*/ 217 h 248"/>
                <a:gd name="T88" fmla="*/ 227 w 240"/>
                <a:gd name="T89" fmla="*/ 216 h 248"/>
                <a:gd name="T90" fmla="*/ 231 w 240"/>
                <a:gd name="T91" fmla="*/ 214 h 248"/>
                <a:gd name="T92" fmla="*/ 237 w 240"/>
                <a:gd name="T93" fmla="*/ 211 h 248"/>
                <a:gd name="T94" fmla="*/ 240 w 240"/>
                <a:gd name="T95" fmla="*/ 207 h 248"/>
                <a:gd name="T96" fmla="*/ 120 w 240"/>
                <a:gd name="T97" fmla="*/ 0 h 248"/>
                <a:gd name="T98" fmla="*/ 0 w 240"/>
                <a:gd name="T99" fmla="*/ 207 h 248"/>
                <a:gd name="T100" fmla="*/ 0 w 240"/>
                <a:gd name="T101" fmla="*/ 207 h 248"/>
                <a:gd name="T102" fmla="*/ 4 w 240"/>
                <a:gd name="T103" fmla="*/ 211 h 248"/>
                <a:gd name="T104" fmla="*/ 8 w 240"/>
                <a:gd name="T105" fmla="*/ 214 h 248"/>
                <a:gd name="T106" fmla="*/ 14 w 240"/>
                <a:gd name="T107" fmla="*/ 216 h 248"/>
                <a:gd name="T108" fmla="*/ 20 w 240"/>
                <a:gd name="T109" fmla="*/ 217 h 248"/>
                <a:gd name="T110" fmla="*/ 20 w 240"/>
                <a:gd name="T111" fmla="*/ 21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48">
                  <a:moveTo>
                    <a:pt x="20" y="217"/>
                  </a:moveTo>
                  <a:lnTo>
                    <a:pt x="20" y="217"/>
                  </a:lnTo>
                  <a:lnTo>
                    <a:pt x="26" y="216"/>
                  </a:lnTo>
                  <a:lnTo>
                    <a:pt x="26" y="216"/>
                  </a:lnTo>
                  <a:lnTo>
                    <a:pt x="28" y="222"/>
                  </a:lnTo>
                  <a:lnTo>
                    <a:pt x="29" y="227"/>
                  </a:lnTo>
                  <a:lnTo>
                    <a:pt x="32" y="232"/>
                  </a:lnTo>
                  <a:lnTo>
                    <a:pt x="36" y="236"/>
                  </a:lnTo>
                  <a:lnTo>
                    <a:pt x="41" y="239"/>
                  </a:lnTo>
                  <a:lnTo>
                    <a:pt x="47" y="242"/>
                  </a:lnTo>
                  <a:lnTo>
                    <a:pt x="52" y="244"/>
                  </a:lnTo>
                  <a:lnTo>
                    <a:pt x="58" y="244"/>
                  </a:lnTo>
                  <a:lnTo>
                    <a:pt x="58" y="244"/>
                  </a:lnTo>
                  <a:lnTo>
                    <a:pt x="66" y="244"/>
                  </a:lnTo>
                  <a:lnTo>
                    <a:pt x="73" y="241"/>
                  </a:lnTo>
                  <a:lnTo>
                    <a:pt x="79" y="236"/>
                  </a:lnTo>
                  <a:lnTo>
                    <a:pt x="83" y="230"/>
                  </a:lnTo>
                  <a:lnTo>
                    <a:pt x="83" y="230"/>
                  </a:lnTo>
                  <a:lnTo>
                    <a:pt x="91" y="238"/>
                  </a:lnTo>
                  <a:lnTo>
                    <a:pt x="99" y="244"/>
                  </a:lnTo>
                  <a:lnTo>
                    <a:pt x="110" y="247"/>
                  </a:lnTo>
                  <a:lnTo>
                    <a:pt x="120" y="248"/>
                  </a:lnTo>
                  <a:lnTo>
                    <a:pt x="120" y="248"/>
                  </a:lnTo>
                  <a:lnTo>
                    <a:pt x="132" y="247"/>
                  </a:lnTo>
                  <a:lnTo>
                    <a:pt x="140" y="244"/>
                  </a:lnTo>
                  <a:lnTo>
                    <a:pt x="149" y="238"/>
                  </a:lnTo>
                  <a:lnTo>
                    <a:pt x="157" y="230"/>
                  </a:lnTo>
                  <a:lnTo>
                    <a:pt x="157" y="230"/>
                  </a:lnTo>
                  <a:lnTo>
                    <a:pt x="162" y="236"/>
                  </a:lnTo>
                  <a:lnTo>
                    <a:pt x="168" y="241"/>
                  </a:lnTo>
                  <a:lnTo>
                    <a:pt x="176" y="244"/>
                  </a:lnTo>
                  <a:lnTo>
                    <a:pt x="183" y="244"/>
                  </a:lnTo>
                  <a:lnTo>
                    <a:pt x="183" y="244"/>
                  </a:lnTo>
                  <a:lnTo>
                    <a:pt x="189" y="244"/>
                  </a:lnTo>
                  <a:lnTo>
                    <a:pt x="195" y="242"/>
                  </a:lnTo>
                  <a:lnTo>
                    <a:pt x="201" y="239"/>
                  </a:lnTo>
                  <a:lnTo>
                    <a:pt x="205" y="236"/>
                  </a:lnTo>
                  <a:lnTo>
                    <a:pt x="208" y="232"/>
                  </a:lnTo>
                  <a:lnTo>
                    <a:pt x="212" y="227"/>
                  </a:lnTo>
                  <a:lnTo>
                    <a:pt x="214" y="222"/>
                  </a:lnTo>
                  <a:lnTo>
                    <a:pt x="215" y="216"/>
                  </a:lnTo>
                  <a:lnTo>
                    <a:pt x="215" y="216"/>
                  </a:lnTo>
                  <a:lnTo>
                    <a:pt x="221" y="217"/>
                  </a:lnTo>
                  <a:lnTo>
                    <a:pt x="221" y="217"/>
                  </a:lnTo>
                  <a:lnTo>
                    <a:pt x="227" y="216"/>
                  </a:lnTo>
                  <a:lnTo>
                    <a:pt x="231" y="214"/>
                  </a:lnTo>
                  <a:lnTo>
                    <a:pt x="237" y="211"/>
                  </a:lnTo>
                  <a:lnTo>
                    <a:pt x="240" y="207"/>
                  </a:lnTo>
                  <a:lnTo>
                    <a:pt x="120" y="0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4" y="211"/>
                  </a:lnTo>
                  <a:lnTo>
                    <a:pt x="8" y="214"/>
                  </a:lnTo>
                  <a:lnTo>
                    <a:pt x="14" y="216"/>
                  </a:lnTo>
                  <a:lnTo>
                    <a:pt x="20" y="217"/>
                  </a:lnTo>
                  <a:lnTo>
                    <a:pt x="20" y="217"/>
                  </a:lnTo>
                  <a:close/>
                </a:path>
              </a:pathLst>
            </a:cu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9" name="Group 31">
            <a:extLst>
              <a:ext uri="{FF2B5EF4-FFF2-40B4-BE49-F238E27FC236}">
                <a16:creationId xmlns:a16="http://schemas.microsoft.com/office/drawing/2014/main" id="{702570D7-A620-4CCD-B427-BA7D273814F0}"/>
              </a:ext>
            </a:extLst>
          </p:cNvPr>
          <p:cNvGrpSpPr>
            <a:grpSpLocks/>
          </p:cNvGrpSpPr>
          <p:nvPr/>
        </p:nvGrpSpPr>
        <p:grpSpPr bwMode="auto">
          <a:xfrm>
            <a:off x="7981552" y="1253691"/>
            <a:ext cx="1072973" cy="693771"/>
            <a:chOff x="1758369" y="950495"/>
            <a:chExt cx="1073112" cy="694158"/>
          </a:xfrm>
        </p:grpSpPr>
        <p:sp>
          <p:nvSpPr>
            <p:cNvPr id="25" name="Isosceles Triangle 29">
              <a:extLst>
                <a:ext uri="{FF2B5EF4-FFF2-40B4-BE49-F238E27FC236}">
                  <a16:creationId xmlns:a16="http://schemas.microsoft.com/office/drawing/2014/main" id="{632C87AF-6B63-497B-8B2A-50D46FAE60D1}"/>
                </a:ext>
              </a:extLst>
            </p:cNvPr>
            <p:cNvSpPr/>
            <p:nvPr/>
          </p:nvSpPr>
          <p:spPr>
            <a:xfrm rot="10800000">
              <a:off x="2129986" y="1369862"/>
              <a:ext cx="317541" cy="274791"/>
            </a:xfrm>
            <a:prstGeom prst="triangle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595959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FE05C15-04CE-47F7-8081-6A6F9869C56D}"/>
                </a:ext>
              </a:extLst>
            </p:cNvPr>
            <p:cNvSpPr txBox="1"/>
            <p:nvPr/>
          </p:nvSpPr>
          <p:spPr>
            <a:xfrm>
              <a:off x="1758369" y="950495"/>
              <a:ext cx="1073112" cy="461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Circe Bold" panose="020B0602020203020203" pitchFamily="34" charset="-52"/>
                  <a:cs typeface="+mn-ea"/>
                  <a:sym typeface="+mn-lt"/>
                </a:rPr>
                <a:t>+9%</a:t>
              </a:r>
            </a:p>
          </p:txBody>
        </p:sp>
      </p:grpSp>
      <p:grpSp>
        <p:nvGrpSpPr>
          <p:cNvPr id="13" name="Group 41">
            <a:extLst>
              <a:ext uri="{FF2B5EF4-FFF2-40B4-BE49-F238E27FC236}">
                <a16:creationId xmlns:a16="http://schemas.microsoft.com/office/drawing/2014/main" id="{2F7046B2-B668-4EC1-A70A-442C61B11574}"/>
              </a:ext>
            </a:extLst>
          </p:cNvPr>
          <p:cNvGrpSpPr>
            <a:grpSpLocks/>
          </p:cNvGrpSpPr>
          <p:nvPr/>
        </p:nvGrpSpPr>
        <p:grpSpPr bwMode="auto">
          <a:xfrm>
            <a:off x="4344100" y="2105371"/>
            <a:ext cx="961263" cy="625456"/>
            <a:chOff x="1867573" y="1018079"/>
            <a:chExt cx="961387" cy="625806"/>
          </a:xfrm>
        </p:grpSpPr>
        <p:sp>
          <p:nvSpPr>
            <p:cNvPr id="17" name="Isosceles Triangle 42">
              <a:extLst>
                <a:ext uri="{FF2B5EF4-FFF2-40B4-BE49-F238E27FC236}">
                  <a16:creationId xmlns:a16="http://schemas.microsoft.com/office/drawing/2014/main" id="{FEB18E0A-87BE-4DBB-999B-087156DCF0CB}"/>
                </a:ext>
              </a:extLst>
            </p:cNvPr>
            <p:cNvSpPr/>
            <p:nvPr/>
          </p:nvSpPr>
          <p:spPr>
            <a:xfrm rot="10800000">
              <a:off x="2129606" y="1370682"/>
              <a:ext cx="317541" cy="2732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595959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DFCA3C-E82B-477A-8649-39A41B3E7A72}"/>
                </a:ext>
              </a:extLst>
            </p:cNvPr>
            <p:cNvSpPr txBox="1"/>
            <p:nvPr/>
          </p:nvSpPr>
          <p:spPr>
            <a:xfrm>
              <a:off x="1867573" y="1018079"/>
              <a:ext cx="961387" cy="369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irce Bold" panose="020B0602020203020203" pitchFamily="34" charset="-52"/>
                  <a:cs typeface="+mn-ea"/>
                  <a:sym typeface="+mn-lt"/>
                </a:rPr>
                <a:t>+17%</a:t>
              </a:r>
            </a:p>
          </p:txBody>
        </p:sp>
      </p:grp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C1FED69-3011-4CB3-8C63-AC73633815AB}"/>
              </a:ext>
            </a:extLst>
          </p:cNvPr>
          <p:cNvSpPr/>
          <p:nvPr/>
        </p:nvSpPr>
        <p:spPr>
          <a:xfrm>
            <a:off x="572304" y="636744"/>
            <a:ext cx="8248650" cy="503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  <a:spcBef>
                <a:spcPts val="1000"/>
              </a:spcBef>
              <a:buClr>
                <a:srgbClr val="084997"/>
              </a:buClr>
              <a:buSzPct val="90000"/>
            </a:pPr>
            <a:r>
              <a:rPr lang="ru-RU" sz="3200" dirty="0">
                <a:solidFill>
                  <a:srgbClr val="084997">
                    <a:lumMod val="75000"/>
                  </a:srgbClr>
                </a:solidFill>
                <a:latin typeface="Circe Bold" panose="020B0602020203020203" pitchFamily="34" charset="-52"/>
                <a:cs typeface="Times New Roman" panose="02020603050405020304" pitchFamily="18" charset="0"/>
              </a:rPr>
              <a:t>Рост активов замедлится</a:t>
            </a:r>
            <a:endParaRPr lang="en-US" sz="3200" dirty="0">
              <a:solidFill>
                <a:srgbClr val="084997">
                  <a:lumMod val="75000"/>
                </a:srgbClr>
              </a:solidFill>
              <a:latin typeface="Circe Bold" panose="020B0602020203020203" pitchFamily="34" charset="-52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BA7D06F-3D9A-44C6-9F52-0C0F92183873}"/>
              </a:ext>
            </a:extLst>
          </p:cNvPr>
          <p:cNvSpPr txBox="1"/>
          <p:nvPr/>
        </p:nvSpPr>
        <p:spPr>
          <a:xfrm>
            <a:off x="610404" y="104660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трлн руб.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FB7289C-D9E1-46A0-9D2C-4EBD47D67C24}"/>
              </a:ext>
            </a:extLst>
          </p:cNvPr>
          <p:cNvSpPr txBox="1"/>
          <p:nvPr/>
        </p:nvSpPr>
        <p:spPr>
          <a:xfrm>
            <a:off x="2025311" y="4785437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2019 г.</a:t>
            </a:r>
            <a:endParaRPr lang="ru-RU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11615D0-598E-4D1C-A257-F17B3F982AAF}"/>
              </a:ext>
            </a:extLst>
          </p:cNvPr>
          <p:cNvSpPr txBox="1"/>
          <p:nvPr/>
        </p:nvSpPr>
        <p:spPr>
          <a:xfrm>
            <a:off x="4469581" y="3326107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2020 г.</a:t>
            </a:r>
            <a:endParaRPr lang="ru-RU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648670-33D7-4B68-A75C-6BF13DCD9FBC}"/>
              </a:ext>
            </a:extLst>
          </p:cNvPr>
          <p:cNvSpPr txBox="1"/>
          <p:nvPr/>
        </p:nvSpPr>
        <p:spPr>
          <a:xfrm>
            <a:off x="8197865" y="2515009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2021 г.</a:t>
            </a:r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4511CE2-E4BF-4F2E-AB5B-A30BD38D95E2}"/>
              </a:ext>
            </a:extLst>
          </p:cNvPr>
          <p:cNvSpPr txBox="1"/>
          <p:nvPr/>
        </p:nvSpPr>
        <p:spPr>
          <a:xfrm>
            <a:off x="7781276" y="5249190"/>
            <a:ext cx="1713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spc="300" dirty="0">
                <a:solidFill>
                  <a:schemeClr val="accent1"/>
                </a:solidFill>
                <a:latin typeface="Circe ExtraBold" panose="020B0802020203020203" pitchFamily="34" charset="-52"/>
              </a:rPr>
              <a:t>114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C97BA5C-3374-4EFC-B84F-67154340FB2A}"/>
              </a:ext>
            </a:extLst>
          </p:cNvPr>
          <p:cNvSpPr txBox="1"/>
          <p:nvPr/>
        </p:nvSpPr>
        <p:spPr>
          <a:xfrm>
            <a:off x="4164557" y="5376706"/>
            <a:ext cx="1518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104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7388CF1-DA7B-4D0C-A13C-F70F079AF452}"/>
              </a:ext>
            </a:extLst>
          </p:cNvPr>
          <p:cNvSpPr txBox="1"/>
          <p:nvPr/>
        </p:nvSpPr>
        <p:spPr>
          <a:xfrm>
            <a:off x="1729005" y="5377976"/>
            <a:ext cx="1211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800" dirty="0">
                <a:solidFill>
                  <a:schemeClr val="bg1"/>
                </a:solidFill>
              </a:rPr>
              <a:t>89</a:t>
            </a:r>
          </a:p>
        </p:txBody>
      </p:sp>
      <p:grpSp>
        <p:nvGrpSpPr>
          <p:cNvPr id="73" name="Group 41">
            <a:extLst>
              <a:ext uri="{FF2B5EF4-FFF2-40B4-BE49-F238E27FC236}">
                <a16:creationId xmlns:a16="http://schemas.microsoft.com/office/drawing/2014/main" id="{598640A5-384A-4681-B68C-A88784BCF454}"/>
              </a:ext>
            </a:extLst>
          </p:cNvPr>
          <p:cNvGrpSpPr>
            <a:grpSpLocks/>
          </p:cNvGrpSpPr>
          <p:nvPr/>
        </p:nvGrpSpPr>
        <p:grpSpPr bwMode="auto">
          <a:xfrm>
            <a:off x="1899576" y="3833153"/>
            <a:ext cx="961263" cy="625456"/>
            <a:chOff x="1867573" y="1018079"/>
            <a:chExt cx="961387" cy="625806"/>
          </a:xfrm>
        </p:grpSpPr>
        <p:sp>
          <p:nvSpPr>
            <p:cNvPr id="74" name="Isosceles Triangle 42">
              <a:extLst>
                <a:ext uri="{FF2B5EF4-FFF2-40B4-BE49-F238E27FC236}">
                  <a16:creationId xmlns:a16="http://schemas.microsoft.com/office/drawing/2014/main" id="{59A66CF4-2101-4123-98B3-AC7253805F94}"/>
                </a:ext>
              </a:extLst>
            </p:cNvPr>
            <p:cNvSpPr/>
            <p:nvPr/>
          </p:nvSpPr>
          <p:spPr>
            <a:xfrm rot="10800000">
              <a:off x="2129606" y="1370682"/>
              <a:ext cx="317541" cy="273203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595959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5C0536A-1A8F-446E-B45C-3F4534E84CE5}"/>
                </a:ext>
              </a:extLst>
            </p:cNvPr>
            <p:cNvSpPr txBox="1"/>
            <p:nvPr/>
          </p:nvSpPr>
          <p:spPr>
            <a:xfrm>
              <a:off x="1867573" y="1018079"/>
              <a:ext cx="961387" cy="369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irce Bold" panose="020B0602020203020203" pitchFamily="34" charset="-52"/>
                  <a:cs typeface="+mn-ea"/>
                  <a:sym typeface="+mn-lt"/>
                </a:rPr>
                <a:t>+</a:t>
              </a:r>
              <a:r>
                <a:rPr lang="ru-RU" dirty="0">
                  <a:latin typeface="Circe Bold" panose="020B0602020203020203" pitchFamily="34" charset="-52"/>
                  <a:cs typeface="+mn-ea"/>
                  <a:sym typeface="+mn-lt"/>
                </a:rPr>
                <a:t>3</a:t>
              </a:r>
              <a:r>
                <a:rPr lang="en-US" dirty="0">
                  <a:latin typeface="Circe Bold" panose="020B0602020203020203" pitchFamily="34" charset="-52"/>
                  <a:cs typeface="+mn-ea"/>
                  <a:sym typeface="+mn-lt"/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46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Объект 4">
            <a:extLst>
              <a:ext uri="{FF2B5EF4-FFF2-40B4-BE49-F238E27FC236}">
                <a16:creationId xmlns:a16="http://schemas.microsoft.com/office/drawing/2014/main" id="{5154A88F-12A2-4981-9C57-7396D75C7F95}"/>
              </a:ext>
            </a:extLst>
          </p:cNvPr>
          <p:cNvSpPr txBox="1">
            <a:spLocks/>
          </p:cNvSpPr>
          <p:nvPr/>
        </p:nvSpPr>
        <p:spPr>
          <a:xfrm>
            <a:off x="567589" y="478184"/>
            <a:ext cx="17013475" cy="79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D0C4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0" dirty="0">
                <a:solidFill>
                  <a:schemeClr val="tx2">
                    <a:lumMod val="75000"/>
                  </a:schemeClr>
                </a:solidFill>
                <a:latin typeface="Circe Bold" panose="020B0602020203020203" pitchFamily="34" charset="-52"/>
                <a:ea typeface="+mj-ea"/>
                <a:cs typeface="Times New Roman" panose="02020603050405020304" pitchFamily="18" charset="0"/>
              </a:rPr>
              <a:t>Ипотека обгонит необеспеченную розницу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C83287F3-2CEA-449D-B94A-8D43892CC9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5554722"/>
              </p:ext>
            </p:extLst>
          </p:nvPr>
        </p:nvGraphicFramePr>
        <p:xfrm>
          <a:off x="1116531" y="2751863"/>
          <a:ext cx="3769157" cy="312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85F9424-0886-4E56-883C-821DE8244204}"/>
              </a:ext>
            </a:extLst>
          </p:cNvPr>
          <p:cNvSpPr txBox="1"/>
          <p:nvPr/>
        </p:nvSpPr>
        <p:spPr>
          <a:xfrm>
            <a:off x="1355360" y="1647425"/>
            <a:ext cx="5162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irce Bold" panose="020B0602020203020203" pitchFamily="34" charset="-52"/>
                <a:cs typeface="Times New Roman" panose="02020603050405020304" pitchFamily="18" charset="0"/>
              </a:rPr>
              <a:t>Ипотечные кредиты, </a:t>
            </a:r>
            <a:br>
              <a:rPr lang="ru-RU" sz="1400" dirty="0">
                <a:latin typeface="Circe Bold" panose="020B0602020203020203" pitchFamily="34" charset="-52"/>
                <a:cs typeface="Times New Roman" panose="02020603050405020304" pitchFamily="18" charset="0"/>
              </a:rPr>
            </a:br>
            <a:r>
              <a:rPr lang="ru-RU" sz="1400" dirty="0">
                <a:cs typeface="Times New Roman" panose="02020603050405020304" pitchFamily="18" charset="0"/>
              </a:rPr>
              <a:t>трлн руб.</a:t>
            </a:r>
          </a:p>
        </p:txBody>
      </p:sp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id="{50717894-2373-4437-BE68-8D60FE5534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351563"/>
              </p:ext>
            </p:extLst>
          </p:nvPr>
        </p:nvGraphicFramePr>
        <p:xfrm>
          <a:off x="6032441" y="2751862"/>
          <a:ext cx="3573896" cy="3047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297CCDD9-82E8-4B63-ADCE-3C155AA032AD}"/>
              </a:ext>
            </a:extLst>
          </p:cNvPr>
          <p:cNvSpPr txBox="1"/>
          <p:nvPr/>
        </p:nvSpPr>
        <p:spPr>
          <a:xfrm>
            <a:off x="6219288" y="1647425"/>
            <a:ext cx="5162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latin typeface="Circe Bold" panose="020B0602020203020203" pitchFamily="34" charset="-52"/>
              </a:rPr>
              <a:t>Необеспеченные потребительские кредиты, </a:t>
            </a:r>
            <a:br>
              <a:rPr lang="ru-RU" dirty="0">
                <a:latin typeface="Circe Bold" panose="020B0602020203020203" pitchFamily="34" charset="-52"/>
              </a:rPr>
            </a:br>
            <a:r>
              <a:rPr lang="ru-RU" dirty="0"/>
              <a:t>трлн руб.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1203D74-2CA4-4B53-AEDD-B3EA913A8323}"/>
              </a:ext>
            </a:extLst>
          </p:cNvPr>
          <p:cNvSpPr txBox="1"/>
          <p:nvPr/>
        </p:nvSpPr>
        <p:spPr>
          <a:xfrm>
            <a:off x="3099888" y="6234535"/>
            <a:ext cx="64240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Источник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здесь и далее: данные Банка России; прогнозы и расчёты НКР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F4A37B1-58CD-4D65-A878-EE11A12212B7}"/>
              </a:ext>
            </a:extLst>
          </p:cNvPr>
          <p:cNvGrpSpPr/>
          <p:nvPr/>
        </p:nvGrpSpPr>
        <p:grpSpPr>
          <a:xfrm>
            <a:off x="1647111" y="3298007"/>
            <a:ext cx="726220" cy="631414"/>
            <a:chOff x="1456856" y="2485520"/>
            <a:chExt cx="1064967" cy="928206"/>
          </a:xfrm>
        </p:grpSpPr>
        <p:cxnSp>
          <p:nvCxnSpPr>
            <p:cNvPr id="125" name="Соединитель: уступ 124">
              <a:extLst>
                <a:ext uri="{FF2B5EF4-FFF2-40B4-BE49-F238E27FC236}">
                  <a16:creationId xmlns:a16="http://schemas.microsoft.com/office/drawing/2014/main" id="{625F1785-CA66-4FEC-8313-FD608E23B8D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775660" y="2667563"/>
              <a:ext cx="427359" cy="1064967"/>
            </a:xfrm>
            <a:prstGeom prst="bentConnector3">
              <a:avLst>
                <a:gd name="adj1" fmla="val 153491"/>
              </a:avLst>
            </a:prstGeom>
            <a:ln w="317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8F206936-0157-481E-B073-A6A70F7907E4}"/>
                </a:ext>
              </a:extLst>
            </p:cNvPr>
            <p:cNvSpPr>
              <a:spLocks/>
            </p:cNvSpPr>
            <p:nvPr/>
          </p:nvSpPr>
          <p:spPr>
            <a:xfrm>
              <a:off x="1691525" y="2485520"/>
              <a:ext cx="589830" cy="540792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ru-RU" sz="1000" dirty="0">
                  <a:solidFill>
                    <a:schemeClr val="tx1"/>
                  </a:solidFill>
                  <a:latin typeface="Circe Bold" panose="020B0602020203020203" pitchFamily="34" charset="-52"/>
                </a:rPr>
                <a:t>+17%</a:t>
              </a:r>
            </a:p>
          </p:txBody>
        </p:sp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23B3CB75-A9ED-4931-99CC-2CA89D882801}"/>
              </a:ext>
            </a:extLst>
          </p:cNvPr>
          <p:cNvGrpSpPr/>
          <p:nvPr/>
        </p:nvGrpSpPr>
        <p:grpSpPr>
          <a:xfrm>
            <a:off x="2556899" y="2894746"/>
            <a:ext cx="726220" cy="631414"/>
            <a:chOff x="1456856" y="2485520"/>
            <a:chExt cx="1064967" cy="928206"/>
          </a:xfrm>
        </p:grpSpPr>
        <p:cxnSp>
          <p:nvCxnSpPr>
            <p:cNvPr id="128" name="Соединитель: уступ 127">
              <a:extLst>
                <a:ext uri="{FF2B5EF4-FFF2-40B4-BE49-F238E27FC236}">
                  <a16:creationId xmlns:a16="http://schemas.microsoft.com/office/drawing/2014/main" id="{C16D3C98-AB46-4463-B162-D24A1A392CA9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775660" y="2667563"/>
              <a:ext cx="427359" cy="1064967"/>
            </a:xfrm>
            <a:prstGeom prst="bentConnector3">
              <a:avLst>
                <a:gd name="adj1" fmla="val 153491"/>
              </a:avLst>
            </a:prstGeom>
            <a:ln w="317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4BE0BC0B-787E-419F-BD7D-4F2022C004BE}"/>
                </a:ext>
              </a:extLst>
            </p:cNvPr>
            <p:cNvSpPr>
              <a:spLocks/>
            </p:cNvSpPr>
            <p:nvPr/>
          </p:nvSpPr>
          <p:spPr>
            <a:xfrm>
              <a:off x="1691525" y="2485520"/>
              <a:ext cx="589830" cy="540792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ru-RU" sz="1000" dirty="0">
                  <a:solidFill>
                    <a:schemeClr val="tx1"/>
                  </a:solidFill>
                  <a:latin typeface="Circe Bold" panose="020B0602020203020203" pitchFamily="34" charset="-52"/>
                </a:rPr>
                <a:t>+21%</a:t>
              </a:r>
            </a:p>
          </p:txBody>
        </p:sp>
      </p:grp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03E4F7A3-5D60-4125-B502-0C07352D1494}"/>
              </a:ext>
            </a:extLst>
          </p:cNvPr>
          <p:cNvGrpSpPr/>
          <p:nvPr/>
        </p:nvGrpSpPr>
        <p:grpSpPr>
          <a:xfrm>
            <a:off x="3436038" y="2483512"/>
            <a:ext cx="726220" cy="631414"/>
            <a:chOff x="1456856" y="2485520"/>
            <a:chExt cx="1064967" cy="928206"/>
          </a:xfrm>
        </p:grpSpPr>
        <p:cxnSp>
          <p:nvCxnSpPr>
            <p:cNvPr id="131" name="Соединитель: уступ 130">
              <a:extLst>
                <a:ext uri="{FF2B5EF4-FFF2-40B4-BE49-F238E27FC236}">
                  <a16:creationId xmlns:a16="http://schemas.microsoft.com/office/drawing/2014/main" id="{628EC062-E48D-4D25-B124-7AF205D37BC3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775660" y="2667563"/>
              <a:ext cx="427359" cy="1064967"/>
            </a:xfrm>
            <a:prstGeom prst="bentConnector3">
              <a:avLst>
                <a:gd name="adj1" fmla="val 153491"/>
              </a:avLst>
            </a:prstGeom>
            <a:ln w="317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Овал 131">
              <a:extLst>
                <a:ext uri="{FF2B5EF4-FFF2-40B4-BE49-F238E27FC236}">
                  <a16:creationId xmlns:a16="http://schemas.microsoft.com/office/drawing/2014/main" id="{37EE92BF-7C9A-47D9-89DF-E8862D44AACA}"/>
                </a:ext>
              </a:extLst>
            </p:cNvPr>
            <p:cNvSpPr>
              <a:spLocks/>
            </p:cNvSpPr>
            <p:nvPr/>
          </p:nvSpPr>
          <p:spPr>
            <a:xfrm>
              <a:off x="1691525" y="2485520"/>
              <a:ext cx="589830" cy="540792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ru-RU" sz="1000" dirty="0">
                  <a:solidFill>
                    <a:schemeClr val="tx1"/>
                  </a:solidFill>
                  <a:latin typeface="Circe Bold" panose="020B0602020203020203" pitchFamily="34" charset="-52"/>
                </a:rPr>
                <a:t>+16%</a:t>
              </a:r>
            </a:p>
          </p:txBody>
        </p:sp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01A3D6FF-0063-4849-BE55-427C254CCD19}"/>
              </a:ext>
            </a:extLst>
          </p:cNvPr>
          <p:cNvGrpSpPr/>
          <p:nvPr/>
        </p:nvGrpSpPr>
        <p:grpSpPr>
          <a:xfrm>
            <a:off x="6478975" y="3111973"/>
            <a:ext cx="726220" cy="627822"/>
            <a:chOff x="1456856" y="2485520"/>
            <a:chExt cx="1064967" cy="928206"/>
          </a:xfrm>
        </p:grpSpPr>
        <p:cxnSp>
          <p:nvCxnSpPr>
            <p:cNvPr id="134" name="Соединитель: уступ 133">
              <a:extLst>
                <a:ext uri="{FF2B5EF4-FFF2-40B4-BE49-F238E27FC236}">
                  <a16:creationId xmlns:a16="http://schemas.microsoft.com/office/drawing/2014/main" id="{8C56EB03-7BEF-4AF8-AD64-F2222E707F6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775660" y="2667563"/>
              <a:ext cx="427359" cy="1064967"/>
            </a:xfrm>
            <a:prstGeom prst="bentConnector3">
              <a:avLst>
                <a:gd name="adj1" fmla="val 153491"/>
              </a:avLst>
            </a:prstGeom>
            <a:ln w="317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Овал 134">
              <a:extLst>
                <a:ext uri="{FF2B5EF4-FFF2-40B4-BE49-F238E27FC236}">
                  <a16:creationId xmlns:a16="http://schemas.microsoft.com/office/drawing/2014/main" id="{C17DEBAD-9317-4904-A796-606A32E3722F}"/>
                </a:ext>
              </a:extLst>
            </p:cNvPr>
            <p:cNvSpPr>
              <a:spLocks/>
            </p:cNvSpPr>
            <p:nvPr/>
          </p:nvSpPr>
          <p:spPr>
            <a:xfrm>
              <a:off x="1691525" y="2485520"/>
              <a:ext cx="589830" cy="540792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ru-RU" sz="1000" dirty="0">
                  <a:solidFill>
                    <a:schemeClr val="tx1"/>
                  </a:solidFill>
                  <a:latin typeface="Circe Bold" panose="020B0602020203020203" pitchFamily="34" charset="-52"/>
                </a:rPr>
                <a:t>+21%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BDBD6EAA-C9FB-4281-BB72-B61B76AB1F06}"/>
              </a:ext>
            </a:extLst>
          </p:cNvPr>
          <p:cNvGrpSpPr/>
          <p:nvPr/>
        </p:nvGrpSpPr>
        <p:grpSpPr>
          <a:xfrm>
            <a:off x="7365220" y="2708545"/>
            <a:ext cx="726220" cy="631414"/>
            <a:chOff x="1456856" y="2485520"/>
            <a:chExt cx="1064967" cy="928206"/>
          </a:xfrm>
        </p:grpSpPr>
        <p:cxnSp>
          <p:nvCxnSpPr>
            <p:cNvPr id="137" name="Соединитель: уступ 136">
              <a:extLst>
                <a:ext uri="{FF2B5EF4-FFF2-40B4-BE49-F238E27FC236}">
                  <a16:creationId xmlns:a16="http://schemas.microsoft.com/office/drawing/2014/main" id="{4B0DEB71-E1AD-4893-AE63-62465FD7EBF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775660" y="2667563"/>
              <a:ext cx="427359" cy="1064967"/>
            </a:xfrm>
            <a:prstGeom prst="bentConnector3">
              <a:avLst>
                <a:gd name="adj1" fmla="val 153491"/>
              </a:avLst>
            </a:prstGeom>
            <a:ln w="317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Овал 137">
              <a:extLst>
                <a:ext uri="{FF2B5EF4-FFF2-40B4-BE49-F238E27FC236}">
                  <a16:creationId xmlns:a16="http://schemas.microsoft.com/office/drawing/2014/main" id="{6955447A-D190-44D7-BB3E-4E96B72EF295}"/>
                </a:ext>
              </a:extLst>
            </p:cNvPr>
            <p:cNvSpPr>
              <a:spLocks/>
            </p:cNvSpPr>
            <p:nvPr/>
          </p:nvSpPr>
          <p:spPr>
            <a:xfrm>
              <a:off x="1691525" y="2485520"/>
              <a:ext cx="589830" cy="540792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ru-RU" sz="1000" dirty="0">
                  <a:solidFill>
                    <a:schemeClr val="tx1"/>
                  </a:solidFill>
                  <a:latin typeface="Circe Bold" panose="020B0602020203020203" pitchFamily="34" charset="-52"/>
                </a:rPr>
                <a:t>+9%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55725182-4C88-40D5-85F0-00591D3DA69A}"/>
              </a:ext>
            </a:extLst>
          </p:cNvPr>
          <p:cNvGrpSpPr/>
          <p:nvPr/>
        </p:nvGrpSpPr>
        <p:grpSpPr>
          <a:xfrm>
            <a:off x="8262383" y="2321456"/>
            <a:ext cx="726220" cy="631414"/>
            <a:chOff x="1456856" y="2485520"/>
            <a:chExt cx="1064967" cy="928206"/>
          </a:xfrm>
        </p:grpSpPr>
        <p:cxnSp>
          <p:nvCxnSpPr>
            <p:cNvPr id="140" name="Соединитель: уступ 139">
              <a:extLst>
                <a:ext uri="{FF2B5EF4-FFF2-40B4-BE49-F238E27FC236}">
                  <a16:creationId xmlns:a16="http://schemas.microsoft.com/office/drawing/2014/main" id="{91B3E889-08DC-4866-AC80-739E1A78693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775660" y="2667563"/>
              <a:ext cx="427359" cy="1064967"/>
            </a:xfrm>
            <a:prstGeom prst="bentConnector3">
              <a:avLst>
                <a:gd name="adj1" fmla="val 153491"/>
              </a:avLst>
            </a:prstGeom>
            <a:ln w="317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Овал 140">
              <a:extLst>
                <a:ext uri="{FF2B5EF4-FFF2-40B4-BE49-F238E27FC236}">
                  <a16:creationId xmlns:a16="http://schemas.microsoft.com/office/drawing/2014/main" id="{BE80D9E4-8B45-478B-98F5-EAA20E4EF0DF}"/>
                </a:ext>
              </a:extLst>
            </p:cNvPr>
            <p:cNvSpPr>
              <a:spLocks/>
            </p:cNvSpPr>
            <p:nvPr/>
          </p:nvSpPr>
          <p:spPr>
            <a:xfrm>
              <a:off x="1691525" y="2485520"/>
              <a:ext cx="589830" cy="540792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ru-RU" sz="1000" dirty="0">
                  <a:solidFill>
                    <a:schemeClr val="tx1"/>
                  </a:solidFill>
                  <a:latin typeface="Circe Bold" panose="020B0602020203020203" pitchFamily="34" charset="-52"/>
                </a:rPr>
                <a:t>+10%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5425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бъект 4"/>
          <p:cNvSpPr>
            <a:spLocks noGrp="1"/>
          </p:cNvSpPr>
          <p:nvPr>
            <p:ph idx="4294967295"/>
          </p:nvPr>
        </p:nvSpPr>
        <p:spPr>
          <a:xfrm>
            <a:off x="596813" y="650026"/>
            <a:ext cx="11477625" cy="5222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irce Bold" panose="020B0602020203020203" pitchFamily="34" charset="-52"/>
                <a:ea typeface="+mj-ea"/>
                <a:cs typeface="Times New Roman" panose="02020603050405020304" pitchFamily="18" charset="0"/>
              </a:rPr>
              <a:t>Спрос МСБ на кредиты 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Circe Bold" panose="020B0602020203020203" pitchFamily="34" charset="-52"/>
                <a:ea typeface="+mj-ea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irce Bold" panose="020B0602020203020203" pitchFamily="34" charset="-52"/>
                <a:ea typeface="+mj-ea"/>
                <a:cs typeface="Times New Roman" panose="02020603050405020304" pitchFamily="18" charset="0"/>
              </a:rPr>
              <a:t>останется высоким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Circe Bold" panose="020B0602020203020203" pitchFamily="34" charset="-52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E2DBE89-4B90-4A67-8B41-25D3E8A2A43D}"/>
              </a:ext>
            </a:extLst>
          </p:cNvPr>
          <p:cNvSpPr txBox="1"/>
          <p:nvPr/>
        </p:nvSpPr>
        <p:spPr>
          <a:xfrm>
            <a:off x="607087" y="2213558"/>
            <a:ext cx="5162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irce Bold" panose="020B0602020203020203" pitchFamily="34" charset="-52"/>
                <a:cs typeface="Times New Roman" panose="02020603050405020304" pitchFamily="18" charset="0"/>
              </a:rPr>
              <a:t>Портфель корпоративных кредитов, </a:t>
            </a:r>
            <a:br>
              <a:rPr lang="ru-RU" sz="1400" dirty="0">
                <a:latin typeface="Circe Bold" panose="020B0602020203020203" pitchFamily="34" charset="-52"/>
                <a:cs typeface="Times New Roman" panose="02020603050405020304" pitchFamily="18" charset="0"/>
              </a:rPr>
            </a:br>
            <a:r>
              <a:rPr lang="ru-RU" sz="1400" dirty="0">
                <a:cs typeface="Times New Roman" panose="02020603050405020304" pitchFamily="18" charset="0"/>
              </a:rPr>
              <a:t>трлн руб.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8001D13-4C19-49CC-9AAE-A6BB19609A8B}"/>
              </a:ext>
            </a:extLst>
          </p:cNvPr>
          <p:cNvSpPr txBox="1"/>
          <p:nvPr/>
        </p:nvSpPr>
        <p:spPr>
          <a:xfrm>
            <a:off x="4835686" y="2213558"/>
            <a:ext cx="2889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irce Bold" panose="020B0602020203020203" pitchFamily="34" charset="-52"/>
                <a:cs typeface="Times New Roman" panose="02020603050405020304" pitchFamily="18" charset="0"/>
              </a:rPr>
              <a:t>Портфель МСБ, </a:t>
            </a:r>
            <a:br>
              <a:rPr lang="ru-RU" sz="1400" dirty="0">
                <a:latin typeface="Circe Bold" panose="020B0602020203020203" pitchFamily="34" charset="-52"/>
                <a:cs typeface="Times New Roman" panose="02020603050405020304" pitchFamily="18" charset="0"/>
              </a:rPr>
            </a:br>
            <a:r>
              <a:rPr lang="ru-RU" sz="1400" dirty="0">
                <a:cs typeface="Times New Roman" panose="02020603050405020304" pitchFamily="18" charset="0"/>
              </a:rPr>
              <a:t>трлн руб.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67EB5F9-0EC0-4EC2-BD40-4E83E53829C3}"/>
              </a:ext>
            </a:extLst>
          </p:cNvPr>
          <p:cNvGrpSpPr/>
          <p:nvPr/>
        </p:nvGrpSpPr>
        <p:grpSpPr>
          <a:xfrm>
            <a:off x="442493" y="2967386"/>
            <a:ext cx="3200079" cy="2525993"/>
            <a:chOff x="679455" y="1843320"/>
            <a:chExt cx="3769200" cy="3336370"/>
          </a:xfrm>
        </p:grpSpPr>
        <p:graphicFrame>
          <p:nvGraphicFramePr>
            <p:cNvPr id="23" name="Диаграмма 22">
              <a:extLst>
                <a:ext uri="{FF2B5EF4-FFF2-40B4-BE49-F238E27FC236}">
                  <a16:creationId xmlns:a16="http://schemas.microsoft.com/office/drawing/2014/main" id="{669C8761-915C-41E0-8EF2-CE83A473893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10126693"/>
                </p:ext>
              </p:extLst>
            </p:nvPr>
          </p:nvGraphicFramePr>
          <p:xfrm>
            <a:off x="679455" y="2054890"/>
            <a:ext cx="3769200" cy="3124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81894246-238C-4135-9AD8-7F3865DA90B8}"/>
                </a:ext>
              </a:extLst>
            </p:cNvPr>
            <p:cNvSpPr>
              <a:spLocks/>
            </p:cNvSpPr>
            <p:nvPr/>
          </p:nvSpPr>
          <p:spPr>
            <a:xfrm>
              <a:off x="1909877" y="3431657"/>
              <a:ext cx="402216" cy="367875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ru-RU" sz="1400" dirty="0">
                  <a:solidFill>
                    <a:schemeClr val="accent6"/>
                  </a:solidFill>
                  <a:latin typeface="Circe Bold" panose="020B0602020203020203" pitchFamily="34" charset="-52"/>
                </a:rPr>
                <a:t>↓</a:t>
              </a:r>
              <a:r>
                <a:rPr lang="en-US" sz="1400" dirty="0">
                  <a:solidFill>
                    <a:schemeClr val="tx1"/>
                  </a:solidFill>
                  <a:latin typeface="Circe Bold" panose="020B0602020203020203" pitchFamily="34" charset="-52"/>
                </a:rPr>
                <a:t>1</a:t>
              </a:r>
              <a:r>
                <a:rPr lang="ru-RU" sz="1400" dirty="0">
                  <a:solidFill>
                    <a:schemeClr val="tx1"/>
                  </a:solidFill>
                  <a:latin typeface="Circe Bold" panose="020B0602020203020203" pitchFamily="34" charset="-52"/>
                </a:rPr>
                <a:t>%</a:t>
              </a:r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A434D2AA-E2BD-4ED4-AD2B-E1EC8147C7FD}"/>
                </a:ext>
              </a:extLst>
            </p:cNvPr>
            <p:cNvSpPr>
              <a:spLocks/>
            </p:cNvSpPr>
            <p:nvPr/>
          </p:nvSpPr>
          <p:spPr>
            <a:xfrm>
              <a:off x="2771194" y="2514888"/>
              <a:ext cx="402216" cy="367875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Circe Bold" panose="020B0602020203020203" pitchFamily="34" charset="-52"/>
                </a:rPr>
                <a:t>↑</a:t>
              </a:r>
              <a:r>
                <a:rPr lang="en-US" sz="1400" dirty="0">
                  <a:solidFill>
                    <a:schemeClr val="tx1"/>
                  </a:solidFill>
                  <a:latin typeface="Circe Bold" panose="020B0602020203020203" pitchFamily="34" charset="-52"/>
                </a:rPr>
                <a:t>1</a:t>
              </a:r>
              <a:r>
                <a:rPr lang="ru-RU" sz="1400" dirty="0">
                  <a:solidFill>
                    <a:schemeClr val="tx1"/>
                  </a:solidFill>
                  <a:latin typeface="Circe Bold" panose="020B0602020203020203" pitchFamily="34" charset="-52"/>
                </a:rPr>
                <a:t>0%</a:t>
              </a:r>
            </a:p>
          </p:txBody>
        </p: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B4EFFC84-90C8-4B97-881D-205684998323}"/>
                </a:ext>
              </a:extLst>
            </p:cNvPr>
            <p:cNvSpPr>
              <a:spLocks/>
            </p:cNvSpPr>
            <p:nvPr/>
          </p:nvSpPr>
          <p:spPr>
            <a:xfrm>
              <a:off x="3696723" y="1843320"/>
              <a:ext cx="402216" cy="367875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Circe Bold" panose="020B0602020203020203" pitchFamily="34" charset="-52"/>
                </a:rPr>
                <a:t>↑7%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0BA983C-1CD3-40A3-82C8-3CDE598F838E}"/>
              </a:ext>
            </a:extLst>
          </p:cNvPr>
          <p:cNvGrpSpPr/>
          <p:nvPr/>
        </p:nvGrpSpPr>
        <p:grpSpPr>
          <a:xfrm>
            <a:off x="4639642" y="3230411"/>
            <a:ext cx="3200079" cy="2365812"/>
            <a:chOff x="6806217" y="1776569"/>
            <a:chExt cx="3769200" cy="3401426"/>
          </a:xfrm>
        </p:grpSpPr>
        <p:graphicFrame>
          <p:nvGraphicFramePr>
            <p:cNvPr id="25" name="Диаграмма 24">
              <a:extLst>
                <a:ext uri="{FF2B5EF4-FFF2-40B4-BE49-F238E27FC236}">
                  <a16:creationId xmlns:a16="http://schemas.microsoft.com/office/drawing/2014/main" id="{FEB0C938-5017-46AA-9770-B3C50E4A576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78543883"/>
                </p:ext>
              </p:extLst>
            </p:nvPr>
          </p:nvGraphicFramePr>
          <p:xfrm>
            <a:off x="6806217" y="2053195"/>
            <a:ext cx="3769200" cy="3124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5" name="Овал 94">
              <a:extLst>
                <a:ext uri="{FF2B5EF4-FFF2-40B4-BE49-F238E27FC236}">
                  <a16:creationId xmlns:a16="http://schemas.microsoft.com/office/drawing/2014/main" id="{6F3CEFF8-7E60-43AD-B85E-2C9F3EDBE45B}"/>
                </a:ext>
              </a:extLst>
            </p:cNvPr>
            <p:cNvSpPr>
              <a:spLocks/>
            </p:cNvSpPr>
            <p:nvPr/>
          </p:nvSpPr>
          <p:spPr>
            <a:xfrm>
              <a:off x="8069778" y="2514888"/>
              <a:ext cx="402216" cy="367875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Circe Bold" panose="020B0602020203020203" pitchFamily="34" charset="-52"/>
                </a:rPr>
                <a:t>↑</a:t>
              </a:r>
              <a:r>
                <a:rPr lang="en-US" sz="1400" dirty="0">
                  <a:solidFill>
                    <a:schemeClr val="tx1"/>
                  </a:solidFill>
                  <a:latin typeface="Circe Bold" panose="020B0602020203020203" pitchFamily="34" charset="-52"/>
                </a:rPr>
                <a:t>1</a:t>
              </a:r>
              <a:r>
                <a:rPr lang="ru-RU" sz="1400" dirty="0">
                  <a:solidFill>
                    <a:schemeClr val="tx1"/>
                  </a:solidFill>
                  <a:latin typeface="Circe Bold" panose="020B0602020203020203" pitchFamily="34" charset="-52"/>
                </a:rPr>
                <a:t>2%</a:t>
              </a:r>
            </a:p>
          </p:txBody>
        </p:sp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id="{E0E4D504-9B47-4654-90E9-374EA8AA0EC9}"/>
                </a:ext>
              </a:extLst>
            </p:cNvPr>
            <p:cNvSpPr>
              <a:spLocks/>
            </p:cNvSpPr>
            <p:nvPr/>
          </p:nvSpPr>
          <p:spPr>
            <a:xfrm>
              <a:off x="8908764" y="2053195"/>
              <a:ext cx="402216" cy="367875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Circe Bold" panose="020B0602020203020203" pitchFamily="34" charset="-52"/>
                </a:rPr>
                <a:t>↑23%</a:t>
              </a:r>
            </a:p>
          </p:txBody>
        </p:sp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F8D1D335-B030-43C2-950B-DAE34E9E9477}"/>
                </a:ext>
              </a:extLst>
            </p:cNvPr>
            <p:cNvSpPr>
              <a:spLocks/>
            </p:cNvSpPr>
            <p:nvPr/>
          </p:nvSpPr>
          <p:spPr>
            <a:xfrm>
              <a:off x="9783186" y="1776569"/>
              <a:ext cx="402216" cy="367875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Circe Bold" panose="020B0602020203020203" pitchFamily="34" charset="-52"/>
                </a:rPr>
                <a:t>↑14%</a:t>
              </a:r>
            </a:p>
          </p:txBody>
        </p:sp>
      </p:grpSp>
      <p:pic>
        <p:nvPicPr>
          <p:cNvPr id="1026" name="Picture 2" descr="man holding laptop bag walking on street">
            <a:extLst>
              <a:ext uri="{FF2B5EF4-FFF2-40B4-BE49-F238E27FC236}">
                <a16:creationId xmlns:a16="http://schemas.microsoft.com/office/drawing/2014/main" id="{2C69660A-0338-4EB5-A156-C76B7CD14F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94192" y="-21122"/>
            <a:ext cx="3334091" cy="690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46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10247EE3-A234-4DAE-A6FC-B6998A8C29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926496"/>
              </p:ext>
            </p:extLst>
          </p:nvPr>
        </p:nvGraphicFramePr>
        <p:xfrm>
          <a:off x="-482600" y="1209675"/>
          <a:ext cx="13157200" cy="6322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Объект 4">
            <a:extLst>
              <a:ext uri="{FF2B5EF4-FFF2-40B4-BE49-F238E27FC236}">
                <a16:creationId xmlns:a16="http://schemas.microsoft.com/office/drawing/2014/main" id="{918A826B-DF36-4618-8ABB-CA4E706A9B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5022" y="546010"/>
            <a:ext cx="11023600" cy="6842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accent1"/>
                </a:solidFill>
                <a:latin typeface="Circe Bold" panose="020B0602020203020203" pitchFamily="34" charset="-52"/>
                <a:cs typeface="Times New Roman" panose="02020603050405020304" pitchFamily="18" charset="0"/>
              </a:rPr>
              <a:t>Доля срочных пассивов начнёт расти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96B49E-CFB4-4704-B7F3-6787BE21E719}"/>
              </a:ext>
            </a:extLst>
          </p:cNvPr>
          <p:cNvSpPr txBox="1"/>
          <p:nvPr/>
        </p:nvSpPr>
        <p:spPr>
          <a:xfrm>
            <a:off x="0" y="321776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4кв19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A2D0A1-3217-49F3-B2F3-F7CAA043A78C}"/>
              </a:ext>
            </a:extLst>
          </p:cNvPr>
          <p:cNvSpPr txBox="1"/>
          <p:nvPr/>
        </p:nvSpPr>
        <p:spPr>
          <a:xfrm>
            <a:off x="2419109" y="42363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1кв20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F1223A-5139-4155-A175-EED2FDF8BB9B}"/>
              </a:ext>
            </a:extLst>
          </p:cNvPr>
          <p:cNvSpPr txBox="1"/>
          <p:nvPr/>
        </p:nvSpPr>
        <p:spPr>
          <a:xfrm>
            <a:off x="615022" y="6041659"/>
            <a:ext cx="755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irce Bold" panose="020B0602020203020203" pitchFamily="34" charset="-52"/>
                <a:ea typeface="Verdana" panose="020B0604030504040204" pitchFamily="34" charset="0"/>
                <a:cs typeface="Times New Roman" panose="02020603050405020304" pitchFamily="18" charset="0"/>
              </a:rPr>
              <a:t>Доля текущих счетов в средствах клиентов</a:t>
            </a:r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61CC4668-F573-4346-A52D-704BE924EFB8}"/>
              </a:ext>
            </a:extLst>
          </p:cNvPr>
          <p:cNvSpPr>
            <a:spLocks noChangeAspect="1"/>
          </p:cNvSpPr>
          <p:nvPr/>
        </p:nvSpPr>
        <p:spPr>
          <a:xfrm rot="6765037">
            <a:off x="11933562" y="2882125"/>
            <a:ext cx="221718" cy="21318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09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647416D6-50F0-4A03-A1E7-EB15E7EA7BBF}"/>
              </a:ext>
            </a:extLst>
          </p:cNvPr>
          <p:cNvSpPr txBox="1"/>
          <p:nvPr/>
        </p:nvSpPr>
        <p:spPr>
          <a:xfrm>
            <a:off x="607036" y="5948054"/>
            <a:ext cx="864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/>
                </a:solidFill>
                <a:cs typeface="Times New Roman" panose="02020603050405020304" pitchFamily="18" charset="0"/>
              </a:rPr>
              <a:t>2019 г.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D6455B1C-D6B5-477C-A01D-D9F80450427A}"/>
              </a:ext>
            </a:extLst>
          </p:cNvPr>
          <p:cNvGrpSpPr/>
          <p:nvPr/>
        </p:nvGrpSpPr>
        <p:grpSpPr>
          <a:xfrm>
            <a:off x="720567" y="5280136"/>
            <a:ext cx="617343" cy="541270"/>
            <a:chOff x="775770" y="2921008"/>
            <a:chExt cx="617343" cy="541270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D722649A-1D7D-4D3B-9FB7-9FD50E0C7E9A}"/>
                </a:ext>
              </a:extLst>
            </p:cNvPr>
            <p:cNvGrpSpPr/>
            <p:nvPr/>
          </p:nvGrpSpPr>
          <p:grpSpPr>
            <a:xfrm>
              <a:off x="775770" y="2921008"/>
              <a:ext cx="617343" cy="523219"/>
              <a:chOff x="775770" y="3029990"/>
              <a:chExt cx="481855" cy="414237"/>
            </a:xfrm>
          </p:grpSpPr>
          <p:sp>
            <p:nvSpPr>
              <p:cNvPr id="24" name="Стрелка: пятиугольник 23">
                <a:extLst>
                  <a:ext uri="{FF2B5EF4-FFF2-40B4-BE49-F238E27FC236}">
                    <a16:creationId xmlns:a16="http://schemas.microsoft.com/office/drawing/2014/main" id="{D212CC0D-B5FA-42C1-9F71-8FF263946F1F}"/>
                  </a:ext>
                </a:extLst>
              </p:cNvPr>
              <p:cNvSpPr/>
              <p:nvPr/>
            </p:nvSpPr>
            <p:spPr>
              <a:xfrm rot="16200000">
                <a:off x="852306" y="3075067"/>
                <a:ext cx="328783" cy="409537"/>
              </a:xfrm>
              <a:prstGeom prst="homePlate">
                <a:avLst>
                  <a:gd name="adj" fmla="val 55513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Стрелка: шеврон 25">
                <a:extLst>
                  <a:ext uri="{FF2B5EF4-FFF2-40B4-BE49-F238E27FC236}">
                    <a16:creationId xmlns:a16="http://schemas.microsoft.com/office/drawing/2014/main" id="{C1EA9B8B-919F-4A69-A91B-E563A57D457D}"/>
                  </a:ext>
                </a:extLst>
              </p:cNvPr>
              <p:cNvSpPr/>
              <p:nvPr/>
            </p:nvSpPr>
            <p:spPr>
              <a:xfrm rot="16200000">
                <a:off x="891775" y="2913985"/>
                <a:ext cx="249846" cy="481855"/>
              </a:xfrm>
              <a:prstGeom prst="chevron">
                <a:avLst>
                  <a:gd name="adj" fmla="val 8125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055528-D4AA-44B1-914F-3551F483CAA4}"/>
                </a:ext>
              </a:extLst>
            </p:cNvPr>
            <p:cNvSpPr txBox="1"/>
            <p:nvPr/>
          </p:nvSpPr>
          <p:spPr>
            <a:xfrm>
              <a:off x="822095" y="3166933"/>
              <a:ext cx="494193" cy="29534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  <a:latin typeface="Circe Bold" panose="020B0602020203020203" pitchFamily="34" charset="-52"/>
                  <a:cs typeface="Times New Roman" panose="02020603050405020304" pitchFamily="18" charset="0"/>
                </a:rPr>
                <a:t>0,1</a:t>
              </a:r>
              <a:endParaRPr lang="ru-RU" dirty="0">
                <a:solidFill>
                  <a:schemeClr val="bg1"/>
                </a:solidFill>
                <a:latin typeface="Circe Bold" panose="020B0602020203020203" pitchFamily="34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5308A30-2378-4682-B3F4-38ED25584CE8}"/>
              </a:ext>
            </a:extLst>
          </p:cNvPr>
          <p:cNvGrpSpPr/>
          <p:nvPr/>
        </p:nvGrpSpPr>
        <p:grpSpPr>
          <a:xfrm>
            <a:off x="1926537" y="3164442"/>
            <a:ext cx="3097912" cy="2747552"/>
            <a:chOff x="775770" y="2921008"/>
            <a:chExt cx="617343" cy="541270"/>
          </a:xfrm>
        </p:grpSpPr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590CEAC2-6BD1-4FB5-A3F1-0D224991046B}"/>
                </a:ext>
              </a:extLst>
            </p:cNvPr>
            <p:cNvGrpSpPr/>
            <p:nvPr/>
          </p:nvGrpSpPr>
          <p:grpSpPr>
            <a:xfrm>
              <a:off x="775770" y="2921008"/>
              <a:ext cx="617343" cy="523219"/>
              <a:chOff x="775770" y="3029990"/>
              <a:chExt cx="481855" cy="414237"/>
            </a:xfrm>
          </p:grpSpPr>
          <p:sp>
            <p:nvSpPr>
              <p:cNvPr id="46" name="Стрелка: пятиугольник 45">
                <a:extLst>
                  <a:ext uri="{FF2B5EF4-FFF2-40B4-BE49-F238E27FC236}">
                    <a16:creationId xmlns:a16="http://schemas.microsoft.com/office/drawing/2014/main" id="{0D750948-E143-4AE4-BE24-EDA7C9F2FAFD}"/>
                  </a:ext>
                </a:extLst>
              </p:cNvPr>
              <p:cNvSpPr/>
              <p:nvPr/>
            </p:nvSpPr>
            <p:spPr>
              <a:xfrm rot="16200000">
                <a:off x="852306" y="3075067"/>
                <a:ext cx="328783" cy="409537"/>
              </a:xfrm>
              <a:prstGeom prst="homePlate">
                <a:avLst>
                  <a:gd name="adj" fmla="val 55513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Стрелка: шеврон 46">
                <a:extLst>
                  <a:ext uri="{FF2B5EF4-FFF2-40B4-BE49-F238E27FC236}">
                    <a16:creationId xmlns:a16="http://schemas.microsoft.com/office/drawing/2014/main" id="{0F0939CD-C3FE-4063-A49F-664A308418E2}"/>
                  </a:ext>
                </a:extLst>
              </p:cNvPr>
              <p:cNvSpPr/>
              <p:nvPr/>
            </p:nvSpPr>
            <p:spPr>
              <a:xfrm rot="16200000">
                <a:off x="891775" y="2913985"/>
                <a:ext cx="249846" cy="481855"/>
              </a:xfrm>
              <a:prstGeom prst="chevron">
                <a:avLst>
                  <a:gd name="adj" fmla="val 8125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3D6914C-A7EF-42AD-9E08-696887C1F294}"/>
                </a:ext>
              </a:extLst>
            </p:cNvPr>
            <p:cNvSpPr txBox="1"/>
            <p:nvPr/>
          </p:nvSpPr>
          <p:spPr>
            <a:xfrm>
              <a:off x="822095" y="3166933"/>
              <a:ext cx="494193" cy="29534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ru-RU" sz="6000" dirty="0">
                  <a:solidFill>
                    <a:schemeClr val="bg1"/>
                  </a:solidFill>
                  <a:latin typeface="Circe Bold" panose="020B0602020203020203" pitchFamily="34" charset="-52"/>
                  <a:cs typeface="Times New Roman" panose="02020603050405020304" pitchFamily="18" charset="0"/>
                </a:rPr>
                <a:t>1,2</a:t>
              </a:r>
              <a:endParaRPr lang="ru-RU" dirty="0">
                <a:solidFill>
                  <a:schemeClr val="bg1"/>
                </a:solidFill>
                <a:latin typeface="Circe Bold" panose="020B0602020203020203" pitchFamily="34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EA1F65B-0790-43A8-ABDF-52C7D79A1C5F}"/>
              </a:ext>
            </a:extLst>
          </p:cNvPr>
          <p:cNvGrpSpPr/>
          <p:nvPr/>
        </p:nvGrpSpPr>
        <p:grpSpPr>
          <a:xfrm>
            <a:off x="5459328" y="2048198"/>
            <a:ext cx="4200114" cy="3864863"/>
            <a:chOff x="775770" y="2921008"/>
            <a:chExt cx="617343" cy="541270"/>
          </a:xfrm>
        </p:grpSpPr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39986D4E-A2E7-41DD-BC05-1F737DCDA4D6}"/>
                </a:ext>
              </a:extLst>
            </p:cNvPr>
            <p:cNvGrpSpPr/>
            <p:nvPr/>
          </p:nvGrpSpPr>
          <p:grpSpPr>
            <a:xfrm>
              <a:off x="775770" y="2921008"/>
              <a:ext cx="617343" cy="523219"/>
              <a:chOff x="775770" y="3029990"/>
              <a:chExt cx="481855" cy="414237"/>
            </a:xfrm>
          </p:grpSpPr>
          <p:sp>
            <p:nvSpPr>
              <p:cNvPr id="51" name="Стрелка: пятиугольник 50">
                <a:extLst>
                  <a:ext uri="{FF2B5EF4-FFF2-40B4-BE49-F238E27FC236}">
                    <a16:creationId xmlns:a16="http://schemas.microsoft.com/office/drawing/2014/main" id="{3FBDC6FC-E890-4D19-A00F-C63087A9FEC0}"/>
                  </a:ext>
                </a:extLst>
              </p:cNvPr>
              <p:cNvSpPr/>
              <p:nvPr/>
            </p:nvSpPr>
            <p:spPr>
              <a:xfrm rot="16200000">
                <a:off x="852306" y="3075067"/>
                <a:ext cx="328783" cy="409537"/>
              </a:xfrm>
              <a:prstGeom prst="homePlate">
                <a:avLst>
                  <a:gd name="adj" fmla="val 55513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Стрелка: шеврон 51">
                <a:extLst>
                  <a:ext uri="{FF2B5EF4-FFF2-40B4-BE49-F238E27FC236}">
                    <a16:creationId xmlns:a16="http://schemas.microsoft.com/office/drawing/2014/main" id="{98859499-9A81-4C10-8D2F-1603A4AE4038}"/>
                  </a:ext>
                </a:extLst>
              </p:cNvPr>
              <p:cNvSpPr/>
              <p:nvPr/>
            </p:nvSpPr>
            <p:spPr>
              <a:xfrm rot="16200000">
                <a:off x="891775" y="2913985"/>
                <a:ext cx="249846" cy="481855"/>
              </a:xfrm>
              <a:prstGeom prst="chevron">
                <a:avLst>
                  <a:gd name="adj" fmla="val 8125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C3919A3-D132-4419-A8A7-F6587E568A9C}"/>
                </a:ext>
              </a:extLst>
            </p:cNvPr>
            <p:cNvSpPr txBox="1"/>
            <p:nvPr/>
          </p:nvSpPr>
          <p:spPr>
            <a:xfrm>
              <a:off x="822095" y="3166933"/>
              <a:ext cx="494193" cy="29534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ru-RU" sz="13800" dirty="0">
                  <a:solidFill>
                    <a:schemeClr val="bg1"/>
                  </a:solidFill>
                  <a:latin typeface="Circe Bold" panose="020B0602020203020203" pitchFamily="34" charset="-52"/>
                  <a:cs typeface="Times New Roman" panose="02020603050405020304" pitchFamily="18" charset="0"/>
                </a:rPr>
                <a:t>2</a:t>
              </a:r>
              <a:endParaRPr lang="ru-RU" sz="4400" dirty="0">
                <a:solidFill>
                  <a:schemeClr val="bg1"/>
                </a:solidFill>
                <a:latin typeface="Circe Bold" panose="020B0602020203020203" pitchFamily="34" charset="-5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Объект 4">
            <a:extLst>
              <a:ext uri="{FF2B5EF4-FFF2-40B4-BE49-F238E27FC236}">
                <a16:creationId xmlns:a16="http://schemas.microsoft.com/office/drawing/2014/main" id="{918A826B-DF36-4618-8ABB-CA4E706A9B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4474" y="596713"/>
            <a:ext cx="11023600" cy="404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err="1">
                <a:solidFill>
                  <a:schemeClr val="accent1"/>
                </a:solidFill>
                <a:latin typeface="Circe Bold" panose="020B0602020203020203" pitchFamily="34" charset="-52"/>
                <a:cs typeface="Times New Roman" panose="02020603050405020304" pitchFamily="18" charset="0"/>
              </a:rPr>
              <a:t>Эскроу</a:t>
            </a:r>
            <a:r>
              <a:rPr lang="ru-RU" sz="3200" dirty="0">
                <a:solidFill>
                  <a:schemeClr val="accent1"/>
                </a:solidFill>
                <a:latin typeface="Circe Bold" panose="020B0602020203020203" pitchFamily="34" charset="-52"/>
                <a:cs typeface="Times New Roman" panose="02020603050405020304" pitchFamily="18" charset="0"/>
              </a:rPr>
              <a:t> сохранит обороты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E91A6B-1036-4175-8D23-6A117D7561E1}"/>
              </a:ext>
            </a:extLst>
          </p:cNvPr>
          <p:cNvSpPr txBox="1"/>
          <p:nvPr/>
        </p:nvSpPr>
        <p:spPr>
          <a:xfrm>
            <a:off x="630497" y="1990709"/>
            <a:ext cx="470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irce Bold" panose="020B0602020203020203" pitchFamily="34" charset="-52"/>
                <a:ea typeface="Verdana" panose="020B0604030504040204" pitchFamily="34" charset="0"/>
                <a:cs typeface="Times New Roman" panose="02020603050405020304" pitchFamily="18" charset="0"/>
              </a:rPr>
              <a:t>Остатки на счетах </a:t>
            </a:r>
            <a:r>
              <a:rPr lang="ru-RU" sz="1400" dirty="0" err="1">
                <a:latin typeface="Circe Bold" panose="020B0602020203020203" pitchFamily="34" charset="-52"/>
                <a:ea typeface="Verdana" panose="020B0604030504040204" pitchFamily="34" charset="0"/>
                <a:cs typeface="Times New Roman" panose="02020603050405020304" pitchFamily="18" charset="0"/>
              </a:rPr>
              <a:t>эскроу</a:t>
            </a:r>
            <a:r>
              <a:rPr lang="ru-RU" sz="1400" dirty="0">
                <a:latin typeface="Circe Bold" panose="020B0602020203020203" pitchFamily="34" charset="-52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br>
              <a:rPr lang="ru-RU" sz="1400" dirty="0">
                <a:latin typeface="Circe Bold" panose="020B0602020203020203" pitchFamily="34" charset="-52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ea typeface="Verdana" panose="020B0604030504040204" pitchFamily="34" charset="0"/>
                <a:cs typeface="Times New Roman" panose="02020603050405020304" pitchFamily="18" charset="0"/>
              </a:rPr>
              <a:t>трлн руб.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56595-C2A2-4A49-B580-9B5756C28788}"/>
              </a:ext>
            </a:extLst>
          </p:cNvPr>
          <p:cNvSpPr txBox="1"/>
          <p:nvPr/>
        </p:nvSpPr>
        <p:spPr>
          <a:xfrm>
            <a:off x="6896462" y="5840332"/>
            <a:ext cx="111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accent1"/>
                </a:solidFill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400" dirty="0"/>
              <a:t>2021 г.</a:t>
            </a:r>
            <a:br>
              <a:rPr lang="ru-RU" sz="1400" dirty="0"/>
            </a:br>
            <a:r>
              <a:rPr lang="ru-RU" sz="1400" dirty="0"/>
              <a:t>прогноз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4F5510-85E0-4E83-AA48-CA5BB8EA4F3A}"/>
              </a:ext>
            </a:extLst>
          </p:cNvPr>
          <p:cNvSpPr txBox="1"/>
          <p:nvPr/>
        </p:nvSpPr>
        <p:spPr>
          <a:xfrm>
            <a:off x="3043058" y="5948054"/>
            <a:ext cx="864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accent1"/>
                </a:solidFill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400" dirty="0"/>
              <a:t>2020 г.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19D67-97F4-4752-BF3B-E225A43803F8}"/>
              </a:ext>
            </a:extLst>
          </p:cNvPr>
          <p:cNvSpPr txBox="1"/>
          <p:nvPr/>
        </p:nvSpPr>
        <p:spPr>
          <a:xfrm>
            <a:off x="9703679" y="704098"/>
            <a:ext cx="2327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chemeClr val="tx2"/>
                </a:solidFill>
                <a:latin typeface="Circe Bold" panose="020B0602020203020203" pitchFamily="34" charset="-52"/>
              </a:rPr>
              <a:t>2,5</a:t>
            </a:r>
            <a:r>
              <a:rPr lang="ru-RU" sz="3200" dirty="0">
                <a:solidFill>
                  <a:schemeClr val="tx2"/>
                </a:solidFill>
                <a:latin typeface="Circe Bold" panose="020B0602020203020203" pitchFamily="34" charset="-52"/>
              </a:rPr>
              <a:t>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FC1D6-0B57-4B32-BDB3-BA069CFD6942}"/>
              </a:ext>
            </a:extLst>
          </p:cNvPr>
          <p:cNvSpPr txBox="1"/>
          <p:nvPr/>
        </p:nvSpPr>
        <p:spPr>
          <a:xfrm>
            <a:off x="9435581" y="1566247"/>
            <a:ext cx="2649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4264D"/>
                </a:solidFill>
              </a:rPr>
              <a:t>доля </a:t>
            </a:r>
            <a:r>
              <a:rPr lang="ru-RU" sz="1600" dirty="0" err="1">
                <a:solidFill>
                  <a:srgbClr val="04264D"/>
                </a:solidFill>
              </a:rPr>
              <a:t>эксроу</a:t>
            </a:r>
            <a:r>
              <a:rPr lang="ru-RU" sz="1600" dirty="0">
                <a:solidFill>
                  <a:srgbClr val="04264D"/>
                </a:solidFill>
              </a:rPr>
              <a:t> </a:t>
            </a:r>
            <a:br>
              <a:rPr lang="ru-RU" sz="1600" dirty="0">
                <a:solidFill>
                  <a:srgbClr val="04264D"/>
                </a:solidFill>
              </a:rPr>
            </a:br>
            <a:r>
              <a:rPr lang="ru-RU" sz="1600" dirty="0">
                <a:solidFill>
                  <a:srgbClr val="04264D"/>
                </a:solidFill>
              </a:rPr>
              <a:t>в структуре фондирования </a:t>
            </a:r>
            <a:br>
              <a:rPr lang="ru-RU" sz="1600" dirty="0">
                <a:solidFill>
                  <a:srgbClr val="04264D"/>
                </a:solidFill>
              </a:rPr>
            </a:br>
            <a:r>
              <a:rPr lang="ru-RU" sz="1600" dirty="0">
                <a:solidFill>
                  <a:srgbClr val="04264D"/>
                </a:solidFill>
              </a:rPr>
              <a:t>на конец 2021 года</a:t>
            </a:r>
          </a:p>
        </p:txBody>
      </p:sp>
      <p:sp>
        <p:nvSpPr>
          <p:cNvPr id="11" name="Дуга 10">
            <a:extLst>
              <a:ext uri="{FF2B5EF4-FFF2-40B4-BE49-F238E27FC236}">
                <a16:creationId xmlns:a16="http://schemas.microsoft.com/office/drawing/2014/main" id="{07961CA6-962A-4F31-8036-9E3F710048A8}"/>
              </a:ext>
            </a:extLst>
          </p:cNvPr>
          <p:cNvSpPr/>
          <p:nvPr/>
        </p:nvSpPr>
        <p:spPr>
          <a:xfrm rot="18554752">
            <a:off x="7338877" y="2008981"/>
            <a:ext cx="3181350" cy="1455722"/>
          </a:xfrm>
          <a:prstGeom prst="arc">
            <a:avLst>
              <a:gd name="adj1" fmla="val 16200000"/>
              <a:gd name="adj2" fmla="val 21163768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887793"/>
      </p:ext>
    </p:extLst>
  </p:cSld>
  <p:clrMapOvr>
    <a:masterClrMapping/>
  </p:clrMapOvr>
</p:sld>
</file>

<file path=ppt/theme/theme1.xml><?xml version="1.0" encoding="utf-8"?>
<a:theme xmlns:a="http://schemas.openxmlformats.org/drawingml/2006/main" name="Оглавление">
  <a:themeElements>
    <a:clrScheme name="NCR">
      <a:dk1>
        <a:srgbClr val="222222"/>
      </a:dk1>
      <a:lt1>
        <a:sysClr val="window" lastClr="FFFFFF"/>
      </a:lt1>
      <a:dk2>
        <a:srgbClr val="084997"/>
      </a:dk2>
      <a:lt2>
        <a:srgbClr val="73AFFD"/>
      </a:lt2>
      <a:accent1>
        <a:srgbClr val="04264D"/>
      </a:accent1>
      <a:accent2>
        <a:srgbClr val="A5CCF7"/>
      </a:accent2>
      <a:accent3>
        <a:srgbClr val="FFCC15"/>
      </a:accent3>
      <a:accent4>
        <a:srgbClr val="009999"/>
      </a:accent4>
      <a:accent5>
        <a:srgbClr val="CC3636"/>
      </a:accent5>
      <a:accent6>
        <a:srgbClr val="F04B00"/>
      </a:accent6>
      <a:hlink>
        <a:srgbClr val="78A7DA"/>
      </a:hlink>
      <a:folHlink>
        <a:srgbClr val="47236B"/>
      </a:folHlink>
    </a:clrScheme>
    <a:fontScheme name="Другая 1">
      <a:majorFont>
        <a:latin typeface="EuropeDemi С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R шаблон" id="{9C9947E2-E2A2-49EE-B893-AE8D1A563093}" vid="{129D4E35-6C8F-4605-99DB-7D6B812BF834}"/>
    </a:ext>
  </a:extLst>
</a:theme>
</file>

<file path=ppt/theme/theme2.xml><?xml version="1.0" encoding="utf-8"?>
<a:theme xmlns:a="http://schemas.openxmlformats.org/drawingml/2006/main" name="Текст, рисунки">
  <a:themeElements>
    <a:clrScheme name="NCR">
      <a:dk1>
        <a:srgbClr val="222222"/>
      </a:dk1>
      <a:lt1>
        <a:sysClr val="window" lastClr="FFFFFF"/>
      </a:lt1>
      <a:dk2>
        <a:srgbClr val="084997"/>
      </a:dk2>
      <a:lt2>
        <a:srgbClr val="73AFFD"/>
      </a:lt2>
      <a:accent1>
        <a:srgbClr val="04264D"/>
      </a:accent1>
      <a:accent2>
        <a:srgbClr val="A5CCF7"/>
      </a:accent2>
      <a:accent3>
        <a:srgbClr val="FFCC15"/>
      </a:accent3>
      <a:accent4>
        <a:srgbClr val="009999"/>
      </a:accent4>
      <a:accent5>
        <a:srgbClr val="CC3636"/>
      </a:accent5>
      <a:accent6>
        <a:srgbClr val="F04B00"/>
      </a:accent6>
      <a:hlink>
        <a:srgbClr val="78A7DA"/>
      </a:hlink>
      <a:folHlink>
        <a:srgbClr val="47236B"/>
      </a:folHlink>
    </a:clrScheme>
    <a:fontScheme name="NCR1">
      <a:majorFont>
        <a:latin typeface="Roboto Light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R шаблон" id="{9C9947E2-E2A2-49EE-B893-AE8D1A563093}" vid="{CB4A483B-17A5-46DF-8A68-78F0356F6344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CR_Circe">
  <a:themeElements>
    <a:clrScheme name="NCR">
      <a:dk1>
        <a:srgbClr val="222222"/>
      </a:dk1>
      <a:lt1>
        <a:sysClr val="window" lastClr="FFFFFF"/>
      </a:lt1>
      <a:dk2>
        <a:srgbClr val="084997"/>
      </a:dk2>
      <a:lt2>
        <a:srgbClr val="73AFFD"/>
      </a:lt2>
      <a:accent1>
        <a:srgbClr val="04264D"/>
      </a:accent1>
      <a:accent2>
        <a:srgbClr val="A5CCF7"/>
      </a:accent2>
      <a:accent3>
        <a:srgbClr val="FFCC15"/>
      </a:accent3>
      <a:accent4>
        <a:srgbClr val="009999"/>
      </a:accent4>
      <a:accent5>
        <a:srgbClr val="CC3636"/>
      </a:accent5>
      <a:accent6>
        <a:srgbClr val="F04B00"/>
      </a:accent6>
      <a:hlink>
        <a:srgbClr val="78A7DA"/>
      </a:hlink>
      <a:folHlink>
        <a:srgbClr val="47236B"/>
      </a:folHlink>
    </a:clrScheme>
    <a:fontScheme name="NCR_Circe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R" id="{18332725-EF14-4255-9B96-9BB917B79161}" vid="{1EB271BD-B9E4-41E3-ADFA-188F55B1FE3D}"/>
    </a:ext>
  </a:extLst>
</a:theme>
</file>

<file path=ppt/theme/theme5.xml><?xml version="1.0" encoding="utf-8"?>
<a:theme xmlns:a="http://schemas.openxmlformats.org/drawingml/2006/main" name="1_Текст, рисунки">
  <a:themeElements>
    <a:clrScheme name="NCR">
      <a:dk1>
        <a:srgbClr val="222222"/>
      </a:dk1>
      <a:lt1>
        <a:sysClr val="window" lastClr="FFFFFF"/>
      </a:lt1>
      <a:dk2>
        <a:srgbClr val="084997"/>
      </a:dk2>
      <a:lt2>
        <a:srgbClr val="73AFFD"/>
      </a:lt2>
      <a:accent1>
        <a:srgbClr val="04264D"/>
      </a:accent1>
      <a:accent2>
        <a:srgbClr val="A5CCF7"/>
      </a:accent2>
      <a:accent3>
        <a:srgbClr val="FFCC15"/>
      </a:accent3>
      <a:accent4>
        <a:srgbClr val="009999"/>
      </a:accent4>
      <a:accent5>
        <a:srgbClr val="CC3636"/>
      </a:accent5>
      <a:accent6>
        <a:srgbClr val="F04B00"/>
      </a:accent6>
      <a:hlink>
        <a:srgbClr val="78A7DA"/>
      </a:hlink>
      <a:folHlink>
        <a:srgbClr val="47236B"/>
      </a:folHlink>
    </a:clrScheme>
    <a:fontScheme name="NCR1">
      <a:majorFont>
        <a:latin typeface="Roboto Light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R шаблон" id="{9C9947E2-E2A2-49EE-B893-AE8D1A563093}" vid="{CB4A483B-17A5-46DF-8A68-78F0356F6344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FBF5291C3DDEC45862DCBABC35BC878" ma:contentTypeVersion="8" ma:contentTypeDescription="Создание документа." ma:contentTypeScope="" ma:versionID="f303b331711aea2abb1340b9d7bc577f">
  <xsd:schema xmlns:xsd="http://www.w3.org/2001/XMLSchema" xmlns:xs="http://www.w3.org/2001/XMLSchema" xmlns:p="http://schemas.microsoft.com/office/2006/metadata/properties" xmlns:ns3="8112f712-63d3-49eb-af87-8e0271aac20e" targetNamespace="http://schemas.microsoft.com/office/2006/metadata/properties" ma:root="true" ma:fieldsID="bece9996987a6f6d1015e7cfa3652436" ns3:_="">
    <xsd:import namespace="8112f712-63d3-49eb-af87-8e0271aac2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12f712-63d3-49eb-af87-8e0271aac2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1FC123-06B6-4C69-9970-34377E52D2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FAEB64-E8B7-49F6-AA7E-C06DD146D094}">
  <ds:schemaRefs>
    <ds:schemaRef ds:uri="http://purl.org/dc/elements/1.1/"/>
    <ds:schemaRef ds:uri="8112f712-63d3-49eb-af87-8e0271aac20e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458FD4C-165A-45AD-8649-686B924639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12f712-63d3-49eb-af87-8e0271aac2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NCR</Template>
  <TotalTime>9876</TotalTime>
  <Words>535</Words>
  <Application>Microsoft Office PowerPoint</Application>
  <PresentationFormat>Широкоэкранный</PresentationFormat>
  <Paragraphs>163</Paragraphs>
  <Slides>19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39" baseType="lpstr">
      <vt:lpstr>Arial</vt:lpstr>
      <vt:lpstr>Calibri</vt:lpstr>
      <vt:lpstr>Calibri Light</vt:lpstr>
      <vt:lpstr>Circe</vt:lpstr>
      <vt:lpstr>Circe Bold</vt:lpstr>
      <vt:lpstr>Circe ExtraBold</vt:lpstr>
      <vt:lpstr>Circe Light</vt:lpstr>
      <vt:lpstr>Courier New</vt:lpstr>
      <vt:lpstr>EuropeDemi</vt:lpstr>
      <vt:lpstr>EuropeDemi С</vt:lpstr>
      <vt:lpstr>EuropeDemiC</vt:lpstr>
      <vt:lpstr>Roboto Light</vt:lpstr>
      <vt:lpstr>Times New Roman</vt:lpstr>
      <vt:lpstr>Verdana</vt:lpstr>
      <vt:lpstr>Wingdings</vt:lpstr>
      <vt:lpstr>Оглавление</vt:lpstr>
      <vt:lpstr>Текст, рисунки</vt:lpstr>
      <vt:lpstr>Специальное оформление</vt:lpstr>
      <vt:lpstr>NCR_Circe</vt:lpstr>
      <vt:lpstr>1_Текст, рисунки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Mikhail Doronkin</dc:creator>
  <cp:lastModifiedBy>Mikhail Doronkin</cp:lastModifiedBy>
  <cp:revision>630</cp:revision>
  <cp:lastPrinted>2021-03-25T13:10:23Z</cp:lastPrinted>
  <dcterms:created xsi:type="dcterms:W3CDTF">2019-09-25T08:48:04Z</dcterms:created>
  <dcterms:modified xsi:type="dcterms:W3CDTF">2021-03-25T13:28:43Z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0x010100BFBF5291C3DDEC45862DCBABC35BC878</vt:lpwstr>
  </property>
</Properties>
</file>