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47" r:id="rId2"/>
    <p:sldId id="657" r:id="rId3"/>
    <p:sldId id="660" r:id="rId4"/>
    <p:sldId id="663" r:id="rId5"/>
    <p:sldId id="664" r:id="rId6"/>
    <p:sldId id="662" r:id="rId7"/>
    <p:sldId id="665" r:id="rId8"/>
    <p:sldId id="661" r:id="rId9"/>
    <p:sldId id="666" r:id="rId10"/>
    <p:sldId id="392" r:id="rId11"/>
  </p:sldIdLst>
  <p:sldSz cx="9144000" cy="5143500" type="screen16x9"/>
  <p:notesSz cx="6875463" cy="10002838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1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4A4"/>
    <a:srgbClr val="016CB0"/>
    <a:srgbClr val="CB6C1D"/>
    <a:srgbClr val="C05350"/>
    <a:srgbClr val="A162D0"/>
    <a:srgbClr val="5BB142"/>
    <a:srgbClr val="000000"/>
    <a:srgbClr val="3399FF"/>
    <a:srgbClr val="AAD5EA"/>
    <a:srgbClr val="8DCB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73679" autoAdjust="0"/>
  </p:normalViewPr>
  <p:slideViewPr>
    <p:cSldViewPr>
      <p:cViewPr varScale="1">
        <p:scale>
          <a:sx n="70" d="100"/>
          <a:sy n="70" d="100"/>
        </p:scale>
        <p:origin x="-1272" y="-102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3151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9367" cy="500142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4506" y="3"/>
            <a:ext cx="2979367" cy="500142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r">
              <a:defRPr sz="1200"/>
            </a:lvl1pPr>
          </a:lstStyle>
          <a:p>
            <a:fld id="{4622CCC6-5DD1-46E5-8B29-6E0F57D8F303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79367" cy="500142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4506" y="9500961"/>
            <a:ext cx="2979367" cy="500142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r">
              <a:defRPr sz="1200"/>
            </a:lvl1pPr>
          </a:lstStyle>
          <a:p>
            <a:fld id="{4A8D50C4-5574-420A-837C-EA081A5F6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1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9367" cy="500142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4506" y="3"/>
            <a:ext cx="2979367" cy="500142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r">
              <a:defRPr sz="1200"/>
            </a:lvl1pPr>
          </a:lstStyle>
          <a:p>
            <a:fld id="{F43C4582-2851-4962-A086-46D752FCB4F9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4" tIns="46148" rIns="92294" bIns="461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547" y="4751350"/>
            <a:ext cx="5500370" cy="4501277"/>
          </a:xfrm>
          <a:prstGeom prst="rect">
            <a:avLst/>
          </a:prstGeom>
        </p:spPr>
        <p:txBody>
          <a:bodyPr vert="horz" lIns="92294" tIns="46148" rIns="92294" bIns="4614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00961"/>
            <a:ext cx="2979367" cy="500142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4506" y="9500961"/>
            <a:ext cx="2979367" cy="500142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r">
              <a:defRPr sz="1200"/>
            </a:lvl1pPr>
          </a:lstStyle>
          <a:p>
            <a:fld id="{554A6B1D-208F-4AA4-8950-32B470A3C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04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6591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Цифровизация становится основой современного бизнеса. Теперь ему необходимо быстро подстраиваться под изменения рынка. А значит, концентрироваться не на сокращении затрат и экономии, а на понимании реальных потребностей клиентов и умении быстро на них реагировать. В таких условиях простых транзакционных операций становится явно недостаточно. Необходимо формировать новые бизнес-модели. Организации все больше заинтересованы не просто в углублении автоматизации, а в ее расширении и распространении на весь бизнес. Поэтому для них актуальна возможность автоматизации любых процессов без программирования. На первый план выходят такие свойства программных продуктов, как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этом направлении развиваются и современные системы BPMS. Они особенно актуальны для компаний в новых условиях, потому что охватывают организационную сферу компании – как она делает свой бизнес. Если нет глобальных изменений в процессах, то не будет и изменений в компании. Залог успешной трансформации – это готовность к изменениям плюс технологии. Технологии, в свою очередь, должны быть понятными и доступными. Основные требования – возможность быстрых изменений и прозрачность. </a:t>
            </a:r>
          </a:p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939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6591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7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6591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ru-RU" sz="1200" b="1" i="1" dirty="0" err="1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Цифровизация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 становится основой современного бизнеса. Теперь ему необходимо быстро подстраиваться под изменения рынка. А значит, концентрироваться не на сокращении затрат и экономии, а на понимании реальных потребностей клиентов и умении быстро на них реагировать. В таких условиях простых транзакционных операций становится явно недостаточно. Необходимо формировать новые бизнес-модели.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200" b="1" i="1" dirty="0">
              <a:solidFill>
                <a:schemeClr val="tx2">
                  <a:lumMod val="75000"/>
                </a:schemeClr>
              </a:solidFill>
              <a:latin typeface="EurofontC" panose="00000500000000000000" pitchFamily="50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   Организации все больше заинтересованы не просто в углублении автоматизации, а в ее расширении и распространении на весь бизнес. Поэтому для них актуальна возможность автоматизации любых процессов без программирования. На первый план выходят такие свойства программных продуктов, как </a:t>
            </a:r>
            <a:r>
              <a:rPr lang="ru-RU" sz="1200" b="1" i="1" dirty="0" err="1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Low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 </a:t>
            </a:r>
            <a:r>
              <a:rPr lang="ru-RU" sz="1200" b="1" i="1" dirty="0" err="1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Code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 и </a:t>
            </a:r>
            <a:r>
              <a:rPr lang="ru-RU" sz="1200" b="1" i="1" dirty="0" err="1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Case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 </a:t>
            </a:r>
            <a:r>
              <a:rPr lang="ru-RU" sz="1200" b="1" i="1" dirty="0" err="1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management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. В этом направлении развиваются и современные системы BPMS. Они особенно актуальны для компаний в новых условиях, потому что охватывают организационную сферу компании – как она делает свой бизнес.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200" b="1" i="1" dirty="0">
              <a:solidFill>
                <a:schemeClr val="tx2">
                  <a:lumMod val="75000"/>
                </a:schemeClr>
              </a:solidFill>
              <a:latin typeface="EurofontC" panose="00000500000000000000" pitchFamily="50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      Если нет глобальных изменений в процессах, то не будет и изменений в компании. Залог успешной трансформации – это готовность к изменениям плюс технологии. Технологии, в свою очередь, должны быть понятными и доступными. Основные требования – возможность быстрых изменений и прозрачность.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18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6591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70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6591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51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6591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93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6591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50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6591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42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6591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7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6591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</a:rPr>
              <a:t>Попытка разработать Перспективную Платформу «в одного» не привела к желаемому результату.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</a:rPr>
              <a:t>В рамках комитета по финансовым технологиям Ассоциации «Россия» нами уже ведутся активности по коллегиальной разработке концепции и базовых требований к ПБП.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</a:rPr>
              <a:t>Без непосредственного участия и прямой заинтересованности крупных игроков, таких как ВТБ, Газпромбанк, ВЭБ и </a:t>
            </a:r>
            <a:r>
              <a:rPr lang="ru-RU" sz="1800" b="0" i="0" dirty="0" err="1">
                <a:solidFill>
                  <a:schemeClr val="tx2">
                    <a:lumMod val="75000"/>
                  </a:schemeClr>
                </a:solidFill>
              </a:rPr>
              <a:t>Альфабанк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</a:rPr>
              <a:t>, разрабатываемые требования не будут отражать все потребности рынка.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</a:rPr>
              <a:t>Банк России как никто другой заинтересован, что бы банковская система была современной, транспарантной, эффективной и доступной потребителю. Будет логично если БР прим</a:t>
            </a:r>
            <a:r>
              <a:rPr lang="en-US" sz="1800" b="0" i="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ru-RU" sz="1800" b="0" i="0" dirty="0">
                <a:solidFill>
                  <a:schemeClr val="tx2">
                    <a:lumMod val="75000"/>
                  </a:schemeClr>
                </a:solidFill>
              </a:rPr>
              <a:t>т непосредственное участие в создании Перспективной Банковской Платформы.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74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53" t="29076" r="17862" b="30281"/>
          <a:stretch/>
        </p:blipFill>
        <p:spPr>
          <a:xfrm>
            <a:off x="0" y="0"/>
            <a:ext cx="9144000" cy="5143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03648" y="1923678"/>
            <a:ext cx="6550496" cy="1102519"/>
          </a:xfrm>
        </p:spPr>
        <p:txBody>
          <a:bodyPr>
            <a:normAutofit/>
          </a:bodyPr>
          <a:lstStyle>
            <a:lvl1pPr>
              <a:defRPr sz="5400">
                <a:solidFill>
                  <a:srgbClr val="0054A4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99592" y="266145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83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6207-3C33-44C4-9780-F553D0230738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729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19AA-FAA2-4ABB-BBD4-B2BCB85B8888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38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96E9-14D0-4767-B0CF-2CCD5FE28D25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93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ex_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8751"/>
            <a:ext cx="7571184" cy="3675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24A8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Банковская система   - важнейшая составляющая современной рыночной экономики и она развивается быстрее, чем реальная экономика</a:t>
            </a:r>
            <a:endParaRPr lang="en-US" dirty="0"/>
          </a:p>
          <a:p>
            <a:endParaRPr lang="ru-RU" dirty="0"/>
          </a:p>
          <a:p>
            <a:r>
              <a:rPr lang="ru-RU" dirty="0"/>
              <a:t>Один их основных элементов банковской системы  РФ  – коммерческие банки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Эффективность функционирования кредитно-банковской системы страны во многом определяется финансовой устойчивостью каждого коммерческого банка в отдельности</a:t>
            </a:r>
          </a:p>
          <a:p>
            <a:endParaRPr lang="ru-RU" dirty="0"/>
          </a:p>
          <a:p>
            <a:r>
              <a:rPr lang="ru-RU" dirty="0"/>
              <a:t>Банки меняются, стараясь адаптироваться к новым условиям </a:t>
            </a:r>
          </a:p>
          <a:p>
            <a:endParaRPr lang="ru-RU" dirty="0"/>
          </a:p>
          <a:p>
            <a:r>
              <a:rPr lang="ru-RU" dirty="0"/>
              <a:t>  </a:t>
            </a:r>
          </a:p>
          <a:p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54A6-F5D5-49E2-93D1-62175B214195}" type="datetime1">
              <a:rPr lang="ru-RU" smtClean="0"/>
              <a:pPr>
                <a:defRPr/>
              </a:pPr>
              <a:t>29.06.2018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83351" y="179062"/>
            <a:ext cx="1378099" cy="3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07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2135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367550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D128-FCD1-49D1-BC74-891FA03D9F9B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11912" y="81547"/>
            <a:ext cx="1228134" cy="2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26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0CEA-2942-4F5D-94EF-722121316B09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49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4C33-6425-4DF7-9143-38B26119F83A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36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A350-8494-4780-A797-34A4C3E8D47C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39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446D-16BB-45E4-B2AC-FF3DF4387961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54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70E-294B-4998-8E69-9F0FFDC45CD3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81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85CF-ACE7-4914-BA35-F255AD610D9E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86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B501-1601-4E7F-9D73-D5C3AA348C04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4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D0FB-F32A-4DD2-8D02-1ECF07FF6C3C}" type="datetime1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F67F-AA73-4952-905B-DFC056DBD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0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lexsoft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1869672"/>
            <a:ext cx="7174078" cy="1916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Банки и практические вопросы цифровой трансформации.</a:t>
            </a:r>
          </a:p>
          <a:p>
            <a:endParaRPr lang="ru-RU" sz="3200" b="1" dirty="0"/>
          </a:p>
          <a:p>
            <a:r>
              <a:rPr lang="ru-RU" sz="2800" b="1" i="1" dirty="0">
                <a:solidFill>
                  <a:srgbClr val="015597"/>
                </a:solidFill>
                <a:cs typeface="Arial" panose="020B0604020202020204" pitchFamily="34" charset="0"/>
              </a:rPr>
              <a:t>Что важнее: процесс или результат?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07AA705-AB0E-402E-82D5-077882B1E760}"/>
              </a:ext>
            </a:extLst>
          </p:cNvPr>
          <p:cNvSpPr/>
          <p:nvPr/>
        </p:nvSpPr>
        <p:spPr>
          <a:xfrm>
            <a:off x="4139952" y="3759882"/>
            <a:ext cx="453650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EurofontC" panose="00000500000000000000" pitchFamily="50" charset="0"/>
            </a:endParaRPr>
          </a:p>
          <a:p>
            <a:pPr algn="r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EurofontC" panose="00000500000000000000" pitchFamily="50" charset="0"/>
              </a:rPr>
              <a:t>Аркадий Лобас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urofontC" panose="00000500000000000000" pitchFamily="50" charset="0"/>
              </a:rPr>
              <a:t> (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EurofontC" panose="00000500000000000000" pitchFamily="50" charset="0"/>
              </a:rPr>
              <a:t>АО «ФлексСофт»)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Eurofont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04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37624"/>
            <a:ext cx="8229600" cy="2721750"/>
          </a:xfr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3300" b="1" dirty="0">
                <a:solidFill>
                  <a:srgbClr val="324A87"/>
                </a:solidFill>
                <a:latin typeface="EurofontC" panose="00000500000000000000" pitchFamily="50" charset="0"/>
                <a:ea typeface="+mj-ea"/>
                <a:cs typeface="Arial" panose="020B0604020202020204" pitchFamily="34" charset="0"/>
              </a:rPr>
              <a:t>Благодарю за внимание!</a:t>
            </a:r>
          </a:p>
          <a:p>
            <a:pPr marL="0" indent="0" algn="ctr" fontAlgn="base">
              <a:buNone/>
            </a:pPr>
            <a:endParaRPr lang="en-US" sz="2200" dirty="0"/>
          </a:p>
          <a:p>
            <a:pPr marL="0" indent="0" algn="ctr" fontAlgn="base">
              <a:buNone/>
            </a:pPr>
            <a:endParaRPr lang="en-US" sz="2200" dirty="0">
              <a:latin typeface="EurofontC" panose="00000500000000000000" pitchFamily="50" charset="0"/>
            </a:endParaRPr>
          </a:p>
          <a:p>
            <a:pPr marL="0" indent="0" algn="ctr" fontAlgn="base">
              <a:buNone/>
            </a:pPr>
            <a:r>
              <a:rPr lang="ru-RU" sz="2500" dirty="0">
                <a:latin typeface="EurofontC" panose="00000500000000000000" pitchFamily="50" charset="0"/>
              </a:rPr>
              <a:t>Контактная информация</a:t>
            </a:r>
          </a:p>
          <a:p>
            <a:pPr marL="0" indent="0" algn="ctr" fontAlgn="base">
              <a:buNone/>
            </a:pPr>
            <a:r>
              <a:rPr lang="ru-RU" sz="2500" dirty="0">
                <a:latin typeface="EurofontC" panose="00000500000000000000" pitchFamily="50" charset="0"/>
              </a:rPr>
              <a:t>127055, г. Москва</a:t>
            </a:r>
            <a:br>
              <a:rPr lang="ru-RU" sz="2500" dirty="0">
                <a:latin typeface="EurofontC" panose="00000500000000000000" pitchFamily="50" charset="0"/>
              </a:rPr>
            </a:br>
            <a:r>
              <a:rPr lang="ru-RU" sz="2500" dirty="0">
                <a:latin typeface="EurofontC" panose="00000500000000000000" pitchFamily="50" charset="0"/>
              </a:rPr>
              <a:t>ул. </a:t>
            </a:r>
            <a:r>
              <a:rPr lang="ru-RU" sz="2500" dirty="0" err="1">
                <a:latin typeface="EurofontC" panose="00000500000000000000" pitchFamily="50" charset="0"/>
              </a:rPr>
              <a:t>Новолесная</a:t>
            </a:r>
            <a:r>
              <a:rPr lang="ru-RU" sz="2500" dirty="0">
                <a:latin typeface="EurofontC" panose="00000500000000000000" pitchFamily="50" charset="0"/>
              </a:rPr>
              <a:t>, дом 2</a:t>
            </a:r>
            <a:br>
              <a:rPr lang="ru-RU" sz="2500" dirty="0">
                <a:latin typeface="EurofontC" panose="00000500000000000000" pitchFamily="50" charset="0"/>
              </a:rPr>
            </a:br>
            <a:r>
              <a:rPr lang="ru-RU" sz="2500" dirty="0">
                <a:latin typeface="EurofontC" panose="00000500000000000000" pitchFamily="50" charset="0"/>
              </a:rPr>
              <a:t>Тел.: +7 (495) 788-03-25</a:t>
            </a:r>
            <a:br>
              <a:rPr lang="ru-RU" sz="2500" dirty="0">
                <a:latin typeface="EurofontC" panose="00000500000000000000" pitchFamily="50" charset="0"/>
              </a:rPr>
            </a:br>
            <a:r>
              <a:rPr lang="ru-RU" sz="2500" dirty="0">
                <a:latin typeface="EurofontC" panose="00000500000000000000" pitchFamily="50" charset="0"/>
              </a:rPr>
              <a:t>e-</a:t>
            </a:r>
            <a:r>
              <a:rPr lang="ru-RU" sz="2500" dirty="0" err="1">
                <a:latin typeface="EurofontC" panose="00000500000000000000" pitchFamily="50" charset="0"/>
              </a:rPr>
              <a:t>mail</a:t>
            </a:r>
            <a:r>
              <a:rPr lang="ru-RU" sz="2500" dirty="0">
                <a:latin typeface="EurofontC" panose="00000500000000000000" pitchFamily="50" charset="0"/>
              </a:rPr>
              <a:t>: </a:t>
            </a:r>
            <a:r>
              <a:rPr lang="ru-RU" sz="2500" u="sng" dirty="0">
                <a:latin typeface="EurofontC" panose="00000500000000000000" pitchFamily="50" charset="0"/>
                <a:hlinkClick r:id="rId3"/>
              </a:rPr>
              <a:t>info@flexsoft.com</a:t>
            </a:r>
            <a:endParaRPr lang="ru-RU" sz="2500" dirty="0">
              <a:latin typeface="EurofontC" panose="00000500000000000000" pitchFamily="50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85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75621-14F7-4120-B912-48D29E5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05978"/>
            <a:ext cx="7859216" cy="3675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EurofontC" panose="00000500000000000000" pitchFamily="50" charset="0"/>
              </a:rPr>
              <a:t>Цифровая трансформация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02DB84-FA01-4259-BC6D-2723D7A0F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09634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 </a:t>
            </a: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EurofontC" panose="00000500000000000000" pitchFamily="50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EurofontC" panose="00000500000000000000" pitchFamily="50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EurofontC" panose="00000500000000000000" pitchFamily="50" charset="0"/>
              </a:rPr>
              <a:t>  </a:t>
            </a:r>
            <a:r>
              <a:rPr lang="ru-RU" sz="1600" b="1" dirty="0">
                <a:solidFill>
                  <a:schemeClr val="tx2"/>
                </a:solidFill>
                <a:latin typeface="EurofontC" panose="00000500000000000000" pitchFamily="50" charset="0"/>
              </a:rPr>
              <a:t>Цифровизация</a:t>
            </a:r>
            <a:r>
              <a:rPr lang="ru-RU" sz="1600" dirty="0">
                <a:solidFill>
                  <a:schemeClr val="tx2"/>
                </a:solidFill>
                <a:latin typeface="EurofontC" panose="00000500000000000000" pitchFamily="50" charset="0"/>
              </a:rPr>
              <a:t> становится основой современного банковского бизнеса.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chemeClr val="tx2"/>
              </a:solidFill>
              <a:latin typeface="EurofontC" panose="00000500000000000000" pitchFamily="50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solidFill>
                  <a:schemeClr val="tx2"/>
                </a:solidFill>
                <a:latin typeface="EurofontC" panose="00000500000000000000" pitchFamily="50" charset="0"/>
              </a:rPr>
              <a:t>  </a:t>
            </a:r>
            <a:r>
              <a:rPr lang="ru-RU" sz="1600" b="1" dirty="0">
                <a:solidFill>
                  <a:schemeClr val="tx2"/>
                </a:solidFill>
                <a:latin typeface="EurofontC" panose="00000500000000000000" pitchFamily="50" charset="0"/>
              </a:rPr>
              <a:t>Цифровизация банков </a:t>
            </a:r>
            <a:r>
              <a:rPr lang="ru-RU" sz="1600" dirty="0">
                <a:solidFill>
                  <a:schemeClr val="tx2"/>
                </a:solidFill>
                <a:latin typeface="EurofontC" panose="00000500000000000000" pitchFamily="50" charset="0"/>
              </a:rPr>
              <a:t>обеспечит конкурентоспособность, за счет использования современных программных технологий, обеспечивающих динамическое управление процессами (</a:t>
            </a:r>
            <a:r>
              <a:rPr lang="en-US" sz="1600" b="1" dirty="0">
                <a:solidFill>
                  <a:schemeClr val="tx2"/>
                </a:solidFill>
                <a:latin typeface="EurofontC" panose="00000500000000000000" pitchFamily="50" charset="0"/>
              </a:rPr>
              <a:t>Adaptive </a:t>
            </a:r>
            <a:r>
              <a:rPr lang="ru-RU" sz="1600" b="1" dirty="0" err="1">
                <a:solidFill>
                  <a:schemeClr val="tx2"/>
                </a:solidFill>
                <a:latin typeface="EurofontC" panose="00000500000000000000" pitchFamily="50" charset="0"/>
              </a:rPr>
              <a:t>Case</a:t>
            </a:r>
            <a:r>
              <a:rPr lang="ru-RU" sz="1600" b="1" dirty="0">
                <a:solidFill>
                  <a:schemeClr val="tx2"/>
                </a:solidFill>
                <a:latin typeface="EurofontC" panose="00000500000000000000" pitchFamily="50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EurofontC" panose="00000500000000000000" pitchFamily="50" charset="0"/>
              </a:rPr>
              <a:t>M</a:t>
            </a:r>
            <a:r>
              <a:rPr lang="ru-RU" sz="1600" b="1" dirty="0" err="1">
                <a:solidFill>
                  <a:schemeClr val="tx2"/>
                </a:solidFill>
                <a:latin typeface="EurofontC" panose="00000500000000000000" pitchFamily="50" charset="0"/>
              </a:rPr>
              <a:t>anagement</a:t>
            </a:r>
            <a:r>
              <a:rPr lang="ru-RU" sz="1600" dirty="0">
                <a:solidFill>
                  <a:schemeClr val="tx2"/>
                </a:solidFill>
                <a:latin typeface="EurofontC" panose="00000500000000000000" pitchFamily="50" charset="0"/>
              </a:rPr>
              <a:t>).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chemeClr val="tx2"/>
              </a:solidFill>
              <a:latin typeface="EurofontC" panose="00000500000000000000" pitchFamily="50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solidFill>
                  <a:schemeClr val="tx2"/>
                </a:solidFill>
                <a:latin typeface="EurofontC" panose="00000500000000000000" pitchFamily="50" charset="0"/>
              </a:rPr>
              <a:t>   </a:t>
            </a:r>
            <a:r>
              <a:rPr lang="ru-RU" sz="1600" b="1" dirty="0">
                <a:solidFill>
                  <a:schemeClr val="tx2"/>
                </a:solidFill>
                <a:latin typeface="EurofontC" panose="00000500000000000000" pitchFamily="50" charset="0"/>
              </a:rPr>
              <a:t>Залог успешной трансформации </a:t>
            </a:r>
            <a:r>
              <a:rPr lang="ru-RU" sz="1600" dirty="0">
                <a:solidFill>
                  <a:schemeClr val="tx2"/>
                </a:solidFill>
                <a:latin typeface="EurofontC" panose="00000500000000000000" pitchFamily="50" charset="0"/>
              </a:rPr>
              <a:t>– это готовность к изменениям плюс технологии. Технологии должны быть понятными и доступными, обеспечивать </a:t>
            </a:r>
            <a:r>
              <a:rPr lang="ru-RU" sz="1600" b="1" dirty="0">
                <a:solidFill>
                  <a:schemeClr val="tx2"/>
                </a:solidFill>
                <a:latin typeface="EurofontC" panose="00000500000000000000" pitchFamily="50" charset="0"/>
              </a:rPr>
              <a:t>возможность быстрых изменений </a:t>
            </a:r>
            <a:r>
              <a:rPr lang="ru-RU" sz="1600" dirty="0">
                <a:solidFill>
                  <a:schemeClr val="tx2"/>
                </a:solidFill>
                <a:latin typeface="EurofontC" panose="00000500000000000000" pitchFamily="50" charset="0"/>
              </a:rPr>
              <a:t>и прозрачность.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chemeClr val="tx2"/>
              </a:solidFill>
              <a:latin typeface="EurofontC" panose="00000500000000000000" pitchFamily="50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solidFill>
                  <a:schemeClr val="tx2"/>
                </a:solidFill>
                <a:latin typeface="EurofontC" panose="00000500000000000000" pitchFamily="50" charset="0"/>
              </a:rPr>
              <a:t>  </a:t>
            </a:r>
            <a:r>
              <a:rPr lang="ru-RU" sz="1600" b="1" dirty="0">
                <a:solidFill>
                  <a:schemeClr val="tx2"/>
                </a:solidFill>
                <a:latin typeface="EurofontC" panose="00000500000000000000" pitchFamily="50" charset="0"/>
              </a:rPr>
              <a:t>Платформа</a:t>
            </a:r>
            <a:r>
              <a:rPr lang="en-US" sz="1600" dirty="0">
                <a:solidFill>
                  <a:schemeClr val="tx2"/>
                </a:solidFill>
                <a:latin typeface="EurofontC" panose="00000500000000000000" pitchFamily="50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EurofontC" panose="00000500000000000000" pitchFamily="50" charset="0"/>
              </a:rPr>
              <a:t>– основа цифровой трансформации, универсальный конструктор для создания новых продуктов и процессов с минимальными затратами за счет повторного использования компонентов и настроек и минимального объема программирования.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        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D8177B-E346-4C34-B995-2B270440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88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75621-14F7-4120-B912-48D29E5A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EurofontC" panose="00000500000000000000" pitchFamily="50" charset="0"/>
              </a:rPr>
              <a:t>Практические вопросы цифровой трансформации.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02DB84-FA01-4259-BC6D-2723D7A0F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83718"/>
            <a:ext cx="7931224" cy="2042001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ru-RU" sz="2800" b="1" dirty="0">
                <a:solidFill>
                  <a:schemeClr val="tx2"/>
                </a:solidFill>
                <a:latin typeface="EurofontC" panose="00000500000000000000" pitchFamily="50" charset="0"/>
              </a:rPr>
              <a:t>Электронное взаимодействие. </a:t>
            </a:r>
            <a:endParaRPr lang="ru-RU" sz="2800" dirty="0">
              <a:solidFill>
                <a:schemeClr val="tx2"/>
              </a:solidFill>
              <a:latin typeface="EurofontC" panose="00000500000000000000" pitchFamily="50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endParaRPr lang="ru-RU" sz="2800" dirty="0">
              <a:solidFill>
                <a:schemeClr val="tx2"/>
              </a:solidFill>
              <a:latin typeface="EurofontC" panose="00000500000000000000" pitchFamily="50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ru-RU" sz="2800" b="1" dirty="0">
                <a:solidFill>
                  <a:schemeClr val="tx2"/>
                </a:solidFill>
                <a:latin typeface="EurofontC" panose="00000500000000000000" pitchFamily="50" charset="0"/>
              </a:rPr>
              <a:t>Электронная аутентификация (ЭЦП).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endParaRPr lang="ru-RU" sz="2800" dirty="0">
              <a:solidFill>
                <a:schemeClr val="tx2"/>
              </a:solidFill>
              <a:latin typeface="EurofontC" panose="00000500000000000000" pitchFamily="50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ru-RU" sz="2800" b="1" dirty="0">
                <a:solidFill>
                  <a:schemeClr val="tx2"/>
                </a:solidFill>
                <a:latin typeface="EurofontC" panose="00000500000000000000" pitchFamily="50" charset="0"/>
              </a:rPr>
              <a:t>Перспективная Банковская Платформа.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D8177B-E346-4C34-B995-2B270440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7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75621-14F7-4120-B912-48D29E5A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EurofontC" panose="00000500000000000000" pitchFamily="50" charset="0"/>
              </a:rPr>
              <a:t>Электронное взаимодействие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D8177B-E346-4C34-B995-2B270440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B1553343-4306-4224-81F3-026F10358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9668103"/>
              </p:ext>
            </p:extLst>
          </p:nvPr>
        </p:nvGraphicFramePr>
        <p:xfrm>
          <a:off x="457200" y="786779"/>
          <a:ext cx="8435280" cy="3811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5280">
                  <a:extLst>
                    <a:ext uri="{9D8B030D-6E8A-4147-A177-3AD203B41FA5}">
                      <a16:colId xmlns:a16="http://schemas.microsoft.com/office/drawing/2014/main" xmlns="" val="1299129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u="none" strike="noStrike" dirty="0">
                          <a:effectLst/>
                        </a:rPr>
                        <a:t>Электронное взаимодействие с Банком России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460147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 dirty="0">
                          <a:effectLst/>
                        </a:rPr>
                        <a:t>Электронный обмен с ГИС ГМП / ГИС ЖКХ  (СМЭВ)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4392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>
                          <a:effectLst/>
                        </a:rPr>
                        <a:t>Электронный обмен с ФНС (Федеральная налоговая служба)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368829872"/>
                  </a:ext>
                </a:extLst>
              </a:tr>
              <a:tr h="286307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 dirty="0">
                          <a:effectLst/>
                        </a:rPr>
                        <a:t>Электронный обмен с ФССП (Федеральная служба судебных приставов)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65140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 dirty="0">
                          <a:effectLst/>
                        </a:rPr>
                        <a:t>Электронный обмен с ФТС (Федеральная таможенная служба)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437064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 dirty="0">
                          <a:effectLst/>
                        </a:rPr>
                        <a:t>Шлюз к ЕГРЮЛ, ЕГРИП (через </a:t>
                      </a:r>
                      <a:r>
                        <a:rPr lang="ru-RU" sz="1500" u="none" strike="noStrike" dirty="0" err="1">
                          <a:effectLst/>
                        </a:rPr>
                        <a:t>ContrFocus</a:t>
                      </a:r>
                      <a:r>
                        <a:rPr lang="ru-RU" sz="1500" u="none" strike="noStrike" dirty="0">
                          <a:effectLst/>
                        </a:rPr>
                        <a:t>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7495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 dirty="0">
                          <a:effectLst/>
                        </a:rPr>
                        <a:t>Шлюз к ЭТП </a:t>
                      </a:r>
                      <a:r>
                        <a:rPr lang="ru-RU" sz="1500" u="none" strike="noStrike" dirty="0" err="1">
                          <a:effectLst/>
                        </a:rPr>
                        <a:t>ГосЗакупки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734949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 dirty="0">
                          <a:effectLst/>
                        </a:rPr>
                        <a:t>Электронный обмен с нотариусами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055784"/>
                  </a:ext>
                </a:extLst>
              </a:tr>
              <a:tr h="273732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 dirty="0">
                          <a:effectLst/>
                        </a:rPr>
                        <a:t>Электронный обмен с ЕФРСБ (реестр сведений о банкротстве)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152698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 dirty="0">
                          <a:effectLst/>
                        </a:rPr>
                        <a:t>Электронный обмен с ПФР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86588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>
                          <a:effectLst/>
                        </a:rPr>
                        <a:t>Электронный обмен с ФСФМ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226768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 dirty="0">
                          <a:effectLst/>
                        </a:rPr>
                        <a:t>Электронный обмен с картотекой арбитражных дел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4139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>
                          <a:effectLst/>
                        </a:rPr>
                        <a:t>Электронный обмен с ФМС (Федеральная миграционная служба)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957892985"/>
                  </a:ext>
                </a:extLst>
              </a:tr>
              <a:tr h="273732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 dirty="0">
                          <a:effectLst/>
                        </a:rPr>
                        <a:t>Электронный обмен с ЦИК (Центральная избирательная комиссия)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22717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>
                          <a:effectLst/>
                        </a:rPr>
                        <a:t>Электронный обмен с ФСС (Фонд социального страхования)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40047495"/>
                  </a:ext>
                </a:extLst>
              </a:tr>
              <a:tr h="234724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500" u="none" strike="noStrike" dirty="0">
                          <a:effectLst/>
                        </a:rPr>
                        <a:t>Интерфейс к БКИ (НБКИ, ОКБ, МБКИ, ЦККИ, </a:t>
                      </a:r>
                      <a:r>
                        <a:rPr lang="en-US" sz="1500" u="none" strike="noStrike" dirty="0">
                          <a:effectLst/>
                        </a:rPr>
                        <a:t>Equifax)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146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110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75621-14F7-4120-B912-48D29E5A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EurofontC" panose="00000500000000000000" pitchFamily="50" charset="0"/>
              </a:rPr>
              <a:t>Электронное взаимодействие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D8177B-E346-4C34-B995-2B270440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C804D82-01E1-4A65-AFC6-EB6B52DD1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7574"/>
            <a:ext cx="8712968" cy="333814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Предложение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   Для снижения рисков функционирования банковской системы, кредитные организации считают, что Банку России целесообразно взять на себя координирующую роль и выступить агрегатором в вопросах межведомственного электронного взаимодействия. Для этих целей создать единую точку подключения для участников финансово-банковской системы в рамках «личного кабинета», или путем создания отдельной структуры – центра электронного взаимодействия.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16982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75621-14F7-4120-B912-48D29E5A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EurofontC" panose="00000500000000000000" pitchFamily="50" charset="0"/>
              </a:rPr>
              <a:t>Электронная аутентификация (ЭЦП).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D8177B-E346-4C34-B995-2B270440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645FB60-3CF9-40F0-B742-1516C3D40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558"/>
            <a:ext cx="8568952" cy="3888432"/>
          </a:xfrm>
        </p:spPr>
        <p:txBody>
          <a:bodyPr>
            <a:noAutofit/>
          </a:bodyPr>
          <a:lstStyle/>
          <a:p>
            <a:r>
              <a:rPr lang="ru-RU" sz="2400" dirty="0"/>
              <a:t>ЭЦП физического лица и ЭЦП юридического лица – две разные сущности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Удостоверяющие центры (УЦ) никак между собой не взаимодействуют. Количество используемых ЭЦП растет пропорционально количеству удостоверяющих центров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Каждый участник пытается создать свой автономный УЦ</a:t>
            </a:r>
            <a:r>
              <a:rPr lang="ru-RU" sz="2400"/>
              <a:t>. </a:t>
            </a:r>
            <a:endParaRPr lang="ru-RU" sz="2400" dirty="0"/>
          </a:p>
          <a:p>
            <a:r>
              <a:rPr lang="ru-RU" sz="2400" dirty="0"/>
              <a:t>Возрастают прямые и накладные расходы на потребителя электронных услуг.</a:t>
            </a:r>
          </a:p>
        </p:txBody>
      </p:sp>
    </p:spTree>
    <p:extLst>
      <p:ext uri="{BB962C8B-B14F-4D97-AF65-F5344CB8AC3E}">
        <p14:creationId xmlns:p14="http://schemas.microsoft.com/office/powerpoint/2010/main" xmlns="" val="180562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75621-14F7-4120-B912-48D29E5A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EurofontC" panose="00000500000000000000" pitchFamily="50" charset="0"/>
              </a:rPr>
              <a:t>Электронная аутентификация (ЭЦП).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D8177B-E346-4C34-B995-2B270440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415EB8F9-0C11-4641-8284-07A95F13B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15566"/>
            <a:ext cx="8435280" cy="3977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Предложение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Внести необходимые поправки в Закон об ЭЦП:</a:t>
            </a:r>
          </a:p>
          <a:p>
            <a:pPr>
              <a:lnSpc>
                <a:spcPct val="120000"/>
              </a:lnSpc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в части признания единого формата (стандарта) ЭЦП – подписи физического лица и применения данной подписи ФЛ от имени ЮЛ;</a:t>
            </a:r>
          </a:p>
          <a:p>
            <a:pPr>
              <a:lnSpc>
                <a:spcPct val="120000"/>
              </a:lnSpc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в части организации взаимодействия УЦ и признания ими ЭЦП, выпущенных иными участниками системы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2.   Предложить Банку России реализовать функции Корневого Удостоверяющего Центра и обеспечить координацию взаимодействия участников финансово-банковской системы и системы Государственных Электронных Услуг, через центр электронного взаимодействия.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82832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75621-14F7-4120-B912-48D29E5A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EurofontC" panose="00000500000000000000" pitchFamily="50" charset="0"/>
              </a:rPr>
              <a:t>Перспективная банковская платформа.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D8177B-E346-4C34-B995-2B270440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51EC06C0-85B4-4297-A773-ECB42883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26179"/>
            <a:ext cx="8712968" cy="3888432"/>
          </a:xfrm>
        </p:spPr>
        <p:txBody>
          <a:bodyPr>
            <a:noAutofit/>
          </a:bodyPr>
          <a:lstStyle/>
          <a:p>
            <a:r>
              <a:rPr lang="ru-RU" sz="2400" dirty="0"/>
              <a:t>В рамках реализации Банком России программы по развитию цифровых технологий инициированы проекты по созданию ППС БР и СБП, которые диктуют для банков необходимость обеспечения обработки большого количества финансовых транзакций в режиме реального времени 24х7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Развитие финансовых приложений и сервисов порождает экспоненциальный рост количества финансовых транзакций, требующий от банковских систем высокой производительности и масштабируемости. </a:t>
            </a:r>
          </a:p>
          <a:p>
            <a:r>
              <a:rPr lang="ru-RU" sz="2400" dirty="0"/>
              <a:t>Подавляющее большинство эксплуатируемых банковских систем были спроектированы в 90-х годах прошлого века.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6390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75621-14F7-4120-B912-48D29E5A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EurofontC" panose="00000500000000000000" pitchFamily="50" charset="0"/>
              </a:rPr>
              <a:t>Перспективная банковская платформа.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D8177B-E346-4C34-B995-2B270440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BA86A42F-56EB-4AB9-BB54-15D95C7B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77090"/>
            <a:ext cx="8291264" cy="359017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Предложение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i="1" dirty="0">
                <a:solidFill>
                  <a:schemeClr val="tx2"/>
                </a:solidFill>
              </a:rPr>
              <a:t>    Создание перспективной банковской платформы должно происходить при непосредственном участии Банка России, крупных высокотехнологичных финансовых институтов и ИТ-компаний в целях соответствия требованиям цифровой экономики, для обеспечения технологического прорыва всеми участниками банковской системы, равнодоступной конкуренции и транспарентности.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57522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36874</TotalTime>
  <Words>1064</Words>
  <Application>Microsoft Office PowerPoint</Application>
  <PresentationFormat>Экран (16:9)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EurofontC</vt:lpstr>
      <vt:lpstr>Тема Office</vt:lpstr>
      <vt:lpstr>Слайд 1</vt:lpstr>
      <vt:lpstr>Цифровая трансформация</vt:lpstr>
      <vt:lpstr>Практические вопросы цифровой трансформации.</vt:lpstr>
      <vt:lpstr>Электронное взаимодействие</vt:lpstr>
      <vt:lpstr>Электронное взаимодействие</vt:lpstr>
      <vt:lpstr>Электронная аутентификация (ЭЦП).</vt:lpstr>
      <vt:lpstr>Электронная аутентификация (ЭЦП).</vt:lpstr>
      <vt:lpstr>Перспективная банковская платформа.</vt:lpstr>
      <vt:lpstr>Перспективная банковская платформа.</vt:lpstr>
      <vt:lpstr>Слайд 10</vt:lpstr>
    </vt:vector>
  </TitlesOfParts>
  <Company>FlexSoft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a.nepomnyaschiy@flexsoft.com</dc:creator>
  <cp:lastModifiedBy>Дмитрий</cp:lastModifiedBy>
  <cp:revision>1405</cp:revision>
  <cp:lastPrinted>2016-11-22T13:29:46Z</cp:lastPrinted>
  <dcterms:created xsi:type="dcterms:W3CDTF">2013-08-27T14:55:06Z</dcterms:created>
  <dcterms:modified xsi:type="dcterms:W3CDTF">2018-06-29T00:52:45Z</dcterms:modified>
</cp:coreProperties>
</file>