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81" r:id="rId4"/>
    <p:sldId id="288" r:id="rId5"/>
    <p:sldId id="313" r:id="rId6"/>
    <p:sldId id="316" r:id="rId7"/>
    <p:sldId id="330" r:id="rId8"/>
    <p:sldId id="327" r:id="rId9"/>
    <p:sldId id="291" r:id="rId10"/>
    <p:sldId id="318" r:id="rId11"/>
    <p:sldId id="314" r:id="rId12"/>
    <p:sldId id="324" r:id="rId13"/>
    <p:sldId id="315" r:id="rId14"/>
    <p:sldId id="292" r:id="rId15"/>
    <p:sldId id="293" r:id="rId16"/>
    <p:sldId id="294" r:id="rId17"/>
    <p:sldId id="295" r:id="rId18"/>
    <p:sldId id="317" r:id="rId19"/>
    <p:sldId id="319" r:id="rId20"/>
    <p:sldId id="322" r:id="rId21"/>
    <p:sldId id="323" r:id="rId22"/>
    <p:sldId id="298" r:id="rId23"/>
    <p:sldId id="297" r:id="rId24"/>
    <p:sldId id="320" r:id="rId25"/>
    <p:sldId id="321" r:id="rId26"/>
    <p:sldId id="31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0E5E58-893E-42C5-9F91-4BBCFAD18F36}">
          <p14:sldIdLst>
            <p14:sldId id="256"/>
            <p14:sldId id="259"/>
            <p14:sldId id="281"/>
            <p14:sldId id="288"/>
          </p14:sldIdLst>
        </p14:section>
        <p14:section name="Раздел без заголовка" id="{18DE17C5-E776-44ED-B10D-68B1A58362A7}">
          <p14:sldIdLst>
            <p14:sldId id="313"/>
            <p14:sldId id="316"/>
            <p14:sldId id="330"/>
            <p14:sldId id="327"/>
            <p14:sldId id="291"/>
            <p14:sldId id="318"/>
            <p14:sldId id="314"/>
            <p14:sldId id="324"/>
            <p14:sldId id="315"/>
            <p14:sldId id="292"/>
            <p14:sldId id="293"/>
            <p14:sldId id="294"/>
            <p14:sldId id="295"/>
            <p14:sldId id="317"/>
            <p14:sldId id="319"/>
            <p14:sldId id="322"/>
            <p14:sldId id="323"/>
            <p14:sldId id="298"/>
            <p14:sldId id="297"/>
            <p14:sldId id="320"/>
            <p14:sldId id="321"/>
            <p14:sldId id="3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111" d="100"/>
          <a:sy n="111" d="100"/>
        </p:scale>
        <p:origin x="-16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1AA3A33-84F5-4F59-84C8-92754B1FE3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30DCA8E-2199-445F-BA9E-0190E0912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4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B99E3F4B-AC55-45A8-9168-0220E9B03C2B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9DE3467-6D2A-4209-91FF-14231D2DA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8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467-6D2A-4209-91FF-14231D2DA8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8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467-6D2A-4209-91FF-14231D2DA89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3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E0D7-11E1-42CC-BD79-B382B697AEFC}" type="datetime1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1C-F23B-4C38-84FB-748418E8BECE}" type="datetime1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312C-FBCD-4DB2-BADE-4688745C8DF7}" type="datetime1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F7FB-BBEE-4093-B1E9-721D919ED773}" type="datetime1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937-B3CA-4272-A198-DD8D6E6D3555}" type="datetime1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AB0B-0AB0-4878-B83A-E268AC554635}" type="datetime1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FE3E-CBB7-4EF5-AA18-15F027E682FC}" type="datetime1">
              <a:rPr lang="ru-RU" smtClean="0"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101-3566-4B4B-B136-5DBAE3D11EFC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F1E5-E1F7-4DF9-866B-5B43AAA5126A}" type="datetime1">
              <a:rPr lang="ru-RU" smtClean="0"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6ED5-E9C6-4FD6-9CFD-4B557261E290}" type="datetime1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E029-1441-48E9-A82F-563827FB5348}" type="datetime1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E353-8177-486E-9F18-FB1FF96BC5E4}" type="datetime1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finsabat.k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pt_finpolicy@eecommission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811" y="1628800"/>
            <a:ext cx="7837722" cy="2220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480"/>
              </a:lnSpc>
              <a:spcBef>
                <a:spcPct val="20000"/>
              </a:spcBef>
            </a:pPr>
            <a:r>
              <a:rPr lang="ru-RU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Защита прав потребителей </a:t>
            </a:r>
          </a:p>
          <a:p>
            <a:pPr algn="ctr">
              <a:lnSpc>
                <a:spcPts val="3480"/>
              </a:lnSpc>
              <a:spcBef>
                <a:spcPct val="20000"/>
              </a:spcBef>
            </a:pPr>
            <a:r>
              <a:rPr lang="ru-RU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финансовых услуг </a:t>
            </a:r>
          </a:p>
          <a:p>
            <a:pPr algn="ctr">
              <a:lnSpc>
                <a:spcPts val="3480"/>
              </a:lnSpc>
              <a:spcBef>
                <a:spcPct val="20000"/>
              </a:spcBef>
            </a:pPr>
            <a:r>
              <a:rPr lang="ru-RU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финансовая грамотность </a:t>
            </a:r>
          </a:p>
          <a:p>
            <a:pPr algn="ctr">
              <a:lnSpc>
                <a:spcPts val="3480"/>
              </a:lnSpc>
              <a:spcBef>
                <a:spcPct val="20000"/>
              </a:spcBef>
            </a:pPr>
            <a:r>
              <a:rPr lang="ru-RU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пространстве еаэс</a:t>
            </a:r>
            <a:endParaRPr lang="ru-RU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631065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Белград, 2017 г.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1811" y="4391987"/>
            <a:ext cx="8044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Тигран Давтян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Директор Департамента финансовой политики </a:t>
            </a:r>
          </a:p>
          <a:p>
            <a:pPr algn="r"/>
            <a:r>
              <a:rPr lang="ru-RU" dirty="0" smtClean="0"/>
              <a:t>Евразийской экономической комиссии,</a:t>
            </a:r>
          </a:p>
          <a:p>
            <a:pPr algn="r"/>
            <a:r>
              <a:rPr lang="ru-RU" dirty="0" smtClean="0"/>
              <a:t>кандидат экономических наук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1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10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Примиритель финансовой системы </a:t>
            </a:r>
            <a:endParaRPr lang="ru-RU" sz="1600" b="1" cap="all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</a:p>
          <a:p>
            <a:pPr algn="ctr"/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bizhanov\Desktop\РА 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934118" cy="12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780" y="1124744"/>
            <a:ext cx="730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Офис Примирителя Финансовой Системы </a:t>
            </a:r>
            <a:r>
              <a:rPr lang="ru-RU" b="1" dirty="0" smtClean="0"/>
              <a:t>призван </a:t>
            </a:r>
            <a:r>
              <a:rPr lang="ru-RU" b="1" dirty="0"/>
              <a:t>бесплатно и в кратчайшие сроки разрешать споры, возникающие между физическими лицами и финансовыми организациями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2087" y="2780928"/>
            <a:ext cx="85756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Офис является структурой с независимой системой </a:t>
            </a:r>
            <a:r>
              <a:rPr lang="ru-RU" dirty="0" smtClean="0"/>
              <a:t>управления </a:t>
            </a:r>
            <a:r>
              <a:rPr lang="ru-RU" dirty="0"/>
              <a:t>и финансирования. Примиритель назначается Советом попечителей Офиса и </a:t>
            </a:r>
            <a:r>
              <a:rPr lang="ru-RU" dirty="0" smtClean="0"/>
              <a:t>подотчетен ему.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Члены </a:t>
            </a:r>
            <a:r>
              <a:rPr lang="ru-RU" dirty="0"/>
              <a:t>Совета попечителей назначаются следующим образом: одного назначает Правительство РА, одного – Совет Центрального банка, четырех членов - союзы организаций, одного члена - организации по защите прав потребителей.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Деятельность Офиса финансируется за счет установленных законом обязательных периодических платежей, осуществляемых лицензированными Центральным банком финансовыми организациями (банки, страховые компании, кредитные организации, ломбарды и др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11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Стратегия Финансового </a:t>
            </a:r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(НСФО)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181656"/>
            <a:ext cx="6942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Национальная стратегия финансового обучения (НСФО) </a:t>
            </a:r>
            <a:r>
              <a:rPr lang="ru-RU" b="1" dirty="0"/>
              <a:t>была одобрена ЦБ РА и Правительством РА 13 ноября 2014г</a:t>
            </a:r>
            <a:r>
              <a:rPr lang="ru-RU" b="1" dirty="0" smtClean="0"/>
              <a:t>.. 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Документ разработан с целью создания необходимых условий и среды для повышения уровня финансовой грамотности населения РА на дальнейшие 20 лет, включая пятилетнюю программу мероприятий по осуществлению стратегии (2014-2019гг.). 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Стратегия </a:t>
            </a:r>
            <a:r>
              <a:rPr lang="ru-RU" dirty="0"/>
              <a:t>нацелена на повышение уровня финансовой грамотности населения, что поспособствует финансовой стабильности в стране, углублению финансового посредничества и улучшению благосостояния населения.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 состав Комиссии </a:t>
            </a:r>
            <a:r>
              <a:rPr lang="ru-RU" dirty="0"/>
              <a:t>по разработке и </a:t>
            </a:r>
            <a:r>
              <a:rPr lang="ru-RU" dirty="0" smtClean="0"/>
              <a:t>внедрению </a:t>
            </a:r>
            <a:r>
              <a:rPr lang="ru-RU" dirty="0"/>
              <a:t>(НСФО) Республики </a:t>
            </a:r>
            <a:r>
              <a:rPr lang="ru-RU" dirty="0" smtClean="0"/>
              <a:t>Армения входят Союз </a:t>
            </a:r>
            <a:r>
              <a:rPr lang="ru-RU" dirty="0"/>
              <a:t>Банков </a:t>
            </a:r>
            <a:r>
              <a:rPr lang="ru-RU" dirty="0" smtClean="0"/>
              <a:t>Армении, а также </a:t>
            </a:r>
            <a:r>
              <a:rPr lang="ru-RU" dirty="0"/>
              <a:t>государственные, муниципальные и общественные организации (19 участников), а координация осуществляется Центральным банком РА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7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12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Банков </a:t>
            </a:r>
            <a:r>
              <a:rPr lang="ru-RU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Армении </a:t>
            </a:r>
            <a:endParaRPr lang="ru-RU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268760"/>
            <a:ext cx="68819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За последние годы Союзом Банков совместно с ЦБ РА и партнерскими организациями были осуществлены следующие мероприятия:</a:t>
            </a:r>
          </a:p>
          <a:p>
            <a:pPr algn="just"/>
            <a:r>
              <a:rPr lang="ru-RU" sz="1600" dirty="0"/>
              <a:t>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/>
              <a:t>Маркетинговое исследование уровня финансовой грамотности населения,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/>
              <a:t>Изучение международной лучшей практики направленной на повышение грамотности населения,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/>
              <a:t>Периодические издания, включая анализы, исследование, изучение международной практики банковского и финансового сектора с заголовком “Банковская концепция”,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/>
              <a:t>Серии радиопередач о финансовых и банковских инструментах для населения,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/>
              <a:t>Специальные курсы и мастер-классы о финансовом и банковском секторе для журналистов,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ru-RU" sz="1600" dirty="0" err="1"/>
              <a:t>жегодная</a:t>
            </a:r>
            <a:r>
              <a:rPr lang="ru-RU" sz="1600" dirty="0"/>
              <a:t> организация мероприятий с партнерскими организациями в рамках программы  “Международный день сбережений”, “Месяц моих финансов” и “Глобальная неделя денег” (мастер классы со школьниками и студентами вузов, выставки, </a:t>
            </a:r>
            <a:r>
              <a:rPr lang="ru-RU" sz="1600" dirty="0" err="1"/>
              <a:t>экспо</a:t>
            </a:r>
            <a:r>
              <a:rPr lang="ru-RU" sz="1600" dirty="0"/>
              <a:t>, дни открытых дверей в банках и т.д.),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/>
              <a:t>Сотрудничество с высшими учебными заведениями, проведение мастер-классов для студентов неэкономических специальностей.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718" y="1934835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 </a:t>
            </a:r>
          </a:p>
        </p:txBody>
      </p:sp>
      <p:pic>
        <p:nvPicPr>
          <p:cNvPr id="1026" name="Picture 2" descr="Союз банков Арме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8" y="1361631"/>
            <a:ext cx="1441008" cy="5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13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2" y="205923"/>
            <a:ext cx="561841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в республике Беларусь на государственном уровне</a:t>
            </a:r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НБР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" y="2187142"/>
            <a:ext cx="1203789" cy="84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51720" y="1057574"/>
            <a:ext cx="6656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реализации Плана </a:t>
            </a:r>
            <a:r>
              <a:rPr lang="ru-RU" dirty="0"/>
              <a:t>совместных действий государственных органов и участников финансового рынка по повышению финансовой грамотности населения </a:t>
            </a:r>
            <a:r>
              <a:rPr lang="ru-RU" dirty="0" smtClean="0"/>
              <a:t>Республики Беларусь </a:t>
            </a:r>
            <a:r>
              <a:rPr lang="ru-RU" dirty="0"/>
              <a:t>на 2013 - 2018 </a:t>
            </a:r>
            <a:r>
              <a:rPr lang="ru-RU" dirty="0" smtClean="0"/>
              <a:t>годы </a:t>
            </a:r>
            <a:r>
              <a:rPr lang="ru-RU" b="1" dirty="0" smtClean="0"/>
              <a:t>Правительством, Национальным банком </a:t>
            </a:r>
            <a:r>
              <a:rPr lang="ru-RU" b="1" dirty="0"/>
              <a:t>Республики Беларусь, </a:t>
            </a:r>
            <a:r>
              <a:rPr lang="ru-RU" b="1" dirty="0" smtClean="0"/>
              <a:t>Ассоциацией белорусских банков </a:t>
            </a:r>
            <a:r>
              <a:rPr lang="ru-RU" dirty="0" smtClean="0"/>
              <a:t>и другими структурами осуществляются мероприятия по следующим направлениям: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оценка </a:t>
            </a:r>
            <a:r>
              <a:rPr lang="ru-RU" dirty="0"/>
              <a:t>уровня финансовой грамотности </a:t>
            </a:r>
            <a:r>
              <a:rPr lang="ru-RU" dirty="0" smtClean="0"/>
              <a:t>населения,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ysClr val="windowText" lastClr="000000"/>
                </a:solidFill>
              </a:rPr>
              <a:t>проведение </a:t>
            </a:r>
            <a:r>
              <a:rPr lang="ru-RU" kern="0" dirty="0">
                <a:solidFill>
                  <a:sysClr val="windowText" lastClr="000000"/>
                </a:solidFill>
              </a:rPr>
              <a:t>единой информационной политики в области </a:t>
            </a:r>
            <a:r>
              <a:rPr lang="ru-RU" kern="0" dirty="0" smtClean="0">
                <a:solidFill>
                  <a:sysClr val="windowText" lastClr="000000"/>
                </a:solidFill>
              </a:rPr>
              <a:t>финансов;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финансовой грамотности школьников и </a:t>
            </a:r>
            <a:r>
              <a:rPr lang="ru-RU" dirty="0" smtClean="0"/>
              <a:t>молодежи;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ysClr val="windowText" lastClr="000000"/>
                </a:solidFill>
              </a:rPr>
              <a:t>повышение </a:t>
            </a:r>
            <a:r>
              <a:rPr lang="ru-RU" kern="0" dirty="0">
                <a:solidFill>
                  <a:sysClr val="windowText" lastClr="000000"/>
                </a:solidFill>
              </a:rPr>
              <a:t>финансовой грамотности в сфере банковских </a:t>
            </a:r>
            <a:r>
              <a:rPr lang="ru-RU" kern="0" dirty="0" smtClean="0">
                <a:solidFill>
                  <a:sysClr val="windowText" lastClr="000000"/>
                </a:solidFill>
              </a:rPr>
              <a:t>услуг, в области ценных бумаг, в сфере страхования, в налоговой сфере.</a:t>
            </a:r>
            <a:endParaRPr lang="ru-RU" dirty="0"/>
          </a:p>
        </p:txBody>
      </p:sp>
      <p:pic>
        <p:nvPicPr>
          <p:cNvPr id="4098" name="Picture 2" descr="http://panin.by/upload/medialibrary/64e/64ed46b975842f92e7a5f5fa22ff866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154"/>
            <a:ext cx="1503681" cy="1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14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белорусских банков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4272677"/>
            <a:ext cx="8454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Основные направления</a:t>
            </a:r>
            <a:r>
              <a:rPr lang="ru-RU" dirty="0"/>
              <a:t> </a:t>
            </a:r>
            <a:r>
              <a:rPr lang="ru-RU" dirty="0" smtClean="0"/>
              <a:t>деятельности </a:t>
            </a:r>
            <a:r>
              <a:rPr lang="ru-RU" dirty="0"/>
              <a:t>Ассоциации </a:t>
            </a:r>
            <a:r>
              <a:rPr lang="ru-RU" dirty="0" smtClean="0"/>
              <a:t>в </a:t>
            </a:r>
            <a:r>
              <a:rPr lang="ru-RU" dirty="0"/>
              <a:t>сфере повышения финансовой грамотности населения </a:t>
            </a:r>
            <a:r>
              <a:rPr lang="ru-RU" dirty="0" smtClean="0"/>
              <a:t>: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Взаимодействие со СМИ по вопросам финансовой </a:t>
            </a:r>
            <a:r>
              <a:rPr lang="ru-RU" dirty="0" smtClean="0"/>
              <a:t>грамотности;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Публикации </a:t>
            </a:r>
            <a:r>
              <a:rPr lang="ru-RU" dirty="0"/>
              <a:t>по тематике финансовой </a:t>
            </a:r>
            <a:r>
              <a:rPr lang="ru-RU" dirty="0" smtClean="0"/>
              <a:t>грамотности;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Лекции  </a:t>
            </a:r>
            <a:r>
              <a:rPr lang="ru-RU" dirty="0"/>
              <a:t>и </a:t>
            </a:r>
            <a:r>
              <a:rPr lang="ru-RU" dirty="0" smtClean="0"/>
              <a:t>викторины </a:t>
            </a:r>
            <a:r>
              <a:rPr lang="ru-RU" dirty="0"/>
              <a:t>в студенческой </a:t>
            </a:r>
            <a:r>
              <a:rPr lang="ru-RU" dirty="0" smtClean="0"/>
              <a:t>среде;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Рекламные кампании </a:t>
            </a:r>
            <a:r>
              <a:rPr lang="ru-RU" dirty="0"/>
              <a:t>по популяризации </a:t>
            </a:r>
            <a:r>
              <a:rPr lang="ru-RU" dirty="0" smtClean="0"/>
              <a:t>использования банковских </a:t>
            </a:r>
            <a:r>
              <a:rPr lang="ru-RU" dirty="0"/>
              <a:t>платежных карт и расширения безналичных </a:t>
            </a:r>
            <a:r>
              <a:rPr lang="ru-RU" dirty="0" smtClean="0"/>
              <a:t>расчетов;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конкурсов и др.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C:\Users\bizhanov\Desktop\ТС РБ 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07655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2355842"/>
            <a:ext cx="8441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Цели </a:t>
            </a:r>
            <a:r>
              <a:rPr lang="ru-RU" dirty="0"/>
              <a:t>деятельности  комитета: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Систематизация и координация проводимой банками  работы по повышению финансовой грамотности населения;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Определение мероприятий, реализация которых будет способствовать повышению финансовой грамотности населения.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6263" y="130550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b="1" dirty="0"/>
              <a:t>Ассоциации белорусских банков </a:t>
            </a:r>
            <a:r>
              <a:rPr lang="ru-RU" dirty="0"/>
              <a:t>действует </a:t>
            </a:r>
            <a:r>
              <a:rPr lang="ru-RU" b="1" dirty="0"/>
              <a:t>Комитет по финансовой грамотности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0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15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05923"/>
            <a:ext cx="593580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финансовых услуг    </a:t>
            </a:r>
          </a:p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казахстан на государственном уровне</a:t>
            </a:r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bank-ombudsman.kz/wp-content/uploads/nb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7" y="1196752"/>
            <a:ext cx="792087" cy="7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03683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 </a:t>
            </a:r>
            <a:r>
              <a:rPr lang="ru-RU" dirty="0"/>
              <a:t>марта 2013 года в областных филиалах Национального Банка РК были образованы </a:t>
            </a:r>
            <a:r>
              <a:rPr lang="ru-RU" b="1" dirty="0"/>
              <a:t>Отделы контроля финансовых организаций и защиты прав потребителей финансовых услуг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113" y="2135828"/>
            <a:ext cx="85792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Направления </a:t>
            </a:r>
            <a:r>
              <a:rPr lang="ru-RU" sz="1600" dirty="0"/>
              <a:t>деятельности </a:t>
            </a:r>
            <a:r>
              <a:rPr lang="ru-RU" sz="1600" dirty="0" smtClean="0"/>
              <a:t>Отделов:</a:t>
            </a:r>
          </a:p>
          <a:p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рассмотрение </a:t>
            </a:r>
            <a:r>
              <a:rPr lang="ru-RU" sz="1600" dirty="0"/>
              <a:t>обращений физических и юридических лиц по вопросам предоставления финансовых и </a:t>
            </a:r>
            <a:r>
              <a:rPr lang="ru-RU" sz="1600" dirty="0" err="1"/>
              <a:t>микрофинансовых</a:t>
            </a:r>
            <a:r>
              <a:rPr lang="ru-RU" sz="1600" dirty="0"/>
              <a:t> услуг, а также по вопросам инвестирования средств в финансовые </a:t>
            </a:r>
            <a:r>
              <a:rPr lang="ru-RU" sz="1600" dirty="0" smtClean="0"/>
              <a:t>инструменты;</a:t>
            </a:r>
          </a:p>
          <a:p>
            <a:pPr marL="285750" lvl="0" indent="-285750">
              <a:buFontTx/>
              <a:buChar char="-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проведение разъяснительных работ по вопросам оказания/потребления финансовых и </a:t>
            </a:r>
            <a:r>
              <a:rPr lang="ru-RU" sz="1600" dirty="0" err="1"/>
              <a:t>микрофинансовых</a:t>
            </a:r>
            <a:r>
              <a:rPr lang="ru-RU" sz="1600" dirty="0"/>
              <a:t> услуг, а также защиты прав потребителей данных </a:t>
            </a:r>
            <a:r>
              <a:rPr lang="ru-RU" sz="1600" dirty="0" smtClean="0"/>
              <a:t>услуг;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проведение </a:t>
            </a:r>
            <a:r>
              <a:rPr lang="ru-RU" sz="1600" dirty="0"/>
              <a:t>работ по распространению информационных материалов, направленных на повышение финансовой грамотности потребителей финансовых </a:t>
            </a:r>
            <a:r>
              <a:rPr lang="ru-RU" sz="1600" dirty="0" smtClean="0"/>
              <a:t>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проведение </a:t>
            </a:r>
            <a:r>
              <a:rPr lang="ru-RU" sz="1600" dirty="0"/>
              <a:t>внеплановых и документальных проверок деятельности субъектов финансового рынка  и  </a:t>
            </a:r>
            <a:r>
              <a:rPr lang="ru-RU" sz="1600" dirty="0" err="1"/>
              <a:t>микрофинансовых</a:t>
            </a:r>
            <a:r>
              <a:rPr lang="ru-RU" sz="1600" dirty="0"/>
              <a:t> организаций по соблюдению законодательно установленных требований при оказании услуг и раскрытии информации об услугах по поступившим обращениям физических и юридических лиц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обеспечение надлежащего уровня защиты прав и законных интересов потребителей финансовых услуг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02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16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Банковский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омбудсмен </a:t>
            </a:r>
          </a:p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p:txBody>
      </p:sp>
      <p:pic>
        <p:nvPicPr>
          <p:cNvPr id="4099" name="Picture 3" descr="C:\Users\bizhanov\Desktop\БО РК 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4" y="1315854"/>
            <a:ext cx="1800200" cy="12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060" y="3036025"/>
            <a:ext cx="6763335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«Банковским </a:t>
            </a:r>
            <a:r>
              <a:rPr lang="ru-RU" dirty="0" smtClean="0"/>
              <a:t>омбудсменом </a:t>
            </a:r>
            <a:r>
              <a:rPr lang="ru-RU" dirty="0"/>
              <a:t>является независимое в своей деятельности физическое лицо, осуществляющее урегулирование разногласий, возникающих из </a:t>
            </a:r>
            <a:r>
              <a:rPr lang="ru-RU" b="1" dirty="0"/>
              <a:t>договора ипотечного займа</a:t>
            </a:r>
            <a:r>
              <a:rPr lang="ru-RU" dirty="0"/>
              <a:t>, между банком и заемщиком — физическим лицом с целью достижения согласия об удовлетворении прав и охраняемых законом интересов заемщика и банка» (Ст. 40-1. Закона РК «О банках и банковской деятельности в Республике Казахстан»)</a:t>
            </a:r>
          </a:p>
          <a:p>
            <a:pPr algn="just"/>
            <a:endParaRPr lang="ru-RU" sz="1600" dirty="0" smtClean="0"/>
          </a:p>
          <a:p>
            <a:pPr algn="just"/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216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17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Страховой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омбудсмен </a:t>
            </a:r>
          </a:p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51" y="3501008"/>
            <a:ext cx="8598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Страховой </a:t>
            </a:r>
            <a:r>
              <a:rPr lang="ru-RU" dirty="0"/>
              <a:t>омбудсман рассматривает споры не только по обязательному страхованию гражданско-правовой ответственности владельцев транспортных средств, но </a:t>
            </a:r>
            <a:r>
              <a:rPr lang="ru-RU" dirty="0" smtClean="0"/>
              <a:t>и по </a:t>
            </a:r>
            <a:r>
              <a:rPr lang="ru-RU" dirty="0"/>
              <a:t>добровольным видам страхования, между страховыми организациями, которые  подписали меморандумы, и их клиентами.</a:t>
            </a:r>
            <a:endParaRPr lang="ru-RU" sz="1200" dirty="0"/>
          </a:p>
        </p:txBody>
      </p:sp>
      <p:pic>
        <p:nvPicPr>
          <p:cNvPr id="5122" name="Picture 2" descr="C:\Users\bizhanov\Desktop\СО РК 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2668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484784"/>
            <a:ext cx="694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Страховым омбудсменом </a:t>
            </a:r>
            <a:r>
              <a:rPr lang="ru-RU" dirty="0"/>
              <a:t>является  независимое в своей деятельности физическое лицо, которое осуществляет урегулирование взаимоотношения (спорных ситуаций) между страховыми организациями и их клиентами (страхователями, застрахованными и  выгодоприобретателями), а также между самими страховыми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39315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18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05923"/>
            <a:ext cx="58326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финансовых </a:t>
            </a:r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в Кыргызской Республике </a:t>
            </a:r>
            <a:r>
              <a:rPr lang="ru-RU" sz="1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государственном уровне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196752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2014 году в Национальном банке Кыргызской Республики был создан </a:t>
            </a:r>
            <a:r>
              <a:rPr lang="ru-RU" b="1" dirty="0"/>
              <a:t>Отдел по правам потребителей банковских и микрофинансовых услуг</a:t>
            </a:r>
            <a:r>
              <a:rPr lang="ru-RU" dirty="0"/>
              <a:t> в составе Юридического </a:t>
            </a:r>
            <a:r>
              <a:rPr lang="ru-RU" dirty="0" smtClean="0"/>
              <a:t>управления.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5644" y="2348880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Функции отдела: </a:t>
            </a:r>
          </a:p>
          <a:p>
            <a:r>
              <a:rPr lang="ru-RU" dirty="0"/>
              <a:t>• рассмотрение жалоб и заявлений физических лиц – </a:t>
            </a:r>
            <a:r>
              <a:rPr lang="ru-RU" dirty="0" smtClean="0"/>
              <a:t>потребителей</a:t>
            </a:r>
          </a:p>
          <a:p>
            <a:r>
              <a:rPr lang="ru-RU" dirty="0" smtClean="0"/>
              <a:t>банковских </a:t>
            </a:r>
            <a:r>
              <a:rPr lang="ru-RU" dirty="0"/>
              <a:t>и микрофинансовых услуг; </a:t>
            </a:r>
          </a:p>
          <a:p>
            <a:r>
              <a:rPr lang="ru-RU" dirty="0"/>
              <a:t>• проведение разъяснительной работы для потребителей банковских и микрофинансовых услуг; </a:t>
            </a:r>
          </a:p>
          <a:p>
            <a:r>
              <a:rPr lang="ru-RU" dirty="0"/>
              <a:t>• участие в разработке проектов нормативных правовых актов в сфере защиты прав потребителей; </a:t>
            </a:r>
          </a:p>
          <a:p>
            <a:r>
              <a:rPr lang="ru-RU" dirty="0"/>
              <a:t>• внесение предложений куратору надзорного блока и УВН о применении мер воздействий к банкам и иным ФКУ; </a:t>
            </a:r>
          </a:p>
          <a:p>
            <a:r>
              <a:rPr lang="ru-RU" dirty="0"/>
              <a:t>• мониторинг и анализ статистических данных ФКУ по работе с жалобами потребителей; </a:t>
            </a:r>
          </a:p>
          <a:p>
            <a:r>
              <a:rPr lang="ru-RU" dirty="0"/>
              <a:t>• участие во встречах и переговорах с международными финансовыми организациями по вопросам защиты прав потребителей.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1069795" cy="96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19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05923"/>
            <a:ext cx="58326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портал национального банка кыргызской республики</a:t>
            </a:r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59" y="1196752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Национальным банком Кыргызской Республики  в  рамках  программы  повышения уровня финансовой грамотности </a:t>
            </a:r>
            <a:r>
              <a:rPr lang="ru-RU" dirty="0" smtClean="0"/>
              <a:t>населения </a:t>
            </a:r>
            <a:r>
              <a:rPr lang="ru-RU" b="1" dirty="0" smtClean="0"/>
              <a:t>создан информационный портал</a:t>
            </a:r>
            <a:r>
              <a:rPr lang="ru-RU" dirty="0" smtClean="0"/>
              <a:t>, доступный по адресу: </a:t>
            </a:r>
            <a:r>
              <a:rPr lang="en-US" dirty="0">
                <a:hlinkClick r:id="rId4"/>
              </a:rPr>
              <a:t>http://finsabat.kg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103685" cy="15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4208" y="2764645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Цель портала - сосредоточить на своих страницах актуальную информацию, подготовленную финансовыми учреждениями и государственными ведомствами, для содействия увеличения  базовых знаний граждан по экономике и </a:t>
            </a:r>
            <a:r>
              <a:rPr lang="ru-RU" sz="1600" dirty="0" smtClean="0"/>
              <a:t>финансам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Портал состоит из следующих разделов: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«Законодательство», где можно ознакомиться </a:t>
            </a:r>
            <a:r>
              <a:rPr lang="ru-RU" sz="1600" dirty="0"/>
              <a:t>с нормативно-правовыми актами Кыргызской Республики, регулирующими правоотношения между поставщиками банковских услуг и их </a:t>
            </a:r>
            <a:r>
              <a:rPr lang="ru-RU" sz="1600" dirty="0" smtClean="0"/>
              <a:t>потребителями;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«Потребителям</a:t>
            </a:r>
            <a:r>
              <a:rPr lang="ru-RU" sz="1600" dirty="0" smtClean="0"/>
              <a:t>» - </a:t>
            </a:r>
            <a:r>
              <a:rPr lang="ru-RU" sz="1600" dirty="0"/>
              <a:t>содержит общую  информацию о деньгах, кредитах, вкладах, платежных  картах и т.д</a:t>
            </a:r>
            <a:r>
              <a:rPr lang="ru-RU" sz="1600" dirty="0" smtClean="0"/>
              <a:t>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«Учебное видео</a:t>
            </a:r>
            <a:r>
              <a:rPr lang="ru-RU" sz="1600" dirty="0" smtClean="0"/>
              <a:t>» - </a:t>
            </a:r>
            <a:r>
              <a:rPr lang="ru-RU" sz="1600" dirty="0"/>
              <a:t>содержит видео-лекции, записанные  сотрудниками Национального банка на </a:t>
            </a:r>
            <a:r>
              <a:rPr lang="ru-RU" sz="1600" dirty="0" smtClean="0"/>
              <a:t>актуальные темы;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«СМИ» </a:t>
            </a:r>
            <a:r>
              <a:rPr lang="ru-RU" sz="1600" dirty="0" smtClean="0"/>
              <a:t>- размещены </a:t>
            </a:r>
            <a:r>
              <a:rPr lang="ru-RU" sz="1600" dirty="0"/>
              <a:t>образовательные публикации информационных агентств, газетные статьи, а также  аудио и видео материалы, вышедшие в эфир на телеканалах и радиостанциях  в рамках деятельности по  повышению  финансовой грамотности населения.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2405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9638" y="1602917"/>
            <a:ext cx="8825614" cy="4519703"/>
            <a:chOff x="15442" y="1788032"/>
            <a:chExt cx="8825614" cy="4519703"/>
          </a:xfrm>
          <a:solidFill>
            <a:schemeClr val="accent1">
              <a:alpha val="72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6444208" y="5011591"/>
              <a:ext cx="2396848" cy="12961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dirty="0"/>
                <a:t>Свобода передвижения товаров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442" y="4834463"/>
              <a:ext cx="2371603" cy="12961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dirty="0"/>
                <a:t>Свобода передвижения услуг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444208" y="1804056"/>
              <a:ext cx="2396848" cy="12961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8900000" sx="102000" sy="102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dirty="0"/>
                <a:t>Свобода передвижения трудовых ресурсов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68885" y="1788032"/>
              <a:ext cx="2318160" cy="129614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13500000" sx="101000" sy="101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dirty="0"/>
                <a:t>Свобода передвижения капитала</a:t>
              </a: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2915816" y="2436104"/>
              <a:ext cx="3024336" cy="259228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16200000" sx="102000" sy="102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ru-RU" dirty="0" smtClean="0"/>
                <a:t>ЕВРАЗИЙСКИЙ ЭКОНОМИЧЕСКИЙ СОЮЗ</a:t>
              </a:r>
              <a:endParaRPr lang="ru-RU" dirty="0"/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flipV="1">
            <a:off x="2337691" y="4908761"/>
            <a:ext cx="664877" cy="327019"/>
          </a:xfrm>
          <a:prstGeom prst="line">
            <a:avLst/>
          </a:prstGeom>
          <a:ln w="349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940152" y="2452128"/>
            <a:ext cx="504056" cy="163510"/>
          </a:xfrm>
          <a:prstGeom prst="line">
            <a:avLst/>
          </a:prstGeom>
          <a:ln w="349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865324" y="4865854"/>
            <a:ext cx="722900" cy="395455"/>
          </a:xfrm>
          <a:prstGeom prst="line">
            <a:avLst/>
          </a:prstGeom>
          <a:ln w="349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7" idx="6"/>
          </p:cNvCxnSpPr>
          <p:nvPr/>
        </p:nvCxnSpPr>
        <p:spPr>
          <a:xfrm>
            <a:off x="2521241" y="2250989"/>
            <a:ext cx="528771" cy="179534"/>
          </a:xfrm>
          <a:prstGeom prst="line">
            <a:avLst/>
          </a:prstGeom>
          <a:ln w="349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</a:t>
            </a:fld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40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20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05923"/>
            <a:ext cx="58326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lang="ru-RU" sz="12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финансовой грамотности населения Кыргызской Республики на </a:t>
            </a:r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2016–2020 г.</a:t>
            </a:r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3242" y="940403"/>
            <a:ext cx="71265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Основные направления Программы </a:t>
            </a:r>
            <a:r>
              <a:rPr lang="ru-RU" sz="1600" b="1" dirty="0"/>
              <a:t>повышения финансовой грамотности населения Кыргызской Республики на 2016–2020 </a:t>
            </a:r>
            <a:r>
              <a:rPr lang="ru-RU" sz="1600" b="1" dirty="0" smtClean="0"/>
              <a:t>г. (исполнители - Национальный банк Кыргызской Республики, Министерство образования и науки КР, </a:t>
            </a:r>
            <a:r>
              <a:rPr lang="ru-RU" sz="1600" b="1" dirty="0" err="1" smtClean="0"/>
              <a:t>Госфиннадзор</a:t>
            </a:r>
            <a:r>
              <a:rPr lang="ru-RU" sz="1600" b="1" dirty="0" smtClean="0"/>
              <a:t>, Союз банков Кыргызстана и </a:t>
            </a:r>
            <a:r>
              <a:rPr lang="ru-RU" sz="1600" b="1" dirty="0"/>
              <a:t>д</a:t>
            </a:r>
            <a:r>
              <a:rPr lang="ru-RU" sz="1600" b="1" dirty="0" smtClean="0"/>
              <a:t>р.) </a:t>
            </a:r>
            <a:r>
              <a:rPr lang="ru-RU" sz="1600" b="1" dirty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Создание </a:t>
            </a:r>
            <a:r>
              <a:rPr lang="ru-RU" sz="1600" dirty="0"/>
              <a:t>механизмов поощрения граждан по принципу «брать в кредит столько и тогда, когда действительно необходимо»;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</a:t>
            </a:r>
            <a:r>
              <a:rPr lang="ru-RU" sz="1600" dirty="0"/>
              <a:t>инструмента (</a:t>
            </a:r>
            <a:r>
              <a:rPr lang="ru-RU" sz="1600" dirty="0" err="1"/>
              <a:t>кибер</a:t>
            </a:r>
            <a:r>
              <a:rPr lang="ru-RU" sz="1600" dirty="0"/>
              <a:t>-калькулятор) для расчета платежного потенциала гражданина с целью определения уровня кредитной устойчивости;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Создание консультационного центра по вопросам управления кредитной задолженностью;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Создание </a:t>
            </a:r>
            <a:r>
              <a:rPr lang="ru-RU" sz="1600" dirty="0"/>
              <a:t>информационных ресурсов на интернет-сайтах по формированию </a:t>
            </a:r>
            <a:r>
              <a:rPr lang="ru-RU" sz="1600" dirty="0" smtClean="0"/>
              <a:t>кредитных историй;</a:t>
            </a:r>
            <a:endParaRPr lang="ru-RU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</a:t>
            </a:r>
            <a:r>
              <a:rPr lang="ru-RU" sz="1600" dirty="0"/>
              <a:t>и </a:t>
            </a:r>
            <a:r>
              <a:rPr lang="ru-RU" sz="1600" dirty="0" smtClean="0"/>
              <a:t>наполнение </a:t>
            </a:r>
            <a:r>
              <a:rPr lang="ru-RU" sz="1600" dirty="0"/>
              <a:t>веб-сайта, содержащего сводные данные </a:t>
            </a:r>
            <a:r>
              <a:rPr lang="ru-RU" sz="1600" dirty="0" smtClean="0"/>
              <a:t>о финансовых продуктах;</a:t>
            </a:r>
            <a:endParaRPr lang="ru-RU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Создание </a:t>
            </a:r>
            <a:r>
              <a:rPr lang="ru-RU" sz="1600" dirty="0"/>
              <a:t>стимулов для граждан, получающих денежные переводы, хранить часть полученных денег на банковских счетах и в ценных </a:t>
            </a:r>
            <a:r>
              <a:rPr lang="ru-RU" sz="1600" dirty="0" smtClean="0"/>
              <a:t>бумагах;</a:t>
            </a:r>
            <a:endParaRPr lang="ru-RU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Просвещение </a:t>
            </a:r>
            <a:r>
              <a:rPr lang="ru-RU" sz="1600" dirty="0"/>
              <a:t>граждан по вопросу о необходимости применения </a:t>
            </a:r>
            <a:r>
              <a:rPr lang="ru-RU" sz="1600" dirty="0" smtClean="0"/>
              <a:t>страховых продуктов;</a:t>
            </a:r>
            <a:endParaRPr lang="ru-RU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Подготовка </a:t>
            </a:r>
            <a:r>
              <a:rPr lang="ru-RU" sz="1600" dirty="0"/>
              <a:t>предложений по изменениям в законодательство Кыргызской Республики </a:t>
            </a:r>
            <a:r>
              <a:rPr lang="ru-RU" sz="1600" dirty="0" smtClean="0"/>
              <a:t>о защите </a:t>
            </a:r>
            <a:r>
              <a:rPr lang="ru-RU" sz="1600" dirty="0"/>
              <a:t>прав потребителей финансовых </a:t>
            </a:r>
            <a:r>
              <a:rPr lang="ru-RU" sz="1600" dirty="0" smtClean="0"/>
              <a:t>услуг и др.</a:t>
            </a:r>
            <a:endParaRPr lang="ru-RU" sz="1600" dirty="0"/>
          </a:p>
        </p:txBody>
      </p:sp>
      <p:sp>
        <p:nvSpPr>
          <p:cNvPr id="3" name="AutoShape 2" descr="ОЮЛ &quot;Союз Банков Кыргызста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ЮЛ &quot;Союз Банков Кыргызстан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3784357"/>
            <a:ext cx="1069795" cy="11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420888"/>
            <a:ext cx="1069795" cy="96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52736"/>
            <a:ext cx="1069795" cy="10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21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51905"/>
            <a:ext cx="58326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Союза банков Кыргызстана по повышению </a:t>
            </a:r>
            <a:r>
              <a:rPr lang="ru-RU" sz="12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грамотности </a:t>
            </a:r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3242" y="1196752"/>
            <a:ext cx="7126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Тренинги </a:t>
            </a:r>
            <a:r>
              <a:rPr lang="ru-RU" dirty="0"/>
              <a:t>и </a:t>
            </a:r>
            <a:r>
              <a:rPr lang="ru-RU" dirty="0" smtClean="0"/>
              <a:t>семинары </a:t>
            </a:r>
            <a:r>
              <a:rPr lang="ru-RU" dirty="0"/>
              <a:t>для школьников, студентов и взрослого </a:t>
            </a:r>
            <a:r>
              <a:rPr lang="ru-RU" dirty="0" smtClean="0"/>
              <a:t>населения </a:t>
            </a:r>
            <a:r>
              <a:rPr lang="ru-RU" dirty="0"/>
              <a:t>по всем регионам Кыргызской Республики;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Производство и показ видео и аудио роликов </a:t>
            </a:r>
            <a:r>
              <a:rPr lang="ru-RU" dirty="0"/>
              <a:t>на темы: </a:t>
            </a:r>
            <a:r>
              <a:rPr lang="ru-RU" dirty="0" smtClean="0"/>
              <a:t>семейный </a:t>
            </a:r>
            <a:r>
              <a:rPr lang="ru-RU" dirty="0"/>
              <a:t>бюджет и управление личными денежными </a:t>
            </a:r>
            <a:r>
              <a:rPr lang="ru-RU" dirty="0" smtClean="0"/>
              <a:t>средствами</a:t>
            </a:r>
            <a:r>
              <a:rPr lang="ru-RU" dirty="0"/>
              <a:t>;</a:t>
            </a:r>
            <a:r>
              <a:rPr lang="ru-RU" dirty="0" smtClean="0"/>
              <a:t> правила </a:t>
            </a:r>
            <a:r>
              <a:rPr lang="ru-RU" dirty="0"/>
              <a:t>грамотного заимствования и предупреждение чрезмерной </a:t>
            </a:r>
            <a:r>
              <a:rPr lang="ru-RU" dirty="0" smtClean="0"/>
              <a:t>задолженности; целевое использование </a:t>
            </a:r>
            <a:r>
              <a:rPr lang="ru-RU" dirty="0"/>
              <a:t>заемных </a:t>
            </a:r>
            <a:r>
              <a:rPr lang="ru-RU" dirty="0" smtClean="0"/>
              <a:t>средств; правильное составление </a:t>
            </a:r>
            <a:r>
              <a:rPr lang="ru-RU" dirty="0"/>
              <a:t>и </a:t>
            </a:r>
            <a:r>
              <a:rPr lang="ru-RU" dirty="0" smtClean="0"/>
              <a:t>ведение документации; услуги </a:t>
            </a:r>
            <a:r>
              <a:rPr lang="ru-RU" dirty="0"/>
              <a:t>кредитных </a:t>
            </a:r>
            <a:r>
              <a:rPr lang="ru-RU" dirty="0" smtClean="0"/>
              <a:t>бюро; </a:t>
            </a:r>
            <a:r>
              <a:rPr lang="ru-RU" dirty="0"/>
              <a:t>с</a:t>
            </a:r>
            <a:r>
              <a:rPr lang="ru-RU" dirty="0" smtClean="0"/>
              <a:t>тратегии </a:t>
            </a:r>
            <a:r>
              <a:rPr lang="ru-RU" dirty="0"/>
              <a:t>экономии средств и </a:t>
            </a:r>
            <a:r>
              <a:rPr lang="ru-RU" dirty="0" smtClean="0"/>
              <a:t>др.;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Распространение раздаточных материалов </a:t>
            </a:r>
            <a:r>
              <a:rPr lang="ru-RU" dirty="0"/>
              <a:t>и </a:t>
            </a:r>
            <a:r>
              <a:rPr lang="ru-RU" dirty="0" smtClean="0"/>
              <a:t>постеров;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Встречи </a:t>
            </a:r>
            <a:r>
              <a:rPr lang="ru-RU" dirty="0"/>
              <a:t>и </a:t>
            </a:r>
            <a:r>
              <a:rPr lang="ru-RU" dirty="0" smtClean="0"/>
              <a:t>круглые </a:t>
            </a:r>
            <a:r>
              <a:rPr lang="ru-RU" dirty="0"/>
              <a:t>столы </a:t>
            </a:r>
            <a:r>
              <a:rPr lang="ru-RU" dirty="0" smtClean="0"/>
              <a:t>по вопросам финансовой грамотности;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Ежегодный Бишкекский международный финансовый форум (одна </a:t>
            </a:r>
            <a:r>
              <a:rPr lang="ru-RU" dirty="0"/>
              <a:t>из основных тем </a:t>
            </a:r>
            <a:r>
              <a:rPr lang="ru-RU" dirty="0" smtClean="0"/>
              <a:t>- повышение </a:t>
            </a:r>
            <a:r>
              <a:rPr lang="ru-RU" dirty="0"/>
              <a:t>финансовой грамотности </a:t>
            </a:r>
            <a:r>
              <a:rPr lang="ru-RU" dirty="0" smtClean="0"/>
              <a:t>населения);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Участие во Всемирной неделе денег </a:t>
            </a:r>
            <a:r>
              <a:rPr lang="ru-RU" dirty="0"/>
              <a:t>и </a:t>
            </a:r>
            <a:r>
              <a:rPr lang="ru-RU" dirty="0" smtClean="0"/>
              <a:t>Всемирной неделе </a:t>
            </a:r>
            <a:r>
              <a:rPr lang="ru-RU" dirty="0"/>
              <a:t>сбережений. </a:t>
            </a:r>
          </a:p>
        </p:txBody>
      </p:sp>
      <p:sp>
        <p:nvSpPr>
          <p:cNvPr id="3" name="AutoShape 2" descr="ОЮЛ &quot;Союз Банков Кыргызста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ОЮЛ &quot;Союз Банков Кыргызстан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9" y="1340768"/>
            <a:ext cx="1069795" cy="11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22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финансовых услуг    </a:t>
            </a:r>
          </a:p>
          <a:p>
            <a:pPr algn="ctr"/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</a:t>
            </a:r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7233" y="1051700"/>
            <a:ext cx="679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Федеральная служба по надзору в сфере защиты прав</a:t>
            </a:r>
            <a:endParaRPr lang="ru-RU" dirty="0" smtClean="0"/>
          </a:p>
          <a:p>
            <a:r>
              <a:rPr lang="ru-RU" b="1" dirty="0" smtClean="0"/>
              <a:t>потребителей и благополучия человека (Роспотребнадзор)</a:t>
            </a:r>
            <a:endParaRPr lang="ru-RU" dirty="0"/>
          </a:p>
        </p:txBody>
      </p:sp>
      <p:pic>
        <p:nvPicPr>
          <p:cNvPr id="9218" name="Picture 2" descr="http://rospotrebnadzor.ru/bitrix/templates/rospotrebnadzor/images/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4" y="1080487"/>
            <a:ext cx="678937" cy="7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575" y="1778039"/>
            <a:ext cx="8598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Роспотребнадзор осуществляет защиту прав потребителей финансовых услуг в рамках полномочий, определенных в Положении, утвержденном </a:t>
            </a:r>
            <a:r>
              <a:rPr lang="ru-RU" sz="1400" dirty="0"/>
              <a:t>Постановлением </a:t>
            </a:r>
            <a:r>
              <a:rPr lang="ru-RU" sz="1400" dirty="0" smtClean="0"/>
              <a:t>Правительства </a:t>
            </a:r>
            <a:r>
              <a:rPr lang="ru-RU" sz="1400" dirty="0"/>
              <a:t>Российской </a:t>
            </a:r>
            <a:r>
              <a:rPr lang="ru-RU" sz="1400" dirty="0" smtClean="0"/>
              <a:t>Федерации </a:t>
            </a:r>
            <a:br>
              <a:rPr lang="ru-RU" sz="1400" dirty="0" smtClean="0"/>
            </a:br>
            <a:r>
              <a:rPr lang="ru-RU" sz="1400" dirty="0" smtClean="0"/>
              <a:t>от </a:t>
            </a:r>
            <a:r>
              <a:rPr lang="ru-RU" sz="1400" dirty="0"/>
              <a:t>30 июня 2004 г. № 322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2025" y="2636912"/>
            <a:ext cx="8503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Центральный банк Российской Феде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8" y="2872960"/>
            <a:ext cx="2088232" cy="6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27540" y="2825499"/>
            <a:ext cx="643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Служба Банка России </a:t>
            </a:r>
            <a:r>
              <a:rPr lang="ru-RU" b="1" dirty="0"/>
              <a:t>по защите прав потребителей финансовых услуг и миноритарных акционеров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308" y="3533385"/>
            <a:ext cx="84121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Основные функции и задачи Службы: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Оценка состояния регулирования финансовой сферы с точки зрения защиты прав потребителей финансовых </a:t>
            </a:r>
            <a:r>
              <a:rPr lang="ru-RU" sz="1400" dirty="0" smtClean="0"/>
              <a:t>услуг и </a:t>
            </a:r>
            <a:r>
              <a:rPr lang="ru-RU" sz="1400" dirty="0"/>
              <a:t>инвесторов на рынке ценных </a:t>
            </a:r>
            <a:r>
              <a:rPr lang="ru-RU" sz="1400" dirty="0" smtClean="0"/>
              <a:t>бумаг, </a:t>
            </a:r>
            <a:r>
              <a:rPr lang="ru-RU" sz="1400" dirty="0"/>
              <a:t>подготовка предложений по внесению изменений в нормативные правовые акты;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Рассмотрение жалоб и обращений потребителей финансовых услуг и инвесторов;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Применение мер принуждения к эмитентам, участникам корпоративных отношений и организациям, оказывающим финансовые услуги, за исключением кредитных организаций, в случае нарушения ими прав потребителей финансовых услуг и инвесторов;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Осуществление экспертизы стандартов саморегулируемых организаций участников финансового рынка по вопросам в сфере защиты прав потребителей финансовых услуг и инвесторов;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Разработка и осуществление программ повышения финансовой грамотности и информированности населения об институтах и инструментах финансового рынка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3655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23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финансовых услуг    </a:t>
            </a:r>
          </a:p>
          <a:p>
            <a:pPr algn="ctr"/>
            <a:r>
              <a:rPr lang="ru-RU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</a:t>
            </a:r>
            <a:r>
              <a:rPr lang="en-US" sz="1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</a:t>
            </a:r>
            <a:endParaRPr lang="ru-RU" sz="1200" b="1" cap="all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7571" y="1072707"/>
            <a:ext cx="643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Финансовый омбудсмен Российской Федерации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617935"/>
            <a:ext cx="8598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Общественный </a:t>
            </a:r>
            <a:r>
              <a:rPr lang="ru-RU" sz="1400" dirty="0"/>
              <a:t>примиритель на финансовом рынке (финансовый омбудсмен) – орган внесудебного рассмотрения споров, возникающих между финансовыми организациями и их клиентами – физическими лицами.</a:t>
            </a:r>
            <a:endParaRPr lang="ru-RU" sz="1600" dirty="0" smtClean="0"/>
          </a:p>
          <a:p>
            <a:r>
              <a:rPr lang="ru-RU" sz="1400" dirty="0" smtClean="0"/>
              <a:t>Обращение </a:t>
            </a:r>
            <a:r>
              <a:rPr lang="ru-RU" sz="1400" dirty="0"/>
              <a:t>к финансовому омбудсмену поможет решить споры между </a:t>
            </a:r>
            <a:r>
              <a:rPr lang="ru-RU" sz="1400" dirty="0" smtClean="0"/>
              <a:t>заявителем </a:t>
            </a:r>
            <a:r>
              <a:rPr lang="ru-RU" sz="1400" dirty="0"/>
              <a:t>и банком</a:t>
            </a:r>
            <a:r>
              <a:rPr lang="ru-RU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 </a:t>
            </a:r>
            <a:r>
              <a:rPr lang="ru-RU" sz="1400" dirty="0"/>
              <a:t>реструктуризации долга по кредитному договору;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При незаконном начислении процентов по кредиту;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</a:t>
            </a:r>
            <a:r>
              <a:rPr lang="ru-RU" sz="1400" dirty="0" smtClean="0"/>
              <a:t>заявитель хочет </a:t>
            </a:r>
            <a:r>
              <a:rPr lang="ru-RU" sz="1400" dirty="0"/>
              <a:t>пожаловаться на действия коллекторов;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Eсли</a:t>
            </a:r>
            <a:r>
              <a:rPr lang="ru-RU" sz="1400" dirty="0"/>
              <a:t> банк взимает комиссии по ведению ссудного счета;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банк требует вернуть кредит досрочно;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с </a:t>
            </a:r>
            <a:r>
              <a:rPr lang="ru-RU" sz="1400" dirty="0" smtClean="0"/>
              <a:t>банковской </a:t>
            </a:r>
            <a:r>
              <a:rPr lang="ru-RU" sz="1400" dirty="0"/>
              <a:t>карты </a:t>
            </a:r>
            <a:r>
              <a:rPr lang="ru-RU" sz="1400" dirty="0" smtClean="0"/>
              <a:t>заявителя похищены средства</a:t>
            </a:r>
            <a:r>
              <a:rPr lang="ru-RU" sz="1400" dirty="0"/>
              <a:t> </a:t>
            </a:r>
            <a:r>
              <a:rPr lang="ru-RU" sz="1400" dirty="0" smtClean="0"/>
              <a:t>и др.</a:t>
            </a:r>
            <a:endParaRPr lang="ru-RU" sz="1400" dirty="0"/>
          </a:p>
        </p:txBody>
      </p:sp>
      <p:pic>
        <p:nvPicPr>
          <p:cNvPr id="8194" name="Picture 2" descr="C:\Users\bizhanov\Desktop\АРБ 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27589"/>
            <a:ext cx="1140235" cy="6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41587" y="3850713"/>
            <a:ext cx="615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Федеральный общественно-государственный фонд по защите прав вкладчиков и акционеров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394" y="4776156"/>
            <a:ext cx="8598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Федеральный </a:t>
            </a:r>
            <a:r>
              <a:rPr lang="ru-RU" sz="1400" dirty="0"/>
              <a:t>общественно-государственный фонд по защите прав вкладчиков и акционеров - </a:t>
            </a:r>
            <a:r>
              <a:rPr lang="ru-RU" sz="1400" b="1" dirty="0"/>
              <a:t>некоммерческая организация, призванная осуществлять компенсационные выплаты вкладчикам, пострадавшим в результате противоправных действий нелицензированных финансовых компаний</a:t>
            </a:r>
            <a:r>
              <a:rPr lang="ru-RU" sz="1400" dirty="0"/>
              <a:t>, а также проводить информационно-просветительскую работу среди вкладчиков и акционеров с целью повышения их осведомленности об особенностях функционирования российского финансового рынка. Еще одной задачей Фонда является предотвращение деятельности мошеннических финансовых компаний, направленной на обман вкладчиков и присвоение их средств.</a:t>
            </a:r>
            <a:r>
              <a:rPr lang="ru-RU" sz="1600" dirty="0"/>
              <a:t> 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6" y="3850713"/>
            <a:ext cx="900833" cy="87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9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24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7262" y="153101"/>
            <a:ext cx="56184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«Содействие повышению уровня финансовой грамотности населения и развитию финансового образования в Российской Федерации»</a:t>
            </a:r>
          </a:p>
        </p:txBody>
      </p:sp>
      <p:pic>
        <p:nvPicPr>
          <p:cNvPr id="8194" name="Picture 2" descr="C:\Users\bizhanov\Desktop\АРБ 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8" y="4005064"/>
            <a:ext cx="1140235" cy="6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sros.ru/public/tmp/img/130_130_auto/134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4" y="5157192"/>
            <a:ext cx="868525" cy="8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88720" y="1055192"/>
            <a:ext cx="71581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Проект «Содействие повышению уровня финансовой грамотности населения и развитию финансового образования в Российской Федерации» реализуется Министерством финансов Российской Федерации совместно с Всемирным банком</a:t>
            </a:r>
            <a:r>
              <a:rPr lang="ru-RU" sz="16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600" dirty="0"/>
              <a:t>Целью проекта является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финансам, повышение эффективности защиты их интересов как потребителей финансовых услуг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Активное участие в реализации проекта принимают Ассоциация Российских банков и Ассоциация региональных банков России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Основные направления реализации </a:t>
            </a:r>
            <a:r>
              <a:rPr lang="ru-RU" sz="1600" dirty="0" smtClean="0"/>
              <a:t>проекта: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</a:t>
            </a:r>
            <a:r>
              <a:rPr lang="ru-RU" sz="1600" dirty="0"/>
              <a:t>стратегии повышения финансовой грамотности, мониторинг и оценка уровня финансовой грамотности </a:t>
            </a:r>
            <a:r>
              <a:rPr lang="ru-RU" sz="1600" dirty="0" smtClean="0"/>
              <a:t>населения;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создание </a:t>
            </a:r>
            <a:r>
              <a:rPr lang="ru-RU" sz="1600" dirty="0"/>
              <a:t>кадрового потенциала в области повышения финансовой грамотности </a:t>
            </a:r>
            <a:r>
              <a:rPr lang="ru-RU" sz="1600" dirty="0" smtClean="0"/>
              <a:t>населения;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образовательные </a:t>
            </a:r>
            <a:r>
              <a:rPr lang="ru-RU" sz="1600" dirty="0"/>
              <a:t>программы и информирование </a:t>
            </a:r>
            <a:r>
              <a:rPr lang="ru-RU" sz="1600" dirty="0" smtClean="0"/>
              <a:t>населения;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совершенствование </a:t>
            </a:r>
            <a:r>
              <a:rPr lang="ru-RU" sz="1600" dirty="0"/>
              <a:t>защиты прав потребителей финансовых </a:t>
            </a:r>
            <a:r>
              <a:rPr lang="ru-RU" sz="1600" dirty="0" smtClean="0"/>
              <a:t>услуг.</a:t>
            </a:r>
            <a:endParaRPr lang="ru-RU" sz="1600" dirty="0"/>
          </a:p>
        </p:txBody>
      </p:sp>
      <p:pic>
        <p:nvPicPr>
          <p:cNvPr id="4100" name="Picture 4" descr="http://minfin.ru/common/v3/img/m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3" y="1035210"/>
            <a:ext cx="8096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артинки по запросу world bank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8" y="2636912"/>
            <a:ext cx="1140235" cy="6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25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7262" y="153101"/>
            <a:ext cx="56184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проекты </a:t>
            </a:r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региональных банков России </a:t>
            </a:r>
            <a:r>
              <a:rPr lang="ru-RU" sz="1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финансовой грамотности</a:t>
            </a:r>
          </a:p>
        </p:txBody>
      </p:sp>
      <p:pic>
        <p:nvPicPr>
          <p:cNvPr id="4098" name="Picture 2" descr="http://www.asros.ru/public/tmp/img/130_130_auto/134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9" y="1069738"/>
            <a:ext cx="1284251" cy="12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88720" y="1055192"/>
            <a:ext cx="7158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2012-2014 гг</a:t>
            </a:r>
            <a:r>
              <a:rPr lang="ru-RU" sz="1400" dirty="0"/>
              <a:t>.</a:t>
            </a:r>
            <a:r>
              <a:rPr lang="ru-RU" sz="1400" b="1" dirty="0"/>
              <a:t>  </a:t>
            </a:r>
            <a:r>
              <a:rPr lang="ru-RU" sz="1400" dirty="0"/>
              <a:t>г</a:t>
            </a:r>
            <a:r>
              <a:rPr lang="ru-RU" sz="1400" dirty="0" smtClean="0"/>
              <a:t>. Сочи. </a:t>
            </a:r>
            <a:r>
              <a:rPr lang="ru-RU" sz="1400" b="1" dirty="0" smtClean="0"/>
              <a:t>Проект </a:t>
            </a:r>
            <a:r>
              <a:rPr lang="ru-RU" sz="1400" b="1" dirty="0"/>
              <a:t>«Волонтеры — финансовые консультанты»</a:t>
            </a:r>
            <a:r>
              <a:rPr lang="ru-RU" sz="1400" dirty="0"/>
              <a:t>, </a:t>
            </a:r>
            <a:r>
              <a:rPr lang="ru-RU" sz="1400" dirty="0" smtClean="0"/>
              <a:t>подготовка школьников старших </a:t>
            </a:r>
            <a:r>
              <a:rPr lang="ru-RU" sz="1400" dirty="0"/>
              <a:t>классов </a:t>
            </a:r>
            <a:r>
              <a:rPr lang="ru-RU" sz="1400" dirty="0" smtClean="0"/>
              <a:t>к </a:t>
            </a:r>
            <a:r>
              <a:rPr lang="ru-RU" sz="1400" dirty="0"/>
              <a:t>выполнению функций волонтеров по вопросам финансового консультирования гостей и участников зимней Олимпиады на городских объектах финансовой  инфраструктуры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2014-2015 гг</a:t>
            </a:r>
            <a:r>
              <a:rPr lang="ru-RU" sz="1400" dirty="0"/>
              <a:t>. г</a:t>
            </a:r>
            <a:r>
              <a:rPr lang="ru-RU" sz="1400" dirty="0" smtClean="0"/>
              <a:t>. Чебоксары. </a:t>
            </a:r>
            <a:r>
              <a:rPr lang="ru-RU" sz="1400" b="1" dirty="0"/>
              <a:t>Проект «Доступность финансовых услуг для населения различных возрастных групп в Чувашской республике»</a:t>
            </a:r>
            <a:r>
              <a:rPr lang="ru-RU" sz="1400" dirty="0"/>
              <a:t>. Цель проекта — повышение уровня осведомленности населения о финансовых продуктах и их использовании (банковские карты и безналичные платежи, Интернет банкинг, механизмы дистанционных расчетов), обучение грамотному финансовому поведению.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2016 гг</a:t>
            </a:r>
            <a:r>
              <a:rPr lang="ru-RU" sz="1400" dirty="0"/>
              <a:t>. </a:t>
            </a:r>
            <a:r>
              <a:rPr lang="ru-RU" sz="1400" b="1" dirty="0"/>
              <a:t>Акция «Финансовые знания — каждому!»</a:t>
            </a:r>
            <a:r>
              <a:rPr lang="ru-RU" sz="1400" dirty="0"/>
              <a:t> совместно с Издательством «ВИТА Пресс» при финансовой поддержке ООО "</a:t>
            </a:r>
            <a:r>
              <a:rPr lang="ru-RU" sz="1400" dirty="0" err="1"/>
              <a:t>Мастеркард</a:t>
            </a:r>
            <a:r>
              <a:rPr lang="ru-RU" sz="1400" dirty="0"/>
              <a:t>" и ООО "Виза".  Задача Акции  - приобретение необходимой учебной литературы для </a:t>
            </a:r>
            <a:r>
              <a:rPr lang="ru-RU" sz="1400" dirty="0" smtClean="0"/>
              <a:t>школьников, </a:t>
            </a:r>
            <a:r>
              <a:rPr lang="ru-RU" sz="1400" dirty="0"/>
              <a:t>для организации факультативных занятий и формирования базовых компетенций в области финансовой грамотности учащихся и их родителей. Учебно-методические материалы разработаны в рамках проекта Министерства финансов РФ и Мирового банка по повышению финансовой грамотности в Российской Федерации.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2017 гг</a:t>
            </a:r>
            <a:r>
              <a:rPr lang="ru-RU" sz="1400" dirty="0"/>
              <a:t>.  В настоящее время подписан Договор  и началась реализация продолжения совместного Проекта Ассоциации и Чебоксарского  кооперативного института по привлечению студентов в число волонтеров — финансовых консультантов для их участия в процессе повышения финансовой грамотности и доступности финансовых услуг для населения Чувашии. </a:t>
            </a:r>
          </a:p>
        </p:txBody>
      </p:sp>
    </p:spTree>
    <p:extLst>
      <p:ext uri="{BB962C8B-B14F-4D97-AF65-F5344CB8AC3E}">
        <p14:creationId xmlns:p14="http://schemas.microsoft.com/office/powerpoint/2010/main" val="30533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26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4005064"/>
            <a:ext cx="499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Контакты:</a:t>
            </a:r>
          </a:p>
          <a:p>
            <a:r>
              <a:rPr lang="ru-RU" dirty="0"/>
              <a:t>Евразийская Экономическая Комиссия</a:t>
            </a:r>
          </a:p>
          <a:p>
            <a:r>
              <a:rPr lang="ru-RU" dirty="0"/>
              <a:t>Департамент финансовой политики</a:t>
            </a:r>
          </a:p>
          <a:p>
            <a:r>
              <a:rPr lang="ru-RU" dirty="0" smtClean="0"/>
              <a:t>г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Москва, ул. Летниковская д.2, стр. 1</a:t>
            </a:r>
          </a:p>
          <a:p>
            <a:r>
              <a:rPr lang="en-US" dirty="0"/>
              <a:t>E-mail: </a:t>
            </a:r>
            <a:r>
              <a:rPr lang="en-US" dirty="0" err="1">
                <a:hlinkClick r:id="rId4"/>
              </a:rPr>
              <a:t>dept</a:t>
            </a:r>
            <a:r>
              <a:rPr lang="ru-RU" dirty="0">
                <a:hlinkClick r:id="rId4"/>
              </a:rPr>
              <a:t>_</a:t>
            </a:r>
            <a:r>
              <a:rPr lang="en-US" dirty="0" err="1">
                <a:hlinkClick r:id="rId4"/>
              </a:rPr>
              <a:t>finpolicy</a:t>
            </a:r>
            <a:r>
              <a:rPr lang="ru-RU" dirty="0">
                <a:hlinkClick r:id="rId4"/>
              </a:rPr>
              <a:t>@</a:t>
            </a:r>
            <a:r>
              <a:rPr lang="en-US" dirty="0">
                <a:hlinkClick r:id="rId4"/>
              </a:rPr>
              <a:t>eecommission</a:t>
            </a:r>
            <a:r>
              <a:rPr lang="ru-RU" dirty="0">
                <a:hlinkClick r:id="rId4"/>
              </a:rPr>
              <a:t>.</a:t>
            </a:r>
            <a:r>
              <a:rPr lang="en-US" dirty="0">
                <a:hlinkClick r:id="rId4"/>
              </a:rPr>
              <a:t>org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smtClean="0">
                <a:solidFill>
                  <a:srgbClr val="0000FF"/>
                </a:solidFill>
              </a:rPr>
              <a:t>www.eurasiancommission.org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8875" y="2780928"/>
            <a:ext cx="5163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71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5"/>
          <p:cNvSpPr txBox="1">
            <a:spLocks/>
          </p:cNvSpPr>
          <p:nvPr/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3</a:t>
            </a:fld>
            <a:endParaRPr lang="ru-RU" dirty="0">
              <a:latin typeface="Times"/>
              <a:cs typeface="Times"/>
            </a:endParaRPr>
          </a:p>
        </p:txBody>
      </p:sp>
      <p:pic>
        <p:nvPicPr>
          <p:cNvPr id="1026" name="Picture 2" descr="http://oboifullhd.ru/_ph/30/120158186.jpg?14220952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92617"/>
            <a:ext cx="1412577" cy="8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02098" y="1231724"/>
            <a:ext cx="251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Республика Армения</a:t>
            </a:r>
            <a:endParaRPr lang="ru-RU" dirty="0"/>
          </a:p>
        </p:txBody>
      </p:sp>
      <p:pic>
        <p:nvPicPr>
          <p:cNvPr id="1028" name="Picture 4" descr="http://abali.ru/wp-content/uploads/2010/12/flag_belaru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48" y="2132856"/>
            <a:ext cx="1412577" cy="8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81385" y="2360212"/>
            <a:ext cx="251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Республика Беларусь</a:t>
            </a:r>
            <a:endParaRPr lang="ru-RU" dirty="0"/>
          </a:p>
        </p:txBody>
      </p:sp>
      <p:pic>
        <p:nvPicPr>
          <p:cNvPr id="1030" name="Picture 6" descr="http://geology.gov.kz/images/flag_ka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47" y="3256188"/>
            <a:ext cx="1412577" cy="8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237608" y="3429000"/>
            <a:ext cx="251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Республика Казахстан</a:t>
            </a:r>
            <a:endParaRPr lang="ru-RU" dirty="0"/>
          </a:p>
        </p:txBody>
      </p:sp>
      <p:pic>
        <p:nvPicPr>
          <p:cNvPr id="1034" name="Picture 10" descr="http://flag.kremlin.ru/i/flag-b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17232"/>
            <a:ext cx="1412577" cy="8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344080" y="5820467"/>
            <a:ext cx="251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Российская Федерация</a:t>
            </a:r>
            <a:endParaRPr lang="ru-RU" dirty="0"/>
          </a:p>
        </p:txBody>
      </p:sp>
      <p:pic>
        <p:nvPicPr>
          <p:cNvPr id="2" name="Picture 2" descr="https://upload.wikimedia.org/wikipedia/commons/thumb/c/c7/Flag_of_Kyrgyzstan.svg/1200px-Flag_of_Kyrgyzsta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81255"/>
            <a:ext cx="1412577" cy="8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344080" y="4509120"/>
            <a:ext cx="251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Кыргызская Республика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238088"/>
            <a:ext cx="52051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Государства-члены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4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</a:t>
            </a:r>
            <a:r>
              <a:rPr lang="ru-RU" sz="1600" dirty="0"/>
              <a:t>–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490" y="1124744"/>
            <a:ext cx="770115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Права </a:t>
            </a:r>
            <a:r>
              <a:rPr lang="ru-RU" sz="2000" b="1" dirty="0"/>
              <a:t>потребителей и их защита гарантируются законодательством государств-членов о защите прав потребителей, а также </a:t>
            </a:r>
            <a:r>
              <a:rPr lang="ru-RU" sz="2000" b="1" dirty="0" smtClean="0"/>
              <a:t>Договором о ЕАЭС.</a:t>
            </a:r>
          </a:p>
          <a:p>
            <a:endParaRPr lang="ru-RU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i="1" dirty="0"/>
              <a:t>Раздел </a:t>
            </a:r>
            <a:r>
              <a:rPr lang="en-US" sz="2000" i="1" dirty="0"/>
              <a:t>XII</a:t>
            </a:r>
            <a:r>
              <a:rPr lang="ru-RU" sz="2000" i="1" dirty="0" smtClean="0"/>
              <a:t>.Защита </a:t>
            </a:r>
            <a:r>
              <a:rPr lang="ru-RU" sz="2000" i="1" dirty="0"/>
              <a:t>прав </a:t>
            </a:r>
            <a:r>
              <a:rPr lang="ru-RU" sz="2000" i="1" dirty="0" smtClean="0"/>
              <a:t>потребителей и Приложение № 13</a:t>
            </a:r>
            <a:endParaRPr lang="ru-RU" sz="20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«Граждане государства-члена, а также иные лица, проживающие на их территориях, пользуются на территориях других государств-членов такой же правовой защитой в области защиты прав потребителей, что и граждане этих других государств-членов…»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«В </a:t>
            </a:r>
            <a:r>
              <a:rPr lang="ru-RU" sz="2000" dirty="0">
                <a:solidFill>
                  <a:prstClr val="black"/>
                </a:solidFill>
              </a:rPr>
              <a:t>целях формирования для граждан государств-членов равных условий обеспечения защиты прав и законных интересов потребителей государства-члены осуществляют проведение согласованной политики в сфере защиты прав потребителей с учетом законодательства государств-членов о защите прав потребителей и норм международного права в этой </a:t>
            </a:r>
            <a:r>
              <a:rPr lang="ru-RU" sz="2000" dirty="0" smtClean="0">
                <a:solidFill>
                  <a:prstClr val="black"/>
                </a:solidFill>
              </a:rPr>
              <a:t>сфере…»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7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5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</a:t>
            </a:r>
            <a:r>
              <a:rPr lang="ru-RU" sz="1600" dirty="0" smtClean="0"/>
              <a:t>–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</a:t>
            </a:r>
            <a:r>
              <a:rPr lang="en-US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90152"/>
            <a:ext cx="5939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Раздел XVI. РЕГУЛИРОВАНИЕ ФИНАНСОВЫХ РЫНКОВ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212" y="2420888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Один </a:t>
            </a:r>
            <a:r>
              <a:rPr lang="ru-RU" sz="2000" dirty="0"/>
              <a:t>из принципов осуществления государствами-членами согласованного регулирования финансовых рынков – обеспечение гарантированной и эффективной защиты прав и законных интересов потребителей финансовых услуг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Эффективность </a:t>
            </a:r>
            <a:r>
              <a:rPr lang="ru-RU" sz="2000" dirty="0"/>
              <a:t>мероприятий по защите прав потребителей финансовых услуг напрямую зависит от уровня финансовой грамотности населения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43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6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общего финансового рынка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240" y="112474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Высшим Евразийским экономическим советом в декабре 2016 года принято решение о разработке правительствами и национальными (центральными) банками совместно с Комиссией </a:t>
            </a:r>
            <a:r>
              <a:rPr lang="ru-RU" b="1" dirty="0"/>
              <a:t>Концепции формирования общего финансового рынка ЕАЭС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Концепция призвана: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систематизировать </a:t>
            </a:r>
            <a:r>
              <a:rPr lang="ru-RU" dirty="0"/>
              <a:t>работу по подготовке проектов международных соглашений, входящих в право Союза, регулирующих общий финансовый рынок </a:t>
            </a:r>
            <a:r>
              <a:rPr lang="ru-RU" dirty="0" smtClean="0"/>
              <a:t>ЕАЭС;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конкретизировать </a:t>
            </a:r>
            <a:r>
              <a:rPr lang="ru-RU" dirty="0"/>
              <a:t>поставленные Договором о ЕАЭС задачи, включая правовую основу, сроки, механизмы и инструменты, способствующие формированию общего финансового рынка, а также ожидаемые результаты от его создания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определить </a:t>
            </a:r>
            <a:r>
              <a:rPr lang="ru-RU" dirty="0"/>
              <a:t>направления создания инфраструктуры общего финансового рынка</a:t>
            </a:r>
            <a:r>
              <a:rPr lang="ru-RU" dirty="0" smtClean="0"/>
              <a:t>.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algn="just"/>
            <a:r>
              <a:rPr lang="ru-RU" b="1" dirty="0" smtClean="0"/>
              <a:t>Один из разделов </a:t>
            </a:r>
            <a:r>
              <a:rPr lang="ru-RU" b="1" dirty="0"/>
              <a:t>Концепции </a:t>
            </a:r>
            <a:r>
              <a:rPr lang="ru-RU" b="1" dirty="0" smtClean="0"/>
              <a:t>будет посвящен защите </a:t>
            </a:r>
            <a:r>
              <a:rPr lang="ru-RU" b="1" dirty="0"/>
              <a:t>прав и интересов инвесторов и потребителей финансовых услуг на </a:t>
            </a:r>
            <a:r>
              <a:rPr lang="ru-RU" b="1" dirty="0" smtClean="0"/>
              <a:t>общем финансовом рынке </a:t>
            </a:r>
            <a:r>
              <a:rPr lang="ru-RU" b="1" dirty="0"/>
              <a:t>ЕАЭС.</a:t>
            </a:r>
          </a:p>
        </p:txBody>
      </p:sp>
    </p:spTree>
    <p:extLst>
      <p:ext uri="{BB962C8B-B14F-4D97-AF65-F5344CB8AC3E}">
        <p14:creationId xmlns:p14="http://schemas.microsoft.com/office/powerpoint/2010/main" val="3089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7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пирамиды в еаэс </a:t>
            </a:r>
            <a:r>
              <a:rPr lang="en-US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8454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Республика Армения</a:t>
            </a:r>
            <a:endParaRPr lang="en-US" b="1" dirty="0" smtClean="0"/>
          </a:p>
          <a:p>
            <a:r>
              <a:rPr lang="ru-RU" dirty="0" smtClean="0"/>
              <a:t>Выявлены единичные случаи, имеющие характер определённых видов «финансовых пирамид», связанные в основном с трансграничными схемами.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/>
              <a:t>Деятельность «финансовых пирамид» </a:t>
            </a:r>
            <a:r>
              <a:rPr lang="ru-RU" b="1" dirty="0"/>
              <a:t>в Республике Беларусь </a:t>
            </a:r>
            <a:r>
              <a:rPr lang="ru-RU" dirty="0"/>
              <a:t>носит единичный характер.</a:t>
            </a:r>
          </a:p>
          <a:p>
            <a:pPr algn="just"/>
            <a:r>
              <a:rPr lang="tt-RU" dirty="0" smtClean="0"/>
              <a:t>2013 </a:t>
            </a:r>
            <a:r>
              <a:rPr lang="tt-RU" dirty="0"/>
              <a:t>год зарегистрирован 1 случай, связанный с деятельностью финансовой пирамиды; 2014 год - 5 случаев.</a:t>
            </a:r>
          </a:p>
          <a:p>
            <a:pPr algn="just"/>
            <a:endParaRPr lang="en-US" dirty="0"/>
          </a:p>
          <a:p>
            <a:pPr algn="just"/>
            <a:r>
              <a:rPr lang="ru-RU" dirty="0"/>
              <a:t>В 2016 году пресечена деятельность «финансовой пирамиды», осуществляющей деятельность от имени оффшорной компании, привлекая денежные средства и электронные деньги граждан в качестве гарантийных взносов. </a:t>
            </a:r>
            <a:r>
              <a:rPr lang="ru-RU" dirty="0" smtClean="0"/>
              <a:t>В </a:t>
            </a:r>
            <a:r>
              <a:rPr lang="ru-RU" dirty="0"/>
              <a:t>2016 году возбуждено 18 уголовных </a:t>
            </a:r>
            <a:r>
              <a:rPr lang="ru-RU" dirty="0" smtClean="0"/>
              <a:t>дел.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9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8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3" y="205923"/>
            <a:ext cx="520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пирамиды в еаэс </a:t>
            </a:r>
            <a:r>
              <a:rPr lang="en-US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40122"/>
            <a:ext cx="8598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1600" b="1" dirty="0" smtClean="0"/>
              <a:t>Республика Казахстан</a:t>
            </a:r>
          </a:p>
          <a:p>
            <a:pPr algn="just"/>
            <a:r>
              <a:rPr lang="tt-RU" sz="1600" dirty="0" smtClean="0"/>
              <a:t>2014 </a:t>
            </a:r>
            <a:r>
              <a:rPr lang="tt-RU" sz="1600" dirty="0"/>
              <a:t>год зарегистрировано 6 фактов создания и руководства финансовой пирамидой</a:t>
            </a:r>
            <a:r>
              <a:rPr lang="tt-RU" sz="1600" dirty="0" smtClean="0"/>
              <a:t>. </a:t>
            </a:r>
          </a:p>
          <a:p>
            <a:pPr algn="just"/>
            <a:r>
              <a:rPr lang="tt-RU" sz="1600" dirty="0" smtClean="0"/>
              <a:t>2015 </a:t>
            </a:r>
            <a:r>
              <a:rPr lang="tt-RU" sz="1600" dirty="0"/>
              <a:t>год </a:t>
            </a:r>
            <a:r>
              <a:rPr lang="tt-RU" sz="1600" dirty="0" smtClean="0"/>
              <a:t>- 9 </a:t>
            </a:r>
            <a:r>
              <a:rPr lang="tt-RU" sz="1600" dirty="0"/>
              <a:t>фактов создания и руководства финансовой пирамидой</a:t>
            </a:r>
            <a:r>
              <a:rPr lang="tt-RU" sz="1600" dirty="0" smtClean="0"/>
              <a:t>.</a:t>
            </a:r>
          </a:p>
          <a:p>
            <a:pPr algn="just"/>
            <a:endParaRPr lang="tt-RU" sz="1600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Кыргызской Республике</a:t>
            </a:r>
            <a:r>
              <a:rPr lang="ru-RU" sz="1600" dirty="0"/>
              <a:t> финансовые пирамиды носят единичный </a:t>
            </a:r>
            <a:r>
              <a:rPr lang="ru-RU" sz="1600" dirty="0" smtClean="0"/>
              <a:t>характер.</a:t>
            </a:r>
            <a:endParaRPr lang="ru-RU" sz="1600" dirty="0"/>
          </a:p>
          <a:p>
            <a:pPr algn="just"/>
            <a:r>
              <a:rPr lang="ru-RU" sz="1600" dirty="0" smtClean="0"/>
              <a:t>Резонансный </a:t>
            </a:r>
            <a:r>
              <a:rPr lang="ru-RU" sz="1600" dirty="0"/>
              <a:t>случай в Кыргызской Республике произошел  с «финансовой пирамидой» – </a:t>
            </a:r>
            <a:r>
              <a:rPr lang="ru-RU" sz="1600" dirty="0" err="1"/>
              <a:t>ОсОО</a:t>
            </a:r>
            <a:r>
              <a:rPr lang="ru-RU" sz="1600" dirty="0"/>
              <a:t> «</a:t>
            </a:r>
            <a:r>
              <a:rPr lang="ru-RU" sz="1600" dirty="0" err="1"/>
              <a:t>Рентон</a:t>
            </a:r>
            <a:r>
              <a:rPr lang="ru-RU" sz="1600" dirty="0"/>
              <a:t> Групп», которая привлекала денежные средства путем распространения векселей. </a:t>
            </a:r>
            <a:r>
              <a:rPr lang="ru-RU" sz="1600" dirty="0" smtClean="0"/>
              <a:t>Компания </a:t>
            </a:r>
            <a:r>
              <a:rPr lang="ru-RU" sz="1600" dirty="0"/>
              <a:t>прекратила свою деятельность в </a:t>
            </a:r>
            <a:r>
              <a:rPr lang="ru-RU" sz="1600" b="1" dirty="0"/>
              <a:t>2003</a:t>
            </a:r>
            <a:r>
              <a:rPr lang="ru-RU" sz="1600" dirty="0"/>
              <a:t> году. 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Проводимый Центральным банком </a:t>
            </a:r>
            <a:r>
              <a:rPr lang="ru-RU" sz="1600" b="1" dirty="0" smtClean="0"/>
              <a:t>Российской Федерации</a:t>
            </a:r>
            <a:r>
              <a:rPr lang="ru-RU" sz="1600" dirty="0" smtClean="0"/>
              <a:t> </a:t>
            </a:r>
            <a:r>
              <a:rPr lang="ru-RU" sz="1600" dirty="0"/>
              <a:t>мониторинг состояния национального финансового рынка свидетельствует о новой волне финансовых пирамид</a:t>
            </a:r>
            <a:r>
              <a:rPr lang="en-US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2014-2017 годах Банком России зафиксирована деятельность более 400 организаций и Интернет-проектов, имеющих признаки финансовой пирамиды. </a:t>
            </a:r>
            <a:endParaRPr lang="ru-RU" sz="1600" dirty="0" smtClean="0"/>
          </a:p>
          <a:p>
            <a:pPr algn="just"/>
            <a:r>
              <a:rPr lang="ru-RU" sz="1600" dirty="0" smtClean="0"/>
              <a:t>Пик </a:t>
            </a:r>
            <a:r>
              <a:rPr lang="ru-RU" sz="1600" dirty="0"/>
              <a:t>активности пришелся на 2015 </a:t>
            </a:r>
            <a:r>
              <a:rPr lang="ru-RU" sz="1600" dirty="0" smtClean="0"/>
              <a:t>год. Выявлено </a:t>
            </a:r>
            <a:r>
              <a:rPr lang="ru-RU" sz="1600" dirty="0"/>
              <a:t>около 200 финансовых пирамид, а сумма причиненного гражданам ущерба от их деятельности составила 5,5 млрд </a:t>
            </a:r>
            <a:r>
              <a:rPr lang="ru-RU" sz="1600" dirty="0" smtClean="0"/>
              <a:t>руб.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2016 году </a:t>
            </a:r>
            <a:r>
              <a:rPr lang="ru-RU" sz="1600" dirty="0" smtClean="0"/>
              <a:t>выявлено </a:t>
            </a:r>
            <a:r>
              <a:rPr lang="ru-RU" sz="1600" dirty="0"/>
              <a:t>около 180 финансовых пирамид, сумма причиненного ими ущерба ориентировочно составила 1,5 млрд руб.</a:t>
            </a:r>
          </a:p>
          <a:p>
            <a:pPr algn="just"/>
            <a:endParaRPr lang="ru-RU" sz="1600" dirty="0" smtClean="0"/>
          </a:p>
          <a:p>
            <a:pPr algn="just"/>
            <a:endParaRPr lang="tt-RU" sz="1600" dirty="0"/>
          </a:p>
          <a:p>
            <a:pPr algn="just"/>
            <a:endParaRPr lang="tt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81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725178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15451"/>
            <a:ext cx="8598304" cy="45719"/>
          </a:xfrm>
          <a:prstGeom prst="rect">
            <a:avLst/>
          </a:prstGeom>
          <a:gradFill>
            <a:gsLst>
              <a:gs pos="43000">
                <a:srgbClr val="00B0F0">
                  <a:alpha val="60000"/>
                </a:srgbClr>
              </a:gs>
              <a:gs pos="12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revenkov\Pictures\Для слайдов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" y="116500"/>
            <a:ext cx="2795947" cy="5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/>
              <a:t>9</a:t>
            </a:fld>
            <a:endParaRPr lang="ru-RU" dirty="0">
              <a:latin typeface="Times"/>
              <a:cs typeface="Time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4022" y="205923"/>
            <a:ext cx="57624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потребителей финансовых </a:t>
            </a:r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В республике </a:t>
            </a:r>
            <a:r>
              <a:rPr lang="ru-RU" sz="1400" b="1" cap="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</a:t>
            </a:r>
            <a:r>
              <a:rPr lang="ru-RU" sz="14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государственном уровне</a:t>
            </a:r>
            <a:endParaRPr lang="ru-RU" sz="14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322" y="980728"/>
            <a:ext cx="73063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Центральный банк Республики Армения рассматривает обращения (жалобы) в отношении финансовых организаций Армении.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Центральном банке создан </a:t>
            </a:r>
            <a:r>
              <a:rPr lang="ru-RU" sz="1600" b="1" dirty="0"/>
              <a:t>отдел защиты прав потребителей и поведения на рынке</a:t>
            </a:r>
            <a:r>
              <a:rPr lang="ru-RU" sz="1600" dirty="0"/>
              <a:t>, который выполняет следующие функции: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Создание и совершенствование нормативно-правовой базы по регулированию защиты интересов потребителей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Разработка и совершенствование правил поведения финансовых организаций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Проведение мероприятий по повышению уровня информированности и финансовой грамотности потребителей, выработка и совершенствование инструментов финансового просвещения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Создание и ведение специального сайта, предусмотренного для потребителей финансовых услуг (www.abcfinance.am)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Вместе с тем несмотря на то, что Центральный </a:t>
            </a:r>
            <a:r>
              <a:rPr lang="ru-RU" sz="1600" dirty="0"/>
              <a:t>банк Армении имеет право </a:t>
            </a:r>
            <a:r>
              <a:rPr lang="ru-RU" sz="1600" dirty="0" smtClean="0"/>
              <a:t>применять санкции </a:t>
            </a:r>
            <a:r>
              <a:rPr lang="ru-RU" sz="1600" dirty="0"/>
              <a:t>в отношении финансовых </a:t>
            </a:r>
            <a:r>
              <a:rPr lang="ru-RU" sz="1600" dirty="0" smtClean="0"/>
              <a:t>учреждений, он не во всех случаях может дать решение, </a:t>
            </a:r>
            <a:r>
              <a:rPr lang="ru-RU" sz="1600" dirty="0"/>
              <a:t>поскольку у Центрального банка нет полномочий вмешиваться в договорные отношения между </a:t>
            </a:r>
            <a:r>
              <a:rPr lang="ru-RU" sz="1600" dirty="0" smtClean="0"/>
              <a:t>гражданами </a:t>
            </a:r>
            <a:r>
              <a:rPr lang="ru-RU" sz="1600" dirty="0"/>
              <a:t>и финансовыми </a:t>
            </a:r>
            <a:r>
              <a:rPr lang="ru-RU" sz="1600" dirty="0" smtClean="0"/>
              <a:t>учреждениями.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В случае, если обращение гражданина находится в компетенции Примирителя финансовой системы, Центральный </a:t>
            </a:r>
            <a:r>
              <a:rPr lang="ru-RU" sz="1600" dirty="0"/>
              <a:t>банк направит </a:t>
            </a:r>
            <a:r>
              <a:rPr lang="ru-RU" sz="1600" dirty="0" smtClean="0"/>
              <a:t>обращение </a:t>
            </a:r>
            <a:r>
              <a:rPr lang="ru-RU" sz="1600" dirty="0"/>
              <a:t>в </a:t>
            </a:r>
            <a:r>
              <a:rPr lang="ru-RU" sz="1600" dirty="0" smtClean="0"/>
              <a:t>указанный орган.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974619" cy="93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2664</Words>
  <Application>Microsoft Office PowerPoint</Application>
  <PresentationFormat>Экран (4:3)</PresentationFormat>
  <Paragraphs>264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Ревенков Олег Владимирович</dc:creator>
  <cp:lastModifiedBy>Зайцев Дмитрий Александрович</cp:lastModifiedBy>
  <cp:revision>148</cp:revision>
  <cp:lastPrinted>2013-11-19T11:13:47Z</cp:lastPrinted>
  <dcterms:created xsi:type="dcterms:W3CDTF">2013-11-14T09:43:44Z</dcterms:created>
  <dcterms:modified xsi:type="dcterms:W3CDTF">2017-05-15T10:53:15Z</dcterms:modified>
</cp:coreProperties>
</file>