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63" r:id="rId2"/>
    <p:sldId id="264" r:id="rId3"/>
    <p:sldId id="265" r:id="rId4"/>
    <p:sldId id="266" r:id="rId5"/>
  </p:sldIdLst>
  <p:sldSz cx="9144000" cy="6858000" type="screen4x3"/>
  <p:notesSz cx="6985000" cy="9271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82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3550"/>
          </a:xfrm>
          <a:prstGeom prst="rect">
            <a:avLst/>
          </a:prstGeom>
        </p:spPr>
        <p:txBody>
          <a:bodyPr vert="horz" lIns="92885" tIns="46442" rIns="92885" bIns="4644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0" y="0"/>
            <a:ext cx="3026833" cy="463550"/>
          </a:xfrm>
          <a:prstGeom prst="rect">
            <a:avLst/>
          </a:prstGeom>
        </p:spPr>
        <p:txBody>
          <a:bodyPr vert="horz" lIns="92885" tIns="46442" rIns="92885" bIns="46442" rtlCol="0"/>
          <a:lstStyle>
            <a:lvl1pPr algn="r">
              <a:defRPr sz="1200"/>
            </a:lvl1pPr>
          </a:lstStyle>
          <a:p>
            <a:fld id="{19918692-DC77-42AF-B44E-F2895408D99C}" type="datetimeFigureOut">
              <a:rPr lang="en-US" smtClean="0"/>
              <a:pPr/>
              <a:t>10/18/2016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4750" y="695325"/>
            <a:ext cx="4635500" cy="3476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85" tIns="46442" rIns="92885" bIns="4644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3725"/>
            <a:ext cx="5588000" cy="4171950"/>
          </a:xfrm>
          <a:prstGeom prst="rect">
            <a:avLst/>
          </a:prstGeom>
        </p:spPr>
        <p:txBody>
          <a:bodyPr vert="horz" lIns="92885" tIns="46442" rIns="92885" bIns="4644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05841"/>
            <a:ext cx="3026833" cy="463550"/>
          </a:xfrm>
          <a:prstGeom prst="rect">
            <a:avLst/>
          </a:prstGeom>
        </p:spPr>
        <p:txBody>
          <a:bodyPr vert="horz" lIns="92885" tIns="46442" rIns="92885" bIns="4644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0" y="8805841"/>
            <a:ext cx="3026833" cy="463550"/>
          </a:xfrm>
          <a:prstGeom prst="rect">
            <a:avLst/>
          </a:prstGeom>
        </p:spPr>
        <p:txBody>
          <a:bodyPr vert="horz" lIns="92885" tIns="46442" rIns="92885" bIns="46442" rtlCol="0" anchor="b"/>
          <a:lstStyle>
            <a:lvl1pPr algn="r">
              <a:defRPr sz="1200"/>
            </a:lvl1pPr>
          </a:lstStyle>
          <a:p>
            <a:fld id="{5734E493-896C-43D3-B21D-05FE12E4BB6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4459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*Preliminary data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34E493-896C-43D3-B21D-05FE12E4BB6B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34E493-896C-43D3-B21D-05FE12E4BB6B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* Data</a:t>
            </a:r>
            <a:r>
              <a:rPr lang="en-US" baseline="0" dirty="0" smtClean="0"/>
              <a:t> available only annually, for 2015  GDP per capita is </a:t>
            </a:r>
            <a:r>
              <a:rPr lang="en-US" baseline="0" dirty="0" err="1" smtClean="0"/>
              <a:t>Eur</a:t>
            </a:r>
            <a:r>
              <a:rPr lang="en-US" baseline="0" dirty="0" smtClean="0"/>
              <a:t> </a:t>
            </a:r>
            <a:r>
              <a:rPr lang="en-US" baseline="0" dirty="0" smtClean="0"/>
              <a:t>5.826.</a:t>
            </a:r>
            <a:endParaRPr lang="en-US" dirty="0" smtClean="0"/>
          </a:p>
          <a:p>
            <a:r>
              <a:rPr lang="en-US" dirty="0" smtClean="0"/>
              <a:t>** New</a:t>
            </a:r>
            <a:r>
              <a:rPr lang="en-US" baseline="0" dirty="0" smtClean="0"/>
              <a:t> loans for </a:t>
            </a:r>
            <a:r>
              <a:rPr lang="en-US" baseline="0" dirty="0" smtClean="0"/>
              <a:t>6 months </a:t>
            </a:r>
            <a:r>
              <a:rPr lang="en-US" baseline="0" dirty="0" smtClean="0"/>
              <a:t>2015 are </a:t>
            </a:r>
            <a:r>
              <a:rPr lang="en-US" baseline="0" dirty="0" err="1" smtClean="0"/>
              <a:t>Eur</a:t>
            </a:r>
            <a:r>
              <a:rPr lang="en-US" baseline="0" dirty="0" smtClean="0"/>
              <a:t> 443,6 mil, while new loans for 6 months 2016 are </a:t>
            </a:r>
            <a:r>
              <a:rPr lang="en-US" baseline="0" dirty="0" err="1" smtClean="0"/>
              <a:t>Eur</a:t>
            </a:r>
            <a:r>
              <a:rPr lang="en-US" baseline="0" dirty="0" smtClean="0"/>
              <a:t> 573,5 mil.</a:t>
            </a:r>
            <a:endParaRPr lang="en-US" dirty="0" smtClean="0"/>
          </a:p>
          <a:p>
            <a:r>
              <a:rPr lang="en-US" dirty="0" smtClean="0"/>
              <a:t>*** In line with the new Law on Budget and Fiscal Responsibility, quarterly reports present government debt only (public debt without the debt of</a:t>
            </a:r>
          </a:p>
          <a:p>
            <a:r>
              <a:rPr lang="en-US" dirty="0" smtClean="0"/>
              <a:t>local self-governments), while the annual report shall include the local self-governments’ debt as well.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34E493-896C-43D3-B21D-05FE12E4BB6B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34E493-896C-43D3-B21D-05FE12E4BB6B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3A6B7-6EE4-43FF-A886-4C1142E64E39}" type="datetime1">
              <a:rPr lang="en-US" smtClean="0"/>
              <a:pPr/>
              <a:t>10/18/2016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5965E-9DB5-4512-8176-8EEBA34D36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FF2CE-DF3B-4C7F-990F-4DE820B5B7B1}" type="datetime1">
              <a:rPr lang="en-US" smtClean="0"/>
              <a:pPr/>
              <a:t>10/18/2016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5965E-9DB5-4512-8176-8EEBA34D36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E0291-D67B-41A2-B675-5F036AF74778}" type="datetime1">
              <a:rPr lang="en-US" smtClean="0"/>
              <a:pPr/>
              <a:t>10/18/2016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5965E-9DB5-4512-8176-8EEBA34D36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F2BC1-6454-4DD0-A4AF-EC88832F3109}" type="datetime1">
              <a:rPr lang="en-US" smtClean="0"/>
              <a:pPr/>
              <a:t>10/18/2016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5965E-9DB5-4512-8176-8EEBA34D36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D894F-AE13-43DD-9A0F-8B1DE2EF2A30}" type="datetime1">
              <a:rPr lang="en-US" smtClean="0"/>
              <a:pPr/>
              <a:t>10/18/2016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5965E-9DB5-4512-8176-8EEBA34D36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B298E-E706-457C-929A-B361F2CD9B7F}" type="datetime1">
              <a:rPr lang="en-US" smtClean="0"/>
              <a:pPr/>
              <a:t>10/18/2016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5965E-9DB5-4512-8176-8EEBA34D36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71391-58F1-45E5-896A-F576391E46DE}" type="datetime1">
              <a:rPr lang="en-US" smtClean="0"/>
              <a:pPr/>
              <a:t>10/18/2016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5965E-9DB5-4512-8176-8EEBA34D36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31029-1D77-4447-8353-8B591F2D4B99}" type="datetime1">
              <a:rPr lang="en-US" smtClean="0"/>
              <a:pPr/>
              <a:t>10/18/2016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5965E-9DB5-4512-8176-8EEBA34D36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6C325-B922-4B92-8DC0-16007EBC6B3D}" type="datetime1">
              <a:rPr lang="en-US" smtClean="0"/>
              <a:pPr/>
              <a:t>10/18/2016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5965E-9DB5-4512-8176-8EEBA34D36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C07B0-8DA0-443E-BDE3-321A989DAA87}" type="datetime1">
              <a:rPr lang="en-US" smtClean="0"/>
              <a:pPr/>
              <a:t>10/18/2016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5965E-9DB5-4512-8176-8EEBA34D36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3EA45-2899-48C6-9AE4-FFFB9F13FC3B}" type="datetime1">
              <a:rPr lang="en-US" smtClean="0"/>
              <a:pPr/>
              <a:t>10/18/2016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8D5965E-9DB5-4512-8176-8EEBA34D36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7E22571-2081-45CE-9B79-329A3473F7F7}" type="datetime1">
              <a:rPr lang="en-US" smtClean="0"/>
              <a:pPr/>
              <a:t>10/18/2016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8D5965E-9DB5-4512-8176-8EEBA34D362B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Banking Data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2725955"/>
              </p:ext>
            </p:extLst>
          </p:nvPr>
        </p:nvGraphicFramePr>
        <p:xfrm>
          <a:off x="500034" y="1857364"/>
          <a:ext cx="8229600" cy="458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227964">
                <a:tc>
                  <a:txBody>
                    <a:bodyPr/>
                    <a:lstStyle/>
                    <a:p>
                      <a:r>
                        <a:rPr lang="en-US" dirty="0" smtClean="0"/>
                        <a:t>Indicator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CS" dirty="0" smtClean="0"/>
                        <a:t>3</a:t>
                      </a:r>
                      <a:r>
                        <a:rPr lang="en-US" smtClean="0"/>
                        <a:t>0.06.</a:t>
                      </a:r>
                      <a:r>
                        <a:rPr lang="en-US" baseline="0" smtClean="0"/>
                        <a:t> </a:t>
                      </a:r>
                      <a:r>
                        <a:rPr lang="sr-Latn-CS" dirty="0" smtClean="0"/>
                        <a:t>201</a:t>
                      </a:r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CS" dirty="0" smtClean="0"/>
                        <a:t>3</a:t>
                      </a:r>
                      <a:r>
                        <a:rPr lang="en-US" dirty="0" smtClean="0"/>
                        <a:t>0.06.</a:t>
                      </a:r>
                      <a:r>
                        <a:rPr lang="en-US" baseline="0" dirty="0" smtClean="0"/>
                        <a:t> </a:t>
                      </a:r>
                      <a:r>
                        <a:rPr lang="sr-Latn-CS" dirty="0" smtClean="0"/>
                        <a:t>201</a:t>
                      </a:r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r>
                        <a:rPr lang="sr-Latn-CS" dirty="0" smtClean="0"/>
                        <a:t>rend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Number</a:t>
                      </a:r>
                      <a:r>
                        <a:rPr lang="en-US" baseline="0" dirty="0" smtClean="0"/>
                        <a:t> of Banks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15.4%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Number</a:t>
                      </a:r>
                      <a:r>
                        <a:rPr lang="en-US" baseline="0" dirty="0" smtClean="0"/>
                        <a:t> of Branch Banks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7.8%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Number</a:t>
                      </a:r>
                      <a:r>
                        <a:rPr lang="en-US" baseline="0" dirty="0" smtClean="0"/>
                        <a:t> of</a:t>
                      </a:r>
                      <a:r>
                        <a:rPr lang="sr-Latn-CS" dirty="0" smtClean="0"/>
                        <a:t> ATM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378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393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Number of </a:t>
                      </a:r>
                      <a:r>
                        <a:rPr lang="sr-Latn-CS" dirty="0" smtClean="0"/>
                        <a:t>POS</a:t>
                      </a:r>
                      <a:r>
                        <a:rPr lang="en-US" dirty="0" smtClean="0"/>
                        <a:t> Terminals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n/a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n/a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n/a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Number of Employees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2,420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2,493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Total Number of Credit Cards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36,162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33,930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-6.2%</a:t>
                      </a:r>
                      <a:endParaRPr lang="en-US" dirty="0"/>
                    </a:p>
                  </a:txBody>
                  <a:tcPr/>
                </a:tc>
              </a:tr>
              <a:tr h="140357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r>
                        <a:rPr lang="en-US" baseline="0" dirty="0" smtClean="0"/>
                        <a:t> foreign direct investment (in mil </a:t>
                      </a:r>
                      <a:r>
                        <a:rPr lang="en-US" baseline="0" dirty="0" err="1" smtClean="0"/>
                        <a:t>eur</a:t>
                      </a:r>
                      <a:r>
                        <a:rPr lang="en-US" baseline="0" dirty="0" smtClean="0"/>
                        <a:t>) 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183,8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335,6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82.6%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5965E-9DB5-4512-8176-8EEBA34D362B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704088"/>
            <a:ext cx="8784976" cy="1143000"/>
          </a:xfrm>
        </p:spPr>
        <p:txBody>
          <a:bodyPr>
            <a:normAutofit fontScale="90000"/>
          </a:bodyPr>
          <a:lstStyle/>
          <a:p>
            <a:r>
              <a:rPr lang="sr-Latn-CS" sz="5400" dirty="0" smtClean="0"/>
              <a:t>Association of Montenegrin Banks</a:t>
            </a:r>
            <a:r>
              <a:rPr lang="sr-Latn-CS" dirty="0" smtClean="0"/>
              <a:t>                                                    </a:t>
            </a:r>
            <a:r>
              <a:rPr lang="sr-Latn-CS" sz="2000" dirty="0" smtClean="0"/>
              <a:t>(</a:t>
            </a:r>
            <a:r>
              <a:rPr lang="en-US" sz="2000" dirty="0" smtClean="0"/>
              <a:t>in</a:t>
            </a:r>
            <a:r>
              <a:rPr lang="sr-Latn-CS" sz="2000" dirty="0" smtClean="0"/>
              <a:t> </a:t>
            </a:r>
            <a:r>
              <a:rPr lang="en-US" sz="2000" dirty="0" smtClean="0"/>
              <a:t>Mil. </a:t>
            </a:r>
            <a:r>
              <a:rPr lang="sr-Latn-CS" sz="2000" dirty="0" smtClean="0"/>
              <a:t>Eur)</a:t>
            </a:r>
            <a:endParaRPr lang="en-US" sz="2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6807825"/>
              </p:ext>
            </p:extLst>
          </p:nvPr>
        </p:nvGraphicFramePr>
        <p:xfrm>
          <a:off x="428596" y="2000240"/>
          <a:ext cx="8229600" cy="30826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714380">
                <a:tc>
                  <a:txBody>
                    <a:bodyPr/>
                    <a:lstStyle/>
                    <a:p>
                      <a:r>
                        <a:rPr lang="en-US" dirty="0" smtClean="0"/>
                        <a:t>Indicator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CS" dirty="0" smtClean="0"/>
                        <a:t>3</a:t>
                      </a:r>
                      <a:r>
                        <a:rPr lang="en-US" dirty="0" smtClean="0"/>
                        <a:t>0</a:t>
                      </a:r>
                      <a:r>
                        <a:rPr lang="en-US" baseline="0" dirty="0" smtClean="0"/>
                        <a:t> .06.</a:t>
                      </a:r>
                      <a:r>
                        <a:rPr lang="sr-Latn-CS" dirty="0" smtClean="0"/>
                        <a:t>201</a:t>
                      </a:r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CS" dirty="0" smtClean="0"/>
                        <a:t>3</a:t>
                      </a:r>
                      <a:r>
                        <a:rPr lang="en-US" dirty="0" smtClean="0"/>
                        <a:t>0.06.</a:t>
                      </a:r>
                      <a:r>
                        <a:rPr lang="en-US" baseline="0" dirty="0" smtClean="0"/>
                        <a:t>  </a:t>
                      </a:r>
                      <a:r>
                        <a:rPr lang="sr-Latn-CS" dirty="0" smtClean="0"/>
                        <a:t>201</a:t>
                      </a:r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r>
                        <a:rPr lang="sr-Latn-CS" dirty="0" smtClean="0"/>
                        <a:t>rend</a:t>
                      </a:r>
                      <a:endParaRPr lang="en-US" dirty="0"/>
                    </a:p>
                  </a:txBody>
                  <a:tcPr/>
                </a:tc>
              </a:tr>
              <a:tr h="428628">
                <a:tc>
                  <a:txBody>
                    <a:bodyPr/>
                    <a:lstStyle/>
                    <a:p>
                      <a:r>
                        <a:rPr lang="en-US" dirty="0" smtClean="0"/>
                        <a:t>Total Assets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3,236.3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3,511.8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8.5%</a:t>
                      </a:r>
                      <a:endParaRPr lang="en-US" dirty="0"/>
                    </a:p>
                  </a:txBody>
                  <a:tcPr/>
                </a:tc>
              </a:tr>
              <a:tr h="500066">
                <a:tc>
                  <a:txBody>
                    <a:bodyPr/>
                    <a:lstStyle/>
                    <a:p>
                      <a:r>
                        <a:rPr lang="en-US" dirty="0" smtClean="0"/>
                        <a:t>Total Deposits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2,403.1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2,626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9.3%</a:t>
                      </a:r>
                      <a:endParaRPr lang="en-US" dirty="0"/>
                    </a:p>
                  </a:txBody>
                  <a:tcPr/>
                </a:tc>
              </a:tr>
              <a:tr h="428628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r>
                        <a:rPr lang="en-US" baseline="0" dirty="0" smtClean="0"/>
                        <a:t> Loans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2,381.3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2,377.5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-0.2%</a:t>
                      </a:r>
                      <a:endParaRPr lang="en-US" dirty="0"/>
                    </a:p>
                  </a:txBody>
                  <a:tcPr/>
                </a:tc>
              </a:tr>
              <a:tr h="428628">
                <a:tc>
                  <a:txBody>
                    <a:bodyPr/>
                    <a:lstStyle/>
                    <a:p>
                      <a:r>
                        <a:rPr lang="en-US" dirty="0" smtClean="0"/>
                        <a:t>Capital and Reserves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455.3 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488.5 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7.3%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Total Profit</a:t>
                      </a:r>
                      <a:r>
                        <a:rPr lang="sr-Latn-CS" dirty="0" smtClean="0"/>
                        <a:t>/</a:t>
                      </a:r>
                      <a:r>
                        <a:rPr lang="en-US" dirty="0" smtClean="0"/>
                        <a:t>Loss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85%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5965E-9DB5-4512-8176-8EEBA34D362B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704088"/>
            <a:ext cx="8784976" cy="1143000"/>
          </a:xfrm>
        </p:spPr>
        <p:txBody>
          <a:bodyPr>
            <a:normAutofit fontScale="90000"/>
          </a:bodyPr>
          <a:lstStyle/>
          <a:p>
            <a:r>
              <a:rPr lang="sr-Latn-CS" sz="5400" dirty="0" smtClean="0"/>
              <a:t>Association of Montenegrin Banks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9846331"/>
              </p:ext>
            </p:extLst>
          </p:nvPr>
        </p:nvGraphicFramePr>
        <p:xfrm>
          <a:off x="457200" y="1935163"/>
          <a:ext cx="8229600" cy="4592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0584"/>
                <a:gridCol w="2088232"/>
                <a:gridCol w="2088232"/>
                <a:gridCol w="188255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Indicator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CS" dirty="0" smtClean="0"/>
                        <a:t>3</a:t>
                      </a:r>
                      <a:r>
                        <a:rPr lang="en-US" dirty="0" smtClean="0"/>
                        <a:t>0</a:t>
                      </a:r>
                      <a:r>
                        <a:rPr lang="en-US" baseline="0" dirty="0" smtClean="0"/>
                        <a:t>.06. </a:t>
                      </a:r>
                      <a:r>
                        <a:rPr lang="sr-Latn-CS" dirty="0" smtClean="0"/>
                        <a:t>201</a:t>
                      </a:r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CS" dirty="0" smtClean="0"/>
                        <a:t>3</a:t>
                      </a:r>
                      <a:r>
                        <a:rPr lang="en-US" dirty="0" smtClean="0"/>
                        <a:t>0</a:t>
                      </a:r>
                      <a:r>
                        <a:rPr lang="en-US" baseline="0" dirty="0" smtClean="0"/>
                        <a:t>.06. </a:t>
                      </a:r>
                      <a:r>
                        <a:rPr lang="sr-Latn-CS" dirty="0" smtClean="0"/>
                        <a:t>201</a:t>
                      </a:r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r>
                        <a:rPr lang="sr-Latn-CS" dirty="0" smtClean="0"/>
                        <a:t>rend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Latn-CS" dirty="0" smtClean="0"/>
                        <a:t>GDP </a:t>
                      </a:r>
                      <a:r>
                        <a:rPr lang="en-US" dirty="0" smtClean="0"/>
                        <a:t>in</a:t>
                      </a:r>
                      <a:r>
                        <a:rPr lang="sr-Latn-CS" dirty="0" smtClean="0"/>
                        <a:t> mil</a:t>
                      </a:r>
                      <a:r>
                        <a:rPr lang="en-US" dirty="0" smtClean="0"/>
                        <a:t>l</a:t>
                      </a:r>
                      <a:r>
                        <a:rPr lang="sr-Latn-CS" dirty="0" smtClean="0"/>
                        <a:t>ion</a:t>
                      </a:r>
                      <a:r>
                        <a:rPr lang="en-US" baseline="0" dirty="0" smtClean="0"/>
                        <a:t> EUR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847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871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2.8%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Latn-CS" dirty="0" smtClean="0"/>
                        <a:t>GDP per capita</a:t>
                      </a:r>
                      <a:r>
                        <a:rPr lang="en-US" dirty="0" smtClean="0"/>
                        <a:t>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Loans** </a:t>
                      </a:r>
                      <a:r>
                        <a:rPr lang="sr-Latn-CS" dirty="0" smtClean="0"/>
                        <a:t>/GDP</a:t>
                      </a:r>
                      <a:r>
                        <a:rPr lang="en-US" dirty="0" smtClean="0"/>
                        <a:t> in</a:t>
                      </a:r>
                      <a:r>
                        <a:rPr lang="sr-Latn-CS" dirty="0" smtClean="0"/>
                        <a:t> 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52.4%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65.8%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13.4 p.p</a:t>
                      </a:r>
                      <a:r>
                        <a:rPr lang="en-US" dirty="0" smtClean="0"/>
                        <a:t>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Public Debt </a:t>
                      </a:r>
                      <a:r>
                        <a:rPr lang="sr-Latn-CS" dirty="0" smtClean="0"/>
                        <a:t>(</a:t>
                      </a:r>
                      <a:r>
                        <a:rPr lang="en-US" dirty="0" smtClean="0"/>
                        <a:t>without</a:t>
                      </a:r>
                      <a:r>
                        <a:rPr lang="en-US" baseline="0" dirty="0" smtClean="0"/>
                        <a:t> Guarantees</a:t>
                      </a:r>
                      <a:r>
                        <a:rPr lang="sr-Latn-CS" dirty="0" smtClean="0"/>
                        <a:t>) </a:t>
                      </a:r>
                      <a:r>
                        <a:rPr lang="en-US" dirty="0" smtClean="0"/>
                        <a:t>in</a:t>
                      </a:r>
                      <a:r>
                        <a:rPr lang="sr-Latn-CS" dirty="0" smtClean="0"/>
                        <a:t> mil</a:t>
                      </a:r>
                      <a:r>
                        <a:rPr lang="en-US" dirty="0" smtClean="0"/>
                        <a:t>lion EUR***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2,532.4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en-US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2,360.7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sr-Latn-M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-6</a:t>
                      </a:r>
                      <a:r>
                        <a:rPr kumimoji="0" lang="en-US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kumimoji="0" lang="sr-Latn-M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8%</a:t>
                      </a:r>
                      <a:endParaRPr kumimoji="0" lang="en-US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Foreign Capital in Banks in</a:t>
                      </a:r>
                      <a:r>
                        <a:rPr lang="en-US" baseline="0" dirty="0" smtClean="0"/>
                        <a:t> </a:t>
                      </a:r>
                      <a:r>
                        <a:rPr lang="sr-Latn-CS" baseline="0" dirty="0" smtClean="0"/>
                        <a:t>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81.4%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79.2%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-2.2 p.p.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Domestic Capital in Banks in </a:t>
                      </a:r>
                      <a:r>
                        <a:rPr lang="sr-Latn-CS" baseline="0" dirty="0" smtClean="0"/>
                        <a:t>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16.1%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18.4%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2.3 p.p.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Capital Adequacy Ratio</a:t>
                      </a:r>
                      <a:r>
                        <a:rPr lang="en-US" baseline="0" dirty="0" smtClean="0"/>
                        <a:t> in </a:t>
                      </a:r>
                      <a:r>
                        <a:rPr lang="sr-Latn-CS" dirty="0" smtClean="0"/>
                        <a:t>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15.83%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16.65%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0.82 p.p.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5965E-9DB5-4512-8176-8EEBA34D362B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784976" cy="693860"/>
          </a:xfrm>
        </p:spPr>
        <p:txBody>
          <a:bodyPr>
            <a:normAutofit fontScale="90000"/>
          </a:bodyPr>
          <a:lstStyle/>
          <a:p>
            <a:r>
              <a:rPr lang="sr-Latn-CS" sz="5400" dirty="0" smtClean="0"/>
              <a:t>Association of Montenegrin Banks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0110018"/>
              </p:ext>
            </p:extLst>
          </p:nvPr>
        </p:nvGraphicFramePr>
        <p:xfrm>
          <a:off x="395536" y="540682"/>
          <a:ext cx="8229600" cy="57737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43774"/>
                <a:gridCol w="2232248"/>
                <a:gridCol w="2088232"/>
                <a:gridCol w="1565346"/>
              </a:tblGrid>
              <a:tr h="571504">
                <a:tc>
                  <a:txBody>
                    <a:bodyPr/>
                    <a:lstStyle/>
                    <a:p>
                      <a:r>
                        <a:rPr lang="en-US" dirty="0" smtClean="0"/>
                        <a:t>Indicator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CS" dirty="0" smtClean="0"/>
                        <a:t>3</a:t>
                      </a:r>
                      <a:r>
                        <a:rPr lang="en-US" dirty="0" smtClean="0"/>
                        <a:t>0.06.</a:t>
                      </a:r>
                      <a:r>
                        <a:rPr lang="en-US" baseline="0" dirty="0" smtClean="0"/>
                        <a:t> </a:t>
                      </a:r>
                      <a:r>
                        <a:rPr lang="sr-Latn-CS" dirty="0" smtClean="0"/>
                        <a:t>201</a:t>
                      </a:r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CS" dirty="0" smtClean="0"/>
                        <a:t>3</a:t>
                      </a:r>
                      <a:r>
                        <a:rPr lang="en-US" dirty="0" smtClean="0"/>
                        <a:t>0.06.</a:t>
                      </a:r>
                      <a:r>
                        <a:rPr lang="en-US" baseline="0" dirty="0" smtClean="0"/>
                        <a:t> </a:t>
                      </a:r>
                      <a:r>
                        <a:rPr lang="sr-Latn-CS" dirty="0" smtClean="0"/>
                        <a:t>201</a:t>
                      </a:r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r>
                        <a:rPr lang="sr-Latn-CS" dirty="0" smtClean="0"/>
                        <a:t>rend</a:t>
                      </a:r>
                      <a:endParaRPr lang="en-US" dirty="0"/>
                    </a:p>
                  </a:txBody>
                  <a:tcPr/>
                </a:tc>
              </a:tr>
              <a:tr h="857256">
                <a:tc>
                  <a:txBody>
                    <a:bodyPr/>
                    <a:lstStyle/>
                    <a:p>
                      <a:r>
                        <a:rPr lang="en-US" dirty="0" smtClean="0"/>
                        <a:t>The weighted average effective interest rate on total loans in </a:t>
                      </a:r>
                      <a:r>
                        <a:rPr lang="sr-Latn-CS" baseline="0" dirty="0" smtClean="0"/>
                        <a:t>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9.01%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7.98%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-1.03 p.p.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The weighted average  liabilities at the effective interest rate</a:t>
                      </a:r>
                      <a:r>
                        <a:rPr lang="en-US" baseline="0" dirty="0" smtClean="0"/>
                        <a:t> on total </a:t>
                      </a:r>
                      <a:r>
                        <a:rPr lang="en-US" baseline="0" dirty="0" err="1" smtClean="0"/>
                        <a:t>depozit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1.49%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1.09%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-0.40 p.p.</a:t>
                      </a:r>
                      <a:endParaRPr lang="en-US" dirty="0"/>
                    </a:p>
                  </a:txBody>
                  <a:tcPr/>
                </a:tc>
              </a:tr>
              <a:tr h="802974">
                <a:tc>
                  <a:txBody>
                    <a:bodyPr/>
                    <a:lstStyle/>
                    <a:p>
                      <a:r>
                        <a:rPr lang="en-US" dirty="0" smtClean="0"/>
                        <a:t>Share of</a:t>
                      </a:r>
                      <a:r>
                        <a:rPr lang="en-US" baseline="0" dirty="0" smtClean="0"/>
                        <a:t> liquid assets in total assets in </a:t>
                      </a:r>
                      <a:r>
                        <a:rPr lang="sr-Latn-CS" baseline="0" dirty="0" smtClean="0"/>
                        <a:t>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20.47%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22.60%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2.13 p.p.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Latn-CS" dirty="0" smtClean="0"/>
                        <a:t>NPL</a:t>
                      </a:r>
                      <a:r>
                        <a:rPr lang="en-US" dirty="0" smtClean="0"/>
                        <a:t>/</a:t>
                      </a:r>
                      <a:r>
                        <a:rPr lang="en-US" baseline="0" dirty="0" smtClean="0"/>
                        <a:t> Total Loans Ratio in </a:t>
                      </a:r>
                      <a:r>
                        <a:rPr lang="sr-Latn-CS" baseline="0" dirty="0" smtClean="0"/>
                        <a:t>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15.59%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11.72%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3.86 p.p.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Total commercial and industrial loans </a:t>
                      </a:r>
                      <a:r>
                        <a:rPr lang="sr-Latn-CS" dirty="0" smtClean="0"/>
                        <a:t>(</a:t>
                      </a:r>
                      <a:r>
                        <a:rPr lang="en-US" dirty="0" smtClean="0"/>
                        <a:t>in</a:t>
                      </a:r>
                      <a:r>
                        <a:rPr lang="sr-Latn-CS" dirty="0" smtClean="0"/>
                        <a:t> 000 </a:t>
                      </a:r>
                      <a:r>
                        <a:rPr lang="en-US" dirty="0" smtClean="0"/>
                        <a:t>EUR</a:t>
                      </a:r>
                      <a:r>
                        <a:rPr lang="sr-Latn-C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1,874,659 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1,941,997 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3.6%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5965E-9DB5-4512-8176-8EEBA34D362B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618</TotalTime>
  <Words>427</Words>
  <Application>Microsoft Office PowerPoint</Application>
  <PresentationFormat>On-screen Show (4:3)</PresentationFormat>
  <Paragraphs>126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Flow</vt:lpstr>
      <vt:lpstr>Banking Data</vt:lpstr>
      <vt:lpstr>Association of Montenegrin Banks                                                    (in Mil. Eur)</vt:lpstr>
      <vt:lpstr>Association of Montenegrin Banks</vt:lpstr>
      <vt:lpstr>Association of Montenegrin Banks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38th EBF Associates` meeting BUDVA 30.MAY 2014.</dc:title>
  <dc:creator>xp</dc:creator>
  <cp:lastModifiedBy>Aleksandra Nikcevic</cp:lastModifiedBy>
  <cp:revision>174</cp:revision>
  <cp:lastPrinted>2016-10-18T09:35:47Z</cp:lastPrinted>
  <dcterms:created xsi:type="dcterms:W3CDTF">2014-05-23T06:55:34Z</dcterms:created>
  <dcterms:modified xsi:type="dcterms:W3CDTF">2016-10-18T10:46:40Z</dcterms:modified>
</cp:coreProperties>
</file>