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425" r:id="rId4"/>
    <p:sldId id="504" r:id="rId5"/>
    <p:sldId id="505" r:id="rId6"/>
    <p:sldId id="300" r:id="rId7"/>
    <p:sldId id="508" r:id="rId8"/>
    <p:sldId id="506" r:id="rId9"/>
    <p:sldId id="507" r:id="rId10"/>
    <p:sldId id="509" r:id="rId11"/>
    <p:sldId id="510" r:id="rId12"/>
    <p:sldId id="511" r:id="rId13"/>
    <p:sldId id="429" r:id="rId14"/>
    <p:sldId id="503" r:id="rId15"/>
    <p:sldId id="513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FF8C5-2808-4884-BBF5-75DEF454A54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8A60B-6930-4861-82F5-FB7A517C8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40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45BB4-5373-4C30-B585-53B9C482264E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EFFB-AC94-4D68-AE56-6935E1CEA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4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60CCC-B79E-4019-AB5C-D7E95742588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ACC0-E8F6-4729-A464-CA9EAD8A87A3}" type="datetime1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5687-3BC9-470B-B918-D008997E1972}" type="datetime1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64D-EE39-43AD-8148-B2C302F14DA6}" type="datetime1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F4E8-62AF-424C-AED2-97142F5572C1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1A2A7-BC7A-453B-A520-4A235680DE3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4455-708C-4318-860D-C21D7E843EA2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0A4D-1644-46CF-95DD-0A39840424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0250B-FDD6-4A42-BBFD-823224BA7689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BFC57-C3AD-48A1-97A0-E71897C714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97EED-704C-4FF0-896A-07484ACA426C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B33F-E479-43B9-9F38-64AB83CE1E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B4CE-F098-43BC-96AA-4CF78CF1A00C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EDB7A-CD87-464D-9316-63809433470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E131-BD4C-4221-8459-23B5A4036049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912F9-D156-4D37-9D7D-F23DD7E1D10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B340A-9D5F-441A-8135-B7A5A1CE9F69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95347-A149-4CE4-A3BA-4B92D4925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5223-5143-4394-A13E-2C0EEED5AEA3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4B764-B4F8-4CDB-8FA2-92B9F3837F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60B4-5EC5-4204-9646-BAA5537423F5}" type="datetime1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549D-778C-4E68-B77A-B6C22A7B2927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715DD-E655-40D0-8853-BCBC65C22E3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1394-AA0B-43BF-BB8C-EBFE6AD1729A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AA4EE-6807-4AEF-BF62-F81A551929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DD027-0DB2-47AA-A074-9164E1CB2C63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65D94-AC8B-43FF-9E5D-2C64C427AB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1F5C-1DA9-4D63-BB9E-34D9CC2AF97F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34702-7860-4976-839F-4C75C690FC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98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AA81-3AFC-4247-BF75-37D38196ADE6}" type="datetime1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E00-B109-4112-9D34-ABCFBA891927}" type="datetime1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F0D5-6BC2-42EF-99EC-75AD541E75E7}" type="datetime1">
              <a:rPr lang="ru-RU" smtClean="0"/>
              <a:t>26.06.2019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241F-E24C-41B3-8278-BAF588DD51B5}" type="datetime1">
              <a:rPr lang="ru-RU" smtClean="0"/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0D90-96CA-48FB-82E3-3A8F85054303}" type="datetime1">
              <a:rPr lang="ru-RU" smtClean="0"/>
              <a:t>26.06.2019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F781-4041-4B0C-A269-F2AB6F15AE80}" type="datetime1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22CC-DEC5-441E-B89E-537B97061C48}" type="datetime1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DC62-3D2F-43A0-A953-12634F4DFAA3}" type="datetime1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272B85-67F4-4EFF-B30D-E1A96E083F4D}" type="datetime1">
              <a:rPr lang="ru-RU" smtClean="0">
                <a:solidFill>
                  <a:srgbClr val="000000"/>
                </a:solidFill>
              </a:rPr>
              <a:t>26.06.2019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231D64-CECF-410C-9B66-0563B6A8E46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26</a:t>
            </a:r>
            <a:r>
              <a:rPr lang="ru-RU" dirty="0" smtClean="0">
                <a:solidFill>
                  <a:srgbClr val="000000"/>
                </a:solidFill>
              </a:rPr>
              <a:t>.06.2019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7A044-AA59-4266-BF14-CE49B2EF5AE8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2352" y="1004174"/>
            <a:ext cx="8579296" cy="137160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Вопросы, касающиеся применения</a:t>
            </a:r>
            <a:br>
              <a:rPr lang="ru-RU" sz="3600" dirty="0" smtClean="0"/>
            </a:br>
            <a:r>
              <a:rPr lang="ru-RU" sz="3600" dirty="0" smtClean="0"/>
              <a:t>Закона «об ипотечны</a:t>
            </a:r>
            <a:r>
              <a:rPr lang="ru-RU" sz="3600" dirty="0" smtClean="0"/>
              <a:t>х каникулах»</a:t>
            </a:r>
            <a:endParaRPr lang="ru-RU" sz="32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505200"/>
            <a:ext cx="5867400" cy="16002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000" i="1" dirty="0"/>
              <a:t>Олег </a:t>
            </a:r>
            <a:r>
              <a:rPr lang="ru-RU" sz="2000" i="1" dirty="0" smtClean="0"/>
              <a:t>Иванов</a:t>
            </a:r>
            <a:endParaRPr lang="ru-RU" sz="2000" i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Модель «сдвиг по сроку»:</a:t>
            </a:r>
          </a:p>
          <a:p>
            <a:r>
              <a:rPr lang="ru-RU" sz="4000" spc="-37" dirty="0" smtClean="0">
                <a:latin typeface="Century Gothic"/>
              </a:rPr>
              <a:t>Новый </a:t>
            </a:r>
            <a:r>
              <a:rPr lang="ru-RU" sz="4000" spc="-37" dirty="0" smtClean="0">
                <a:latin typeface="Century Gothic"/>
              </a:rPr>
              <a:t>график</a:t>
            </a:r>
            <a:endParaRPr lang="ru" sz="4000" spc="-37" dirty="0">
              <a:latin typeface="Century Gothic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574675" y="5661248"/>
            <a:ext cx="75257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74675" y="2564904"/>
            <a:ext cx="0" cy="3096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599" y="21556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Рубли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4674" y="4437112"/>
            <a:ext cx="1690154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88224" y="558924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77670" y="4437112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24328" y="575668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325174" y="5753509"/>
            <a:ext cx="504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240</a:t>
            </a:r>
            <a:endParaRPr lang="ru-RU" sz="1200" dirty="0"/>
          </a:p>
        </p:txBody>
      </p:sp>
      <p:sp>
        <p:nvSpPr>
          <p:cNvPr id="27" name="Полилиния 26"/>
          <p:cNvSpPr/>
          <p:nvPr/>
        </p:nvSpPr>
        <p:spPr>
          <a:xfrm>
            <a:off x="2401205" y="4603309"/>
            <a:ext cx="4328863" cy="1080119"/>
          </a:xfrm>
          <a:custGeom>
            <a:avLst/>
            <a:gdLst>
              <a:gd name="connsiteX0" fmla="*/ 0 w 6011982"/>
              <a:gd name="connsiteY0" fmla="*/ 0 h 1156992"/>
              <a:gd name="connsiteX1" fmla="*/ 1307507 w 6011982"/>
              <a:gd name="connsiteY1" fmla="*/ 34183 h 1156992"/>
              <a:gd name="connsiteX2" fmla="*/ 2905570 w 6011982"/>
              <a:gd name="connsiteY2" fmla="*/ 196553 h 1156992"/>
              <a:gd name="connsiteX3" fmla="*/ 4640366 w 6011982"/>
              <a:gd name="connsiteY3" fmla="*/ 478565 h 1156992"/>
              <a:gd name="connsiteX4" fmla="*/ 5768411 w 6011982"/>
              <a:gd name="connsiteY4" fmla="*/ 897308 h 1156992"/>
              <a:gd name="connsiteX5" fmla="*/ 5990602 w 6011982"/>
              <a:gd name="connsiteY5" fmla="*/ 1136591 h 1156992"/>
              <a:gd name="connsiteX6" fmla="*/ 5990602 w 6011982"/>
              <a:gd name="connsiteY6" fmla="*/ 1128045 h 115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1982" h="1156992">
                <a:moveTo>
                  <a:pt x="0" y="0"/>
                </a:moveTo>
                <a:cubicBezTo>
                  <a:pt x="411622" y="712"/>
                  <a:pt x="823245" y="1424"/>
                  <a:pt x="1307507" y="34183"/>
                </a:cubicBezTo>
                <a:cubicBezTo>
                  <a:pt x="1791769" y="66942"/>
                  <a:pt x="2350094" y="122489"/>
                  <a:pt x="2905570" y="196553"/>
                </a:cubicBezTo>
                <a:cubicBezTo>
                  <a:pt x="3461046" y="270617"/>
                  <a:pt x="4163226" y="361773"/>
                  <a:pt x="4640366" y="478565"/>
                </a:cubicBezTo>
                <a:cubicBezTo>
                  <a:pt x="5117506" y="595357"/>
                  <a:pt x="5543372" y="787637"/>
                  <a:pt x="5768411" y="897308"/>
                </a:cubicBezTo>
                <a:cubicBezTo>
                  <a:pt x="5993450" y="1006979"/>
                  <a:pt x="5953570" y="1098135"/>
                  <a:pt x="5990602" y="1136591"/>
                </a:cubicBezTo>
                <a:cubicBezTo>
                  <a:pt x="6027634" y="1175047"/>
                  <a:pt x="6009118" y="1151546"/>
                  <a:pt x="5990602" y="11280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267744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11760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40624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47577" y="3075211"/>
            <a:ext cx="27805" cy="246107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390652" y="4437112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6444208" y="4017565"/>
            <a:ext cx="432048" cy="201294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390652" y="4437112"/>
            <a:ext cx="4349972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730070" y="4483976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275382" y="5653360"/>
            <a:ext cx="141846" cy="788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2226462" y="4585515"/>
            <a:ext cx="72008" cy="10049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360892" y="4571493"/>
            <a:ext cx="72008" cy="10049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25" idx="1"/>
          </p:cNvCxnSpPr>
          <p:nvPr/>
        </p:nvCxnSpPr>
        <p:spPr>
          <a:xfrm>
            <a:off x="574674" y="4456169"/>
            <a:ext cx="1662333" cy="144064"/>
          </a:xfrm>
          <a:prstGeom prst="line">
            <a:avLst/>
          </a:prstGeom>
          <a:ln w="47625">
            <a:solidFill>
              <a:schemeClr val="accent3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>
            <a:off x="2272730" y="3356992"/>
            <a:ext cx="966841" cy="660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93504" y="2614279"/>
            <a:ext cx="3688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Сдвиг оригинального графика на шесть месяцев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06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Модель «сдвиг по сроку»:</a:t>
            </a:r>
            <a:endParaRPr lang="ru-RU" sz="4000" spc="-37" dirty="0" smtClean="0">
              <a:latin typeface="Century Gothic"/>
            </a:endParaRPr>
          </a:p>
          <a:p>
            <a:r>
              <a:rPr lang="ru-RU" sz="4000" spc="-37" dirty="0" smtClean="0">
                <a:latin typeface="Century Gothic"/>
              </a:rPr>
              <a:t>преимущества</a:t>
            </a:r>
            <a:endParaRPr lang="ru" sz="4000" spc="-37" dirty="0">
              <a:latin typeface="Century Gothic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800" kern="0" dirty="0" smtClean="0"/>
              <a:t>Сумма кредита в конце льготного периода равна сумме кредита в начале льготного периода </a:t>
            </a:r>
          </a:p>
          <a:p>
            <a:r>
              <a:rPr lang="ru-RU" sz="1800" kern="0" dirty="0" smtClean="0"/>
              <a:t>Модель соответствует беспроцентному пользованию суммой кредита в течение льготного периода (аналог льготног</a:t>
            </a:r>
            <a:r>
              <a:rPr lang="ru-RU" sz="1800" kern="0" dirty="0" smtClean="0"/>
              <a:t>о периода по кредитной карте</a:t>
            </a:r>
            <a:endParaRPr lang="ru-RU" sz="1800" kern="0" dirty="0" smtClean="0"/>
          </a:p>
          <a:p>
            <a:r>
              <a:rPr lang="ru-RU" sz="1800" kern="0" dirty="0" smtClean="0"/>
              <a:t>Дополнительных заемных обязательств не образуется</a:t>
            </a:r>
          </a:p>
          <a:p>
            <a:r>
              <a:rPr lang="ru-RU" sz="1800" kern="0" dirty="0" smtClean="0"/>
              <a:t>Сохраняется обычная структура кредитного договора</a:t>
            </a:r>
          </a:p>
          <a:p>
            <a:r>
              <a:rPr lang="ru-RU" sz="1800" kern="0" dirty="0" smtClean="0"/>
              <a:t>Полное соответствие ст. 819 ГК РФ </a:t>
            </a:r>
          </a:p>
          <a:p>
            <a:endParaRPr lang="ru-RU" sz="1800" kern="0" dirty="0"/>
          </a:p>
          <a:p>
            <a:pPr marL="0" indent="0">
              <a:buNone/>
            </a:pPr>
            <a:r>
              <a:rPr lang="ru-RU" sz="1800" kern="0" dirty="0" smtClean="0"/>
              <a:t>Особенности толкования:</a:t>
            </a:r>
          </a:p>
          <a:p>
            <a:r>
              <a:rPr lang="ru-RU" sz="1800" kern="0" dirty="0"/>
              <a:t>ч</a:t>
            </a:r>
            <a:r>
              <a:rPr lang="ru-RU" sz="1800" kern="0" dirty="0" smtClean="0"/>
              <a:t>. 18, ч. 20 ст. 6.1-1 Закона № 353-ФЗ </a:t>
            </a:r>
          </a:p>
          <a:p>
            <a:endParaRPr lang="ru-RU" sz="1800" kern="0" dirty="0" smtClean="0"/>
          </a:p>
          <a:p>
            <a:endParaRPr lang="ru-RU" sz="1800" kern="0" dirty="0" smtClean="0"/>
          </a:p>
          <a:p>
            <a:pPr marL="457200" indent="-457200">
              <a:buFont typeface="+mj-lt"/>
              <a:buAutoNum type="arabicPeriod"/>
            </a:pPr>
            <a:endParaRPr lang="ru-RU" sz="1800" kern="0" dirty="0" smtClean="0"/>
          </a:p>
          <a:p>
            <a:pPr marL="0" indent="0">
              <a:buNone/>
            </a:pPr>
            <a:endParaRPr lang="ru-RU" sz="1800" kern="0" dirty="0"/>
          </a:p>
        </p:txBody>
      </p:sp>
    </p:spTree>
    <p:extLst>
      <p:ext uri="{BB962C8B-B14F-4D97-AF65-F5344CB8AC3E}">
        <p14:creationId xmlns:p14="http://schemas.microsoft.com/office/powerpoint/2010/main" val="2479012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Начало льготного периода</a:t>
            </a:r>
            <a:endParaRPr lang="ru" sz="4000" spc="-37" dirty="0">
              <a:latin typeface="Century Gothic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ru-RU" sz="2000" dirty="0" smtClean="0"/>
              <a:t>Для модели «вырезания»: если даты начала льготного периода и процентного периода не совпадают, то возврат к оригинальному графику потребует внесения заемщиком «промежуточного» платежа    </a:t>
            </a:r>
          </a:p>
          <a:p>
            <a:pPr lvl="0"/>
            <a:r>
              <a:rPr lang="ru-RU" sz="2000" dirty="0" smtClean="0"/>
              <a:t>Рекомендовать устанавливаться начало льготного периода с начала процентного периода</a:t>
            </a:r>
          </a:p>
          <a:p>
            <a:pPr lvl="0"/>
            <a:r>
              <a:rPr lang="ru-RU" sz="2000" dirty="0" smtClean="0"/>
              <a:t>В интересах заемщика, чтобы банк переносил начало льготного периода в прошлое (но не более чем на два месяца) на тот момент, когда начала формироваться просрочка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288170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Вопросы, на которые Закон не содержит ответов</a:t>
            </a:r>
            <a:endParaRPr lang="ru" sz="4000" spc="-37" dirty="0">
              <a:latin typeface="Century Gothic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ru-RU" sz="2400" dirty="0" smtClean="0"/>
              <a:t>Как подтверждать доходы лиц, не имеющих 2-НДФЛ</a:t>
            </a:r>
          </a:p>
          <a:p>
            <a:pPr lvl="0"/>
            <a:r>
              <a:rPr lang="ru-RU" sz="2400" dirty="0" smtClean="0"/>
              <a:t>Как действовать в случае кредита с несколькими </a:t>
            </a:r>
            <a:r>
              <a:rPr lang="ru-RU" sz="2400" dirty="0" err="1" smtClean="0"/>
              <a:t>созаемщиками</a:t>
            </a:r>
            <a:endParaRPr lang="ru-RU" sz="2400" dirty="0" smtClean="0"/>
          </a:p>
          <a:p>
            <a:pPr lvl="0"/>
            <a:r>
              <a:rPr lang="ru-RU" sz="2400" dirty="0" smtClean="0"/>
              <a:t>Как поступать при наличии просрочки заемщика, возникшей до начала льготного периода</a:t>
            </a:r>
          </a:p>
          <a:p>
            <a:pPr lvl="0"/>
            <a:r>
              <a:rPr lang="ru-RU" sz="2400" dirty="0" smtClean="0"/>
              <a:t>Как сопрягать внутренние программы реструктуризации банков с «ипотечными каникулами»</a:t>
            </a:r>
          </a:p>
          <a:p>
            <a:pPr lvl="1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1898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Пути достижения правовой определенности</a:t>
            </a:r>
            <a:endParaRPr lang="ru" sz="4000" spc="-37" dirty="0">
              <a:latin typeface="Century Gothic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ru-RU" sz="1600" dirty="0" smtClean="0"/>
              <a:t>Публикация ответов Банка России на вопросы банков и Ассоциации на сайте ЦБ (специальная рубрика) (пример, «Потребительское кредитование – вопросы и ответы)</a:t>
            </a:r>
          </a:p>
          <a:p>
            <a:pPr lvl="0"/>
            <a:r>
              <a:rPr lang="ru-RU" sz="1600" dirty="0" smtClean="0"/>
              <a:t>Публикация стандартов (рекомендаций) АБР, содержащих более развернутое и понятное описание банковских бизнес-процессов</a:t>
            </a:r>
          </a:p>
          <a:p>
            <a:pPr lvl="0"/>
            <a:r>
              <a:rPr lang="ru-RU" sz="1600" dirty="0" smtClean="0"/>
              <a:t>Признание того, что превентивное регулирование всех частных случаев не возможно </a:t>
            </a:r>
          </a:p>
          <a:p>
            <a:pPr lvl="0"/>
            <a:r>
              <a:rPr lang="ru-RU" sz="1600" dirty="0" smtClean="0"/>
              <a:t>Предоставление банкам «дискреции» в определенных рамках при обязательном соблюдении принципов разумности и добросовестности</a:t>
            </a:r>
          </a:p>
          <a:p>
            <a:pPr lvl="0"/>
            <a:r>
              <a:rPr lang="ru-RU" sz="1600" dirty="0" smtClean="0"/>
              <a:t>Ежеквартальный анализ банковской практики Банком России и публикация его результатов</a:t>
            </a:r>
          </a:p>
          <a:p>
            <a:pPr lvl="0"/>
            <a:r>
              <a:rPr lang="ru-RU" sz="1600" dirty="0" smtClean="0"/>
              <a:t>Недостаточный срок для автоматизации всех бизнес процессов крупных </a:t>
            </a:r>
            <a:r>
              <a:rPr lang="ru-RU" sz="1600" dirty="0" smtClean="0"/>
              <a:t>б</a:t>
            </a:r>
            <a:r>
              <a:rPr lang="ru-RU" sz="1600" dirty="0" smtClean="0"/>
              <a:t>анков до 31 июля, необходимость «ручных» решений в течение </a:t>
            </a:r>
            <a:r>
              <a:rPr lang="en-US" sz="1600" dirty="0" smtClean="0"/>
              <a:t>III </a:t>
            </a:r>
            <a:r>
              <a:rPr lang="ru-RU" sz="1600" dirty="0" smtClean="0"/>
              <a:t>кв. 2019 года</a:t>
            </a:r>
          </a:p>
          <a:p>
            <a:pPr lvl="0"/>
            <a:r>
              <a:rPr lang="ru-RU" sz="1600" dirty="0" err="1" smtClean="0"/>
              <a:t>Непривлечение</a:t>
            </a:r>
            <a:r>
              <a:rPr lang="ru-RU" sz="1600" dirty="0" smtClean="0"/>
              <a:t> Банком </a:t>
            </a:r>
            <a:r>
              <a:rPr lang="ru-RU" sz="1600" dirty="0"/>
              <a:t>России </a:t>
            </a:r>
            <a:r>
              <a:rPr lang="ru-RU" sz="1600" dirty="0" smtClean="0"/>
              <a:t> банков к ответственности за «неточное» следование требованиям закона в течение 2019 г. с учетом неопределенности этих требований</a:t>
            </a:r>
            <a:endParaRPr lang="ru-RU" sz="1600" dirty="0" smtClean="0"/>
          </a:p>
          <a:p>
            <a:pPr lvl="1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3127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Ипотечные каникулы:</a:t>
            </a:r>
          </a:p>
          <a:p>
            <a:r>
              <a:rPr lang="ru-RU" sz="4000" spc="-37" dirty="0">
                <a:latin typeface="Century Gothic"/>
              </a:rPr>
              <a:t>н</a:t>
            </a:r>
            <a:r>
              <a:rPr lang="ru-RU" sz="4000" spc="-37" dirty="0" smtClean="0">
                <a:latin typeface="Century Gothic"/>
              </a:rPr>
              <a:t>овый закон</a:t>
            </a:r>
            <a:endParaRPr lang="ru" sz="4000" spc="-37" dirty="0">
              <a:latin typeface="Century Gothic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800" kern="0" dirty="0" smtClean="0"/>
              <a:t>Федеральный закон от 1.05.2019 № 76-ФЗ «О </a:t>
            </a:r>
            <a:r>
              <a:rPr lang="ru-RU" sz="1800" kern="0" dirty="0"/>
              <a:t>внесении изменений в отдельные законодательные акты Российской Федерации в части особенностей изменения условий кредитного договора, договора займа, которые заключены с заемщиком - физическим лицом в целях, не связанных с осуществлением им предпринимательской деятельности, и обязательства заемщика по которым обеспечены ипотекой, по требованию </a:t>
            </a:r>
            <a:r>
              <a:rPr lang="ru-RU" sz="1800" kern="0" dirty="0" smtClean="0"/>
              <a:t>заемщика»</a:t>
            </a:r>
          </a:p>
          <a:p>
            <a:r>
              <a:rPr lang="ru-RU" sz="1800" kern="0" dirty="0" smtClean="0"/>
              <a:t>Вступает в силу </a:t>
            </a:r>
            <a:r>
              <a:rPr lang="ru-RU" sz="1800" b="1" kern="0" dirty="0" smtClean="0"/>
              <a:t>31 июля 2019 года</a:t>
            </a:r>
          </a:p>
          <a:p>
            <a:r>
              <a:rPr lang="ru-RU" sz="1800" kern="0" dirty="0" smtClean="0"/>
              <a:t>Новая ст. 6.1-1 Закона о потребительском кредите </a:t>
            </a:r>
            <a:r>
              <a:rPr lang="ru-RU" sz="1800" kern="0" dirty="0"/>
              <a:t>(</a:t>
            </a:r>
            <a:r>
              <a:rPr lang="ru-RU" sz="1800" kern="0" dirty="0" smtClean="0"/>
              <a:t>займе) </a:t>
            </a:r>
          </a:p>
          <a:p>
            <a:r>
              <a:rPr lang="ru-RU" sz="1800" kern="0" dirty="0" smtClean="0"/>
              <a:t>Применяется к новым и </a:t>
            </a:r>
            <a:r>
              <a:rPr lang="ru-RU" sz="1800" b="1" kern="0" dirty="0" smtClean="0"/>
              <a:t>старым </a:t>
            </a:r>
            <a:r>
              <a:rPr lang="ru-RU" sz="1800" kern="0" dirty="0" smtClean="0"/>
              <a:t>ипотечным кредитам (займам)</a:t>
            </a:r>
          </a:p>
        </p:txBody>
      </p:sp>
    </p:spTree>
    <p:extLst>
      <p:ext uri="{BB962C8B-B14F-4D97-AF65-F5344CB8AC3E}">
        <p14:creationId xmlns:p14="http://schemas.microsoft.com/office/powerpoint/2010/main" val="140417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Блоки вопросов</a:t>
            </a:r>
            <a:endParaRPr lang="ru" sz="4000" spc="-37" dirty="0">
              <a:latin typeface="Century Gothic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ru-RU" sz="1600" kern="0" dirty="0" smtClean="0"/>
              <a:t>Как изменяется обязательство </a:t>
            </a:r>
            <a:r>
              <a:rPr lang="ru-RU" sz="1600" kern="0" dirty="0"/>
              <a:t>(график платежей</a:t>
            </a:r>
            <a:r>
              <a:rPr lang="ru-RU" sz="1600" kern="0" dirty="0" smtClean="0"/>
              <a:t>) заемщика по кредиту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kern="0" dirty="0" smtClean="0"/>
              <a:t>Порядок согласования льготного периода с заемщиком и определения его условий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kern="0" dirty="0" smtClean="0"/>
              <a:t>Требования к документам, предоставляемым заемщиком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kern="0" dirty="0" smtClean="0"/>
              <a:t>Основания, дающие банку право на отказ от изменения условий договора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kern="0" dirty="0" smtClean="0"/>
              <a:t>Особенности применения норм закона </a:t>
            </a:r>
          </a:p>
          <a:p>
            <a:pPr marL="723900" lvl="1" indent="-285750"/>
            <a:r>
              <a:rPr lang="ru-RU" sz="1200" kern="0" dirty="0" smtClean="0"/>
              <a:t>при наличии просрочки со стороны заемщика (на любой фазе кредита)</a:t>
            </a:r>
          </a:p>
          <a:p>
            <a:pPr marL="723900" lvl="1" indent="-285750"/>
            <a:r>
              <a:rPr lang="ru-RU" sz="1200" kern="0" dirty="0" smtClean="0"/>
              <a:t>при множественности лиц на стороне заемщика (</a:t>
            </a:r>
            <a:r>
              <a:rPr lang="ru-RU" sz="1200" kern="0" dirty="0" err="1" smtClean="0"/>
              <a:t>созаемщики</a:t>
            </a:r>
            <a:r>
              <a:rPr lang="ru-RU" sz="1200" kern="0" dirty="0" smtClean="0"/>
              <a:t>)</a:t>
            </a:r>
            <a:endParaRPr lang="ru-RU" sz="1200" kern="0" dirty="0"/>
          </a:p>
          <a:p>
            <a:pPr marL="723900" lvl="1" indent="-285750"/>
            <a:r>
              <a:rPr lang="ru-RU" sz="1200" kern="0" dirty="0"/>
              <a:t>п</a:t>
            </a:r>
            <a:r>
              <a:rPr lang="ru-RU" sz="1200" kern="0" dirty="0" smtClean="0"/>
              <a:t>ри досрочном возврате части кредита заемщиком на любой фазе кредита </a:t>
            </a:r>
          </a:p>
          <a:p>
            <a:pPr marL="723900" lvl="1" indent="-285750"/>
            <a:r>
              <a:rPr lang="ru-RU" sz="1200" kern="0" dirty="0" smtClean="0"/>
              <a:t>при наличии залогодателя – третьего лица</a:t>
            </a:r>
          </a:p>
          <a:p>
            <a:pPr marL="723900" lvl="1" indent="-285750"/>
            <a:r>
              <a:rPr lang="ru-RU" sz="1200" kern="0" dirty="0" smtClean="0"/>
              <a:t>при готовности банка предложить более длинные сроки реструктуризации (до 1 года)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kern="0" dirty="0"/>
              <a:t>Применение иных </a:t>
            </a:r>
            <a:r>
              <a:rPr lang="ru-RU" sz="1600" kern="0" dirty="0" smtClean="0"/>
              <a:t>положений закона (кроме ст. 6.1-1 Закона № 353-ФЗ): изменение условий закладных, взаимодействие с </a:t>
            </a:r>
            <a:r>
              <a:rPr lang="ru-RU" sz="1600" kern="0" dirty="0" err="1" smtClean="0"/>
              <a:t>Росреестром</a:t>
            </a:r>
            <a:r>
              <a:rPr lang="ru-RU" sz="1600" kern="0" dirty="0" smtClean="0"/>
              <a:t>, </a:t>
            </a:r>
            <a:r>
              <a:rPr lang="ru-RU" sz="1600" kern="0" dirty="0" err="1" smtClean="0"/>
              <a:t>секьюритизация</a:t>
            </a:r>
            <a:r>
              <a:rPr lang="ru-RU" sz="1600" kern="0" dirty="0" smtClean="0"/>
              <a:t> </a:t>
            </a:r>
            <a:endParaRPr lang="ru-RU" sz="1600" kern="0" dirty="0"/>
          </a:p>
          <a:p>
            <a:pPr marL="457200" indent="-457200">
              <a:buFont typeface="+mj-lt"/>
              <a:buAutoNum type="arabicPeriod"/>
            </a:pPr>
            <a:r>
              <a:rPr lang="ru-RU" sz="1600" kern="0" dirty="0" smtClean="0"/>
              <a:t>Применение положений банковского регулирования: кредитный файл, бухгалтерский учет, резервы, нормативы, ПДН и др.</a:t>
            </a:r>
          </a:p>
          <a:p>
            <a:pPr marL="471487" lvl="1" indent="0">
              <a:buNone/>
            </a:pPr>
            <a:endParaRPr lang="ru-RU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418750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Размер платежей (объем обязательств) заемщика не увеличивается в результате изменения условий кредитного договора (</a:t>
            </a:r>
            <a:r>
              <a:rPr lang="ru-RU" sz="1800" b="1" dirty="0" err="1" smtClean="0"/>
              <a:t>неувеличение</a:t>
            </a:r>
            <a:r>
              <a:rPr lang="ru-RU" sz="1800" b="1" dirty="0" smtClean="0"/>
              <a:t> платежей)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Заемщик выбирает прекращение платежей в течение шестимесячного льготного периода и не производит в этот срок досрочных возвратов (</a:t>
            </a:r>
            <a:r>
              <a:rPr lang="ru-RU" sz="1800" b="1" dirty="0" smtClean="0"/>
              <a:t>рациональность заемщика</a:t>
            </a:r>
            <a:r>
              <a:rPr lang="ru-RU" sz="1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Право заемщика требовать изменения условий договора ограничено общим гражданско-правовым принципом добросовестности (ст. 1 ГК РФ) (</a:t>
            </a:r>
            <a:r>
              <a:rPr lang="ru-RU" sz="1800" b="1" dirty="0" smtClean="0"/>
              <a:t>добросовестность</a:t>
            </a:r>
            <a:r>
              <a:rPr lang="ru-RU" sz="1800" dirty="0" smtClean="0"/>
              <a:t>):</a:t>
            </a:r>
          </a:p>
          <a:p>
            <a:pPr marL="723900" lvl="1" indent="-285750"/>
            <a:r>
              <a:rPr lang="ru-RU" sz="1400" dirty="0" smtClean="0"/>
              <a:t>никто </a:t>
            </a:r>
            <a:r>
              <a:rPr lang="ru-RU" sz="1400" dirty="0"/>
              <a:t>не вправе извлекать преимущество из своего незаконного или недобросовестного </a:t>
            </a:r>
            <a:r>
              <a:rPr lang="ru-RU" sz="1400" dirty="0" smtClean="0"/>
              <a:t>поведения</a:t>
            </a:r>
          </a:p>
          <a:p>
            <a:pPr marL="723900" lvl="1" indent="-285750"/>
            <a:r>
              <a:rPr lang="ru-RU" sz="1400" dirty="0" smtClean="0"/>
              <a:t>Пример: после акселерации кредита предъявление требования об изменении условий не допускается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Кредитный договор в результате изменения его условий не утрачивает своей сущности (</a:t>
            </a:r>
            <a:r>
              <a:rPr lang="ru-RU" sz="1800" b="1" dirty="0" smtClean="0"/>
              <a:t>сохранение типа договора</a:t>
            </a:r>
            <a:r>
              <a:rPr lang="ru-RU" sz="1800" dirty="0" smtClean="0"/>
              <a:t>) </a:t>
            </a:r>
          </a:p>
          <a:p>
            <a:pPr marL="723900" lvl="1" indent="-285750"/>
            <a:endParaRPr lang="ru-RU" sz="1400" dirty="0"/>
          </a:p>
          <a:p>
            <a:pPr marL="723900" lvl="1" indent="-285750"/>
            <a:endParaRPr lang="ru-RU" sz="1400" dirty="0" smtClean="0"/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80A4D-1644-46CF-95DD-0A398404247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1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Кредитный договор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pPr>
              <a:buNone/>
            </a:pPr>
            <a:r>
              <a:rPr lang="ru-RU" sz="1600" b="1" dirty="0"/>
              <a:t>	Статья 819 ГК РФ</a:t>
            </a:r>
          </a:p>
          <a:p>
            <a:pPr marL="0" indent="0">
              <a:buNone/>
            </a:pPr>
            <a:r>
              <a:rPr lang="ru-RU" sz="1600" dirty="0" smtClean="0"/>
              <a:t>1. По </a:t>
            </a:r>
            <a:r>
              <a:rPr lang="ru-RU" sz="1600" dirty="0"/>
              <a:t>кредитному договору банк или иная кредитная организация (кредитор) обязуются предоставить денежные средства (кредит) заемщику в размере и на условиях, предусмотренных договором, а заемщик обязуется возвратить полученную денежную сумму и уплатить проценты за пользование ею, а также предусмотренные кредитным договором иные платежи, в том числе связанные с предоставлением </a:t>
            </a:r>
            <a:r>
              <a:rPr lang="ru-RU" sz="1600" dirty="0" smtClean="0"/>
              <a:t>кредита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В каждый момент времени с течение срока действия договора определены:</a:t>
            </a:r>
          </a:p>
          <a:p>
            <a:r>
              <a:rPr lang="ru-RU" sz="1400" dirty="0" smtClean="0"/>
              <a:t>Сумма кредита (остаток основного долга)</a:t>
            </a:r>
          </a:p>
          <a:p>
            <a:r>
              <a:rPr lang="ru-RU" sz="1400" dirty="0" smtClean="0"/>
              <a:t>Процентная ставка</a:t>
            </a:r>
          </a:p>
          <a:p>
            <a:r>
              <a:rPr lang="ru-RU" sz="1400" dirty="0" smtClean="0"/>
              <a:t>Сумма начисленных процентов</a:t>
            </a:r>
          </a:p>
          <a:p>
            <a:r>
              <a:rPr lang="ru-RU" sz="1400" dirty="0" smtClean="0"/>
              <a:t>Процентный период</a:t>
            </a:r>
          </a:p>
          <a:p>
            <a:r>
              <a:rPr lang="ru-RU" sz="1400" dirty="0" smtClean="0"/>
              <a:t>Срок (условия возврата) кредита</a:t>
            </a:r>
            <a:endParaRPr lang="ru-RU" sz="1400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13.06.2019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3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изменяется обязательство заемщика по договору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Две модели, возможные с учетом заданных ограничений:</a:t>
            </a:r>
          </a:p>
          <a:p>
            <a:pPr marL="0" indent="0">
              <a:buNone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«Вырезание»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«Сдвиг по срокам»</a:t>
            </a:r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Важно: Обе модели дают тождественный размер совокупных платежей для заемщика, но существенно отличаются по правовой конструкции и внутреннему учету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13.06.2019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80A4D-1644-46CF-95DD-0A398404247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8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Оригинальный </a:t>
            </a:r>
            <a:r>
              <a:rPr lang="ru-RU" sz="4000" spc="-37" dirty="0" smtClean="0">
                <a:latin typeface="Century Gothic"/>
              </a:rPr>
              <a:t>график</a:t>
            </a:r>
            <a:endParaRPr lang="ru" sz="4000" spc="-37" dirty="0">
              <a:latin typeface="Century Gothic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574675" y="5661248"/>
            <a:ext cx="75257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74675" y="2564904"/>
            <a:ext cx="0" cy="3096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214437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Рубли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4674" y="4437112"/>
            <a:ext cx="6013550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88224" y="558924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77670" y="4437112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24328" y="575668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325174" y="5753509"/>
            <a:ext cx="504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240</a:t>
            </a:r>
            <a:endParaRPr lang="ru-RU" sz="1200" dirty="0"/>
          </a:p>
        </p:txBody>
      </p:sp>
      <p:sp>
        <p:nvSpPr>
          <p:cNvPr id="27" name="Полилиния 26"/>
          <p:cNvSpPr/>
          <p:nvPr/>
        </p:nvSpPr>
        <p:spPr>
          <a:xfrm>
            <a:off x="581114" y="4529271"/>
            <a:ext cx="6011982" cy="1131977"/>
          </a:xfrm>
          <a:custGeom>
            <a:avLst/>
            <a:gdLst>
              <a:gd name="connsiteX0" fmla="*/ 0 w 6011982"/>
              <a:gd name="connsiteY0" fmla="*/ 0 h 1156992"/>
              <a:gd name="connsiteX1" fmla="*/ 1307507 w 6011982"/>
              <a:gd name="connsiteY1" fmla="*/ 34183 h 1156992"/>
              <a:gd name="connsiteX2" fmla="*/ 2905570 w 6011982"/>
              <a:gd name="connsiteY2" fmla="*/ 196553 h 1156992"/>
              <a:gd name="connsiteX3" fmla="*/ 4640366 w 6011982"/>
              <a:gd name="connsiteY3" fmla="*/ 478565 h 1156992"/>
              <a:gd name="connsiteX4" fmla="*/ 5768411 w 6011982"/>
              <a:gd name="connsiteY4" fmla="*/ 897308 h 1156992"/>
              <a:gd name="connsiteX5" fmla="*/ 5990602 w 6011982"/>
              <a:gd name="connsiteY5" fmla="*/ 1136591 h 1156992"/>
              <a:gd name="connsiteX6" fmla="*/ 5990602 w 6011982"/>
              <a:gd name="connsiteY6" fmla="*/ 1128045 h 115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1982" h="1156992">
                <a:moveTo>
                  <a:pt x="0" y="0"/>
                </a:moveTo>
                <a:cubicBezTo>
                  <a:pt x="411622" y="712"/>
                  <a:pt x="823245" y="1424"/>
                  <a:pt x="1307507" y="34183"/>
                </a:cubicBezTo>
                <a:cubicBezTo>
                  <a:pt x="1791769" y="66942"/>
                  <a:pt x="2350094" y="122489"/>
                  <a:pt x="2905570" y="196553"/>
                </a:cubicBezTo>
                <a:cubicBezTo>
                  <a:pt x="3461046" y="270617"/>
                  <a:pt x="4163226" y="361773"/>
                  <a:pt x="4640366" y="478565"/>
                </a:cubicBezTo>
                <a:cubicBezTo>
                  <a:pt x="5117506" y="595357"/>
                  <a:pt x="5543372" y="787637"/>
                  <a:pt x="5768411" y="897308"/>
                </a:cubicBezTo>
                <a:cubicBezTo>
                  <a:pt x="5993450" y="1006979"/>
                  <a:pt x="5953570" y="1098135"/>
                  <a:pt x="5990602" y="1136591"/>
                </a:cubicBezTo>
                <a:cubicBezTo>
                  <a:pt x="6027634" y="1175047"/>
                  <a:pt x="6009118" y="1151546"/>
                  <a:pt x="5990602" y="11280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267744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11760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40624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64828" y="4456169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390652" y="4437112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Выноска 1 (с границей) 34"/>
          <p:cNvSpPr/>
          <p:nvPr/>
        </p:nvSpPr>
        <p:spPr>
          <a:xfrm>
            <a:off x="2685168" y="2780928"/>
            <a:ext cx="1652365" cy="720080"/>
          </a:xfrm>
          <a:prstGeom prst="accentCallout1">
            <a:avLst>
              <a:gd name="adj1" fmla="val 18750"/>
              <a:gd name="adj2" fmla="val -8333"/>
              <a:gd name="adj3" fmla="val 212920"/>
              <a:gd name="adj4" fmla="val -21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Шесть месячных платежей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123728" y="4113076"/>
            <a:ext cx="432048" cy="201294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827274" y="5105089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Проценты</a:t>
            </a:r>
            <a:endParaRPr lang="ru-RU" sz="12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932040" y="458112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Основной долг</a:t>
            </a:r>
            <a:endParaRPr lang="ru-RU" sz="12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48064" y="2060848"/>
            <a:ext cx="38884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Ипотечный кредит: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Срок 20 лет,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240 платежей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Погашается </a:t>
            </a:r>
            <a:r>
              <a:rPr lang="ru-RU" sz="1400" dirty="0" err="1" smtClean="0"/>
              <a:t>аннуитетными</a:t>
            </a:r>
            <a:r>
              <a:rPr lang="ru-RU" sz="1400" dirty="0" smtClean="0"/>
              <a:t> платежами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6937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Выноска 2 36"/>
          <p:cNvSpPr/>
          <p:nvPr/>
        </p:nvSpPr>
        <p:spPr>
          <a:xfrm rot="10800000">
            <a:off x="654716" y="3461880"/>
            <a:ext cx="1333953" cy="726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4866"/>
              <a:gd name="adj6" fmla="val -21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59848" y="3581020"/>
            <a:ext cx="15198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Сумма кредита в начале льготного периода</a:t>
            </a:r>
            <a:endParaRPr lang="ru-RU" sz="1050" dirty="0"/>
          </a:p>
        </p:txBody>
      </p:sp>
      <p:sp>
        <p:nvSpPr>
          <p:cNvPr id="5" name="Выноска 2 4"/>
          <p:cNvSpPr/>
          <p:nvPr/>
        </p:nvSpPr>
        <p:spPr>
          <a:xfrm>
            <a:off x="2858713" y="3619211"/>
            <a:ext cx="1333953" cy="726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3079"/>
              <a:gd name="adj6" fmla="val -3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Модель «вырезание»:</a:t>
            </a:r>
          </a:p>
          <a:p>
            <a:r>
              <a:rPr lang="ru-RU" sz="4000" spc="-37" dirty="0" smtClean="0">
                <a:latin typeface="Century Gothic"/>
              </a:rPr>
              <a:t>Новый </a:t>
            </a:r>
            <a:r>
              <a:rPr lang="ru-RU" sz="4000" spc="-37" dirty="0" smtClean="0">
                <a:latin typeface="Century Gothic"/>
              </a:rPr>
              <a:t>график</a:t>
            </a:r>
            <a:endParaRPr lang="ru" sz="4000" spc="-37" dirty="0">
              <a:latin typeface="Century Gothic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574675" y="5661248"/>
            <a:ext cx="75257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74675" y="2564904"/>
            <a:ext cx="0" cy="3096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599" y="21556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Рубли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4674" y="4437112"/>
            <a:ext cx="1690154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88224" y="558924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77670" y="4437112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24328" y="575668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325174" y="5753509"/>
            <a:ext cx="504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240</a:t>
            </a:r>
            <a:endParaRPr lang="ru-RU" sz="1200" dirty="0"/>
          </a:p>
        </p:txBody>
      </p:sp>
      <p:sp>
        <p:nvSpPr>
          <p:cNvPr id="27" name="Полилиния 26"/>
          <p:cNvSpPr/>
          <p:nvPr/>
        </p:nvSpPr>
        <p:spPr>
          <a:xfrm>
            <a:off x="581114" y="4529271"/>
            <a:ext cx="6011982" cy="1131977"/>
          </a:xfrm>
          <a:custGeom>
            <a:avLst/>
            <a:gdLst>
              <a:gd name="connsiteX0" fmla="*/ 0 w 6011982"/>
              <a:gd name="connsiteY0" fmla="*/ 0 h 1156992"/>
              <a:gd name="connsiteX1" fmla="*/ 1307507 w 6011982"/>
              <a:gd name="connsiteY1" fmla="*/ 34183 h 1156992"/>
              <a:gd name="connsiteX2" fmla="*/ 2905570 w 6011982"/>
              <a:gd name="connsiteY2" fmla="*/ 196553 h 1156992"/>
              <a:gd name="connsiteX3" fmla="*/ 4640366 w 6011982"/>
              <a:gd name="connsiteY3" fmla="*/ 478565 h 1156992"/>
              <a:gd name="connsiteX4" fmla="*/ 5768411 w 6011982"/>
              <a:gd name="connsiteY4" fmla="*/ 897308 h 1156992"/>
              <a:gd name="connsiteX5" fmla="*/ 5990602 w 6011982"/>
              <a:gd name="connsiteY5" fmla="*/ 1136591 h 1156992"/>
              <a:gd name="connsiteX6" fmla="*/ 5990602 w 6011982"/>
              <a:gd name="connsiteY6" fmla="*/ 1128045 h 115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1982" h="1156992">
                <a:moveTo>
                  <a:pt x="0" y="0"/>
                </a:moveTo>
                <a:cubicBezTo>
                  <a:pt x="411622" y="712"/>
                  <a:pt x="823245" y="1424"/>
                  <a:pt x="1307507" y="34183"/>
                </a:cubicBezTo>
                <a:cubicBezTo>
                  <a:pt x="1791769" y="66942"/>
                  <a:pt x="2350094" y="122489"/>
                  <a:pt x="2905570" y="196553"/>
                </a:cubicBezTo>
                <a:cubicBezTo>
                  <a:pt x="3461046" y="270617"/>
                  <a:pt x="4163226" y="361773"/>
                  <a:pt x="4640366" y="478565"/>
                </a:cubicBezTo>
                <a:cubicBezTo>
                  <a:pt x="5117506" y="595357"/>
                  <a:pt x="5543372" y="787637"/>
                  <a:pt x="5768411" y="897308"/>
                </a:cubicBezTo>
                <a:cubicBezTo>
                  <a:pt x="5993450" y="1006979"/>
                  <a:pt x="5953570" y="1098135"/>
                  <a:pt x="5990602" y="1136591"/>
                </a:cubicBezTo>
                <a:cubicBezTo>
                  <a:pt x="6027634" y="1175047"/>
                  <a:pt x="6009118" y="1151546"/>
                  <a:pt x="5990602" y="11280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267744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11760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40624" y="559762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64828" y="4456169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390652" y="4437112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Выноска 1 (с границей) 34"/>
          <p:cNvSpPr/>
          <p:nvPr/>
        </p:nvSpPr>
        <p:spPr>
          <a:xfrm>
            <a:off x="2685168" y="2780928"/>
            <a:ext cx="1652365" cy="720080"/>
          </a:xfrm>
          <a:prstGeom prst="accentCallout1">
            <a:avLst>
              <a:gd name="adj1" fmla="val 55788"/>
              <a:gd name="adj2" fmla="val 105419"/>
              <a:gd name="adj3" fmla="val 208511"/>
              <a:gd name="adj4" fmla="val 237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Шесть месячных платежей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6444208" y="4017565"/>
            <a:ext cx="432048" cy="201294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390652" y="4437112"/>
            <a:ext cx="4349972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730070" y="4483976"/>
            <a:ext cx="10554" cy="108012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275382" y="5653360"/>
            <a:ext cx="141846" cy="788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93096" y="4617132"/>
            <a:ext cx="147528" cy="360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2242826" y="4547593"/>
            <a:ext cx="72008" cy="10049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360892" y="4571493"/>
            <a:ext cx="72008" cy="10049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858713" y="3693835"/>
            <a:ext cx="15198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Сумма кредита в конце льготного периода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20615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EB7D7A-3D9C-46B0-A964-356CB37FE4C4}"/>
              </a:ext>
            </a:extLst>
          </p:cNvPr>
          <p:cNvSpPr txBox="1">
            <a:spLocks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4000" spc="-37" dirty="0" smtClean="0">
                <a:latin typeface="Century Gothic"/>
              </a:rPr>
              <a:t>Модель «вырезание»</a:t>
            </a:r>
            <a:r>
              <a:rPr lang="ru-RU" sz="4000" spc="-37" dirty="0">
                <a:latin typeface="Century Gothic"/>
              </a:rPr>
              <a:t>:</a:t>
            </a:r>
            <a:endParaRPr lang="ru-RU" sz="4000" spc="-37" dirty="0" smtClean="0">
              <a:latin typeface="Century Gothic"/>
            </a:endParaRPr>
          </a:p>
          <a:p>
            <a:r>
              <a:rPr lang="ru-RU" sz="4000" spc="-37" dirty="0" smtClean="0">
                <a:latin typeface="Century Gothic"/>
              </a:rPr>
              <a:t>сложности</a:t>
            </a:r>
            <a:endParaRPr lang="ru" sz="4000" spc="-37" dirty="0">
              <a:latin typeface="Century Gothic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6738" y="1752600"/>
            <a:ext cx="8325742" cy="426720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600" kern="0" dirty="0" smtClean="0"/>
              <a:t>Сумма кредита в конце льготного периода меньше, чем начале. При этом заемщик не производил платежей по договору</a:t>
            </a:r>
            <a:endParaRPr lang="ru-RU" sz="1600" kern="0" dirty="0" smtClean="0"/>
          </a:p>
          <a:p>
            <a:r>
              <a:rPr lang="ru-RU" sz="1600" kern="0" dirty="0" smtClean="0"/>
              <a:t>Необходимо вводить в рассмотрение новое заемное обязательство заемщика, на величину разницы сумм кредита.   </a:t>
            </a:r>
          </a:p>
          <a:p>
            <a:r>
              <a:rPr lang="ru-RU" sz="1600" kern="0" dirty="0" smtClean="0"/>
              <a:t>Дополнительное заемное обязательство образует сумма начисленных, но не выплаченных процентов</a:t>
            </a:r>
          </a:p>
          <a:p>
            <a:pPr marL="0" indent="0">
              <a:buNone/>
            </a:pPr>
            <a:endParaRPr lang="ru-RU" sz="1600" kern="0" dirty="0" smtClean="0"/>
          </a:p>
          <a:p>
            <a:pPr marL="0" indent="0">
              <a:buNone/>
            </a:pPr>
            <a:r>
              <a:rPr lang="ru-RU" sz="1600" kern="0" dirty="0" smtClean="0"/>
              <a:t>Кредитное правоотношение в рамках одного кредитного договора разбивается на три обязательства: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kern="0" dirty="0" smtClean="0"/>
              <a:t>Кредит с уменьшенным остатком долга под договорные проценты с оригинальным графиком погашения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kern="0" dirty="0" smtClean="0"/>
              <a:t>Беспроцентный кредит на разницу долга с погашением в конце срока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kern="0" dirty="0"/>
              <a:t>Беспроцентный кредит на </a:t>
            </a:r>
            <a:r>
              <a:rPr lang="ru-RU" sz="1400" kern="0" dirty="0" smtClean="0"/>
              <a:t>сумму начисленных процентов с </a:t>
            </a:r>
            <a:r>
              <a:rPr lang="ru-RU" sz="1400" kern="0" dirty="0"/>
              <a:t>погашением в конце </a:t>
            </a:r>
            <a:r>
              <a:rPr lang="ru-RU" sz="1400" kern="0" dirty="0" smtClean="0"/>
              <a:t>срока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kern="0" dirty="0"/>
              <a:t>Категорические не ясно, как учитывать данные обязательства в рамках пула </a:t>
            </a:r>
            <a:r>
              <a:rPr lang="ru-RU" sz="1600" kern="0" dirty="0" err="1"/>
              <a:t>секьюритизируемых</a:t>
            </a:r>
            <a:r>
              <a:rPr lang="ru-RU" sz="1600" kern="0" dirty="0"/>
              <a:t> кредитов</a:t>
            </a:r>
          </a:p>
          <a:p>
            <a:pPr marL="0" indent="0">
              <a:buNone/>
            </a:pPr>
            <a:endParaRPr lang="ru-RU" sz="1600" kern="0" dirty="0"/>
          </a:p>
          <a:p>
            <a:pPr marL="457200" indent="-457200">
              <a:buFont typeface="+mj-lt"/>
              <a:buAutoNum type="arabicPeriod"/>
            </a:pPr>
            <a:endParaRPr lang="ru-RU" sz="1600" kern="0" dirty="0" smtClean="0"/>
          </a:p>
          <a:p>
            <a:pPr marL="457200" indent="-457200">
              <a:buFont typeface="+mj-lt"/>
              <a:buAutoNum type="arabicPeriod"/>
            </a:pPr>
            <a:endParaRPr lang="ru-RU" sz="1600" kern="0" dirty="0" smtClean="0"/>
          </a:p>
          <a:p>
            <a:pPr marL="0" indent="0">
              <a:buNone/>
            </a:pP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1164622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875</Words>
  <Application>Microsoft Office PowerPoint</Application>
  <PresentationFormat>Экран (4:3)</PresentationFormat>
  <Paragraphs>125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Verdana</vt:lpstr>
      <vt:lpstr>Wingdings</vt:lpstr>
      <vt:lpstr>Тема Office</vt:lpstr>
      <vt:lpstr>Profile</vt:lpstr>
      <vt:lpstr>Вопросы, касающиеся применения Закона «об ипотечных каникулах»</vt:lpstr>
      <vt:lpstr>Презентация PowerPoint</vt:lpstr>
      <vt:lpstr>Презентация PowerPoint</vt:lpstr>
      <vt:lpstr>Общие принципы</vt:lpstr>
      <vt:lpstr>Кредитный договор</vt:lpstr>
      <vt:lpstr>Как изменяется обязательство заемщика по договору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Банковский счет</dc:title>
  <dc:creator>Олег</dc:creator>
  <cp:lastModifiedBy>Иванов Олег Михайлович</cp:lastModifiedBy>
  <cp:revision>112</cp:revision>
  <cp:lastPrinted>2019-06-26T12:22:41Z</cp:lastPrinted>
  <dcterms:created xsi:type="dcterms:W3CDTF">2013-09-23T18:05:10Z</dcterms:created>
  <dcterms:modified xsi:type="dcterms:W3CDTF">2019-06-26T12:22:54Z</dcterms:modified>
</cp:coreProperties>
</file>