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9" r:id="rId2"/>
    <p:sldId id="286" r:id="rId3"/>
    <p:sldId id="282" r:id="rId4"/>
    <p:sldId id="288" r:id="rId5"/>
    <p:sldId id="287" r:id="rId6"/>
    <p:sldId id="289" r:id="rId7"/>
    <p:sldId id="290" r:id="rId8"/>
    <p:sldId id="297" r:id="rId9"/>
    <p:sldId id="276" r:id="rId10"/>
    <p:sldId id="295" r:id="rId11"/>
    <p:sldId id="299" r:id="rId12"/>
    <p:sldId id="301" r:id="rId13"/>
    <p:sldId id="302" r:id="rId14"/>
    <p:sldId id="293" r:id="rId15"/>
    <p:sldId id="306" r:id="rId16"/>
    <p:sldId id="279" r:id="rId17"/>
    <p:sldId id="304" r:id="rId18"/>
    <p:sldId id="310" r:id="rId19"/>
    <p:sldId id="270" r:id="rId2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ропчев Роман Владимирович" initials="КРВ" lastIdx="1" clrIdx="0">
    <p:extLst>
      <p:ext uri="{19B8F6BF-5375-455C-9EA6-DF929625EA0E}">
        <p15:presenceInfo xmlns:p15="http://schemas.microsoft.com/office/powerpoint/2012/main" userId="S-1-5-21-1906057746-3423222513-140523157-6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/>
              <a:t>Портфель микрозаймов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ФМФ!$A$7</c:f>
              <c:strCache>
                <c:ptCount val="1"/>
                <c:pt idx="0">
                  <c:v>Портфель микрозаймов на конец года,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ФМФ!$B$4:$E$4</c:f>
              <c:numCache>
                <c:formatCode>m/d/yyyy</c:formatCode>
                <c:ptCount val="4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</c:numCache>
            </c:numRef>
          </c:cat>
          <c:val>
            <c:numRef>
              <c:f>ФМФ!$B$7:$E$7</c:f>
              <c:numCache>
                <c:formatCode>#,##0</c:formatCode>
                <c:ptCount val="4"/>
                <c:pt idx="0">
                  <c:v>263856</c:v>
                </c:pt>
                <c:pt idx="1">
                  <c:v>272284</c:v>
                </c:pt>
                <c:pt idx="2">
                  <c:v>268089</c:v>
                </c:pt>
                <c:pt idx="3">
                  <c:v>403517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BA-429F-8503-DDC986821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733536"/>
        <c:axId val="190732976"/>
      </c:barChart>
      <c:lineChart>
        <c:grouping val="standard"/>
        <c:varyColors val="0"/>
        <c:ser>
          <c:idx val="3"/>
          <c:order val="3"/>
          <c:tx>
            <c:strRef>
              <c:f>ФМФ!$A$8</c:f>
              <c:strCache>
                <c:ptCount val="1"/>
                <c:pt idx="0">
                  <c:v>Кол-во активных договоров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ФМФ!$B$4:$E$4</c:f>
              <c:numCache>
                <c:formatCode>m/d/yyyy</c:formatCode>
                <c:ptCount val="4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</c:numCache>
            </c:numRef>
          </c:cat>
          <c:val>
            <c:numRef>
              <c:f>ФМФ!$B$8:$E$8</c:f>
              <c:numCache>
                <c:formatCode>General</c:formatCode>
                <c:ptCount val="4"/>
                <c:pt idx="0">
                  <c:v>574</c:v>
                </c:pt>
                <c:pt idx="1">
                  <c:v>483</c:v>
                </c:pt>
                <c:pt idx="2">
                  <c:v>384</c:v>
                </c:pt>
                <c:pt idx="3">
                  <c:v>458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FBA-429F-8503-DDC986821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731856"/>
        <c:axId val="19073241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ФМФ!$A$5</c15:sqref>
                        </c15:formulaRef>
                      </c:ext>
                    </c:extLst>
                    <c:strCache>
                      <c:ptCount val="1"/>
                      <c:pt idx="0">
                        <c:v>Выдано микрозаймов, кол-во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2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ФМФ!$B$4:$E$4</c15:sqref>
                        </c15:formulaRef>
                      </c:ext>
                    </c:extLst>
                    <c:numCache>
                      <c:formatCode>m/d/yyyy</c:formatCode>
                      <c:ptCount val="4"/>
                      <c:pt idx="0">
                        <c:v>42735</c:v>
                      </c:pt>
                      <c:pt idx="1">
                        <c:v>43100</c:v>
                      </c:pt>
                      <c:pt idx="2">
                        <c:v>43465</c:v>
                      </c:pt>
                      <c:pt idx="3">
                        <c:v>43830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ФМФ!$B$5:$E$5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330</c:v>
                      </c:pt>
                      <c:pt idx="1">
                        <c:v>209</c:v>
                      </c:pt>
                      <c:pt idx="2">
                        <c:v>109</c:v>
                      </c:pt>
                      <c:pt idx="3">
                        <c:v>260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8FBA-429F-8503-DDC98682101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ФМФ!$A$6</c15:sqref>
                        </c15:formulaRef>
                      </c:ext>
                    </c:extLst>
                    <c:strCache>
                      <c:ptCount val="1"/>
                      <c:pt idx="0">
                        <c:v>Суммы выданных микрозаймов, тыс. руб.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4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ФМФ!$B$4:$E$4</c15:sqref>
                        </c15:formulaRef>
                      </c:ext>
                    </c:extLst>
                    <c:numCache>
                      <c:formatCode>m/d/yyyy</c:formatCode>
                      <c:ptCount val="4"/>
                      <c:pt idx="0">
                        <c:v>42735</c:v>
                      </c:pt>
                      <c:pt idx="1">
                        <c:v>43100</c:v>
                      </c:pt>
                      <c:pt idx="2">
                        <c:v>43465</c:v>
                      </c:pt>
                      <c:pt idx="3">
                        <c:v>43830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ФМФ!$B$6:$E$6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>
                        <c:v>292830</c:v>
                      </c:pt>
                      <c:pt idx="1">
                        <c:v>213915</c:v>
                      </c:pt>
                      <c:pt idx="2">
                        <c:v>164277</c:v>
                      </c:pt>
                      <c:pt idx="3">
                        <c:v>329475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8FBA-429F-8503-DDC98682101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ФМФ!$A$9</c15:sqref>
                        </c15:formulaRef>
                      </c:ext>
                    </c:extLst>
                    <c:strCache>
                      <c:ptCount val="1"/>
                      <c:pt idx="0">
                        <c:v>Средний размер микрозайма, тыс. руб.</c:v>
                      </c:pt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ФМФ!$B$4:$E$4</c15:sqref>
                        </c15:formulaRef>
                      </c:ext>
                    </c:extLst>
                    <c:numCache>
                      <c:formatCode>m/d/yyyy</c:formatCode>
                      <c:ptCount val="4"/>
                      <c:pt idx="0">
                        <c:v>42735</c:v>
                      </c:pt>
                      <c:pt idx="1">
                        <c:v>43100</c:v>
                      </c:pt>
                      <c:pt idx="2">
                        <c:v>43465</c:v>
                      </c:pt>
                      <c:pt idx="3">
                        <c:v>43830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ФМФ!$B$9:$E$9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887.36363636363637</c:v>
                      </c:pt>
                      <c:pt idx="1">
                        <c:v>1023.5167464114833</c:v>
                      </c:pt>
                      <c:pt idx="2">
                        <c:v>1507.1284403669724</c:v>
                      </c:pt>
                      <c:pt idx="3">
                        <c:v>1267.2115384615386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8FBA-429F-8503-DDC986821016}"/>
                  </c:ext>
                </c:extLst>
              </c15:ser>
            </c15:filteredLineSeries>
          </c:ext>
        </c:extLst>
      </c:lineChart>
      <c:dateAx>
        <c:axId val="1907318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0732416"/>
        <c:crosses val="autoZero"/>
        <c:auto val="1"/>
        <c:lblOffset val="100"/>
        <c:baseTimeUnit val="years"/>
      </c:dateAx>
      <c:valAx>
        <c:axId val="19073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0731856"/>
        <c:crosses val="autoZero"/>
        <c:crossBetween val="between"/>
      </c:valAx>
      <c:valAx>
        <c:axId val="190732976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0733536"/>
        <c:crosses val="max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r>
                    <a:rPr lang="ru-RU"/>
                    <a:t>Млн руб.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dateAx>
        <c:axId val="1907335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0732976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/>
              <a:t>Действующие поручительства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ФМФ!$A$15</c:f>
              <c:strCache>
                <c:ptCount val="1"/>
                <c:pt idx="0">
                  <c:v>Действующие поручительства на конец года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ФМФ!$B$13:$E$13</c:f>
              <c:numCache>
                <c:formatCode>m/d/yyyy</c:formatCode>
                <c:ptCount val="4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</c:numCache>
            </c:numRef>
          </c:cat>
          <c:val>
            <c:numRef>
              <c:f>ФМФ!$B$15:$E$15</c:f>
              <c:numCache>
                <c:formatCode>#,##0</c:formatCode>
                <c:ptCount val="4"/>
                <c:pt idx="0">
                  <c:v>100253</c:v>
                </c:pt>
                <c:pt idx="1">
                  <c:v>259768</c:v>
                </c:pt>
                <c:pt idx="2">
                  <c:v>522286</c:v>
                </c:pt>
                <c:pt idx="3">
                  <c:v>587565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8E-4C05-B530-08FBA01F0035}"/>
            </c:ext>
          </c:extLst>
        </c:ser>
        <c:ser>
          <c:idx val="1"/>
          <c:order val="1"/>
          <c:tx>
            <c:strRef>
              <c:f>ФМФ!$A$16</c:f>
              <c:strCache>
                <c:ptCount val="1"/>
                <c:pt idx="0">
                  <c:v>Объём кредитов по которым даны поручительства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ФМФ!$B$13:$E$13</c:f>
              <c:numCache>
                <c:formatCode>m/d/yyyy</c:formatCode>
                <c:ptCount val="4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</c:numCache>
            </c:numRef>
          </c:cat>
          <c:val>
            <c:numRef>
              <c:f>ФМФ!$B$16:$E$16</c:f>
              <c:numCache>
                <c:formatCode>#,##0</c:formatCode>
                <c:ptCount val="4"/>
                <c:pt idx="0">
                  <c:v>307736</c:v>
                </c:pt>
                <c:pt idx="1">
                  <c:v>665942</c:v>
                </c:pt>
                <c:pt idx="2">
                  <c:v>1345000</c:v>
                </c:pt>
                <c:pt idx="3">
                  <c:v>2328271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23-481E-B908-9DC7358F9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3385552"/>
        <c:axId val="193386112"/>
      </c:barChart>
      <c:dateAx>
        <c:axId val="19338555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3386112"/>
        <c:crosses val="autoZero"/>
        <c:auto val="1"/>
        <c:lblOffset val="100"/>
        <c:baseTimeUnit val="years"/>
      </c:dateAx>
      <c:valAx>
        <c:axId val="19338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3385552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r>
                    <a:rPr lang="ru-RU"/>
                    <a:t>Млн руб.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/>
              <a:t>Динамика целевых инвестиционных займов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ФМФ!$A$22</c:f>
              <c:strCache>
                <c:ptCount val="1"/>
                <c:pt idx="0">
                  <c:v>Остаток займов на конец года,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ФМФ!$B$20:$D$20</c:f>
              <c:numCache>
                <c:formatCode>m/d/yyyy</c:formatCode>
                <c:ptCount val="3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</c:numCache>
            </c:numRef>
          </c:cat>
          <c:val>
            <c:numRef>
              <c:f>ФМФ!$B$22:$D$22</c:f>
              <c:numCache>
                <c:formatCode>#,##0</c:formatCode>
                <c:ptCount val="3"/>
                <c:pt idx="0">
                  <c:v>1320000</c:v>
                </c:pt>
                <c:pt idx="1">
                  <c:v>1250000</c:v>
                </c:pt>
                <c:pt idx="2">
                  <c:v>860000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0D-461C-90E2-B031AC199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3356368"/>
        <c:axId val="193356928"/>
      </c:barChart>
      <c:lineChart>
        <c:grouping val="standard"/>
        <c:varyColors val="0"/>
        <c:ser>
          <c:idx val="1"/>
          <c:order val="1"/>
          <c:tx>
            <c:strRef>
              <c:f>ФМФ!$A$23</c:f>
              <c:strCache>
                <c:ptCount val="1"/>
                <c:pt idx="0">
                  <c:v>Количество целевых займов на конец года, шт.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ФМФ!$B$20:$D$20</c:f>
              <c:numCache>
                <c:formatCode>m/d/yyyy</c:formatCode>
                <c:ptCount val="3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</c:numCache>
            </c:numRef>
          </c:cat>
          <c:val>
            <c:numRef>
              <c:f>ФМФ!$B$23:$D$23</c:f>
              <c:numCache>
                <c:formatCode>General</c:formatCode>
                <c:ptCount val="3"/>
                <c:pt idx="0">
                  <c:v>230</c:v>
                </c:pt>
                <c:pt idx="1">
                  <c:v>211</c:v>
                </c:pt>
                <c:pt idx="2">
                  <c:v>179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0D-461C-90E2-B031AC199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358048"/>
        <c:axId val="193357488"/>
      </c:lineChart>
      <c:dateAx>
        <c:axId val="1933563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3356928"/>
        <c:crosses val="autoZero"/>
        <c:auto val="1"/>
        <c:lblOffset val="100"/>
        <c:baseTimeUnit val="years"/>
      </c:dateAx>
      <c:valAx>
        <c:axId val="19335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3356368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r>
                    <a:rPr lang="ru-RU"/>
                    <a:t>Млн руб.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valAx>
        <c:axId val="1933574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3358048"/>
        <c:crosses val="max"/>
        <c:crossBetween val="between"/>
      </c:valAx>
      <c:dateAx>
        <c:axId val="1933580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3357488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Господдержка </a:t>
            </a:r>
            <a:r>
              <a:rPr lang="ru-RU" dirty="0" smtClean="0"/>
              <a:t>выхода МСБ </a:t>
            </a:r>
            <a:r>
              <a:rPr lang="ru-RU" dirty="0"/>
              <a:t>на фондовый</a:t>
            </a:r>
            <a:r>
              <a:rPr lang="ru-RU" baseline="0" dirty="0"/>
              <a:t> рынок, млн. руб.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Лист1!$C$41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Лист1!$B$42:$B$46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Лист1!$C$42:$C$46</c:f>
              <c:numCache>
                <c:formatCode>General</c:formatCode>
                <c:ptCount val="5"/>
                <c:pt idx="0">
                  <c:v>305</c:v>
                </c:pt>
                <c:pt idx="1">
                  <c:v>172</c:v>
                </c:pt>
                <c:pt idx="2">
                  <c:v>0</c:v>
                </c:pt>
                <c:pt idx="3">
                  <c:v>1500</c:v>
                </c:pt>
                <c:pt idx="4">
                  <c:v>1100</c:v>
                </c:pt>
              </c:numCache>
            </c:numRef>
          </c:val>
        </c:ser>
        <c:ser>
          <c:idx val="1"/>
          <c:order val="1"/>
          <c:tx>
            <c:strRef>
              <c:f>Лист1!$D$41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Лист1!$B$42:$B$46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Лист1!$D$42:$D$46</c:f>
              <c:numCache>
                <c:formatCode>General</c:formatCode>
                <c:ptCount val="5"/>
                <c:pt idx="0">
                  <c:v>36.299999999999997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3516896"/>
        <c:axId val="193517456"/>
      </c:barChart>
      <c:catAx>
        <c:axId val="19351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17456"/>
        <c:crosses val="autoZero"/>
        <c:auto val="1"/>
        <c:lblAlgn val="ctr"/>
        <c:lblOffset val="100"/>
        <c:noMultiLvlLbl val="0"/>
      </c:catAx>
      <c:valAx>
        <c:axId val="1935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1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92785C9-6DA4-4616-9488-695D6028C48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E289B05-EEB6-4E51-968F-A9858E625E8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6F3F6EE-04AA-4BCD-8292-D49CF0606CA2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13282CD-A4D4-44BC-BAA5-409559FBE7E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A80580C-08FA-46F3-961C-6CD02E5F24D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F1D8E86-A14F-4C7F-AAC0-44E4FDEBFD53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F2446CFE-6F84-428C-9E3A-2E90C2B26F1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'[Инфрастуктура Тюмень.xlsx]Лист1'!$B$2:$B$8</c:f>
              <c:strCache>
                <c:ptCount val="7"/>
                <c:pt idx="0">
                  <c:v>КПК</c:v>
                </c:pt>
                <c:pt idx="1">
                  <c:v>МФО</c:v>
                </c:pt>
                <c:pt idx="2">
                  <c:v>ЛК</c:v>
                </c:pt>
                <c:pt idx="3">
                  <c:v>КО</c:v>
                </c:pt>
                <c:pt idx="4">
                  <c:v>СК</c:v>
                </c:pt>
                <c:pt idx="5">
                  <c:v>ИК</c:v>
                </c:pt>
                <c:pt idx="6">
                  <c:v>РГО</c:v>
                </c:pt>
              </c:strCache>
            </c:strRef>
          </c:cat>
          <c:val>
            <c:numRef>
              <c:f>'[Инфрастуктура Тюмень.xlsx]Лист1'!$C$2:$C$8</c:f>
              <c:numCache>
                <c:formatCode>General</c:formatCode>
                <c:ptCount val="7"/>
                <c:pt idx="0">
                  <c:v>19</c:v>
                </c:pt>
                <c:pt idx="1">
                  <c:v>65</c:v>
                </c:pt>
                <c:pt idx="2">
                  <c:v>25</c:v>
                </c:pt>
                <c:pt idx="3">
                  <c:v>51</c:v>
                </c:pt>
                <c:pt idx="4">
                  <c:v>75</c:v>
                </c:pt>
                <c:pt idx="5">
                  <c:v>25</c:v>
                </c:pt>
                <c:pt idx="6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'[Инфрастуктура Тюмень.xlsx]Лист1'!$B$2:$B$8</c15:f>
                <c15:dlblRangeCache>
                  <c:ptCount val="7"/>
                  <c:pt idx="0">
                    <c:v>КПК</c:v>
                  </c:pt>
                  <c:pt idx="1">
                    <c:v>МФО</c:v>
                  </c:pt>
                  <c:pt idx="2">
                    <c:v>ЛК</c:v>
                  </c:pt>
                  <c:pt idx="3">
                    <c:v>КО</c:v>
                  </c:pt>
                  <c:pt idx="4">
                    <c:v>СК</c:v>
                  </c:pt>
                  <c:pt idx="5">
                    <c:v>ИК</c:v>
                  </c:pt>
                  <c:pt idx="6">
                    <c:v>РГО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Субъекты МСП Тюменская обл.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Лист1!$M$28</c:f>
              <c:strCache>
                <c:ptCount val="1"/>
                <c:pt idx="0">
                  <c:v>Ю.Л.+ ИП малые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Лист1!$B$29:$B$32</c:f>
              <c:numCache>
                <c:formatCode>m/d/yyyy</c:formatCode>
                <c:ptCount val="4"/>
                <c:pt idx="0">
                  <c:v>42745</c:v>
                </c:pt>
                <c:pt idx="1">
                  <c:v>43110</c:v>
                </c:pt>
                <c:pt idx="2">
                  <c:v>43475</c:v>
                </c:pt>
                <c:pt idx="3">
                  <c:v>43840</c:v>
                </c:pt>
              </c:numCache>
            </c:numRef>
          </c:cat>
          <c:val>
            <c:numRef>
              <c:f>Лист1!$M$29:$M$32</c:f>
              <c:numCache>
                <c:formatCode>#,##0</c:formatCode>
                <c:ptCount val="4"/>
                <c:pt idx="0">
                  <c:v>2756</c:v>
                </c:pt>
                <c:pt idx="1">
                  <c:v>2815</c:v>
                </c:pt>
                <c:pt idx="2">
                  <c:v>2706</c:v>
                </c:pt>
                <c:pt idx="3">
                  <c:v>2441</c:v>
                </c:pt>
              </c:numCache>
            </c:numRef>
          </c:val>
        </c:ser>
        <c:ser>
          <c:idx val="2"/>
          <c:order val="2"/>
          <c:tx>
            <c:strRef>
              <c:f>Лист1!$N$28</c:f>
              <c:strCache>
                <c:ptCount val="1"/>
                <c:pt idx="0">
                  <c:v>Ю.Л.+ИП средние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Лист1!$B$29:$B$32</c:f>
              <c:numCache>
                <c:formatCode>m/d/yyyy</c:formatCode>
                <c:ptCount val="4"/>
                <c:pt idx="0">
                  <c:v>42745</c:v>
                </c:pt>
                <c:pt idx="1">
                  <c:v>43110</c:v>
                </c:pt>
                <c:pt idx="2">
                  <c:v>43475</c:v>
                </c:pt>
                <c:pt idx="3">
                  <c:v>43840</c:v>
                </c:pt>
              </c:numCache>
            </c:numRef>
          </c:cat>
          <c:val>
            <c:numRef>
              <c:f>Лист1!$N$29:$N$32</c:f>
              <c:numCache>
                <c:formatCode>#,##0</c:formatCode>
                <c:ptCount val="4"/>
                <c:pt idx="0">
                  <c:v>188</c:v>
                </c:pt>
                <c:pt idx="1">
                  <c:v>189</c:v>
                </c:pt>
                <c:pt idx="2">
                  <c:v>189</c:v>
                </c:pt>
                <c:pt idx="3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6154592"/>
        <c:axId val="186155152"/>
      </c:barChart>
      <c:lineChart>
        <c:grouping val="standard"/>
        <c:varyColors val="0"/>
        <c:ser>
          <c:idx val="0"/>
          <c:order val="0"/>
          <c:tx>
            <c:strRef>
              <c:f>Лист1!$L$28</c:f>
              <c:strCache>
                <c:ptCount val="1"/>
                <c:pt idx="0">
                  <c:v>Ю.Л. + ИП микро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Лист1!$B$29:$B$32</c:f>
              <c:numCache>
                <c:formatCode>m/d/yyyy</c:formatCode>
                <c:ptCount val="4"/>
                <c:pt idx="0">
                  <c:v>42745</c:v>
                </c:pt>
                <c:pt idx="1">
                  <c:v>43110</c:v>
                </c:pt>
                <c:pt idx="2">
                  <c:v>43475</c:v>
                </c:pt>
                <c:pt idx="3">
                  <c:v>43840</c:v>
                </c:pt>
              </c:numCache>
            </c:numRef>
          </c:cat>
          <c:val>
            <c:numRef>
              <c:f>Лист1!$L$29:$L$32</c:f>
              <c:numCache>
                <c:formatCode>#,##0</c:formatCode>
                <c:ptCount val="4"/>
                <c:pt idx="0">
                  <c:v>60287</c:v>
                </c:pt>
                <c:pt idx="1">
                  <c:v>61828</c:v>
                </c:pt>
                <c:pt idx="2">
                  <c:v>63340</c:v>
                </c:pt>
                <c:pt idx="3">
                  <c:v>64059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56272"/>
        <c:axId val="186155712"/>
      </c:lineChart>
      <c:dateAx>
        <c:axId val="1861545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55152"/>
        <c:crosses val="autoZero"/>
        <c:auto val="1"/>
        <c:lblOffset val="100"/>
        <c:baseTimeUnit val="years"/>
      </c:dateAx>
      <c:valAx>
        <c:axId val="18615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54592"/>
        <c:crosses val="autoZero"/>
        <c:crossBetween val="between"/>
      </c:valAx>
      <c:valAx>
        <c:axId val="18615571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56272"/>
        <c:crosses val="max"/>
        <c:crossBetween val="between"/>
      </c:valAx>
      <c:dateAx>
        <c:axId val="1861562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6155712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>
                <a:effectLst/>
              </a:rPr>
              <a:t>Субъекты МСП Уральский ФО</a:t>
            </a:r>
            <a:r>
              <a:rPr lang="ru-RU" sz="1400" b="0" i="0" u="none" strike="noStrike" baseline="0"/>
              <a:t> 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Лист1!$F$28</c:f>
              <c:strCache>
                <c:ptCount val="1"/>
                <c:pt idx="0">
                  <c:v>Ю.Л. малые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Лист1!$B$34:$B$37</c:f>
              <c:numCache>
                <c:formatCode>m/d/yyyy</c:formatCode>
                <c:ptCount val="4"/>
                <c:pt idx="0">
                  <c:v>42745</c:v>
                </c:pt>
                <c:pt idx="1">
                  <c:v>43110</c:v>
                </c:pt>
                <c:pt idx="2">
                  <c:v>43475</c:v>
                </c:pt>
                <c:pt idx="3">
                  <c:v>43840</c:v>
                </c:pt>
              </c:numCache>
            </c:numRef>
          </c:cat>
          <c:val>
            <c:numRef>
              <c:f>Лист1!$F$34:$F$37</c:f>
              <c:numCache>
                <c:formatCode>#,##0</c:formatCode>
                <c:ptCount val="4"/>
                <c:pt idx="0">
                  <c:v>19529</c:v>
                </c:pt>
                <c:pt idx="1">
                  <c:v>19444</c:v>
                </c:pt>
                <c:pt idx="2">
                  <c:v>18082</c:v>
                </c:pt>
                <c:pt idx="3">
                  <c:v>16125</c:v>
                </c:pt>
              </c:numCache>
            </c:numRef>
          </c:val>
        </c:ser>
        <c:ser>
          <c:idx val="2"/>
          <c:order val="2"/>
          <c:tx>
            <c:strRef>
              <c:f>Лист1!$G$28</c:f>
              <c:strCache>
                <c:ptCount val="1"/>
                <c:pt idx="0">
                  <c:v>Ю.Л. средние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Лист1!$B$34:$B$37</c:f>
              <c:numCache>
                <c:formatCode>m/d/yyyy</c:formatCode>
                <c:ptCount val="4"/>
                <c:pt idx="0">
                  <c:v>42745</c:v>
                </c:pt>
                <c:pt idx="1">
                  <c:v>43110</c:v>
                </c:pt>
                <c:pt idx="2">
                  <c:v>43475</c:v>
                </c:pt>
                <c:pt idx="3">
                  <c:v>43840</c:v>
                </c:pt>
              </c:numCache>
            </c:numRef>
          </c:cat>
          <c:val>
            <c:numRef>
              <c:f>Лист1!$G$34:$G$37</c:f>
              <c:numCache>
                <c:formatCode>#,##0</c:formatCode>
                <c:ptCount val="4"/>
                <c:pt idx="0">
                  <c:v>1557</c:v>
                </c:pt>
                <c:pt idx="1">
                  <c:v>1537</c:v>
                </c:pt>
                <c:pt idx="2">
                  <c:v>1447</c:v>
                </c:pt>
                <c:pt idx="3">
                  <c:v>1341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6125360"/>
        <c:axId val="186124800"/>
      </c:barChart>
      <c:lineChart>
        <c:grouping val="standard"/>
        <c:varyColors val="0"/>
        <c:ser>
          <c:idx val="0"/>
          <c:order val="0"/>
          <c:tx>
            <c:strRef>
              <c:f>Лист1!$E$28</c:f>
              <c:strCache>
                <c:ptCount val="1"/>
                <c:pt idx="0">
                  <c:v>Ю.Л. микро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Лист1!$B$34:$B$37</c:f>
              <c:numCache>
                <c:formatCode>m/d/yyyy</c:formatCode>
                <c:ptCount val="4"/>
                <c:pt idx="0">
                  <c:v>42745</c:v>
                </c:pt>
                <c:pt idx="1">
                  <c:v>43110</c:v>
                </c:pt>
                <c:pt idx="2">
                  <c:v>43475</c:v>
                </c:pt>
                <c:pt idx="3">
                  <c:v>43840</c:v>
                </c:pt>
              </c:numCache>
            </c:numRef>
          </c:cat>
          <c:val>
            <c:numRef>
              <c:f>Лист1!$E$34:$E$37</c:f>
              <c:numCache>
                <c:formatCode>#,##0</c:formatCode>
                <c:ptCount val="4"/>
                <c:pt idx="0">
                  <c:v>228952</c:v>
                </c:pt>
                <c:pt idx="1">
                  <c:v>224575</c:v>
                </c:pt>
                <c:pt idx="2">
                  <c:v>212955</c:v>
                </c:pt>
                <c:pt idx="3">
                  <c:v>202278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Лист1!$I$28</c:f>
              <c:strCache>
                <c:ptCount val="1"/>
                <c:pt idx="0">
                  <c:v>ИП микро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Лист1!$B$34:$B$37</c:f>
              <c:numCache>
                <c:formatCode>m/d/yyyy</c:formatCode>
                <c:ptCount val="4"/>
                <c:pt idx="0">
                  <c:v>42745</c:v>
                </c:pt>
                <c:pt idx="1">
                  <c:v>43110</c:v>
                </c:pt>
                <c:pt idx="2">
                  <c:v>43475</c:v>
                </c:pt>
                <c:pt idx="3">
                  <c:v>43840</c:v>
                </c:pt>
              </c:numCache>
            </c:numRef>
          </c:cat>
          <c:val>
            <c:numRef>
              <c:f>Лист1!$I$34:$I$37</c:f>
              <c:numCache>
                <c:formatCode>#,##0</c:formatCode>
                <c:ptCount val="4"/>
                <c:pt idx="0">
                  <c:v>256965</c:v>
                </c:pt>
                <c:pt idx="1">
                  <c:v>272068</c:v>
                </c:pt>
                <c:pt idx="2">
                  <c:v>282685</c:v>
                </c:pt>
                <c:pt idx="3">
                  <c:v>287781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23680"/>
        <c:axId val="186124240"/>
      </c:lineChart>
      <c:dateAx>
        <c:axId val="186123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24240"/>
        <c:crosses val="autoZero"/>
        <c:auto val="1"/>
        <c:lblOffset val="100"/>
        <c:baseTimeUnit val="years"/>
      </c:dateAx>
      <c:valAx>
        <c:axId val="18612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23680"/>
        <c:crosses val="autoZero"/>
        <c:crossBetween val="between"/>
      </c:valAx>
      <c:valAx>
        <c:axId val="18612480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25360"/>
        <c:crosses val="max"/>
        <c:crossBetween val="between"/>
      </c:valAx>
      <c:dateAx>
        <c:axId val="1861253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6124800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A0049F1-0D5F-4621-82E1-9C135CFE8BE1}">
      <dgm:prSet/>
      <dgm:spPr/>
      <dgm:t>
        <a:bodyPr/>
        <a:lstStyle/>
        <a:p>
          <a:pPr rtl="0"/>
          <a:r>
            <a:rPr lang="ru-RU" dirty="0" smtClean="0">
              <a:latin typeface="Century Gothic" panose="020B0502020202020204" pitchFamily="34" charset="0"/>
            </a:rPr>
            <a:t>Национальный проект «Малое и среднее предпринимательство и поддержка индивидуальной предпринимательской инициативы». Старт 15.10.2018г.</a:t>
          </a: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E67891-79CA-4093-A6DD-37009630207F}" type="presOf" srcId="{0ACB2399-278A-4B01-8128-53C367AD5C22}" destId="{496A2FEB-5B67-4C1E-B03A-252B7642D9BA}" srcOrd="0" destOrd="0" presId="urn:microsoft.com/office/officeart/2005/8/layout/vList2"/>
    <dgm:cxn modelId="{4EAC993C-1F85-4095-9149-0E25AF6967D8}" type="presOf" srcId="{4A0049F1-0D5F-4621-82E1-9C135CFE8BE1}" destId="{8F203FF5-9B8A-4D16-8D4F-A9EC271878CE}" srcOrd="0" destOrd="0" presId="urn:microsoft.com/office/officeart/2005/8/layout/vList2"/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D4876C9F-352B-4ACC-A488-FAD74A28AD9D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A0049F1-0D5F-4621-82E1-9C135CFE8BE1}">
      <dgm:prSet custT="1"/>
      <dgm:spPr/>
      <dgm:t>
        <a:bodyPr/>
        <a:lstStyle/>
        <a:p>
          <a:pPr algn="ctr" rtl="0"/>
          <a:r>
            <a:rPr lang="ru-RU" sz="2400" dirty="0" smtClean="0">
              <a:latin typeface="Century Gothic" panose="020B0502020202020204" pitchFamily="34" charset="0"/>
            </a:rPr>
            <a:t>Инфраструктура финансовой поддержки МСП. Лизинг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3FE07-6EC8-4390-9D1E-E23693015965}" type="presOf" srcId="{4A0049F1-0D5F-4621-82E1-9C135CFE8BE1}" destId="{8F203FF5-9B8A-4D16-8D4F-A9EC271878CE}" srcOrd="0" destOrd="0" presId="urn:microsoft.com/office/officeart/2005/8/layout/vList2"/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52E175A1-57A2-41B9-9AF9-8C379FB8EE1C}" type="presOf" srcId="{0ACB2399-278A-4B01-8128-53C367AD5C22}" destId="{496A2FEB-5B67-4C1E-B03A-252B7642D9BA}" srcOrd="0" destOrd="0" presId="urn:microsoft.com/office/officeart/2005/8/layout/vList2"/>
    <dgm:cxn modelId="{A625AAB2-B10A-4096-B2F1-39465E8FBB2B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A0049F1-0D5F-4621-82E1-9C135CFE8BE1}">
      <dgm:prSet custT="1"/>
      <dgm:spPr/>
      <dgm:t>
        <a:bodyPr/>
        <a:lstStyle/>
        <a:p>
          <a:pPr algn="ctr" rtl="0"/>
          <a:r>
            <a:rPr lang="ru-RU" sz="2400" dirty="0" smtClean="0">
              <a:latin typeface="Century Gothic" panose="020B0502020202020204" pitchFamily="34" charset="0"/>
            </a:rPr>
            <a:t>Инфраструктура финансовой поддержки МСП. Выпуск облигаций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3C37DE-1BE8-4068-9EE7-FCB6D6BFDAC2}" type="presOf" srcId="{0ACB2399-278A-4B01-8128-53C367AD5C22}" destId="{496A2FEB-5B67-4C1E-B03A-252B7642D9BA}" srcOrd="0" destOrd="0" presId="urn:microsoft.com/office/officeart/2005/8/layout/vList2"/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9C95C6CF-36B2-4FEA-A8C0-2A1872962F4F}" type="presOf" srcId="{4A0049F1-0D5F-4621-82E1-9C135CFE8BE1}" destId="{8F203FF5-9B8A-4D16-8D4F-A9EC271878CE}" srcOrd="0" destOrd="0" presId="urn:microsoft.com/office/officeart/2005/8/layout/vList2"/>
    <dgm:cxn modelId="{39ACA5B7-7375-4042-89B9-75934382E089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FABEEA-7E46-4F86-927B-90050594520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3CD4B035-83B7-4DDA-B11B-1052330D7CCD}">
      <dgm:prSet phldrT="[Текст]"/>
      <dgm:spPr/>
      <dgm:t>
        <a:bodyPr/>
        <a:lstStyle/>
        <a:p>
          <a:r>
            <a:rPr lang="ru-RU" b="1" dirty="0" err="1" smtClean="0">
              <a:latin typeface="Century Gothic" panose="020B0502020202020204" pitchFamily="34" charset="0"/>
            </a:rPr>
            <a:t>Сберкредо</a:t>
          </a:r>
          <a:r>
            <a:rPr lang="ru-RU" b="1" dirty="0" smtClean="0">
              <a:latin typeface="Century Gothic" panose="020B0502020202020204" pitchFamily="34" charset="0"/>
            </a:rPr>
            <a:t> </a:t>
          </a:r>
          <a:r>
            <a:rPr lang="ru-RU" b="1" dirty="0" smtClean="0">
              <a:latin typeface="Century Gothic" panose="020B0502020202020204" pitchFamily="34" charset="0"/>
              <a:sym typeface="Symbol" panose="05050102010706020507" pitchFamily="18" charset="2"/>
            </a:rPr>
            <a:t></a:t>
          </a:r>
          <a:r>
            <a:rPr lang="ru-RU" b="1" dirty="0" smtClean="0">
              <a:latin typeface="Century Gothic" panose="020B0502020202020204" pitchFamily="34" charset="0"/>
            </a:rPr>
            <a:t> </a:t>
          </a:r>
          <a:r>
            <a:rPr lang="ru-RU" b="0" dirty="0" smtClean="0">
              <a:latin typeface="Century Gothic" panose="020B0502020202020204" pitchFamily="34" charset="0"/>
            </a:rPr>
            <a:t>н</a:t>
          </a:r>
          <a:r>
            <a:rPr lang="ru-RU" dirty="0" smtClean="0">
              <a:latin typeface="Century Gothic" panose="020B0502020202020204" pitchFamily="34" charset="0"/>
            </a:rPr>
            <a:t>овая платформа от Сбербанка</a:t>
          </a:r>
          <a:endParaRPr lang="ru-RU" dirty="0">
            <a:latin typeface="Century Gothic" panose="020B0502020202020204" pitchFamily="34" charset="0"/>
          </a:endParaRPr>
        </a:p>
      </dgm:t>
    </dgm:pt>
    <dgm:pt modelId="{F3BC950A-C1EC-4C2B-A3A3-66CDDD02515F}" type="parTrans" cxnId="{9AD613CD-2294-429F-B887-45E7B158B9A1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0DD946AB-B66C-4DE4-B918-EF7A42386E73}" type="sibTrans" cxnId="{9AD613CD-2294-429F-B887-45E7B158B9A1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8A2F793-3E38-4F7D-B32F-2064449F0A24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Сервис </a:t>
          </a:r>
          <a:r>
            <a:rPr lang="ru-RU" b="1" dirty="0" smtClean="0">
              <a:latin typeface="Century Gothic" panose="020B0502020202020204" pitchFamily="34" charset="0"/>
            </a:rPr>
            <a:t>Поток</a:t>
          </a:r>
          <a:r>
            <a:rPr lang="ru-RU" dirty="0" smtClean="0">
              <a:latin typeface="Century Gothic" panose="020B0502020202020204" pitchFamily="34" charset="0"/>
            </a:rPr>
            <a:t> от </a:t>
          </a:r>
          <a:r>
            <a:rPr lang="ru-RU" dirty="0" err="1" smtClean="0">
              <a:latin typeface="Century Gothic" panose="020B0502020202020204" pitchFamily="34" charset="0"/>
            </a:rPr>
            <a:t>Альфа-банка</a:t>
          </a:r>
          <a:endParaRPr lang="ru-RU" dirty="0">
            <a:latin typeface="Century Gothic" panose="020B0502020202020204" pitchFamily="34" charset="0"/>
          </a:endParaRPr>
        </a:p>
      </dgm:t>
    </dgm:pt>
    <dgm:pt modelId="{8E9E26E2-11A9-41ED-BA6C-E8DF95E8BAFE}" type="parTrans" cxnId="{B51C6AB3-FDB9-4A83-9395-F20D859EEE4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AB4B6029-A811-4426-8C66-0E607B6CE580}" type="sibTrans" cxnId="{B51C6AB3-FDB9-4A83-9395-F20D859EEE43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1865A99F-AB7E-4CC6-A70F-6C5742DA2E21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Инвестиционная площадка </a:t>
          </a:r>
          <a:r>
            <a:rPr lang="en-US" b="1" dirty="0" err="1" smtClean="0">
              <a:latin typeface="Century Gothic" panose="020B0502020202020204" pitchFamily="34" charset="0"/>
            </a:rPr>
            <a:t>StartTrack</a:t>
          </a:r>
          <a:endParaRPr lang="ru-RU" b="1" dirty="0">
            <a:latin typeface="Century Gothic" panose="020B0502020202020204" pitchFamily="34" charset="0"/>
          </a:endParaRPr>
        </a:p>
      </dgm:t>
    </dgm:pt>
    <dgm:pt modelId="{AA7B392C-E050-4D4C-8352-D413F62CA645}" type="parTrans" cxnId="{B7258F6A-835A-4576-A3E8-01A796BA54E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7B0F280-2222-484E-8451-943D2BD2FC8A}" type="sibTrans" cxnId="{B7258F6A-835A-4576-A3E8-01A796BA54E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233412C0-E65A-47E7-8FED-E9A818BE9382}" type="pres">
      <dgm:prSet presAssocID="{10FABEEA-7E46-4F86-927B-9005059452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E0466F-81E5-46A0-A9D6-625B4CC793F3}" type="pres">
      <dgm:prSet presAssocID="{3CD4B035-83B7-4DDA-B11B-1052330D7CCD}" presName="composite" presStyleCnt="0"/>
      <dgm:spPr/>
    </dgm:pt>
    <dgm:pt modelId="{7A6188EC-8D73-484C-920C-A33E33596397}" type="pres">
      <dgm:prSet presAssocID="{3CD4B035-83B7-4DDA-B11B-1052330D7CCD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46CDEC23-33BE-4B7C-8740-3841C868CE7D}" type="pres">
      <dgm:prSet presAssocID="{3CD4B035-83B7-4DDA-B11B-1052330D7CCD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DF25A-F734-481B-B07F-941654255C7F}" type="pres">
      <dgm:prSet presAssocID="{0DD946AB-B66C-4DE4-B918-EF7A42386E73}" presName="sibTrans" presStyleCnt="0"/>
      <dgm:spPr/>
    </dgm:pt>
    <dgm:pt modelId="{E00508D1-E9DB-40C7-80DF-A43C86389FCA}" type="pres">
      <dgm:prSet presAssocID="{48A2F793-3E38-4F7D-B32F-2064449F0A24}" presName="composite" presStyleCnt="0"/>
      <dgm:spPr/>
    </dgm:pt>
    <dgm:pt modelId="{ABB0EA46-E818-4E5D-BA70-1DE7C74AE201}" type="pres">
      <dgm:prSet presAssocID="{48A2F793-3E38-4F7D-B32F-2064449F0A24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5F0CEB43-CAE9-41EF-AB31-5DF1B4588297}" type="pres">
      <dgm:prSet presAssocID="{48A2F793-3E38-4F7D-B32F-2064449F0A24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586B9-68B2-4E59-A550-342647860D56}" type="pres">
      <dgm:prSet presAssocID="{AB4B6029-A811-4426-8C66-0E607B6CE580}" presName="sibTrans" presStyleCnt="0"/>
      <dgm:spPr/>
    </dgm:pt>
    <dgm:pt modelId="{06261B9B-1AB8-475A-85B7-27756B97A77F}" type="pres">
      <dgm:prSet presAssocID="{1865A99F-AB7E-4CC6-A70F-6C5742DA2E21}" presName="composite" presStyleCnt="0"/>
      <dgm:spPr/>
    </dgm:pt>
    <dgm:pt modelId="{6E51DDDE-FD89-434E-925B-F17D5CB9B5A2}" type="pres">
      <dgm:prSet presAssocID="{1865A99F-AB7E-4CC6-A70F-6C5742DA2E21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B0A41AE-CE9E-44D5-BF15-15887366271C}" type="pres">
      <dgm:prSet presAssocID="{1865A99F-AB7E-4CC6-A70F-6C5742DA2E21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4F411-50D9-40D4-9CAD-B7F5612BC601}" type="presOf" srcId="{10FABEEA-7E46-4F86-927B-900505945207}" destId="{233412C0-E65A-47E7-8FED-E9A818BE9382}" srcOrd="0" destOrd="0" presId="urn:microsoft.com/office/officeart/2008/layout/BendingPictureCaptionList"/>
    <dgm:cxn modelId="{F91141FA-A6FC-4DDF-9519-43619BDC2323}" type="presOf" srcId="{3CD4B035-83B7-4DDA-B11B-1052330D7CCD}" destId="{46CDEC23-33BE-4B7C-8740-3841C868CE7D}" srcOrd="0" destOrd="0" presId="urn:microsoft.com/office/officeart/2008/layout/BendingPictureCaptionList"/>
    <dgm:cxn modelId="{9AD613CD-2294-429F-B887-45E7B158B9A1}" srcId="{10FABEEA-7E46-4F86-927B-900505945207}" destId="{3CD4B035-83B7-4DDA-B11B-1052330D7CCD}" srcOrd="0" destOrd="0" parTransId="{F3BC950A-C1EC-4C2B-A3A3-66CDDD02515F}" sibTransId="{0DD946AB-B66C-4DE4-B918-EF7A42386E73}"/>
    <dgm:cxn modelId="{B51C6AB3-FDB9-4A83-9395-F20D859EEE43}" srcId="{10FABEEA-7E46-4F86-927B-900505945207}" destId="{48A2F793-3E38-4F7D-B32F-2064449F0A24}" srcOrd="1" destOrd="0" parTransId="{8E9E26E2-11A9-41ED-BA6C-E8DF95E8BAFE}" sibTransId="{AB4B6029-A811-4426-8C66-0E607B6CE580}"/>
    <dgm:cxn modelId="{B7258F6A-835A-4576-A3E8-01A796BA54E5}" srcId="{10FABEEA-7E46-4F86-927B-900505945207}" destId="{1865A99F-AB7E-4CC6-A70F-6C5742DA2E21}" srcOrd="2" destOrd="0" parTransId="{AA7B392C-E050-4D4C-8352-D413F62CA645}" sibTransId="{47B0F280-2222-484E-8451-943D2BD2FC8A}"/>
    <dgm:cxn modelId="{28AFC9E2-5605-4750-8972-25988A8464F5}" type="presOf" srcId="{48A2F793-3E38-4F7D-B32F-2064449F0A24}" destId="{5F0CEB43-CAE9-41EF-AB31-5DF1B4588297}" srcOrd="0" destOrd="0" presId="urn:microsoft.com/office/officeart/2008/layout/BendingPictureCaptionList"/>
    <dgm:cxn modelId="{EAAA5DFB-0832-4FC9-9FF1-13766B088F22}" type="presOf" srcId="{1865A99F-AB7E-4CC6-A70F-6C5742DA2E21}" destId="{FB0A41AE-CE9E-44D5-BF15-15887366271C}" srcOrd="0" destOrd="0" presId="urn:microsoft.com/office/officeart/2008/layout/BendingPictureCaptionList"/>
    <dgm:cxn modelId="{BF0F7C0F-FB8F-4F55-ABE4-918A995583F0}" type="presParOf" srcId="{233412C0-E65A-47E7-8FED-E9A818BE9382}" destId="{AEE0466F-81E5-46A0-A9D6-625B4CC793F3}" srcOrd="0" destOrd="0" presId="urn:microsoft.com/office/officeart/2008/layout/BendingPictureCaptionList"/>
    <dgm:cxn modelId="{3E69369C-C7C5-46D3-8578-A9AF3BAD4371}" type="presParOf" srcId="{AEE0466F-81E5-46A0-A9D6-625B4CC793F3}" destId="{7A6188EC-8D73-484C-920C-A33E33596397}" srcOrd="0" destOrd="0" presId="urn:microsoft.com/office/officeart/2008/layout/BendingPictureCaptionList"/>
    <dgm:cxn modelId="{CA6B7430-7170-4637-9673-5E34AF90C68A}" type="presParOf" srcId="{AEE0466F-81E5-46A0-A9D6-625B4CC793F3}" destId="{46CDEC23-33BE-4B7C-8740-3841C868CE7D}" srcOrd="1" destOrd="0" presId="urn:microsoft.com/office/officeart/2008/layout/BendingPictureCaptionList"/>
    <dgm:cxn modelId="{0F2E7795-AC6B-4969-B340-AF8C538D6ACE}" type="presParOf" srcId="{233412C0-E65A-47E7-8FED-E9A818BE9382}" destId="{D40DF25A-F734-481B-B07F-941654255C7F}" srcOrd="1" destOrd="0" presId="urn:microsoft.com/office/officeart/2008/layout/BendingPictureCaptionList"/>
    <dgm:cxn modelId="{9CC01DAE-682E-429C-8F28-9E9DE2D4E86F}" type="presParOf" srcId="{233412C0-E65A-47E7-8FED-E9A818BE9382}" destId="{E00508D1-E9DB-40C7-80DF-A43C86389FCA}" srcOrd="2" destOrd="0" presId="urn:microsoft.com/office/officeart/2008/layout/BendingPictureCaptionList"/>
    <dgm:cxn modelId="{7B6BCD92-B6E0-46A1-8BE1-313EC6075BAB}" type="presParOf" srcId="{E00508D1-E9DB-40C7-80DF-A43C86389FCA}" destId="{ABB0EA46-E818-4E5D-BA70-1DE7C74AE201}" srcOrd="0" destOrd="0" presId="urn:microsoft.com/office/officeart/2008/layout/BendingPictureCaptionList"/>
    <dgm:cxn modelId="{E11A2C80-7395-4036-84FD-8AAB04638AA5}" type="presParOf" srcId="{E00508D1-E9DB-40C7-80DF-A43C86389FCA}" destId="{5F0CEB43-CAE9-41EF-AB31-5DF1B4588297}" srcOrd="1" destOrd="0" presId="urn:microsoft.com/office/officeart/2008/layout/BendingPictureCaptionList"/>
    <dgm:cxn modelId="{2E7CD6C8-E4A6-4268-8A61-660BE677A418}" type="presParOf" srcId="{233412C0-E65A-47E7-8FED-E9A818BE9382}" destId="{96E586B9-68B2-4E59-A550-342647860D56}" srcOrd="3" destOrd="0" presId="urn:microsoft.com/office/officeart/2008/layout/BendingPictureCaptionList"/>
    <dgm:cxn modelId="{EE893003-2B39-474F-BC92-4BA0F4E2D1A0}" type="presParOf" srcId="{233412C0-E65A-47E7-8FED-E9A818BE9382}" destId="{06261B9B-1AB8-475A-85B7-27756B97A77F}" srcOrd="4" destOrd="0" presId="urn:microsoft.com/office/officeart/2008/layout/BendingPictureCaptionList"/>
    <dgm:cxn modelId="{2C813A69-4FA7-44E5-929C-2D6E27C57CF8}" type="presParOf" srcId="{06261B9B-1AB8-475A-85B7-27756B97A77F}" destId="{6E51DDDE-FD89-434E-925B-F17D5CB9B5A2}" srcOrd="0" destOrd="0" presId="urn:microsoft.com/office/officeart/2008/layout/BendingPictureCaptionList"/>
    <dgm:cxn modelId="{7A3E43FD-3206-4DFB-AA60-4FF79E3E0F64}" type="presParOf" srcId="{06261B9B-1AB8-475A-85B7-27756B97A77F}" destId="{FB0A41AE-CE9E-44D5-BF15-15887366271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A0049F1-0D5F-4621-82E1-9C135CFE8BE1}">
      <dgm:prSet custT="1"/>
      <dgm:spPr/>
      <dgm:t>
        <a:bodyPr/>
        <a:lstStyle/>
        <a:p>
          <a:pPr algn="ctr" rtl="0"/>
          <a:r>
            <a:rPr lang="ru-RU" sz="2400" dirty="0" smtClean="0">
              <a:latin typeface="Century Gothic" panose="020B0502020202020204" pitchFamily="34" charset="0"/>
            </a:rPr>
            <a:t>Региональная финансовая инфраструктура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1BAFE-3088-4C83-8D55-1D87E9846197}" type="presOf" srcId="{4A0049F1-0D5F-4621-82E1-9C135CFE8BE1}" destId="{8F203FF5-9B8A-4D16-8D4F-A9EC271878CE}" srcOrd="0" destOrd="0" presId="urn:microsoft.com/office/officeart/2005/8/layout/vList2"/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04E3C2E9-EE58-4629-8D9A-983CF2262614}" type="presOf" srcId="{0ACB2399-278A-4B01-8128-53C367AD5C22}" destId="{496A2FEB-5B67-4C1E-B03A-252B7642D9BA}" srcOrd="0" destOrd="0" presId="urn:microsoft.com/office/officeart/2005/8/layout/vList2"/>
    <dgm:cxn modelId="{3DA612A3-98A7-4F93-8808-A79EC65D6048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A0049F1-0D5F-4621-82E1-9C135CFE8BE1}">
      <dgm:prSet custT="1"/>
      <dgm:spPr/>
      <dgm:t>
        <a:bodyPr/>
        <a:lstStyle/>
        <a:p>
          <a:pPr algn="ctr" rtl="0"/>
          <a:r>
            <a:rPr lang="ru-RU" sz="2400" dirty="0" smtClean="0">
              <a:latin typeface="Century Gothic" panose="020B0502020202020204" pitchFamily="34" charset="0"/>
            </a:rPr>
            <a:t>Финансовая поддержка МСП. Итоги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9381EE4B-7B42-4C70-B305-A0EC52A0CAC3}" type="presOf" srcId="{4A0049F1-0D5F-4621-82E1-9C135CFE8BE1}" destId="{8F203FF5-9B8A-4D16-8D4F-A9EC271878CE}" srcOrd="0" destOrd="0" presId="urn:microsoft.com/office/officeart/2005/8/layout/vList2"/>
    <dgm:cxn modelId="{03F7C95B-DD90-4439-91B5-9F087B7A92F3}" type="presOf" srcId="{0ACB2399-278A-4B01-8128-53C367AD5C22}" destId="{496A2FEB-5B67-4C1E-B03A-252B7642D9BA}" srcOrd="0" destOrd="0" presId="urn:microsoft.com/office/officeart/2005/8/layout/vList2"/>
    <dgm:cxn modelId="{D70F3AC3-DBD6-4933-87F3-F441C4A6AC34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7522BC-D009-4F1E-B320-1F3ED40A3C42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99419CC-1486-4A24-8884-1E1559A47F0B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Банк – универсальный институт</a:t>
          </a:r>
          <a:endParaRPr lang="ru-RU" dirty="0">
            <a:latin typeface="Century Gothic" panose="020B0502020202020204" pitchFamily="34" charset="0"/>
          </a:endParaRPr>
        </a:p>
      </dgm:t>
    </dgm:pt>
    <dgm:pt modelId="{1363060D-C0C4-41D7-8A67-6E48030E447F}" type="parTrans" cxnId="{83C0C462-3A99-41CB-9961-276361EA3F77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08B69FC-B71D-45CD-A7FE-53F557754876}" type="sibTrans" cxnId="{83C0C462-3A99-41CB-9961-276361EA3F77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E316C3DE-0200-4DBD-9220-3A448403DA16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кредитование</a:t>
          </a:r>
          <a:endParaRPr lang="ru-RU" dirty="0">
            <a:latin typeface="Century Gothic" panose="020B0502020202020204" pitchFamily="34" charset="0"/>
          </a:endParaRPr>
        </a:p>
      </dgm:t>
    </dgm:pt>
    <dgm:pt modelId="{8560EFC8-FFF8-48C1-BE9D-4E48189AF597}" type="parTrans" cxnId="{EF6560DB-B25B-4189-A474-3B009026E77C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1E6A230-D84E-43E6-A509-A3A9BB82F14B}" type="sibTrans" cxnId="{EF6560DB-B25B-4189-A474-3B009026E77C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423DF05-873A-456E-A573-F8CECACE5464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Региональный Банк – доступность к потребителю</a:t>
          </a:r>
          <a:endParaRPr lang="ru-RU" dirty="0">
            <a:latin typeface="Century Gothic" panose="020B0502020202020204" pitchFamily="34" charset="0"/>
          </a:endParaRPr>
        </a:p>
      </dgm:t>
    </dgm:pt>
    <dgm:pt modelId="{3B3265CF-C7FD-4148-9270-7612ECE998F4}" type="parTrans" cxnId="{497898AE-BC61-448B-B126-BF06B48EAA64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C1BE6FC-BA01-4935-9125-248182091433}" type="sibTrans" cxnId="{497898AE-BC61-448B-B126-BF06B48EAA64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C6EFF456-44CF-46F7-A1A9-7B2F61A6EBEC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Не заниматься надстройкой проблем в виде навязывания непрофильных обязанностей</a:t>
          </a:r>
          <a:endParaRPr lang="ru-RU" dirty="0">
            <a:latin typeface="Century Gothic" panose="020B0502020202020204" pitchFamily="34" charset="0"/>
          </a:endParaRPr>
        </a:p>
      </dgm:t>
    </dgm:pt>
    <dgm:pt modelId="{2002D376-1E88-4780-839C-7076AA11279B}" type="parTrans" cxnId="{4073D87D-FEA2-4629-B791-08DF7369A47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D395C788-FCB1-48FF-A8FB-6F16C7FE9655}" type="sibTrans" cxnId="{4073D87D-FEA2-4629-B791-08DF7369A47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1ED265CD-57DC-443F-A958-D6D35BB957F7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Запрос МСП на оперативную связь </a:t>
          </a:r>
          <a:endParaRPr lang="ru-RU" dirty="0">
            <a:latin typeface="Century Gothic" panose="020B0502020202020204" pitchFamily="34" charset="0"/>
          </a:endParaRPr>
        </a:p>
      </dgm:t>
    </dgm:pt>
    <dgm:pt modelId="{BEE41AD2-B8B2-4D98-A61A-BD1DB9136835}" type="parTrans" cxnId="{A778485E-E407-4864-AF1B-856FE1D2C17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6B4C89A-C784-41EB-A00F-A097C2966CFA}" type="sibTrans" cxnId="{A778485E-E407-4864-AF1B-856FE1D2C17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87189023-7056-46C6-96EA-D095175B6F40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расчетно-кассовой обслуживание</a:t>
          </a:r>
          <a:endParaRPr lang="ru-RU" dirty="0">
            <a:latin typeface="Century Gothic" panose="020B0502020202020204" pitchFamily="34" charset="0"/>
          </a:endParaRPr>
        </a:p>
      </dgm:t>
    </dgm:pt>
    <dgm:pt modelId="{36F2A727-B618-4199-A658-C4E126F10155}" type="parTrans" cxnId="{E8072457-6327-45B6-8E48-2A8FCC95EF8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2532C902-F5FC-425F-B9E6-387336F06E50}" type="sibTrans" cxnId="{E8072457-6327-45B6-8E48-2A8FCC95EF8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E4E53F8E-94D0-46F4-955B-14260850AD1F}">
      <dgm:prSet phldrT="[Текст]"/>
      <dgm:spPr/>
      <dgm:t>
        <a:bodyPr/>
        <a:lstStyle/>
        <a:p>
          <a:r>
            <a:rPr lang="ru-RU" dirty="0" err="1" smtClean="0">
              <a:latin typeface="Century Gothic" panose="020B0502020202020204" pitchFamily="34" charset="0"/>
            </a:rPr>
            <a:t>Киберугрозы</a:t>
          </a:r>
          <a:r>
            <a:rPr lang="ru-RU" dirty="0" smtClean="0">
              <a:latin typeface="Century Gothic" panose="020B0502020202020204" pitchFamily="34" charset="0"/>
            </a:rPr>
            <a:t> несут риск потери всего капитала</a:t>
          </a:r>
          <a:endParaRPr lang="ru-RU" dirty="0">
            <a:latin typeface="Century Gothic" panose="020B0502020202020204" pitchFamily="34" charset="0"/>
          </a:endParaRPr>
        </a:p>
      </dgm:t>
    </dgm:pt>
    <dgm:pt modelId="{F64168A4-B001-4544-AE88-D2BD601C350B}" type="parTrans" cxnId="{2AC6DA78-7162-4665-A158-828F3A5AAF4F}">
      <dgm:prSet/>
      <dgm:spPr/>
      <dgm:t>
        <a:bodyPr/>
        <a:lstStyle/>
        <a:p>
          <a:endParaRPr lang="ru-RU"/>
        </a:p>
      </dgm:t>
    </dgm:pt>
    <dgm:pt modelId="{AC60F1BD-CB6A-45B6-BA2B-A8D36CEA770A}" type="sibTrans" cxnId="{2AC6DA78-7162-4665-A158-828F3A5AAF4F}">
      <dgm:prSet/>
      <dgm:spPr/>
      <dgm:t>
        <a:bodyPr/>
        <a:lstStyle/>
        <a:p>
          <a:endParaRPr lang="ru-RU"/>
        </a:p>
      </dgm:t>
    </dgm:pt>
    <dgm:pt modelId="{167E956B-CBAE-40D2-BED0-C3A9DDC7F7D2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инвестирование</a:t>
          </a:r>
          <a:endParaRPr lang="ru-RU" dirty="0">
            <a:latin typeface="Century Gothic" panose="020B0502020202020204" pitchFamily="34" charset="0"/>
          </a:endParaRPr>
        </a:p>
      </dgm:t>
    </dgm:pt>
    <dgm:pt modelId="{09E2F5A9-AA62-4793-B2DB-C75FE4B91A22}" type="parTrans" cxnId="{1D0A9964-BBBF-404D-86C9-9B10B478E519}">
      <dgm:prSet/>
      <dgm:spPr/>
      <dgm:t>
        <a:bodyPr/>
        <a:lstStyle/>
        <a:p>
          <a:endParaRPr lang="ru-RU"/>
        </a:p>
      </dgm:t>
    </dgm:pt>
    <dgm:pt modelId="{B1B3F969-6F1C-4B31-B0AC-E341C7A79874}" type="sibTrans" cxnId="{1D0A9964-BBBF-404D-86C9-9B10B478E519}">
      <dgm:prSet/>
      <dgm:spPr/>
      <dgm:t>
        <a:bodyPr/>
        <a:lstStyle/>
        <a:p>
          <a:endParaRPr lang="ru-RU"/>
        </a:p>
      </dgm:t>
    </dgm:pt>
    <dgm:pt modelId="{14BE2AA5-D218-44AF-8168-2BCA8F646CDF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сбережение</a:t>
          </a:r>
          <a:endParaRPr lang="ru-RU" dirty="0">
            <a:latin typeface="Century Gothic" panose="020B0502020202020204" pitchFamily="34" charset="0"/>
          </a:endParaRPr>
        </a:p>
      </dgm:t>
    </dgm:pt>
    <dgm:pt modelId="{4AEFE1A5-FE15-4ECA-B498-82E9DB65CCA1}" type="parTrans" cxnId="{6D913C5A-22D6-4BD8-A97C-4FC38B9EA629}">
      <dgm:prSet/>
      <dgm:spPr/>
      <dgm:t>
        <a:bodyPr/>
        <a:lstStyle/>
        <a:p>
          <a:endParaRPr lang="ru-RU"/>
        </a:p>
      </dgm:t>
    </dgm:pt>
    <dgm:pt modelId="{D0FAF17F-A430-4F90-8391-44854C9D7BBE}" type="sibTrans" cxnId="{6D913C5A-22D6-4BD8-A97C-4FC38B9EA629}">
      <dgm:prSet/>
      <dgm:spPr/>
      <dgm:t>
        <a:bodyPr/>
        <a:lstStyle/>
        <a:p>
          <a:endParaRPr lang="ru-RU"/>
        </a:p>
      </dgm:t>
    </dgm:pt>
    <dgm:pt modelId="{6CA2E26C-4505-4B29-91B2-90F473085AA3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расчетные услуги за ЖКХ и иные потребности</a:t>
          </a:r>
          <a:endParaRPr lang="ru-RU" dirty="0">
            <a:latin typeface="Century Gothic" panose="020B0502020202020204" pitchFamily="34" charset="0"/>
          </a:endParaRPr>
        </a:p>
      </dgm:t>
    </dgm:pt>
    <dgm:pt modelId="{BD6C62E0-0783-422A-9937-ABA54A7AB581}" type="parTrans" cxnId="{E7C71569-C072-4E51-9728-B0CC984BFE8B}">
      <dgm:prSet/>
      <dgm:spPr/>
      <dgm:t>
        <a:bodyPr/>
        <a:lstStyle/>
        <a:p>
          <a:endParaRPr lang="ru-RU"/>
        </a:p>
      </dgm:t>
    </dgm:pt>
    <dgm:pt modelId="{405D6EC0-5925-4A70-A42D-66D237DBA58D}" type="sibTrans" cxnId="{E7C71569-C072-4E51-9728-B0CC984BFE8B}">
      <dgm:prSet/>
      <dgm:spPr/>
      <dgm:t>
        <a:bodyPr/>
        <a:lstStyle/>
        <a:p>
          <a:endParaRPr lang="ru-RU"/>
        </a:p>
      </dgm:t>
    </dgm:pt>
    <dgm:pt modelId="{34E63EA8-D4CE-4D83-A073-F00A3745144A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Обеспечение равной конкуренции внутри кредитной отрасли</a:t>
          </a:r>
          <a:endParaRPr lang="ru-RU" dirty="0">
            <a:latin typeface="Century Gothic" panose="020B0502020202020204" pitchFamily="34" charset="0"/>
          </a:endParaRPr>
        </a:p>
      </dgm:t>
    </dgm:pt>
    <dgm:pt modelId="{FD061806-38B3-438B-8E8B-8B6DD866507A}" type="parTrans" cxnId="{EC3836FA-7EE0-434A-9B4E-5CD8C10B8DF6}">
      <dgm:prSet/>
      <dgm:spPr/>
      <dgm:t>
        <a:bodyPr/>
        <a:lstStyle/>
        <a:p>
          <a:endParaRPr lang="ru-RU"/>
        </a:p>
      </dgm:t>
    </dgm:pt>
    <dgm:pt modelId="{1ACFC929-7909-4A71-9BB8-19A2C66B38CA}" type="sibTrans" cxnId="{EC3836FA-7EE0-434A-9B4E-5CD8C10B8DF6}">
      <dgm:prSet/>
      <dgm:spPr/>
      <dgm:t>
        <a:bodyPr/>
        <a:lstStyle/>
        <a:p>
          <a:endParaRPr lang="ru-RU"/>
        </a:p>
      </dgm:t>
    </dgm:pt>
    <dgm:pt modelId="{9F2C2420-2612-44E9-B838-50118D95EE34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Качественно включать во все рыночные процессы</a:t>
          </a:r>
          <a:endParaRPr lang="ru-RU" dirty="0">
            <a:latin typeface="Century Gothic" panose="020B0502020202020204" pitchFamily="34" charset="0"/>
          </a:endParaRPr>
        </a:p>
      </dgm:t>
    </dgm:pt>
    <dgm:pt modelId="{54AF6DBE-1D2E-4967-A277-FB8AEE847490}" type="parTrans" cxnId="{E3ECD8A7-14F4-473E-9662-C690B1E6FB77}">
      <dgm:prSet/>
      <dgm:spPr/>
      <dgm:t>
        <a:bodyPr/>
        <a:lstStyle/>
        <a:p>
          <a:endParaRPr lang="ru-RU"/>
        </a:p>
      </dgm:t>
    </dgm:pt>
    <dgm:pt modelId="{221509F5-ABF3-4382-9176-107287836FE0}" type="sibTrans" cxnId="{E3ECD8A7-14F4-473E-9662-C690B1E6FB77}">
      <dgm:prSet/>
      <dgm:spPr/>
      <dgm:t>
        <a:bodyPr/>
        <a:lstStyle/>
        <a:p>
          <a:endParaRPr lang="ru-RU"/>
        </a:p>
      </dgm:t>
    </dgm:pt>
    <dgm:pt modelId="{A8EACE3F-1A7D-4ADE-9C34-E904283D10CE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Технологичность закрывает канал обратной связи в решении проблемных вопросов</a:t>
          </a:r>
          <a:endParaRPr lang="ru-RU" dirty="0">
            <a:latin typeface="Century Gothic" panose="020B0502020202020204" pitchFamily="34" charset="0"/>
          </a:endParaRPr>
        </a:p>
      </dgm:t>
    </dgm:pt>
    <dgm:pt modelId="{0E37714B-BEEF-47B9-8A0B-879192D106A1}" type="parTrans" cxnId="{B12BA275-6E8C-4355-88E2-62C6AED150F3}">
      <dgm:prSet/>
      <dgm:spPr/>
      <dgm:t>
        <a:bodyPr/>
        <a:lstStyle/>
        <a:p>
          <a:endParaRPr lang="ru-RU"/>
        </a:p>
      </dgm:t>
    </dgm:pt>
    <dgm:pt modelId="{23B69D0B-E882-4D3D-AEC8-D68BE741BA90}" type="sibTrans" cxnId="{B12BA275-6E8C-4355-88E2-62C6AED150F3}">
      <dgm:prSet/>
      <dgm:spPr/>
      <dgm:t>
        <a:bodyPr/>
        <a:lstStyle/>
        <a:p>
          <a:endParaRPr lang="ru-RU"/>
        </a:p>
      </dgm:t>
    </dgm:pt>
    <dgm:pt modelId="{E0F9A6BE-4A40-40EA-9147-5B3C98B83D49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Региональный предприниматель нуждается в небольших оборотных средствах с нестандартными условиями</a:t>
          </a:r>
          <a:endParaRPr lang="ru-RU" dirty="0">
            <a:latin typeface="Century Gothic" panose="020B0502020202020204" pitchFamily="34" charset="0"/>
          </a:endParaRPr>
        </a:p>
      </dgm:t>
    </dgm:pt>
    <dgm:pt modelId="{D8E5DA11-1C5E-4A03-A8B1-32A13127A8CF}" type="parTrans" cxnId="{DD000FC1-35D9-4BF2-8178-E6E09522F8DA}">
      <dgm:prSet/>
      <dgm:spPr/>
      <dgm:t>
        <a:bodyPr/>
        <a:lstStyle/>
        <a:p>
          <a:endParaRPr lang="ru-RU"/>
        </a:p>
      </dgm:t>
    </dgm:pt>
    <dgm:pt modelId="{91AFDFAC-6479-4FD2-80CF-F00F9EB836E4}" type="sibTrans" cxnId="{DD000FC1-35D9-4BF2-8178-E6E09522F8DA}">
      <dgm:prSet/>
      <dgm:spPr/>
      <dgm:t>
        <a:bodyPr/>
        <a:lstStyle/>
        <a:p>
          <a:endParaRPr lang="ru-RU"/>
        </a:p>
      </dgm:t>
    </dgm:pt>
    <dgm:pt modelId="{E2CFB483-2B64-49B1-BAC0-209DE107773A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Наряду с автоматизацией и построением экосистем должен быть обеспечен физический контакт</a:t>
          </a:r>
          <a:endParaRPr lang="ru-RU" dirty="0">
            <a:latin typeface="Century Gothic" panose="020B0502020202020204" pitchFamily="34" charset="0"/>
          </a:endParaRPr>
        </a:p>
      </dgm:t>
    </dgm:pt>
    <dgm:pt modelId="{9C6001B5-2A90-4FE0-9521-8AE29C899C0B}" type="parTrans" cxnId="{6DFE36F8-AF08-437E-9D3D-A33D5E873F08}">
      <dgm:prSet/>
      <dgm:spPr/>
      <dgm:t>
        <a:bodyPr/>
        <a:lstStyle/>
        <a:p>
          <a:endParaRPr lang="ru-RU"/>
        </a:p>
      </dgm:t>
    </dgm:pt>
    <dgm:pt modelId="{D23DBFD3-B555-43FA-B9E7-65DEC0B2C4E3}" type="sibTrans" cxnId="{6DFE36F8-AF08-437E-9D3D-A33D5E873F08}">
      <dgm:prSet/>
      <dgm:spPr/>
      <dgm:t>
        <a:bodyPr/>
        <a:lstStyle/>
        <a:p>
          <a:endParaRPr lang="ru-RU"/>
        </a:p>
      </dgm:t>
    </dgm:pt>
    <dgm:pt modelId="{700F626A-2E04-4E01-B088-B0D8C33E4C7C}" type="pres">
      <dgm:prSet presAssocID="{EA7522BC-D009-4F1E-B320-1F3ED40A3C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124B9A-5924-4333-8BC0-9A93A48F9F1B}" type="pres">
      <dgm:prSet presAssocID="{799419CC-1486-4A24-8884-1E1559A47F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91490-1C72-4378-BE98-7600B81474A3}" type="pres">
      <dgm:prSet presAssocID="{799419CC-1486-4A24-8884-1E1559A47F0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EB638-7F7A-4719-A0EA-2C893DB12328}" type="pres">
      <dgm:prSet presAssocID="{7423DF05-873A-456E-A573-F8CECACE54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B857C-588F-419D-8236-63F72E002CB5}" type="pres">
      <dgm:prSet presAssocID="{7423DF05-873A-456E-A573-F8CECACE546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BCAA0-D6F7-4107-8BDA-411F1C933D15}" type="pres">
      <dgm:prSet presAssocID="{1ED265CD-57DC-443F-A958-D6D35BB957F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37FC1-5874-42A2-875C-03E3B471AA1D}" type="pres">
      <dgm:prSet presAssocID="{1ED265CD-57DC-443F-A958-D6D35BB957F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4E8E7D-6B0E-411B-8E66-979380412BBD}" type="presOf" srcId="{34E63EA8-D4CE-4D83-A073-F00A3745144A}" destId="{720B857C-588F-419D-8236-63F72E002CB5}" srcOrd="0" destOrd="3" presId="urn:microsoft.com/office/officeart/2005/8/layout/vList2"/>
    <dgm:cxn modelId="{48ED510D-4D4D-4BA6-B7FF-CA3A18ED18FB}" type="presOf" srcId="{C6EFF456-44CF-46F7-A1A9-7B2F61A6EBEC}" destId="{720B857C-588F-419D-8236-63F72E002CB5}" srcOrd="0" destOrd="1" presId="urn:microsoft.com/office/officeart/2005/8/layout/vList2"/>
    <dgm:cxn modelId="{796557A5-44D0-47F7-B01D-1A3D1C4159F3}" type="presOf" srcId="{E2CFB483-2B64-49B1-BAC0-209DE107773A}" destId="{720B857C-588F-419D-8236-63F72E002CB5}" srcOrd="0" destOrd="0" presId="urn:microsoft.com/office/officeart/2005/8/layout/vList2"/>
    <dgm:cxn modelId="{B12BA275-6E8C-4355-88E2-62C6AED150F3}" srcId="{1ED265CD-57DC-443F-A958-D6D35BB957F7}" destId="{A8EACE3F-1A7D-4ADE-9C34-E904283D10CE}" srcOrd="1" destOrd="0" parTransId="{0E37714B-BEEF-47B9-8A0B-879192D106A1}" sibTransId="{23B69D0B-E882-4D3D-AEC8-D68BE741BA90}"/>
    <dgm:cxn modelId="{1D0A9964-BBBF-404D-86C9-9B10B478E519}" srcId="{799419CC-1486-4A24-8884-1E1559A47F0B}" destId="{167E956B-CBAE-40D2-BED0-C3A9DDC7F7D2}" srcOrd="2" destOrd="0" parTransId="{09E2F5A9-AA62-4793-B2DB-C75FE4B91A22}" sibTransId="{B1B3F969-6F1C-4B31-B0AC-E341C7A79874}"/>
    <dgm:cxn modelId="{01A1E0CF-861A-4F4E-828E-3EEFD3B551EA}" type="presOf" srcId="{E316C3DE-0200-4DBD-9220-3A448403DA16}" destId="{70E91490-1C72-4378-BE98-7600B81474A3}" srcOrd="0" destOrd="0" presId="urn:microsoft.com/office/officeart/2005/8/layout/vList2"/>
    <dgm:cxn modelId="{497898AE-BC61-448B-B126-BF06B48EAA64}" srcId="{EA7522BC-D009-4F1E-B320-1F3ED40A3C42}" destId="{7423DF05-873A-456E-A573-F8CECACE5464}" srcOrd="1" destOrd="0" parTransId="{3B3265CF-C7FD-4148-9270-7612ECE998F4}" sibTransId="{7C1BE6FC-BA01-4935-9125-248182091433}"/>
    <dgm:cxn modelId="{83C0C462-3A99-41CB-9961-276361EA3F77}" srcId="{EA7522BC-D009-4F1E-B320-1F3ED40A3C42}" destId="{799419CC-1486-4A24-8884-1E1559A47F0B}" srcOrd="0" destOrd="0" parTransId="{1363060D-C0C4-41D7-8A67-6E48030E447F}" sibTransId="{408B69FC-B71D-45CD-A7FE-53F557754876}"/>
    <dgm:cxn modelId="{2EA28678-E063-4172-A7D9-DB89355F0FED}" type="presOf" srcId="{E4E53F8E-94D0-46F4-955B-14260850AD1F}" destId="{9B737FC1-5874-42A2-875C-03E3B471AA1D}" srcOrd="0" destOrd="0" presId="urn:microsoft.com/office/officeart/2005/8/layout/vList2"/>
    <dgm:cxn modelId="{D87B9639-773D-426F-AB05-27A6C245F4FA}" type="presOf" srcId="{87189023-7056-46C6-96EA-D095175B6F40}" destId="{70E91490-1C72-4378-BE98-7600B81474A3}" srcOrd="0" destOrd="1" presId="urn:microsoft.com/office/officeart/2005/8/layout/vList2"/>
    <dgm:cxn modelId="{E7C71569-C072-4E51-9728-B0CC984BFE8B}" srcId="{799419CC-1486-4A24-8884-1E1559A47F0B}" destId="{6CA2E26C-4505-4B29-91B2-90F473085AA3}" srcOrd="4" destOrd="0" parTransId="{BD6C62E0-0783-422A-9937-ABA54A7AB581}" sibTransId="{405D6EC0-5925-4A70-A42D-66D237DBA58D}"/>
    <dgm:cxn modelId="{759D5DC7-40D9-4B7A-9706-63C7B7158C2F}" type="presOf" srcId="{799419CC-1486-4A24-8884-1E1559A47F0B}" destId="{75124B9A-5924-4333-8BC0-9A93A48F9F1B}" srcOrd="0" destOrd="0" presId="urn:microsoft.com/office/officeart/2005/8/layout/vList2"/>
    <dgm:cxn modelId="{DD000FC1-35D9-4BF2-8178-E6E09522F8DA}" srcId="{1ED265CD-57DC-443F-A958-D6D35BB957F7}" destId="{E0F9A6BE-4A40-40EA-9147-5B3C98B83D49}" srcOrd="2" destOrd="0" parTransId="{D8E5DA11-1C5E-4A03-A8B1-32A13127A8CF}" sibTransId="{91AFDFAC-6479-4FD2-80CF-F00F9EB836E4}"/>
    <dgm:cxn modelId="{FE68DD2C-4A15-4AE3-A8D5-4CA544D5157A}" type="presOf" srcId="{7423DF05-873A-456E-A573-F8CECACE5464}" destId="{1F3EB638-7F7A-4719-A0EA-2C893DB12328}" srcOrd="0" destOrd="0" presId="urn:microsoft.com/office/officeart/2005/8/layout/vList2"/>
    <dgm:cxn modelId="{4847C0E8-B818-47D7-AEFC-8EB1213530DA}" type="presOf" srcId="{A8EACE3F-1A7D-4ADE-9C34-E904283D10CE}" destId="{9B737FC1-5874-42A2-875C-03E3B471AA1D}" srcOrd="0" destOrd="1" presId="urn:microsoft.com/office/officeart/2005/8/layout/vList2"/>
    <dgm:cxn modelId="{EC3836FA-7EE0-434A-9B4E-5CD8C10B8DF6}" srcId="{7423DF05-873A-456E-A573-F8CECACE5464}" destId="{34E63EA8-D4CE-4D83-A073-F00A3745144A}" srcOrd="3" destOrd="0" parTransId="{FD061806-38B3-438B-8E8B-8B6DD866507A}" sibTransId="{1ACFC929-7909-4A71-9BB8-19A2C66B38CA}"/>
    <dgm:cxn modelId="{2AC6DA78-7162-4665-A158-828F3A5AAF4F}" srcId="{1ED265CD-57DC-443F-A958-D6D35BB957F7}" destId="{E4E53F8E-94D0-46F4-955B-14260850AD1F}" srcOrd="0" destOrd="0" parTransId="{F64168A4-B001-4544-AE88-D2BD601C350B}" sibTransId="{AC60F1BD-CB6A-45B6-BA2B-A8D36CEA770A}"/>
    <dgm:cxn modelId="{1E9B5D02-5E0E-4EC8-B68F-B40460AA914D}" type="presOf" srcId="{1ED265CD-57DC-443F-A958-D6D35BB957F7}" destId="{E9BBCAA0-D6F7-4107-8BDA-411F1C933D15}" srcOrd="0" destOrd="0" presId="urn:microsoft.com/office/officeart/2005/8/layout/vList2"/>
    <dgm:cxn modelId="{A778485E-E407-4864-AF1B-856FE1D2C17B}" srcId="{EA7522BC-D009-4F1E-B320-1F3ED40A3C42}" destId="{1ED265CD-57DC-443F-A958-D6D35BB957F7}" srcOrd="2" destOrd="0" parTransId="{BEE41AD2-B8B2-4D98-A61A-BD1DB9136835}" sibTransId="{46B4C89A-C784-41EB-A00F-A097C2966CFA}"/>
    <dgm:cxn modelId="{E3ECD8A7-14F4-473E-9662-C690B1E6FB77}" srcId="{7423DF05-873A-456E-A573-F8CECACE5464}" destId="{9F2C2420-2612-44E9-B838-50118D95EE34}" srcOrd="2" destOrd="0" parTransId="{54AF6DBE-1D2E-4967-A277-FB8AEE847490}" sibTransId="{221509F5-ABF3-4382-9176-107287836FE0}"/>
    <dgm:cxn modelId="{9AF64B04-F937-4C24-800E-D3143435FDE4}" type="presOf" srcId="{6CA2E26C-4505-4B29-91B2-90F473085AA3}" destId="{70E91490-1C72-4378-BE98-7600B81474A3}" srcOrd="0" destOrd="4" presId="urn:microsoft.com/office/officeart/2005/8/layout/vList2"/>
    <dgm:cxn modelId="{4073D87D-FEA2-4629-B791-08DF7369A475}" srcId="{7423DF05-873A-456E-A573-F8CECACE5464}" destId="{C6EFF456-44CF-46F7-A1A9-7B2F61A6EBEC}" srcOrd="1" destOrd="0" parTransId="{2002D376-1E88-4780-839C-7076AA11279B}" sibTransId="{D395C788-FCB1-48FF-A8FB-6F16C7FE9655}"/>
    <dgm:cxn modelId="{EF6560DB-B25B-4189-A474-3B009026E77C}" srcId="{799419CC-1486-4A24-8884-1E1559A47F0B}" destId="{E316C3DE-0200-4DBD-9220-3A448403DA16}" srcOrd="0" destOrd="0" parTransId="{8560EFC8-FFF8-48C1-BE9D-4E48189AF597}" sibTransId="{91E6A230-D84E-43E6-A509-A3A9BB82F14B}"/>
    <dgm:cxn modelId="{740FF047-3282-4160-B848-BBA8E75BF855}" type="presOf" srcId="{E0F9A6BE-4A40-40EA-9147-5B3C98B83D49}" destId="{9B737FC1-5874-42A2-875C-03E3B471AA1D}" srcOrd="0" destOrd="2" presId="urn:microsoft.com/office/officeart/2005/8/layout/vList2"/>
    <dgm:cxn modelId="{B37E2539-CAD9-4089-9A9D-42990D29ADE5}" type="presOf" srcId="{167E956B-CBAE-40D2-BED0-C3A9DDC7F7D2}" destId="{70E91490-1C72-4378-BE98-7600B81474A3}" srcOrd="0" destOrd="2" presId="urn:microsoft.com/office/officeart/2005/8/layout/vList2"/>
    <dgm:cxn modelId="{A8D171E7-A81C-4D51-B9FF-DC2BFBD09851}" type="presOf" srcId="{14BE2AA5-D218-44AF-8168-2BCA8F646CDF}" destId="{70E91490-1C72-4378-BE98-7600B81474A3}" srcOrd="0" destOrd="3" presId="urn:microsoft.com/office/officeart/2005/8/layout/vList2"/>
    <dgm:cxn modelId="{6D913C5A-22D6-4BD8-A97C-4FC38B9EA629}" srcId="{799419CC-1486-4A24-8884-1E1559A47F0B}" destId="{14BE2AA5-D218-44AF-8168-2BCA8F646CDF}" srcOrd="3" destOrd="0" parTransId="{4AEFE1A5-FE15-4ECA-B498-82E9DB65CCA1}" sibTransId="{D0FAF17F-A430-4F90-8391-44854C9D7BBE}"/>
    <dgm:cxn modelId="{E8072457-6327-45B6-8E48-2A8FCC95EF8B}" srcId="{799419CC-1486-4A24-8884-1E1559A47F0B}" destId="{87189023-7056-46C6-96EA-D095175B6F40}" srcOrd="1" destOrd="0" parTransId="{36F2A727-B618-4199-A658-C4E126F10155}" sibTransId="{2532C902-F5FC-425F-B9E6-387336F06E50}"/>
    <dgm:cxn modelId="{031088F4-E9DF-4D28-870F-A228ED9AE966}" type="presOf" srcId="{9F2C2420-2612-44E9-B838-50118D95EE34}" destId="{720B857C-588F-419D-8236-63F72E002CB5}" srcOrd="0" destOrd="2" presId="urn:microsoft.com/office/officeart/2005/8/layout/vList2"/>
    <dgm:cxn modelId="{1094DF71-734C-468C-ACC3-556D5CC52041}" type="presOf" srcId="{EA7522BC-D009-4F1E-B320-1F3ED40A3C42}" destId="{700F626A-2E04-4E01-B088-B0D8C33E4C7C}" srcOrd="0" destOrd="0" presId="urn:microsoft.com/office/officeart/2005/8/layout/vList2"/>
    <dgm:cxn modelId="{6DFE36F8-AF08-437E-9D3D-A33D5E873F08}" srcId="{7423DF05-873A-456E-A573-F8CECACE5464}" destId="{E2CFB483-2B64-49B1-BAC0-209DE107773A}" srcOrd="0" destOrd="0" parTransId="{9C6001B5-2A90-4FE0-9521-8AE29C899C0B}" sibTransId="{D23DBFD3-B555-43FA-B9E7-65DEC0B2C4E3}"/>
    <dgm:cxn modelId="{A2CB9857-DDD7-41BC-AA49-2EE76FA71EC6}" type="presParOf" srcId="{700F626A-2E04-4E01-B088-B0D8C33E4C7C}" destId="{75124B9A-5924-4333-8BC0-9A93A48F9F1B}" srcOrd="0" destOrd="0" presId="urn:microsoft.com/office/officeart/2005/8/layout/vList2"/>
    <dgm:cxn modelId="{AADDF97B-2B21-4C42-990D-DEFA3FAF55AB}" type="presParOf" srcId="{700F626A-2E04-4E01-B088-B0D8C33E4C7C}" destId="{70E91490-1C72-4378-BE98-7600B81474A3}" srcOrd="1" destOrd="0" presId="urn:microsoft.com/office/officeart/2005/8/layout/vList2"/>
    <dgm:cxn modelId="{0EB15713-8931-41EA-A5AE-462A495774E9}" type="presParOf" srcId="{700F626A-2E04-4E01-B088-B0D8C33E4C7C}" destId="{1F3EB638-7F7A-4719-A0EA-2C893DB12328}" srcOrd="2" destOrd="0" presId="urn:microsoft.com/office/officeart/2005/8/layout/vList2"/>
    <dgm:cxn modelId="{A68A2A7F-2C8C-4595-9F93-51C44F1EE37E}" type="presParOf" srcId="{700F626A-2E04-4E01-B088-B0D8C33E4C7C}" destId="{720B857C-588F-419D-8236-63F72E002CB5}" srcOrd="3" destOrd="0" presId="urn:microsoft.com/office/officeart/2005/8/layout/vList2"/>
    <dgm:cxn modelId="{00A8CEB7-6BD5-4660-A3B5-921A0CDB46E3}" type="presParOf" srcId="{700F626A-2E04-4E01-B088-B0D8C33E4C7C}" destId="{E9BBCAA0-D6F7-4107-8BDA-411F1C933D15}" srcOrd="4" destOrd="0" presId="urn:microsoft.com/office/officeart/2005/8/layout/vList2"/>
    <dgm:cxn modelId="{3A0E5AFD-5463-4507-B666-6161B5AE55C9}" type="presParOf" srcId="{700F626A-2E04-4E01-B088-B0D8C33E4C7C}" destId="{9B737FC1-5874-42A2-875C-03E3B471AA1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4A0049F1-0D5F-4621-82E1-9C135CFE8BE1}">
      <dgm:prSet/>
      <dgm:spPr/>
      <dgm:t>
        <a:bodyPr/>
        <a:lstStyle/>
        <a:p>
          <a:pPr rtl="0"/>
          <a:r>
            <a:rPr lang="ru-RU" dirty="0" smtClean="0">
              <a:latin typeface="Century Gothic" panose="020B0502020202020204" pitchFamily="34" charset="0"/>
            </a:rPr>
            <a:t>Национальный проект «Малое и среднее предпринимательство и поддержка индивидуальной предпринимательской инициативы»</a:t>
          </a:r>
          <a:endParaRPr lang="ru-RU" dirty="0">
            <a:latin typeface="Century Gothic" panose="020B0502020202020204" pitchFamily="34" charset="0"/>
          </a:endParaRP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67A13B-DC22-4359-914E-6665EC854CEC}" type="presOf" srcId="{4A0049F1-0D5F-4621-82E1-9C135CFE8BE1}" destId="{8F203FF5-9B8A-4D16-8D4F-A9EC271878CE}" srcOrd="0" destOrd="0" presId="urn:microsoft.com/office/officeart/2005/8/layout/vList2"/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293AE5D4-AE2E-48D9-9CF8-71F8D58D92FC}" type="presOf" srcId="{0ACB2399-278A-4B01-8128-53C367AD5C22}" destId="{496A2FEB-5B67-4C1E-B03A-252B7642D9BA}" srcOrd="0" destOrd="0" presId="urn:microsoft.com/office/officeart/2005/8/layout/vList2"/>
    <dgm:cxn modelId="{121ABC48-9B9E-433F-8699-A0B7AD9D5D56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4A0049F1-0D5F-4621-82E1-9C135CFE8BE1}">
      <dgm:prSet/>
      <dgm:spPr/>
      <dgm:t>
        <a:bodyPr/>
        <a:lstStyle/>
        <a:p>
          <a:pPr rtl="0"/>
          <a:r>
            <a:rPr lang="ru-RU" dirty="0" smtClean="0">
              <a:latin typeface="Century Gothic" panose="020B0502020202020204" pitchFamily="34" charset="0"/>
            </a:rPr>
            <a:t>Национальный проект «Малое и среднее предпринимательство и поддержка индивидуальной предпринимательской инициативы»</a:t>
          </a:r>
          <a:endParaRPr lang="ru-RU" dirty="0">
            <a:latin typeface="Century Gothic" panose="020B0502020202020204" pitchFamily="34" charset="0"/>
          </a:endParaRP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542BC-9091-45CA-9C57-650A4E42E221}" type="presOf" srcId="{0ACB2399-278A-4B01-8128-53C367AD5C22}" destId="{496A2FEB-5B67-4C1E-B03A-252B7642D9BA}" srcOrd="0" destOrd="0" presId="urn:microsoft.com/office/officeart/2005/8/layout/vList2"/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D2AEAE90-A21B-4A2D-9958-E40BDB041A86}" type="presOf" srcId="{4A0049F1-0D5F-4621-82E1-9C135CFE8BE1}" destId="{8F203FF5-9B8A-4D16-8D4F-A9EC271878CE}" srcOrd="0" destOrd="0" presId="urn:microsoft.com/office/officeart/2005/8/layout/vList2"/>
    <dgm:cxn modelId="{F879B973-9D3E-4529-A6F4-278DA46D2C3D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A0049F1-0D5F-4621-82E1-9C135CFE8BE1}">
      <dgm:prSet custT="1"/>
      <dgm:spPr/>
      <dgm:t>
        <a:bodyPr/>
        <a:lstStyle/>
        <a:p>
          <a:pPr algn="ctr" rtl="0"/>
          <a:r>
            <a:rPr lang="ru-RU" sz="2400" dirty="0" smtClean="0">
              <a:latin typeface="Century Gothic" panose="020B0502020202020204" pitchFamily="34" charset="0"/>
            </a:rPr>
            <a:t>Региональная инфраструктура финансовой поддержки МСП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65FDA-C894-418A-88C6-5F49C2B1AEA1}" type="presOf" srcId="{0ACB2399-278A-4B01-8128-53C367AD5C22}" destId="{496A2FEB-5B67-4C1E-B03A-252B7642D9BA}" srcOrd="0" destOrd="0" presId="urn:microsoft.com/office/officeart/2005/8/layout/vList2"/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6EAB9E2A-CBD4-400F-9BD9-5953E52BE4BD}" type="presOf" srcId="{4A0049F1-0D5F-4621-82E1-9C135CFE8BE1}" destId="{8F203FF5-9B8A-4D16-8D4F-A9EC271878CE}" srcOrd="0" destOrd="0" presId="urn:microsoft.com/office/officeart/2005/8/layout/vList2"/>
    <dgm:cxn modelId="{D6C1890F-B0D4-48A5-A0A1-24422D4CD2A7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A0049F1-0D5F-4621-82E1-9C135CFE8BE1}">
      <dgm:prSet custT="1"/>
      <dgm:spPr/>
      <dgm:t>
        <a:bodyPr/>
        <a:lstStyle/>
        <a:p>
          <a:pPr algn="ctr" rtl="0"/>
          <a:r>
            <a:rPr lang="ru-RU" sz="2400" dirty="0" smtClean="0">
              <a:latin typeface="Century Gothic" panose="020B0502020202020204" pitchFamily="34" charset="0"/>
            </a:rPr>
            <a:t>Региональная инфраструктура финансовой поддержки МСП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E2D82-534A-4C5D-802E-291CEE8F9025}" type="presOf" srcId="{4A0049F1-0D5F-4621-82E1-9C135CFE8BE1}" destId="{8F203FF5-9B8A-4D16-8D4F-A9EC271878CE}" srcOrd="0" destOrd="0" presId="urn:microsoft.com/office/officeart/2005/8/layout/vList2"/>
    <dgm:cxn modelId="{35E27EEF-C334-49C5-9B71-EE06189DAA88}" type="presOf" srcId="{0ACB2399-278A-4B01-8128-53C367AD5C22}" destId="{496A2FEB-5B67-4C1E-B03A-252B7642D9BA}" srcOrd="0" destOrd="0" presId="urn:microsoft.com/office/officeart/2005/8/layout/vList2"/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F406A34B-BE01-4220-956D-863FF2E07017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A0049F1-0D5F-4621-82E1-9C135CFE8BE1}">
      <dgm:prSet custT="1"/>
      <dgm:spPr/>
      <dgm:t>
        <a:bodyPr/>
        <a:lstStyle/>
        <a:p>
          <a:pPr algn="ctr" rtl="0"/>
          <a:r>
            <a:rPr lang="ru-RU" sz="2400" dirty="0" smtClean="0">
              <a:latin typeface="Century Gothic" panose="020B0502020202020204" pitchFamily="34" charset="0"/>
            </a:rPr>
            <a:t>Региональная инфраструктура финансовой поддержки МСП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FAA76A-5848-4D51-B53D-22EE747670F0}" type="presOf" srcId="{4A0049F1-0D5F-4621-82E1-9C135CFE8BE1}" destId="{8F203FF5-9B8A-4D16-8D4F-A9EC271878CE}" srcOrd="0" destOrd="0" presId="urn:microsoft.com/office/officeart/2005/8/layout/vList2"/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7241DFB1-9135-4E8A-B799-79A9DCE71635}" type="presOf" srcId="{0ACB2399-278A-4B01-8128-53C367AD5C22}" destId="{496A2FEB-5B67-4C1E-B03A-252B7642D9BA}" srcOrd="0" destOrd="0" presId="urn:microsoft.com/office/officeart/2005/8/layout/vList2"/>
    <dgm:cxn modelId="{15DFA843-54C0-4FDE-8D7B-F9C140783AE1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ED9666-E366-436A-8E88-5CE867C6376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39F06CD-1459-4247-9978-0FC5D3EDC631}">
      <dgm:prSet custT="1"/>
      <dgm:spPr/>
      <dgm:t>
        <a:bodyPr/>
        <a:lstStyle/>
        <a:p>
          <a:pPr algn="ctr" rtl="0"/>
          <a:r>
            <a:rPr lang="ru-RU" sz="2800" dirty="0" smtClean="0">
              <a:latin typeface="Century Gothic" panose="020B0502020202020204" pitchFamily="34" charset="0"/>
            </a:rPr>
            <a:t>Национальная гарантийная система</a:t>
          </a:r>
        </a:p>
      </dgm:t>
    </dgm:pt>
    <dgm:pt modelId="{9C108BF4-C920-49CC-80CE-9E9EFFBCE924}" type="parTrans" cxnId="{D7B395C0-A268-4334-B54E-A8A61653EBF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B5F61673-6A31-4A1C-9B45-282B78998647}" type="sibTrans" cxnId="{D7B395C0-A268-4334-B54E-A8A61653EBF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95D961BD-1BDB-4515-B1A2-EE330EA8A7C7}" type="pres">
      <dgm:prSet presAssocID="{FFED9666-E366-436A-8E88-5CE867C637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8E46A7-1C54-4114-A7BF-76F34F9CD5BE}" type="pres">
      <dgm:prSet presAssocID="{F39F06CD-1459-4247-9978-0FC5D3EDC6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67AB2-81B2-41B7-B674-9FCE57001895}" type="presOf" srcId="{FFED9666-E366-436A-8E88-5CE867C6376F}" destId="{95D961BD-1BDB-4515-B1A2-EE330EA8A7C7}" srcOrd="0" destOrd="0" presId="urn:microsoft.com/office/officeart/2005/8/layout/vList2"/>
    <dgm:cxn modelId="{D7B395C0-A268-4334-B54E-A8A61653EBF5}" srcId="{FFED9666-E366-436A-8E88-5CE867C6376F}" destId="{F39F06CD-1459-4247-9978-0FC5D3EDC631}" srcOrd="0" destOrd="0" parTransId="{9C108BF4-C920-49CC-80CE-9E9EFFBCE924}" sibTransId="{B5F61673-6A31-4A1C-9B45-282B78998647}"/>
    <dgm:cxn modelId="{734E49D5-019C-4036-A686-026BA7FEA246}" type="presOf" srcId="{F39F06CD-1459-4247-9978-0FC5D3EDC631}" destId="{7A8E46A7-1C54-4114-A7BF-76F34F9CD5BE}" srcOrd="0" destOrd="0" presId="urn:microsoft.com/office/officeart/2005/8/layout/vList2"/>
    <dgm:cxn modelId="{07D8F64E-4974-4530-A183-20F861D8CEAE}" type="presParOf" srcId="{95D961BD-1BDB-4515-B1A2-EE330EA8A7C7}" destId="{7A8E46A7-1C54-4114-A7BF-76F34F9CD5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A0049F1-0D5F-4621-82E1-9C135CFE8BE1}">
      <dgm:prSet custT="1"/>
      <dgm:spPr/>
      <dgm:t>
        <a:bodyPr/>
        <a:lstStyle/>
        <a:p>
          <a:pPr algn="ctr" rtl="0"/>
          <a:r>
            <a:rPr lang="ru-RU" sz="2400" dirty="0" smtClean="0">
              <a:latin typeface="Century Gothic" panose="020B0502020202020204" pitchFamily="34" charset="0"/>
            </a:rPr>
            <a:t>Региональная инфраструктура финансовой поддержки МСП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E238C-1326-449B-952D-500DD4DF9FD8}" type="presOf" srcId="{0ACB2399-278A-4B01-8128-53C367AD5C22}" destId="{496A2FEB-5B67-4C1E-B03A-252B7642D9BA}" srcOrd="0" destOrd="0" presId="urn:microsoft.com/office/officeart/2005/8/layout/vList2"/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7443D150-0FFE-494B-95CF-A9CDDE9A6258}" type="presOf" srcId="{4A0049F1-0D5F-4621-82E1-9C135CFE8BE1}" destId="{8F203FF5-9B8A-4D16-8D4F-A9EC271878CE}" srcOrd="0" destOrd="0" presId="urn:microsoft.com/office/officeart/2005/8/layout/vList2"/>
    <dgm:cxn modelId="{F0BC87C7-6150-4237-A179-3CB5AF057323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CB2399-278A-4B01-8128-53C367AD5C22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A0049F1-0D5F-4621-82E1-9C135CFE8BE1}">
      <dgm:prSet custT="1"/>
      <dgm:spPr/>
      <dgm:t>
        <a:bodyPr/>
        <a:lstStyle/>
        <a:p>
          <a:pPr algn="ctr" rtl="0"/>
          <a:r>
            <a:rPr lang="ru-RU" sz="2400" dirty="0" smtClean="0">
              <a:latin typeface="Century Gothic" panose="020B0502020202020204" pitchFamily="34" charset="0"/>
            </a:rPr>
            <a:t>Инфраструктура финансовой поддержки МСП. Лизинг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2305D9C0-B9B0-4A09-9CAE-A8358455E4D9}" type="parTrans" cxnId="{018F5C31-0242-42EC-B314-CCC66B56AC30}">
      <dgm:prSet/>
      <dgm:spPr/>
      <dgm:t>
        <a:bodyPr/>
        <a:lstStyle/>
        <a:p>
          <a:endParaRPr lang="ru-RU"/>
        </a:p>
      </dgm:t>
    </dgm:pt>
    <dgm:pt modelId="{795CBA3C-FD01-417B-A744-DDBEA80B6FB0}" type="sibTrans" cxnId="{018F5C31-0242-42EC-B314-CCC66B56AC30}">
      <dgm:prSet/>
      <dgm:spPr/>
      <dgm:t>
        <a:bodyPr/>
        <a:lstStyle/>
        <a:p>
          <a:endParaRPr lang="ru-RU"/>
        </a:p>
      </dgm:t>
    </dgm:pt>
    <dgm:pt modelId="{496A2FEB-5B67-4C1E-B03A-252B7642D9BA}" type="pres">
      <dgm:prSet presAssocID="{0ACB2399-278A-4B01-8128-53C367AD5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03FF5-9B8A-4D16-8D4F-A9EC271878CE}" type="pres">
      <dgm:prSet presAssocID="{4A0049F1-0D5F-4621-82E1-9C135CFE8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34343A-B252-4C5E-A5FE-30FD96E8C049}" type="presOf" srcId="{0ACB2399-278A-4B01-8128-53C367AD5C22}" destId="{496A2FEB-5B67-4C1E-B03A-252B7642D9BA}" srcOrd="0" destOrd="0" presId="urn:microsoft.com/office/officeart/2005/8/layout/vList2"/>
    <dgm:cxn modelId="{018F5C31-0242-42EC-B314-CCC66B56AC30}" srcId="{0ACB2399-278A-4B01-8128-53C367AD5C22}" destId="{4A0049F1-0D5F-4621-82E1-9C135CFE8BE1}" srcOrd="0" destOrd="0" parTransId="{2305D9C0-B9B0-4A09-9CAE-A8358455E4D9}" sibTransId="{795CBA3C-FD01-417B-A744-DDBEA80B6FB0}"/>
    <dgm:cxn modelId="{C6391D67-2A16-4B91-8ED8-2E309F32328B}" type="presOf" srcId="{4A0049F1-0D5F-4621-82E1-9C135CFE8BE1}" destId="{8F203FF5-9B8A-4D16-8D4F-A9EC271878CE}" srcOrd="0" destOrd="0" presId="urn:microsoft.com/office/officeart/2005/8/layout/vList2"/>
    <dgm:cxn modelId="{2064F85C-2361-4CC2-B5E3-BE3A9B0C82C4}" type="presParOf" srcId="{496A2FEB-5B67-4C1E-B03A-252B7642D9BA}" destId="{8F203FF5-9B8A-4D16-8D4F-A9EC27187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16941"/>
          <a:ext cx="10515600" cy="12916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entury Gothic" panose="020B0502020202020204" pitchFamily="34" charset="0"/>
            </a:rPr>
            <a:t>Национальный проект «Малое и среднее предпринимательство и поддержка индивидуальной предпринимательской инициативы». Старт 15.10.2018г.</a:t>
          </a:r>
        </a:p>
      </dsp:txBody>
      <dsp:txXfrm>
        <a:off x="63055" y="79996"/>
        <a:ext cx="10389490" cy="11655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54381"/>
          <a:ext cx="10515600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Инфраструктура финансовой поддержки МСП. Лизинг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9399" y="113780"/>
        <a:ext cx="10396802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54381"/>
          <a:ext cx="10515600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Инфраструктура финансовой поддержки МСП. Выпуск облигаций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9399" y="113780"/>
        <a:ext cx="10396802" cy="1098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188EC-8D73-484C-920C-A33E33596397}">
      <dsp:nvSpPr>
        <dsp:cNvPr id="0" name=""/>
        <dsp:cNvSpPr/>
      </dsp:nvSpPr>
      <dsp:spPr>
        <a:xfrm>
          <a:off x="0" y="977814"/>
          <a:ext cx="2987074" cy="238965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DEC23-33BE-4B7C-8740-3841C868CE7D}">
      <dsp:nvSpPr>
        <dsp:cNvPr id="0" name=""/>
        <dsp:cNvSpPr/>
      </dsp:nvSpPr>
      <dsp:spPr>
        <a:xfrm>
          <a:off x="268836" y="3128507"/>
          <a:ext cx="2658495" cy="8363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Century Gothic" panose="020B0502020202020204" pitchFamily="34" charset="0"/>
            </a:rPr>
            <a:t>Сберкредо</a:t>
          </a:r>
          <a:r>
            <a:rPr lang="ru-RU" sz="1600" b="1" kern="1200" dirty="0" smtClean="0">
              <a:latin typeface="Century Gothic" panose="020B0502020202020204" pitchFamily="34" charset="0"/>
            </a:rPr>
            <a:t> </a:t>
          </a:r>
          <a:r>
            <a:rPr lang="ru-RU" sz="1600" b="1" kern="1200" dirty="0" smtClean="0">
              <a:latin typeface="Century Gothic" panose="020B0502020202020204" pitchFamily="34" charset="0"/>
              <a:sym typeface="Symbol" panose="05050102010706020507" pitchFamily="18" charset="2"/>
            </a:rPr>
            <a:t></a:t>
          </a:r>
          <a:r>
            <a:rPr lang="ru-RU" sz="1600" b="1" kern="1200" dirty="0" smtClean="0">
              <a:latin typeface="Century Gothic" panose="020B0502020202020204" pitchFamily="34" charset="0"/>
            </a:rPr>
            <a:t> </a:t>
          </a:r>
          <a:r>
            <a:rPr lang="ru-RU" sz="1600" b="0" kern="1200" dirty="0" smtClean="0">
              <a:latin typeface="Century Gothic" panose="020B0502020202020204" pitchFamily="34" charset="0"/>
            </a:rPr>
            <a:t>н</a:t>
          </a:r>
          <a:r>
            <a:rPr lang="ru-RU" sz="1600" kern="1200" dirty="0" smtClean="0">
              <a:latin typeface="Century Gothic" panose="020B0502020202020204" pitchFamily="34" charset="0"/>
            </a:rPr>
            <a:t>овая платформа от Сбербанка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268836" y="3128507"/>
        <a:ext cx="2658495" cy="836380"/>
      </dsp:txXfrm>
    </dsp:sp>
    <dsp:sp modelId="{ABB0EA46-E818-4E5D-BA70-1DE7C74AE201}">
      <dsp:nvSpPr>
        <dsp:cNvPr id="0" name=""/>
        <dsp:cNvSpPr/>
      </dsp:nvSpPr>
      <dsp:spPr>
        <a:xfrm>
          <a:off x="3285781" y="977814"/>
          <a:ext cx="2987074" cy="23896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CEB43-CAE9-41EF-AB31-5DF1B4588297}">
      <dsp:nvSpPr>
        <dsp:cNvPr id="0" name=""/>
        <dsp:cNvSpPr/>
      </dsp:nvSpPr>
      <dsp:spPr>
        <a:xfrm>
          <a:off x="3554618" y="3128507"/>
          <a:ext cx="2658495" cy="8363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 Gothic" panose="020B0502020202020204" pitchFamily="34" charset="0"/>
            </a:rPr>
            <a:t>Сервис </a:t>
          </a:r>
          <a:r>
            <a:rPr lang="ru-RU" sz="1600" b="1" kern="1200" dirty="0" smtClean="0">
              <a:latin typeface="Century Gothic" panose="020B0502020202020204" pitchFamily="34" charset="0"/>
            </a:rPr>
            <a:t>Поток</a:t>
          </a:r>
          <a:r>
            <a:rPr lang="ru-RU" sz="1600" kern="1200" dirty="0" smtClean="0">
              <a:latin typeface="Century Gothic" panose="020B0502020202020204" pitchFamily="34" charset="0"/>
            </a:rPr>
            <a:t> от </a:t>
          </a:r>
          <a:r>
            <a:rPr lang="ru-RU" sz="1600" kern="1200" dirty="0" err="1" smtClean="0">
              <a:latin typeface="Century Gothic" panose="020B0502020202020204" pitchFamily="34" charset="0"/>
            </a:rPr>
            <a:t>Альфа-банка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3554618" y="3128507"/>
        <a:ext cx="2658495" cy="836380"/>
      </dsp:txXfrm>
    </dsp:sp>
    <dsp:sp modelId="{6E51DDDE-FD89-434E-925B-F17D5CB9B5A2}">
      <dsp:nvSpPr>
        <dsp:cNvPr id="0" name=""/>
        <dsp:cNvSpPr/>
      </dsp:nvSpPr>
      <dsp:spPr>
        <a:xfrm>
          <a:off x="6571562" y="977814"/>
          <a:ext cx="2987074" cy="238965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A41AE-CE9E-44D5-BF15-15887366271C}">
      <dsp:nvSpPr>
        <dsp:cNvPr id="0" name=""/>
        <dsp:cNvSpPr/>
      </dsp:nvSpPr>
      <dsp:spPr>
        <a:xfrm>
          <a:off x="6840399" y="3128507"/>
          <a:ext cx="2658495" cy="83638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 Gothic" panose="020B0502020202020204" pitchFamily="34" charset="0"/>
            </a:rPr>
            <a:t>Инвестиционная площадка </a:t>
          </a:r>
          <a:r>
            <a:rPr lang="en-US" sz="1600" b="1" kern="1200" dirty="0" err="1" smtClean="0">
              <a:latin typeface="Century Gothic" panose="020B0502020202020204" pitchFamily="34" charset="0"/>
            </a:rPr>
            <a:t>StartTrack</a:t>
          </a:r>
          <a:endParaRPr lang="ru-RU" sz="1600" b="1" kern="1200" dirty="0">
            <a:latin typeface="Century Gothic" panose="020B0502020202020204" pitchFamily="34" charset="0"/>
          </a:endParaRPr>
        </a:p>
      </dsp:txBody>
      <dsp:txXfrm>
        <a:off x="6840399" y="3128507"/>
        <a:ext cx="2658495" cy="8363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54381"/>
          <a:ext cx="10515600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Региональная финансовая инфраструктура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9399" y="113780"/>
        <a:ext cx="10396802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54381"/>
          <a:ext cx="10515600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Финансовая поддержка МСП. Итоги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9399" y="113780"/>
        <a:ext cx="10396802" cy="10980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24B9A-5924-4333-8BC0-9A93A48F9F1B}">
      <dsp:nvSpPr>
        <dsp:cNvPr id="0" name=""/>
        <dsp:cNvSpPr/>
      </dsp:nvSpPr>
      <dsp:spPr>
        <a:xfrm>
          <a:off x="0" y="87476"/>
          <a:ext cx="9214709" cy="45571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entury Gothic" panose="020B0502020202020204" pitchFamily="34" charset="0"/>
            </a:rPr>
            <a:t>Банк – универсальный институт</a:t>
          </a:r>
          <a:endParaRPr lang="ru-RU" sz="1900" kern="1200" dirty="0">
            <a:latin typeface="Century Gothic" panose="020B0502020202020204" pitchFamily="34" charset="0"/>
          </a:endParaRPr>
        </a:p>
      </dsp:txBody>
      <dsp:txXfrm>
        <a:off x="22246" y="109722"/>
        <a:ext cx="9170217" cy="411223"/>
      </dsp:txXfrm>
    </dsp:sp>
    <dsp:sp modelId="{70E91490-1C72-4378-BE98-7600B81474A3}">
      <dsp:nvSpPr>
        <dsp:cNvPr id="0" name=""/>
        <dsp:cNvSpPr/>
      </dsp:nvSpPr>
      <dsp:spPr>
        <a:xfrm>
          <a:off x="0" y="543191"/>
          <a:ext cx="9214709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56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кредитование</a:t>
          </a:r>
          <a:endParaRPr lang="ru-RU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расчетно-кассовой обслуживание</a:t>
          </a:r>
          <a:endParaRPr lang="ru-RU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инвестирование</a:t>
          </a:r>
          <a:endParaRPr lang="ru-RU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сбережение</a:t>
          </a:r>
          <a:endParaRPr lang="ru-RU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расчетные услуги за ЖКХ и иные потребности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>
        <a:off x="0" y="543191"/>
        <a:ext cx="9214709" cy="1297889"/>
      </dsp:txXfrm>
    </dsp:sp>
    <dsp:sp modelId="{1F3EB638-7F7A-4719-A0EA-2C893DB12328}">
      <dsp:nvSpPr>
        <dsp:cNvPr id="0" name=""/>
        <dsp:cNvSpPr/>
      </dsp:nvSpPr>
      <dsp:spPr>
        <a:xfrm>
          <a:off x="0" y="1841081"/>
          <a:ext cx="9214709" cy="45571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entury Gothic" panose="020B0502020202020204" pitchFamily="34" charset="0"/>
            </a:rPr>
            <a:t>Региональный Банк – доступность к потребителю</a:t>
          </a:r>
          <a:endParaRPr lang="ru-RU" sz="1900" kern="1200" dirty="0">
            <a:latin typeface="Century Gothic" panose="020B0502020202020204" pitchFamily="34" charset="0"/>
          </a:endParaRPr>
        </a:p>
      </dsp:txBody>
      <dsp:txXfrm>
        <a:off x="22246" y="1863327"/>
        <a:ext cx="9170217" cy="411223"/>
      </dsp:txXfrm>
    </dsp:sp>
    <dsp:sp modelId="{720B857C-588F-419D-8236-63F72E002CB5}">
      <dsp:nvSpPr>
        <dsp:cNvPr id="0" name=""/>
        <dsp:cNvSpPr/>
      </dsp:nvSpPr>
      <dsp:spPr>
        <a:xfrm>
          <a:off x="0" y="2296796"/>
          <a:ext cx="9214709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56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Наряду с автоматизацией и построением экосистем должен быть обеспечен физический контакт</a:t>
          </a:r>
          <a:endParaRPr lang="ru-RU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Не заниматься надстройкой проблем в виде навязывания непрофильных обязанностей</a:t>
          </a:r>
          <a:endParaRPr lang="ru-RU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Качественно включать во все рыночные процессы</a:t>
          </a:r>
          <a:endParaRPr lang="ru-RU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Обеспечение равной конкуренции внутри кредитной отрасли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>
        <a:off x="0" y="2296796"/>
        <a:ext cx="9214709" cy="1258560"/>
      </dsp:txXfrm>
    </dsp:sp>
    <dsp:sp modelId="{E9BBCAA0-D6F7-4107-8BDA-411F1C933D15}">
      <dsp:nvSpPr>
        <dsp:cNvPr id="0" name=""/>
        <dsp:cNvSpPr/>
      </dsp:nvSpPr>
      <dsp:spPr>
        <a:xfrm>
          <a:off x="0" y="3555356"/>
          <a:ext cx="9214709" cy="45571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entury Gothic" panose="020B0502020202020204" pitchFamily="34" charset="0"/>
            </a:rPr>
            <a:t>Запрос МСП на оперативную связь </a:t>
          </a:r>
          <a:endParaRPr lang="ru-RU" sz="1900" kern="1200" dirty="0">
            <a:latin typeface="Century Gothic" panose="020B0502020202020204" pitchFamily="34" charset="0"/>
          </a:endParaRPr>
        </a:p>
      </dsp:txBody>
      <dsp:txXfrm>
        <a:off x="22246" y="3577602"/>
        <a:ext cx="9170217" cy="411223"/>
      </dsp:txXfrm>
    </dsp:sp>
    <dsp:sp modelId="{9B737FC1-5874-42A2-875C-03E3B471AA1D}">
      <dsp:nvSpPr>
        <dsp:cNvPr id="0" name=""/>
        <dsp:cNvSpPr/>
      </dsp:nvSpPr>
      <dsp:spPr>
        <a:xfrm>
          <a:off x="0" y="4011071"/>
          <a:ext cx="9214709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56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err="1" smtClean="0">
              <a:latin typeface="Century Gothic" panose="020B0502020202020204" pitchFamily="34" charset="0"/>
            </a:rPr>
            <a:t>Киберугрозы</a:t>
          </a:r>
          <a:r>
            <a:rPr lang="ru-RU" sz="1500" kern="1200" dirty="0" smtClean="0">
              <a:latin typeface="Century Gothic" panose="020B0502020202020204" pitchFamily="34" charset="0"/>
            </a:rPr>
            <a:t> несут риск потери всего капитала</a:t>
          </a:r>
          <a:endParaRPr lang="ru-RU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Технологичность закрывает канал обратной связи в решении проблемных вопросов</a:t>
          </a:r>
          <a:endParaRPr lang="ru-RU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Региональный предприниматель нуждается в небольших оборотных средствах с нестандартными условиями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>
        <a:off x="0" y="4011071"/>
        <a:ext cx="9214709" cy="983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205311"/>
          <a:ext cx="10515600" cy="9149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entury Gothic" panose="020B0502020202020204" pitchFamily="34" charset="0"/>
            </a:rPr>
            <a:t>Национальный проект «Малое и среднее предпринимательство и поддержка индивидуальной предпринимательской инициативы»</a:t>
          </a:r>
          <a:endParaRPr lang="ru-RU" sz="2300" kern="1200" dirty="0">
            <a:latin typeface="Century Gothic" panose="020B0502020202020204" pitchFamily="34" charset="0"/>
          </a:endParaRPr>
        </a:p>
      </dsp:txBody>
      <dsp:txXfrm>
        <a:off x="44664" y="249975"/>
        <a:ext cx="10426272" cy="82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205311"/>
          <a:ext cx="10515600" cy="9149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entury Gothic" panose="020B0502020202020204" pitchFamily="34" charset="0"/>
            </a:rPr>
            <a:t>Национальный проект «Малое и среднее предпринимательство и поддержка индивидуальной предпринимательской инициативы»</a:t>
          </a:r>
          <a:endParaRPr lang="ru-RU" sz="2300" kern="1200" dirty="0">
            <a:latin typeface="Century Gothic" panose="020B0502020202020204" pitchFamily="34" charset="0"/>
          </a:endParaRPr>
        </a:p>
      </dsp:txBody>
      <dsp:txXfrm>
        <a:off x="44664" y="249975"/>
        <a:ext cx="10426272" cy="825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54381"/>
          <a:ext cx="10515600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Региональная инфраструктура финансовой поддержки МСП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9399" y="113780"/>
        <a:ext cx="103968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54381"/>
          <a:ext cx="10515600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Региональная инфраструктура финансовой поддержки МСП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9399" y="113780"/>
        <a:ext cx="10396802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54381"/>
          <a:ext cx="10515600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Региональная инфраструктура финансовой поддержки МСП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9399" y="113780"/>
        <a:ext cx="10396802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E46A7-1C54-4114-A7BF-76F34F9CD5BE}">
      <dsp:nvSpPr>
        <dsp:cNvPr id="0" name=""/>
        <dsp:cNvSpPr/>
      </dsp:nvSpPr>
      <dsp:spPr>
        <a:xfrm>
          <a:off x="0" y="9187"/>
          <a:ext cx="10515600" cy="7300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entury Gothic" panose="020B0502020202020204" pitchFamily="34" charset="0"/>
            </a:rPr>
            <a:t>Национальная гарантийная система</a:t>
          </a:r>
        </a:p>
      </dsp:txBody>
      <dsp:txXfrm>
        <a:off x="35640" y="44827"/>
        <a:ext cx="10444320" cy="658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54381"/>
          <a:ext cx="10515600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Региональная инфраструктура финансовой поддержки МСП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9399" y="113780"/>
        <a:ext cx="10396802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3FF5-9B8A-4D16-8D4F-A9EC271878CE}">
      <dsp:nvSpPr>
        <dsp:cNvPr id="0" name=""/>
        <dsp:cNvSpPr/>
      </dsp:nvSpPr>
      <dsp:spPr>
        <a:xfrm>
          <a:off x="0" y="54381"/>
          <a:ext cx="10515600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entury Gothic" panose="020B0502020202020204" pitchFamily="34" charset="0"/>
            </a:rPr>
            <a:t>Инфраструктура финансовой поддержки МСП. Лизинг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>
        <a:off x="59399" y="113780"/>
        <a:ext cx="103968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082C-FF9A-4B09-A368-FDCD4573452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0F048-6005-4051-BAA6-5BAD77B1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9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6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4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6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5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5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5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5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8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1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8E4A3-CF0B-4777-84F2-82EACC094B3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3FE4-079D-4006-A064-BB88AB8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0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4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chart" Target="../charts/chart5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Layout" Target="../diagrams/layout14.xml"/><Relationship Id="rId7" Type="http://schemas.openxmlformats.org/officeDocument/2006/relationships/chart" Target="../charts/chart6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e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08453" y="2922011"/>
            <a:ext cx="10635049" cy="320365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Национальный проект МСП.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Инфраструктура финансовой поддержки.</a:t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75" y="232577"/>
            <a:ext cx="10185489" cy="23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1492975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18370" y="1911193"/>
            <a:ext cx="69077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Банки Тюмени участвующие в Программе 1764 (всего </a:t>
            </a:r>
            <a:r>
              <a:rPr lang="ru-RU" b="1" u="sng" dirty="0" smtClean="0"/>
              <a:t>9</a:t>
            </a:r>
            <a:r>
              <a:rPr lang="en-US" b="1" u="sng" dirty="0" smtClean="0"/>
              <a:t>9</a:t>
            </a:r>
            <a:r>
              <a:rPr lang="ru-RU" b="1" u="sng" dirty="0" smtClean="0"/>
              <a:t> Банк</a:t>
            </a:r>
            <a:r>
              <a:rPr lang="ru-RU" b="1" u="sng" dirty="0" smtClean="0"/>
              <a:t>ов*</a:t>
            </a:r>
            <a:r>
              <a:rPr lang="ru-RU" b="1" u="sng" dirty="0" smtClean="0"/>
              <a:t>)</a:t>
            </a:r>
            <a:endParaRPr lang="ru-RU" b="1" u="sng" dirty="0" smtClean="0"/>
          </a:p>
          <a:p>
            <a:pPr marL="342900" indent="-342900">
              <a:buAutoNum type="arabicPeriod"/>
            </a:pPr>
            <a:r>
              <a:rPr lang="ru-RU" u="sng" dirty="0"/>
              <a:t>КБ «</a:t>
            </a:r>
            <a:r>
              <a:rPr lang="ru-RU" u="sng" dirty="0" err="1"/>
              <a:t>Стройлесбанк</a:t>
            </a:r>
            <a:r>
              <a:rPr lang="ru-RU" u="sng" dirty="0"/>
              <a:t>» (ООО)</a:t>
            </a:r>
          </a:p>
          <a:p>
            <a:pPr marL="342900" indent="-342900">
              <a:buAutoNum type="arabicPeriod"/>
            </a:pPr>
            <a:r>
              <a:rPr lang="ru-RU" dirty="0" smtClean="0"/>
              <a:t>ПАО «Сбербанк России»</a:t>
            </a:r>
          </a:p>
          <a:p>
            <a:pPr marL="342900" indent="-342900">
              <a:buAutoNum type="arabicPeriod"/>
            </a:pPr>
            <a:r>
              <a:rPr lang="ru-RU" dirty="0"/>
              <a:t>ПАО </a:t>
            </a:r>
            <a:r>
              <a:rPr lang="ru-RU" dirty="0" smtClean="0"/>
              <a:t>«Промсвязьбанк»</a:t>
            </a:r>
          </a:p>
          <a:p>
            <a:pPr marL="342900" indent="-342900">
              <a:buAutoNum type="arabicPeriod"/>
            </a:pPr>
            <a:r>
              <a:rPr lang="ru-RU" dirty="0"/>
              <a:t>АО </a:t>
            </a:r>
            <a:r>
              <a:rPr lang="ru-RU" dirty="0" smtClean="0"/>
              <a:t>«АЛЬФА-БАНК»</a:t>
            </a:r>
          </a:p>
          <a:p>
            <a:pPr marL="342900" indent="-342900">
              <a:buAutoNum type="arabicPeriod"/>
            </a:pPr>
            <a:r>
              <a:rPr lang="ru-RU" dirty="0"/>
              <a:t>ПАО Банк </a:t>
            </a:r>
            <a:r>
              <a:rPr lang="ru-RU" dirty="0" smtClean="0"/>
              <a:t>«ФК Открытие»</a:t>
            </a:r>
          </a:p>
          <a:p>
            <a:pPr marL="342900" indent="-342900">
              <a:buAutoNum type="arabicPeriod"/>
            </a:pPr>
            <a:r>
              <a:rPr lang="ru-RU" dirty="0"/>
              <a:t>ТКБ БАНК (ПАО</a:t>
            </a:r>
            <a:r>
              <a:rPr lang="ru-RU" dirty="0" smtClean="0"/>
              <a:t>)</a:t>
            </a:r>
          </a:p>
          <a:p>
            <a:pPr marL="342900" indent="-342900">
              <a:buAutoNum type="arabicPeriod"/>
            </a:pPr>
            <a:r>
              <a:rPr lang="ru-RU" dirty="0"/>
              <a:t>АО </a:t>
            </a:r>
            <a:r>
              <a:rPr lang="ru-RU" dirty="0" smtClean="0"/>
              <a:t>«</a:t>
            </a:r>
            <a:r>
              <a:rPr lang="ru-RU" dirty="0" err="1" smtClean="0"/>
              <a:t>Россельхозбанк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ПАО </a:t>
            </a:r>
            <a:r>
              <a:rPr lang="ru-RU" dirty="0" smtClean="0"/>
              <a:t>«</a:t>
            </a:r>
            <a:r>
              <a:rPr lang="ru-RU" dirty="0" err="1" smtClean="0"/>
              <a:t>Совкомбанк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ПАО </a:t>
            </a:r>
            <a:r>
              <a:rPr lang="ru-RU" dirty="0" smtClean="0"/>
              <a:t>«АК БАРС» БАНК</a:t>
            </a:r>
          </a:p>
          <a:p>
            <a:pPr marL="342900" indent="-342900">
              <a:buAutoNum type="arabicPeriod"/>
            </a:pPr>
            <a:r>
              <a:rPr lang="ru-RU" u="sng" dirty="0"/>
              <a:t>АО БАНК </a:t>
            </a:r>
            <a:r>
              <a:rPr lang="ru-RU" u="sng" dirty="0" smtClean="0"/>
              <a:t>«СНГБ»</a:t>
            </a:r>
          </a:p>
          <a:p>
            <a:pPr marL="342900" indent="-342900">
              <a:buAutoNum type="arabicPeriod"/>
            </a:pPr>
            <a:r>
              <a:rPr lang="ru-RU" dirty="0"/>
              <a:t>Банк ГПБ (АО)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АО </a:t>
            </a:r>
            <a:r>
              <a:rPr lang="ru-RU" dirty="0" smtClean="0"/>
              <a:t>«Банк </a:t>
            </a:r>
            <a:r>
              <a:rPr lang="ru-RU" dirty="0" err="1" smtClean="0"/>
              <a:t>Интеза</a:t>
            </a:r>
            <a:r>
              <a:rPr lang="ru-RU" dirty="0" smtClean="0"/>
              <a:t>» </a:t>
            </a:r>
          </a:p>
          <a:p>
            <a:pPr marL="342900" indent="-342900">
              <a:buAutoNum type="arabicPeriod"/>
            </a:pPr>
            <a:r>
              <a:rPr lang="ru-RU" dirty="0"/>
              <a:t>АО </a:t>
            </a:r>
            <a:r>
              <a:rPr lang="ru-RU" dirty="0" smtClean="0"/>
              <a:t>«МСП Банк» </a:t>
            </a:r>
          </a:p>
          <a:p>
            <a:pPr marL="342900" indent="-342900">
              <a:buAutoNum type="arabicPeriod"/>
            </a:pPr>
            <a:r>
              <a:rPr lang="ru-RU" dirty="0"/>
              <a:t>АО </a:t>
            </a:r>
            <a:r>
              <a:rPr lang="ru-RU" dirty="0" smtClean="0"/>
              <a:t>«Райффайзенбанк»</a:t>
            </a:r>
          </a:p>
          <a:p>
            <a:endParaRPr lang="ru-RU" b="1" u="sng" dirty="0" smtClean="0"/>
          </a:p>
          <a:p>
            <a:r>
              <a:rPr lang="ru-RU" sz="800" dirty="0" smtClean="0"/>
              <a:t>* По данным сайта: </a:t>
            </a:r>
            <a:r>
              <a:rPr lang="ru-RU" sz="800" dirty="0" err="1" smtClean="0"/>
              <a:t>Мойбизнес.РФ</a:t>
            </a:r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251" y="2454737"/>
            <a:ext cx="7196382" cy="32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393291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500390"/>
            <a:ext cx="7388258" cy="1919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40" y="1845655"/>
            <a:ext cx="7299321" cy="2499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1776338"/>
            <a:ext cx="2142857" cy="933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2795321"/>
            <a:ext cx="3419048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393291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690688"/>
            <a:ext cx="2123810" cy="914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1756" y="1690688"/>
            <a:ext cx="6238095" cy="5047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2713705"/>
            <a:ext cx="3089488" cy="12168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791" y="4214497"/>
            <a:ext cx="3086897" cy="8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229151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736095"/>
              </p:ext>
            </p:extLst>
          </p:nvPr>
        </p:nvGraphicFramePr>
        <p:xfrm>
          <a:off x="838200" y="2346715"/>
          <a:ext cx="5166090" cy="342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04290" y="1791831"/>
            <a:ext cx="53493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Тюменский девелопер ГК «ЭНКО» зарегистрировал программу облигаций объёмом до</a:t>
            </a:r>
            <a:r>
              <a:rPr lang="ru-RU" b="1" dirty="0" smtClean="0">
                <a:latin typeface="Century Gothic" panose="020B0502020202020204" pitchFamily="34" charset="0"/>
              </a:rPr>
              <a:t> 2 </a:t>
            </a:r>
            <a:r>
              <a:rPr lang="ru-RU" b="1" dirty="0">
                <a:latin typeface="Century Gothic" panose="020B0502020202020204" pitchFamily="34" charset="0"/>
              </a:rPr>
              <a:t>млрд руб.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23-25 </a:t>
            </a:r>
            <a:r>
              <a:rPr lang="ru-RU" dirty="0">
                <a:latin typeface="Century Gothic" panose="020B0502020202020204" pitchFamily="34" charset="0"/>
              </a:rPr>
              <a:t>декабря </a:t>
            </a:r>
            <a:r>
              <a:rPr lang="ru-RU" dirty="0" smtClean="0">
                <a:latin typeface="Century Gothic" panose="020B0502020202020204" pitchFamily="34" charset="0"/>
              </a:rPr>
              <a:t>проведен </a:t>
            </a:r>
            <a:r>
              <a:rPr lang="ru-RU" dirty="0">
                <a:latin typeface="Century Gothic" panose="020B0502020202020204" pitchFamily="34" charset="0"/>
              </a:rPr>
              <a:t>сбор заявок на 2-летние облигации </a:t>
            </a:r>
            <a:r>
              <a:rPr lang="ru-RU" dirty="0" smtClean="0">
                <a:latin typeface="Century Gothic" panose="020B0502020202020204" pitchFamily="34" charset="0"/>
              </a:rPr>
              <a:t>объёмом </a:t>
            </a:r>
            <a:r>
              <a:rPr lang="ru-RU" dirty="0">
                <a:latin typeface="Century Gothic" panose="020B0502020202020204" pitchFamily="34" charset="0"/>
              </a:rPr>
              <a:t>100 млн </a:t>
            </a:r>
            <a:r>
              <a:rPr lang="ru-RU" dirty="0" smtClean="0">
                <a:latin typeface="Century Gothic" panose="020B0502020202020204" pitchFamily="34" charset="0"/>
              </a:rPr>
              <a:t>рублей. </a:t>
            </a:r>
            <a:r>
              <a:rPr lang="ru-RU" dirty="0">
                <a:latin typeface="Century Gothic" panose="020B0502020202020204" pitchFamily="34" charset="0"/>
              </a:rPr>
              <a:t>Ставка </a:t>
            </a:r>
            <a:r>
              <a:rPr lang="ru-RU" dirty="0" smtClean="0">
                <a:latin typeface="Century Gothic" panose="020B0502020202020204" pitchFamily="34" charset="0"/>
              </a:rPr>
              <a:t>купона установлена </a:t>
            </a:r>
            <a:r>
              <a:rPr lang="ru-RU" dirty="0">
                <a:latin typeface="Century Gothic" panose="020B0502020202020204" pitchFamily="34" charset="0"/>
              </a:rPr>
              <a:t>в размере </a:t>
            </a:r>
            <a:r>
              <a:rPr lang="ru-RU" b="1" dirty="0">
                <a:latin typeface="Century Gothic" panose="020B0502020202020204" pitchFamily="34" charset="0"/>
              </a:rPr>
              <a:t>12% годовых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Ещё один уральский застройщик готовится к </a:t>
            </a:r>
            <a:r>
              <a:rPr lang="ru-RU" dirty="0">
                <a:latin typeface="Century Gothic" panose="020B0502020202020204" pitchFamily="34" charset="0"/>
              </a:rPr>
              <a:t>выпуску облигаций: </a:t>
            </a:r>
            <a:r>
              <a:rPr lang="ru-RU" dirty="0" smtClean="0">
                <a:latin typeface="Century Gothic" panose="020B0502020202020204" pitchFamily="34" charset="0"/>
              </a:rPr>
              <a:t>«Московская биржа» зарегистрировала </a:t>
            </a:r>
            <a:r>
              <a:rPr lang="ru-RU" dirty="0">
                <a:latin typeface="Century Gothic" panose="020B0502020202020204" pitchFamily="34" charset="0"/>
              </a:rPr>
              <a:t>программу облигаций ООО </a:t>
            </a:r>
            <a:r>
              <a:rPr lang="ru-RU" dirty="0" smtClean="0">
                <a:latin typeface="Century Gothic" panose="020B0502020202020204" pitchFamily="34" charset="0"/>
              </a:rPr>
              <a:t>«Брусника</a:t>
            </a:r>
            <a:r>
              <a:rPr lang="ru-RU" dirty="0">
                <a:latin typeface="Century Gothic" panose="020B0502020202020204" pitchFamily="34" charset="0"/>
              </a:rPr>
              <a:t>. Строительство и </a:t>
            </a:r>
            <a:r>
              <a:rPr lang="ru-RU" dirty="0" err="1" smtClean="0">
                <a:latin typeface="Century Gothic" panose="020B0502020202020204" pitchFamily="34" charset="0"/>
              </a:rPr>
              <a:t>девелопмент</a:t>
            </a:r>
            <a:r>
              <a:rPr lang="ru-RU" dirty="0" smtClean="0">
                <a:latin typeface="Century Gothic" panose="020B0502020202020204" pitchFamily="34" charset="0"/>
              </a:rPr>
              <a:t>» объемом </a:t>
            </a:r>
            <a:r>
              <a:rPr lang="ru-RU" dirty="0">
                <a:latin typeface="Century Gothic" panose="020B0502020202020204" pitchFamily="34" charset="0"/>
              </a:rPr>
              <a:t>до </a:t>
            </a:r>
            <a:r>
              <a:rPr lang="ru-RU" b="1" dirty="0">
                <a:latin typeface="Century Gothic" panose="020B0502020202020204" pitchFamily="34" charset="0"/>
              </a:rPr>
              <a:t>10 млрд </a:t>
            </a:r>
            <a:r>
              <a:rPr lang="ru-RU" b="1" dirty="0" smtClean="0">
                <a:latin typeface="Century Gothic" panose="020B0502020202020204" pitchFamily="34" charset="0"/>
              </a:rPr>
              <a:t>рублей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Первые получатели субсидии в 2019 году: Новосибирский завод резки металла;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компания Талан </a:t>
            </a:r>
            <a:r>
              <a:rPr lang="ru-RU" dirty="0" err="1" smtClean="0">
                <a:latin typeface="Century Gothic" panose="020B0502020202020204" pitchFamily="34" charset="0"/>
              </a:rPr>
              <a:t>Финанс</a:t>
            </a:r>
            <a:r>
              <a:rPr lang="ru-RU" dirty="0" smtClean="0">
                <a:latin typeface="Century Gothic" panose="020B0502020202020204" pitchFamily="34" charset="0"/>
              </a:rPr>
              <a:t>; «</a:t>
            </a:r>
            <a:r>
              <a:rPr lang="ru-RU" dirty="0" err="1" smtClean="0">
                <a:latin typeface="Century Gothic" panose="020B0502020202020204" pitchFamily="34" charset="0"/>
              </a:rPr>
              <a:t>Брайт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Финанс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944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216454" y="741405"/>
          <a:ext cx="9558637" cy="494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38200" y="349248"/>
            <a:ext cx="10515600" cy="1001757"/>
            <a:chOff x="0" y="54381"/>
            <a:chExt cx="10515600" cy="12168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54381"/>
              <a:ext cx="1051560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59399" y="113780"/>
              <a:ext cx="10396802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err="1" smtClean="0">
                  <a:latin typeface="Century Gothic" panose="020B0502020202020204" pitchFamily="34" charset="0"/>
                </a:rPr>
                <a:t>Краудлендинг</a:t>
              </a:r>
              <a:r>
                <a:rPr lang="ru-RU" sz="3200" kern="1200" dirty="0" smtClean="0">
                  <a:latin typeface="Century Gothic" panose="020B0502020202020204" pitchFamily="34" charset="0"/>
                </a:rPr>
                <a:t> – новая форма коллективных инвестиций он-</a:t>
              </a:r>
              <a:r>
                <a:rPr lang="ru-RU" sz="3200" kern="1200" dirty="0" err="1" smtClean="0">
                  <a:latin typeface="Century Gothic" panose="020B0502020202020204" pitchFamily="34" charset="0"/>
                </a:rPr>
                <a:t>лайн</a:t>
              </a:r>
              <a:endParaRPr lang="ru-RU" sz="32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6454" y="4799787"/>
            <a:ext cx="972064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По оценкам рынок </a:t>
            </a:r>
            <a:r>
              <a:rPr lang="ru-RU" dirty="0" err="1" smtClean="0">
                <a:latin typeface="Century Gothic" panose="020B0502020202020204" pitchFamily="34" charset="0"/>
              </a:rPr>
              <a:t>краудлендинга</a:t>
            </a:r>
            <a:r>
              <a:rPr lang="ru-RU" dirty="0" smtClean="0">
                <a:latin typeface="Century Gothic" panose="020B0502020202020204" pitchFamily="34" charset="0"/>
              </a:rPr>
              <a:t> пока мал, но вырос с 11,5 млрд руб. в 2017 году до </a:t>
            </a:r>
            <a:r>
              <a:rPr lang="ru-RU" b="1" dirty="0" smtClean="0">
                <a:latin typeface="Century Gothic" panose="020B0502020202020204" pitchFamily="34" charset="0"/>
              </a:rPr>
              <a:t>15,2 млрд руб. </a:t>
            </a:r>
            <a:r>
              <a:rPr lang="ru-RU" dirty="0" smtClean="0">
                <a:latin typeface="Century Gothic" panose="020B0502020202020204" pitchFamily="34" charset="0"/>
              </a:rPr>
              <a:t>в 2018 году (по данным газеты «Ведомости»)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С 01.01.2020 вступил в силу закон 259-ФЗ о регулировании рынка инвестиций через он-</a:t>
            </a:r>
            <a:r>
              <a:rPr lang="ru-RU" dirty="0" err="1" smtClean="0">
                <a:latin typeface="Century Gothic" panose="020B0502020202020204" pitchFamily="34" charset="0"/>
              </a:rPr>
              <a:t>лайн</a:t>
            </a:r>
            <a:r>
              <a:rPr lang="ru-RU" dirty="0" smtClean="0">
                <a:latin typeface="Century Gothic" panose="020B0502020202020204" pitchFamily="34" charset="0"/>
              </a:rPr>
              <a:t> платформы: </a:t>
            </a:r>
            <a:r>
              <a:rPr lang="ru-RU" dirty="0">
                <a:latin typeface="Century Gothic" panose="020B0502020202020204" pitchFamily="34" charset="0"/>
              </a:rPr>
              <a:t>Банк России - регулятор </a:t>
            </a:r>
            <a:r>
              <a:rPr lang="ru-RU" dirty="0" smtClean="0">
                <a:latin typeface="Century Gothic" panose="020B0502020202020204" pitchFamily="34" charset="0"/>
              </a:rPr>
              <a:t>рынка, макс. размер инвестиций физ. лица неквалифицированного инвестора – 600 тыс. руб. в год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На </a:t>
            </a:r>
            <a:r>
              <a:rPr lang="ru-RU" dirty="0">
                <a:latin typeface="Century Gothic" panose="020B0502020202020204" pitchFamily="34" charset="0"/>
              </a:rPr>
              <a:t>поддержку </a:t>
            </a:r>
            <a:r>
              <a:rPr lang="ru-RU" dirty="0" err="1">
                <a:latin typeface="Century Gothic" panose="020B0502020202020204" pitchFamily="34" charset="0"/>
              </a:rPr>
              <a:t>краудинвестинга</a:t>
            </a:r>
            <a:r>
              <a:rPr lang="ru-RU" dirty="0">
                <a:latin typeface="Century Gothic" panose="020B0502020202020204" pitchFamily="34" charset="0"/>
              </a:rPr>
              <a:t> в 2020 году </a:t>
            </a:r>
            <a:r>
              <a:rPr lang="ru-RU" dirty="0" err="1" smtClean="0">
                <a:latin typeface="Century Gothic" panose="020B0502020202020204" pitchFamily="34" charset="0"/>
              </a:rPr>
              <a:t>МинЭк</a:t>
            </a:r>
            <a:r>
              <a:rPr lang="ru-RU" dirty="0" smtClean="0">
                <a:latin typeface="Century Gothic" panose="020B0502020202020204" pitchFamily="34" charset="0"/>
              </a:rPr>
              <a:t> выделил </a:t>
            </a:r>
            <a:r>
              <a:rPr lang="ru-RU" dirty="0">
                <a:latin typeface="Century Gothic" panose="020B0502020202020204" pitchFamily="34" charset="0"/>
              </a:rPr>
              <a:t>10 </a:t>
            </a:r>
            <a:r>
              <a:rPr lang="ru-RU" dirty="0" smtClean="0">
                <a:latin typeface="Century Gothic" panose="020B0502020202020204" pitchFamily="34" charset="0"/>
              </a:rPr>
              <a:t>млн. </a:t>
            </a:r>
            <a:r>
              <a:rPr lang="ru-RU" dirty="0">
                <a:latin typeface="Century Gothic" panose="020B0502020202020204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1344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717700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55120"/>
              </p:ext>
            </p:extLst>
          </p:nvPr>
        </p:nvGraphicFramePr>
        <p:xfrm>
          <a:off x="634775" y="2038664"/>
          <a:ext cx="5461225" cy="3829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98471"/>
                <a:gridCol w="1062754"/>
              </a:tblGrid>
              <a:tr h="424920">
                <a:tc>
                  <a:txBody>
                    <a:bodyPr/>
                    <a:lstStyle/>
                    <a:p>
                      <a:r>
                        <a:rPr lang="ru-RU" dirty="0" smtClean="0"/>
                        <a:t>Финансовый рынок г. Тюмень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</a:p>
                  </a:txBody>
                  <a:tcPr/>
                </a:tc>
              </a:tr>
              <a:tr h="424920">
                <a:tc>
                  <a:txBody>
                    <a:bodyPr/>
                    <a:lstStyle/>
                    <a:p>
                      <a:r>
                        <a:rPr lang="ru-RU" dirty="0" smtClean="0"/>
                        <a:t>Кредитные потребительские кооперативы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24920">
                <a:tc>
                  <a:txBody>
                    <a:bodyPr/>
                    <a:lstStyle/>
                    <a:p>
                      <a:r>
                        <a:rPr lang="ru-RU" dirty="0" smtClean="0"/>
                        <a:t>Микро-финансовые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</a:p>
                  </a:txBody>
                  <a:tcPr/>
                </a:tc>
              </a:tr>
              <a:tr h="424920">
                <a:tc>
                  <a:txBody>
                    <a:bodyPr/>
                    <a:lstStyle/>
                    <a:p>
                      <a:r>
                        <a:rPr lang="ru-RU" dirty="0" smtClean="0"/>
                        <a:t>Лизинговые компании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</a:p>
                  </a:txBody>
                  <a:tcPr/>
                </a:tc>
              </a:tr>
              <a:tr h="424920">
                <a:tc>
                  <a:txBody>
                    <a:bodyPr/>
                    <a:lstStyle/>
                    <a:p>
                      <a:r>
                        <a:rPr lang="ru-RU" dirty="0" smtClean="0"/>
                        <a:t>Кредитные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</a:p>
                  </a:txBody>
                  <a:tcPr/>
                </a:tc>
              </a:tr>
              <a:tr h="42492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Страховые компании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</a:p>
                  </a:txBody>
                  <a:tcPr/>
                </a:tc>
              </a:tr>
              <a:tr h="424920">
                <a:tc>
                  <a:txBody>
                    <a:bodyPr/>
                    <a:lstStyle/>
                    <a:p>
                      <a:r>
                        <a:rPr lang="ru-RU" dirty="0" smtClean="0"/>
                        <a:t>Инвестиционные компании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</a:p>
                  </a:txBody>
                  <a:tcPr/>
                </a:tc>
              </a:tr>
              <a:tr h="424920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Региональные гарантийные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054159"/>
              </p:ext>
            </p:extLst>
          </p:nvPr>
        </p:nvGraphicFramePr>
        <p:xfrm>
          <a:off x="6579498" y="2451887"/>
          <a:ext cx="4506589" cy="300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054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52083" y="372133"/>
            <a:ext cx="10775092" cy="983384"/>
            <a:chOff x="-307497" y="171089"/>
            <a:chExt cx="10775092" cy="98338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-307497" y="171089"/>
              <a:ext cx="10515600" cy="9833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48005" y="219094"/>
              <a:ext cx="10419590" cy="887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latin typeface="Century Gothic" panose="020B0502020202020204" pitchFamily="34" charset="0"/>
                </a:rPr>
                <a:t>Результаты опроса Счетной палаты РФ по оценке эффективности мер господдержки МСП</a:t>
              </a:r>
              <a:endParaRPr lang="ru-RU" sz="28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181437" y="1691235"/>
            <a:ext cx="9653798" cy="4369700"/>
            <a:chOff x="3700" y="1252513"/>
            <a:chExt cx="4584498" cy="238214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700" y="1252513"/>
              <a:ext cx="4584498" cy="238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8520" y="1307333"/>
              <a:ext cx="4474858" cy="1762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dirty="0">
                  <a:latin typeface="Century Gothic" panose="020B0502020202020204" pitchFamily="34" charset="0"/>
                </a:rPr>
                <a:t>73,2% предпринимателей </a:t>
              </a:r>
              <a:r>
                <a:rPr lang="ru-RU" sz="2400" dirty="0" smtClean="0">
                  <a:latin typeface="Century Gothic" panose="020B0502020202020204" pitchFamily="34" charset="0"/>
                </a:rPr>
                <a:t>дали положительную оценку</a:t>
              </a:r>
              <a:endParaRPr lang="ru-RU" sz="2400" dirty="0">
                <a:latin typeface="Century Gothic" panose="020B0502020202020204" pitchFamily="34" charset="0"/>
              </a:endParaRP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400" dirty="0">
                <a:latin typeface="Century Gothic" panose="020B0502020202020204" pitchFamily="34" charset="0"/>
              </a:endParaRPr>
            </a:p>
            <a:p>
              <a:pPr marL="0" lvl="1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Предпочтительные механизмы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dirty="0">
                  <a:latin typeface="Century Gothic" panose="020B0502020202020204" pitchFamily="34" charset="0"/>
                </a:rPr>
                <a:t>38% финансовая поддержка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dirty="0">
                  <a:latin typeface="Century Gothic" panose="020B0502020202020204" pitchFamily="34" charset="0"/>
                </a:rPr>
                <a:t>17% льготные налоговые режимы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400" dirty="0">
                <a:latin typeface="Century Gothic" panose="020B0502020202020204" pitchFamily="34" charset="0"/>
              </a:endParaRPr>
            </a:p>
            <a:p>
              <a:pPr marL="0" lvl="1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Инструменты поддержки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u="sng" dirty="0">
                  <a:latin typeface="Century Gothic" panose="020B0502020202020204" pitchFamily="34" charset="0"/>
                </a:rPr>
                <a:t>30% </a:t>
              </a:r>
              <a:r>
                <a:rPr lang="ru-RU" sz="2400" u="sng" dirty="0" err="1">
                  <a:latin typeface="Century Gothic" panose="020B0502020202020204" pitchFamily="34" charset="0"/>
                </a:rPr>
                <a:t>микрозаймы</a:t>
              </a:r>
              <a:endParaRPr lang="ru-RU" sz="2400" u="sng" dirty="0">
                <a:latin typeface="Century Gothic" panose="020B0502020202020204" pitchFamily="34" charset="0"/>
              </a:endParaRP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dirty="0">
                  <a:latin typeface="Century Gothic" panose="020B0502020202020204" pitchFamily="34" charset="0"/>
                </a:rPr>
                <a:t>17,2% субсидии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dirty="0">
                  <a:latin typeface="Century Gothic" panose="020B0502020202020204" pitchFamily="34" charset="0"/>
                </a:rPr>
                <a:t>15%  льготные кредиты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5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008422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608812"/>
              </p:ext>
            </p:extLst>
          </p:nvPr>
        </p:nvGraphicFramePr>
        <p:xfrm>
          <a:off x="838200" y="1782270"/>
          <a:ext cx="5512025" cy="35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544897"/>
              </p:ext>
            </p:extLst>
          </p:nvPr>
        </p:nvGraphicFramePr>
        <p:xfrm>
          <a:off x="6408891" y="2842326"/>
          <a:ext cx="5276007" cy="35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493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52083" y="372133"/>
            <a:ext cx="10515600" cy="983384"/>
            <a:chOff x="-307497" y="171089"/>
            <a:chExt cx="10515600" cy="98338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-307497" y="171089"/>
              <a:ext cx="10515600" cy="9833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-259492" y="219094"/>
              <a:ext cx="10419590" cy="887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latin typeface="Century Gothic" panose="020B0502020202020204" pitchFamily="34" charset="0"/>
                </a:rPr>
                <a:t>Региональные Банки в реализации Нацпроекта МСП</a:t>
              </a:r>
              <a:endParaRPr lang="ru-RU" sz="2800" kern="1200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11678836"/>
              </p:ext>
            </p:extLst>
          </p:nvPr>
        </p:nvGraphicFramePr>
        <p:xfrm>
          <a:off x="1488645" y="1505119"/>
          <a:ext cx="9214709" cy="5081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1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9962" y="2408107"/>
            <a:ext cx="10515600" cy="1325563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Спасибо за внимание!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0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7790095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983978" y="2041749"/>
            <a:ext cx="4224043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МЕРЫ ПОДДЕРЖКИ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8200" y="2956149"/>
            <a:ext cx="209111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1. </a:t>
            </a:r>
            <a:r>
              <a:rPr lang="ru-RU" dirty="0" smtClean="0"/>
              <a:t>Идея </a:t>
            </a:r>
            <a:r>
              <a:rPr lang="ru-RU" dirty="0"/>
              <a:t>начать бизнес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4910" y="3970757"/>
            <a:ext cx="209111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2. Регистрация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17146" y="3970757"/>
            <a:ext cx="2091119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4. Реализация отдельных проектов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26028" y="4885157"/>
            <a:ext cx="209111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3. Получение доступного финансирования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08265" y="2956149"/>
            <a:ext cx="209111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5. Выход на экспорт</a:t>
            </a:r>
          </a:p>
        </p:txBody>
      </p:sp>
    </p:spTree>
    <p:extLst>
      <p:ext uri="{BB962C8B-B14F-4D97-AF65-F5344CB8AC3E}">
        <p14:creationId xmlns:p14="http://schemas.microsoft.com/office/powerpoint/2010/main" val="308834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76326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44" y="1572840"/>
            <a:ext cx="5293070" cy="1759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44" y="3423982"/>
            <a:ext cx="5008608" cy="1426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696" y="4850630"/>
            <a:ext cx="5299118" cy="1845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2759" y="2358899"/>
            <a:ext cx="5407538" cy="3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76326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253" y="2916153"/>
            <a:ext cx="6231744" cy="17303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2302788"/>
            <a:ext cx="5304053" cy="29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180227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96" y="2180923"/>
            <a:ext cx="1361317" cy="1313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2713" y="2240667"/>
            <a:ext cx="57938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/>
              <a:t>Микрокредитная</a:t>
            </a:r>
            <a:r>
              <a:rPr lang="ru-RU" b="1" u="sng" dirty="0"/>
              <a:t> компания «Фонд микрофинансирования Тюменской области</a:t>
            </a:r>
            <a:r>
              <a:rPr lang="ru-RU" b="1" u="sng" dirty="0" smtClean="0"/>
              <a:t>»</a:t>
            </a:r>
          </a:p>
          <a:p>
            <a:r>
              <a:rPr lang="ru-RU" dirty="0" smtClean="0"/>
              <a:t>Цель - повышение </a:t>
            </a:r>
            <a:r>
              <a:rPr lang="ru-RU" dirty="0"/>
              <a:t>доступности финансовых ресурсов для бизнеса, 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/>
              <a:t>для </a:t>
            </a:r>
            <a:r>
              <a:rPr lang="ru-RU" dirty="0" err="1"/>
              <a:t>стартапов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Сумма		до 5 млн. руб.</a:t>
            </a:r>
          </a:p>
          <a:p>
            <a:r>
              <a:rPr lang="ru-RU" dirty="0" smtClean="0"/>
              <a:t>Ставка		6% - 6,5% годовых</a:t>
            </a:r>
          </a:p>
          <a:p>
            <a:r>
              <a:rPr lang="ru-RU" dirty="0" smtClean="0"/>
              <a:t>Срок		до 36 месяцев</a:t>
            </a:r>
          </a:p>
          <a:p>
            <a:r>
              <a:rPr lang="ru-RU" dirty="0" smtClean="0"/>
              <a:t>Обеспечение	до 500 тыс. руб. 2 поручителя, </a:t>
            </a:r>
          </a:p>
          <a:p>
            <a:r>
              <a:rPr lang="ru-RU" dirty="0"/>
              <a:t>	</a:t>
            </a:r>
            <a:r>
              <a:rPr lang="ru-RU" dirty="0" smtClean="0"/>
              <a:t>	более 500 тыс. руб. – залог + </a:t>
            </a:r>
          </a:p>
          <a:p>
            <a:r>
              <a:rPr lang="ru-RU" dirty="0"/>
              <a:t>	</a:t>
            </a:r>
            <a:r>
              <a:rPr lang="ru-RU" dirty="0" smtClean="0"/>
              <a:t>	поручительство</a:t>
            </a:r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559991"/>
              </p:ext>
            </p:extLst>
          </p:nvPr>
        </p:nvGraphicFramePr>
        <p:xfrm>
          <a:off x="6935885" y="1904940"/>
          <a:ext cx="4648201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422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946661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72714" y="1690688"/>
            <a:ext cx="97810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Фонд «Инвестиционное агентство Тюменской области</a:t>
            </a:r>
            <a:r>
              <a:rPr lang="ru-RU" b="1" u="sng" dirty="0" smtClean="0"/>
              <a:t>»</a:t>
            </a:r>
          </a:p>
          <a:p>
            <a:r>
              <a:rPr lang="ru-RU" dirty="0" smtClean="0"/>
              <a:t>Цель </a:t>
            </a:r>
            <a:r>
              <a:rPr lang="ru-RU" dirty="0"/>
              <a:t>- Повышение инвестиционной привлекательности, создание благоприятных условий для ведения предпринимательской и инвестиционной деятельности.</a:t>
            </a:r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Инвестиционные </a:t>
            </a:r>
            <a:r>
              <a:rPr lang="ru-RU" u="sng" dirty="0"/>
              <a:t>займы</a:t>
            </a:r>
          </a:p>
          <a:p>
            <a:r>
              <a:rPr lang="ru-RU" dirty="0" smtClean="0"/>
              <a:t>Сумма		5 млн. руб. – 50 млн. руб.</a:t>
            </a:r>
          </a:p>
          <a:p>
            <a:r>
              <a:rPr lang="ru-RU" dirty="0" smtClean="0"/>
              <a:t>Ставка		8,5% годовых</a:t>
            </a:r>
          </a:p>
          <a:p>
            <a:r>
              <a:rPr lang="ru-RU" dirty="0" smtClean="0"/>
              <a:t>Срок		до 60 месяцев</a:t>
            </a:r>
          </a:p>
          <a:p>
            <a:r>
              <a:rPr lang="ru-RU" dirty="0" smtClean="0"/>
              <a:t>Обеспечение	залог + поручительство</a:t>
            </a:r>
          </a:p>
          <a:p>
            <a:endParaRPr lang="ru-RU" dirty="0" smtClean="0"/>
          </a:p>
          <a:p>
            <a:r>
              <a:rPr lang="ru-RU" u="sng" dirty="0"/>
              <a:t>Гарантийный </a:t>
            </a:r>
            <a:r>
              <a:rPr lang="ru-RU" u="sng" dirty="0" smtClean="0"/>
              <a:t>фонд</a:t>
            </a:r>
          </a:p>
          <a:p>
            <a:r>
              <a:rPr lang="ru-RU" dirty="0" smtClean="0"/>
              <a:t>Сумма		до 22,9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</a:p>
          <a:p>
            <a:r>
              <a:rPr lang="ru-RU" dirty="0"/>
              <a:t>Срок		по кредитам сроком до 10 лет,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по </a:t>
            </a:r>
            <a:r>
              <a:rPr lang="ru-RU" dirty="0" err="1"/>
              <a:t>микрозаймам</a:t>
            </a:r>
            <a:r>
              <a:rPr lang="ru-RU" dirty="0"/>
              <a:t> и банковским гарантиям – сроком до 3 </a:t>
            </a:r>
            <a:r>
              <a:rPr lang="ru-RU" dirty="0" smtClean="0"/>
              <a:t>лет</a:t>
            </a:r>
          </a:p>
          <a:p>
            <a:r>
              <a:rPr lang="ru-RU" dirty="0"/>
              <a:t>Вознаграждение	0,5 - 1 % годовых от суммы поручительства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11" y="1690688"/>
            <a:ext cx="1176203" cy="11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1947440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72713" y="1943561"/>
            <a:ext cx="6454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Фонд «Инвестиционное агентство Тюменской области</a:t>
            </a:r>
            <a:r>
              <a:rPr lang="ru-RU" b="1" u="sng" dirty="0" smtClean="0"/>
              <a:t>»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11" y="1690688"/>
            <a:ext cx="1176203" cy="1176203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873810"/>
              </p:ext>
            </p:extLst>
          </p:nvPr>
        </p:nvGraphicFramePr>
        <p:xfrm>
          <a:off x="6582449" y="2589892"/>
          <a:ext cx="4391026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603723"/>
              </p:ext>
            </p:extLst>
          </p:nvPr>
        </p:nvGraphicFramePr>
        <p:xfrm>
          <a:off x="838200" y="2699429"/>
          <a:ext cx="457200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598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30003799"/>
              </p:ext>
            </p:extLst>
          </p:nvPr>
        </p:nvGraphicFramePr>
        <p:xfrm>
          <a:off x="838200" y="313038"/>
          <a:ext cx="10515600" cy="74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1303" y="1044541"/>
            <a:ext cx="8181047" cy="57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84451" y="425957"/>
            <a:ext cx="10515600" cy="730080"/>
            <a:chOff x="0" y="9187"/>
            <a:chExt cx="10515600" cy="73008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9187"/>
              <a:ext cx="10515600" cy="730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35640" y="44827"/>
              <a:ext cx="10444320" cy="65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latin typeface="Century Gothic" panose="020B0502020202020204" pitchFamily="34" charset="0"/>
                </a:rPr>
                <a:t>Программа </a:t>
              </a:r>
              <a:r>
                <a:rPr lang="ru-RU" sz="2800" dirty="0" err="1" smtClean="0">
                  <a:latin typeface="Century Gothic" panose="020B0502020202020204" pitchFamily="34" charset="0"/>
                </a:rPr>
                <a:t>МинЭк</a:t>
              </a:r>
              <a:r>
                <a:rPr lang="ru-RU" sz="2800" dirty="0" smtClean="0">
                  <a:latin typeface="Century Gothic" panose="020B0502020202020204" pitchFamily="34" charset="0"/>
                </a:rPr>
                <a:t> № 1764</a:t>
              </a:r>
              <a:endParaRPr lang="ru-RU" sz="2800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49" y="1156037"/>
            <a:ext cx="8692203" cy="55765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376522" y="5178902"/>
            <a:ext cx="3673785" cy="7687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Заключено</a:t>
            </a:r>
            <a:br>
              <a:rPr lang="ru-RU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~</a:t>
            </a:r>
            <a:r>
              <a:rPr lang="ru-RU" sz="1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8000 </a:t>
            </a:r>
            <a:r>
              <a:rPr lang="ru-RU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КД(С) </a:t>
            </a:r>
            <a:endParaRPr lang="ru-RU" sz="12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&gt; </a:t>
            </a:r>
            <a:r>
              <a:rPr lang="ru-RU" sz="1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360 </a:t>
            </a:r>
            <a:r>
              <a:rPr lang="ru-RU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млрд</a:t>
            </a:r>
            <a:r>
              <a:rPr lang="ru-RU" sz="12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54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2675</TotalTime>
  <Words>652</Words>
  <Application>Microsoft Office PowerPoint</Application>
  <PresentationFormat>Широкоэкранный</PresentationFormat>
  <Paragraphs>125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Franklin Gothic Medium</vt:lpstr>
      <vt:lpstr>Symbol</vt:lpstr>
      <vt:lpstr>Тема Office</vt:lpstr>
      <vt:lpstr>Национальный проект МСП.  Инфраструктура финансовой поддержки.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Кропчев Роман Владимирович</dc:creator>
  <cp:lastModifiedBy>Расковалов Александр Сергеевич</cp:lastModifiedBy>
  <cp:revision>146</cp:revision>
  <cp:lastPrinted>2020-02-18T11:05:10Z</cp:lastPrinted>
  <dcterms:created xsi:type="dcterms:W3CDTF">2019-12-17T11:47:21Z</dcterms:created>
  <dcterms:modified xsi:type="dcterms:W3CDTF">2020-02-25T13:59:49Z</dcterms:modified>
</cp:coreProperties>
</file>