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3"/>
  </p:sldMasterIdLst>
  <p:notesMasterIdLst>
    <p:notesMasterId r:id="rId11"/>
  </p:notesMasterIdLst>
  <p:handoutMasterIdLst>
    <p:handoutMasterId r:id="rId12"/>
  </p:handoutMasterIdLst>
  <p:sldIdLst>
    <p:sldId id="378" r:id="rId4"/>
    <p:sldId id="381" r:id="rId5"/>
    <p:sldId id="375" r:id="rId6"/>
    <p:sldId id="385" r:id="rId7"/>
    <p:sldId id="383" r:id="rId8"/>
    <p:sldId id="386" r:id="rId9"/>
    <p:sldId id="354" r:id="rId10"/>
  </p:sldIdLst>
  <p:sldSz cx="9144000" cy="6858000" type="screen4x3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льга Кудинова" initials="О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76"/>
    <a:srgbClr val="272377"/>
    <a:srgbClr val="09345F"/>
    <a:srgbClr val="083E6D"/>
    <a:srgbClr val="C72361"/>
    <a:srgbClr val="00FFA5"/>
    <a:srgbClr val="DD3F7B"/>
    <a:srgbClr val="074C7F"/>
    <a:srgbClr val="54FEAD"/>
    <a:srgbClr val="378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13AFE-095A-427D-B701-328974C6C82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678150-2D41-4950-8A5B-231803E59F6B}">
      <dgm:prSet phldrT="[Текст]" custT="1"/>
      <dgm:spPr/>
      <dgm:t>
        <a:bodyPr/>
        <a:lstStyle/>
        <a:p>
          <a:endParaRPr lang="en-US" sz="1200" dirty="0">
            <a:latin typeface="Arial Black" panose="020B0A04020102020204" pitchFamily="34" charset="0"/>
          </a:endParaRPr>
        </a:p>
        <a:p>
          <a:r>
            <a:rPr lang="en-US" sz="3200" dirty="0">
              <a:latin typeface="Arial Black" panose="020B0A04020102020204" pitchFamily="34" charset="0"/>
            </a:rPr>
            <a:t>1</a:t>
          </a:r>
          <a:endParaRPr lang="ru-RU" sz="3200" dirty="0">
            <a:latin typeface="Arial Black" panose="020B0A04020102020204" pitchFamily="34" charset="0"/>
          </a:endParaRPr>
        </a:p>
      </dgm:t>
    </dgm:pt>
    <dgm:pt modelId="{A9A34B17-D779-47FB-A50A-E0A1A374F97E}" type="parTrans" cxnId="{5C9D6460-40A8-421B-B5FE-2EAA33E7CEFC}">
      <dgm:prSet/>
      <dgm:spPr/>
      <dgm:t>
        <a:bodyPr/>
        <a:lstStyle/>
        <a:p>
          <a:endParaRPr lang="ru-RU"/>
        </a:p>
      </dgm:t>
    </dgm:pt>
    <dgm:pt modelId="{A5FD3F7F-4F55-4479-ACCD-002F6A7191B0}" type="sibTrans" cxnId="{5C9D6460-40A8-421B-B5FE-2EAA33E7CEFC}">
      <dgm:prSet/>
      <dgm:spPr/>
      <dgm:t>
        <a:bodyPr/>
        <a:lstStyle/>
        <a:p>
          <a:endParaRPr lang="ru-RU"/>
        </a:p>
      </dgm:t>
    </dgm:pt>
    <dgm:pt modelId="{9D086FD5-4FEC-4D2C-98BC-3AAEB604AB02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Члены Комитета, Председатель Комитета, Ассоциация за два месяца до конца текущего календарного года направляют в письменной форме предложения в проект плана работы Комитета на следующий год</a:t>
          </a:r>
          <a:endParaRPr lang="ru-RU" sz="1400" dirty="0"/>
        </a:p>
      </dgm:t>
    </dgm:pt>
    <dgm:pt modelId="{04E39D7C-8FD6-4C2E-83DE-F56B27095F5E}" type="parTrans" cxnId="{E4F7957D-DF1B-4A25-A4BE-12A12AF9CF5C}">
      <dgm:prSet/>
      <dgm:spPr/>
      <dgm:t>
        <a:bodyPr/>
        <a:lstStyle/>
        <a:p>
          <a:endParaRPr lang="ru-RU"/>
        </a:p>
      </dgm:t>
    </dgm:pt>
    <dgm:pt modelId="{E08048F7-7EE1-4141-B02D-DA4CB9653909}" type="sibTrans" cxnId="{E4F7957D-DF1B-4A25-A4BE-12A12AF9CF5C}">
      <dgm:prSet/>
      <dgm:spPr/>
      <dgm:t>
        <a:bodyPr/>
        <a:lstStyle/>
        <a:p>
          <a:endParaRPr lang="ru-RU"/>
        </a:p>
      </dgm:t>
    </dgm:pt>
    <dgm:pt modelId="{66B12D9C-8D35-4C92-A3D7-E9C87EAB836A}">
      <dgm:prSet phldrT="[Текст]" custT="1"/>
      <dgm:spPr/>
      <dgm:t>
        <a:bodyPr/>
        <a:lstStyle/>
        <a:p>
          <a:r>
            <a:rPr lang="en-US" sz="3200" dirty="0">
              <a:latin typeface="Arial Black" panose="020B0A04020102020204" pitchFamily="34" charset="0"/>
            </a:rPr>
            <a:t>2</a:t>
          </a:r>
          <a:endParaRPr lang="ru-RU" sz="3200" dirty="0">
            <a:latin typeface="Arial Black" panose="020B0A04020102020204" pitchFamily="34" charset="0"/>
          </a:endParaRPr>
        </a:p>
      </dgm:t>
    </dgm:pt>
    <dgm:pt modelId="{2BB883B1-BB5C-4DC0-BE6D-7192F29E1E5B}" type="parTrans" cxnId="{FD942F99-D487-4742-88CC-0F09A91989C2}">
      <dgm:prSet/>
      <dgm:spPr/>
      <dgm:t>
        <a:bodyPr/>
        <a:lstStyle/>
        <a:p>
          <a:endParaRPr lang="ru-RU"/>
        </a:p>
      </dgm:t>
    </dgm:pt>
    <dgm:pt modelId="{C945F840-0A16-4119-AAAF-2F75E2A4E68F}" type="sibTrans" cxnId="{FD942F99-D487-4742-88CC-0F09A91989C2}">
      <dgm:prSet/>
      <dgm:spPr/>
      <dgm:t>
        <a:bodyPr/>
        <a:lstStyle/>
        <a:p>
          <a:endParaRPr lang="ru-RU"/>
        </a:p>
      </dgm:t>
    </dgm:pt>
    <dgm:pt modelId="{8F324439-71C2-411A-8112-5B1AB59F7B95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Куратор</a:t>
          </a:r>
          <a:r>
            <a:rPr lang="en-US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Комитета готовит на основе предложений проект плана работы Комитета на следующий календарный год</a:t>
          </a:r>
          <a:endParaRPr lang="ru-RU" dirty="0"/>
        </a:p>
      </dgm:t>
    </dgm:pt>
    <dgm:pt modelId="{FF0EE4F4-3A6C-49AD-978A-CD702618E3EE}" type="parTrans" cxnId="{5CCE6AC4-59B3-45DA-AD1F-F0B4F4F9F879}">
      <dgm:prSet/>
      <dgm:spPr/>
      <dgm:t>
        <a:bodyPr/>
        <a:lstStyle/>
        <a:p>
          <a:endParaRPr lang="ru-RU"/>
        </a:p>
      </dgm:t>
    </dgm:pt>
    <dgm:pt modelId="{232A4D9E-B816-4B97-BF75-C8E8EEF8FADD}" type="sibTrans" cxnId="{5CCE6AC4-59B3-45DA-AD1F-F0B4F4F9F879}">
      <dgm:prSet/>
      <dgm:spPr/>
      <dgm:t>
        <a:bodyPr/>
        <a:lstStyle/>
        <a:p>
          <a:endParaRPr lang="ru-RU"/>
        </a:p>
      </dgm:t>
    </dgm:pt>
    <dgm:pt modelId="{694288ED-2B58-48DA-9C19-FD29FEF72FDB}">
      <dgm:prSet phldrT="[Текст]" custT="1"/>
      <dgm:spPr/>
      <dgm:t>
        <a:bodyPr/>
        <a:lstStyle/>
        <a:p>
          <a:r>
            <a:rPr lang="en-US" sz="3200" dirty="0">
              <a:latin typeface="Arial Black" panose="020B0A04020102020204" pitchFamily="34" charset="0"/>
            </a:rPr>
            <a:t>3</a:t>
          </a:r>
          <a:endParaRPr lang="ru-RU" sz="3200" dirty="0">
            <a:latin typeface="Arial Black" panose="020B0A04020102020204" pitchFamily="34" charset="0"/>
          </a:endParaRPr>
        </a:p>
      </dgm:t>
    </dgm:pt>
    <dgm:pt modelId="{EFF00EEA-4ACC-45AB-978A-17A93CD8A499}" type="parTrans" cxnId="{6F42040A-866F-4467-8E55-03E857D3966C}">
      <dgm:prSet/>
      <dgm:spPr/>
      <dgm:t>
        <a:bodyPr/>
        <a:lstStyle/>
        <a:p>
          <a:endParaRPr lang="ru-RU"/>
        </a:p>
      </dgm:t>
    </dgm:pt>
    <dgm:pt modelId="{C35EC5A5-1F98-4BFA-8D2F-6FD9D6C301DF}" type="sibTrans" cxnId="{6F42040A-866F-4467-8E55-03E857D3966C}">
      <dgm:prSet/>
      <dgm:spPr/>
      <dgm:t>
        <a:bodyPr/>
        <a:lstStyle/>
        <a:p>
          <a:endParaRPr lang="ru-RU"/>
        </a:p>
      </dgm:t>
    </dgm:pt>
    <dgm:pt modelId="{392E2D09-AC2A-46F8-B17B-4273BE63B556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План работы Комитета утверждается решением Комитета в срок не позднее 1 февраля календарного года, на который он утверждается</a:t>
          </a:r>
          <a:endParaRPr lang="ru-RU" dirty="0"/>
        </a:p>
      </dgm:t>
    </dgm:pt>
    <dgm:pt modelId="{FFBD7980-354A-44C4-ACAB-3F35C5DA718A}" type="parTrans" cxnId="{704D4804-A26A-4B09-82B6-8043AE5676AD}">
      <dgm:prSet/>
      <dgm:spPr/>
      <dgm:t>
        <a:bodyPr/>
        <a:lstStyle/>
        <a:p>
          <a:endParaRPr lang="ru-RU"/>
        </a:p>
      </dgm:t>
    </dgm:pt>
    <dgm:pt modelId="{00D43AB2-FB5A-4F5B-9D11-958E5E2A9090}" type="sibTrans" cxnId="{704D4804-A26A-4B09-82B6-8043AE5676AD}">
      <dgm:prSet/>
      <dgm:spPr/>
      <dgm:t>
        <a:bodyPr/>
        <a:lstStyle/>
        <a:p>
          <a:endParaRPr lang="ru-RU"/>
        </a:p>
      </dgm:t>
    </dgm:pt>
    <dgm:pt modelId="{79B09A2B-EE1B-43EF-8CD9-391C6EDFCBA8}" type="pres">
      <dgm:prSet presAssocID="{7A313AFE-095A-427D-B701-328974C6C82E}" presName="linearFlow" presStyleCnt="0">
        <dgm:presLayoutVars>
          <dgm:dir/>
          <dgm:animLvl val="lvl"/>
          <dgm:resizeHandles val="exact"/>
        </dgm:presLayoutVars>
      </dgm:prSet>
      <dgm:spPr/>
    </dgm:pt>
    <dgm:pt modelId="{3FD040CA-5EB3-49E1-8BB1-395C83C8BBD6}" type="pres">
      <dgm:prSet presAssocID="{BF678150-2D41-4950-8A5B-231803E59F6B}" presName="composite" presStyleCnt="0"/>
      <dgm:spPr/>
    </dgm:pt>
    <dgm:pt modelId="{1058037E-452F-4F3F-8CAA-DBE3D63E01DC}" type="pres">
      <dgm:prSet presAssocID="{BF678150-2D41-4950-8A5B-231803E59F6B}" presName="parentText" presStyleLbl="alignNode1" presStyleIdx="0" presStyleCnt="3" custLinFactNeighborX="-779" custLinFactNeighborY="-1132">
        <dgm:presLayoutVars>
          <dgm:chMax val="1"/>
          <dgm:bulletEnabled val="1"/>
        </dgm:presLayoutVars>
      </dgm:prSet>
      <dgm:spPr/>
    </dgm:pt>
    <dgm:pt modelId="{9029E355-393C-4D39-9028-1D1F0F2A9C10}" type="pres">
      <dgm:prSet presAssocID="{BF678150-2D41-4950-8A5B-231803E59F6B}" presName="descendantText" presStyleLbl="alignAcc1" presStyleIdx="0" presStyleCnt="3" custScaleY="101473">
        <dgm:presLayoutVars>
          <dgm:bulletEnabled val="1"/>
        </dgm:presLayoutVars>
      </dgm:prSet>
      <dgm:spPr/>
    </dgm:pt>
    <dgm:pt modelId="{6364EA3E-187D-430F-ABB2-8C3A42E9C7EF}" type="pres">
      <dgm:prSet presAssocID="{A5FD3F7F-4F55-4479-ACCD-002F6A7191B0}" presName="sp" presStyleCnt="0"/>
      <dgm:spPr/>
    </dgm:pt>
    <dgm:pt modelId="{3BD60BEE-28AF-4D31-BCE7-9B2E3F420BF3}" type="pres">
      <dgm:prSet presAssocID="{66B12D9C-8D35-4C92-A3D7-E9C87EAB836A}" presName="composite" presStyleCnt="0"/>
      <dgm:spPr/>
    </dgm:pt>
    <dgm:pt modelId="{4E668C75-37B1-4D31-B179-07420E65AFF1}" type="pres">
      <dgm:prSet presAssocID="{66B12D9C-8D35-4C92-A3D7-E9C87EAB836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75B0300-0DDB-4DF4-B815-B0A73AEC3D25}" type="pres">
      <dgm:prSet presAssocID="{66B12D9C-8D35-4C92-A3D7-E9C87EAB836A}" presName="descendantText" presStyleLbl="alignAcc1" presStyleIdx="1" presStyleCnt="3">
        <dgm:presLayoutVars>
          <dgm:bulletEnabled val="1"/>
        </dgm:presLayoutVars>
      </dgm:prSet>
      <dgm:spPr/>
    </dgm:pt>
    <dgm:pt modelId="{523188C0-BDD2-4613-B353-1E6F6564FAC6}" type="pres">
      <dgm:prSet presAssocID="{C945F840-0A16-4119-AAAF-2F75E2A4E68F}" presName="sp" presStyleCnt="0"/>
      <dgm:spPr/>
    </dgm:pt>
    <dgm:pt modelId="{639FC57F-E3ED-406E-B4BF-AD1F599BBE72}" type="pres">
      <dgm:prSet presAssocID="{694288ED-2B58-48DA-9C19-FD29FEF72FDB}" presName="composite" presStyleCnt="0"/>
      <dgm:spPr/>
    </dgm:pt>
    <dgm:pt modelId="{5F36CFF2-A378-4BDB-A0AC-C1597CF79B33}" type="pres">
      <dgm:prSet presAssocID="{694288ED-2B58-48DA-9C19-FD29FEF72FD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56B814A-7825-4ECA-8810-1CE99BB9ED5E}" type="pres">
      <dgm:prSet presAssocID="{694288ED-2B58-48DA-9C19-FD29FEF72FD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04D4804-A26A-4B09-82B6-8043AE5676AD}" srcId="{694288ED-2B58-48DA-9C19-FD29FEF72FDB}" destId="{392E2D09-AC2A-46F8-B17B-4273BE63B556}" srcOrd="0" destOrd="0" parTransId="{FFBD7980-354A-44C4-ACAB-3F35C5DA718A}" sibTransId="{00D43AB2-FB5A-4F5B-9D11-958E5E2A9090}"/>
    <dgm:cxn modelId="{6F42040A-866F-4467-8E55-03E857D3966C}" srcId="{7A313AFE-095A-427D-B701-328974C6C82E}" destId="{694288ED-2B58-48DA-9C19-FD29FEF72FDB}" srcOrd="2" destOrd="0" parTransId="{EFF00EEA-4ACC-45AB-978A-17A93CD8A499}" sibTransId="{C35EC5A5-1F98-4BFA-8D2F-6FD9D6C301DF}"/>
    <dgm:cxn modelId="{F598675B-C0D8-4D90-B61B-4A8B84A4B88C}" type="presOf" srcId="{694288ED-2B58-48DA-9C19-FD29FEF72FDB}" destId="{5F36CFF2-A378-4BDB-A0AC-C1597CF79B33}" srcOrd="0" destOrd="0" presId="urn:microsoft.com/office/officeart/2005/8/layout/chevron2"/>
    <dgm:cxn modelId="{5C9D6460-40A8-421B-B5FE-2EAA33E7CEFC}" srcId="{7A313AFE-095A-427D-B701-328974C6C82E}" destId="{BF678150-2D41-4950-8A5B-231803E59F6B}" srcOrd="0" destOrd="0" parTransId="{A9A34B17-D779-47FB-A50A-E0A1A374F97E}" sibTransId="{A5FD3F7F-4F55-4479-ACCD-002F6A7191B0}"/>
    <dgm:cxn modelId="{FCAD324C-1944-49CF-B486-6FC7972703DD}" type="presOf" srcId="{392E2D09-AC2A-46F8-B17B-4273BE63B556}" destId="{556B814A-7825-4ECA-8810-1CE99BB9ED5E}" srcOrd="0" destOrd="0" presId="urn:microsoft.com/office/officeart/2005/8/layout/chevron2"/>
    <dgm:cxn modelId="{70086C52-C44A-4F41-A444-E2D4BCF72535}" type="presOf" srcId="{9D086FD5-4FEC-4D2C-98BC-3AAEB604AB02}" destId="{9029E355-393C-4D39-9028-1D1F0F2A9C10}" srcOrd="0" destOrd="0" presId="urn:microsoft.com/office/officeart/2005/8/layout/chevron2"/>
    <dgm:cxn modelId="{E4F7957D-DF1B-4A25-A4BE-12A12AF9CF5C}" srcId="{BF678150-2D41-4950-8A5B-231803E59F6B}" destId="{9D086FD5-4FEC-4D2C-98BC-3AAEB604AB02}" srcOrd="0" destOrd="0" parTransId="{04E39D7C-8FD6-4C2E-83DE-F56B27095F5E}" sibTransId="{E08048F7-7EE1-4141-B02D-DA4CB9653909}"/>
    <dgm:cxn modelId="{FD942F99-D487-4742-88CC-0F09A91989C2}" srcId="{7A313AFE-095A-427D-B701-328974C6C82E}" destId="{66B12D9C-8D35-4C92-A3D7-E9C87EAB836A}" srcOrd="1" destOrd="0" parTransId="{2BB883B1-BB5C-4DC0-BE6D-7192F29E1E5B}" sibTransId="{C945F840-0A16-4119-AAAF-2F75E2A4E68F}"/>
    <dgm:cxn modelId="{F04303A4-B780-497D-972C-BA1A45CCE47E}" type="presOf" srcId="{66B12D9C-8D35-4C92-A3D7-E9C87EAB836A}" destId="{4E668C75-37B1-4D31-B179-07420E65AFF1}" srcOrd="0" destOrd="0" presId="urn:microsoft.com/office/officeart/2005/8/layout/chevron2"/>
    <dgm:cxn modelId="{5CCE6AC4-59B3-45DA-AD1F-F0B4F4F9F879}" srcId="{66B12D9C-8D35-4C92-A3D7-E9C87EAB836A}" destId="{8F324439-71C2-411A-8112-5B1AB59F7B95}" srcOrd="0" destOrd="0" parTransId="{FF0EE4F4-3A6C-49AD-978A-CD702618E3EE}" sibTransId="{232A4D9E-B816-4B97-BF75-C8E8EEF8FADD}"/>
    <dgm:cxn modelId="{580E7ACA-FB49-42F2-9E25-5F8C1AB2BA3C}" type="presOf" srcId="{8F324439-71C2-411A-8112-5B1AB59F7B95}" destId="{775B0300-0DDB-4DF4-B815-B0A73AEC3D25}" srcOrd="0" destOrd="0" presId="urn:microsoft.com/office/officeart/2005/8/layout/chevron2"/>
    <dgm:cxn modelId="{3FBFB2D3-5461-4891-BA1D-69FD14BFBE97}" type="presOf" srcId="{7A313AFE-095A-427D-B701-328974C6C82E}" destId="{79B09A2B-EE1B-43EF-8CD9-391C6EDFCBA8}" srcOrd="0" destOrd="0" presId="urn:microsoft.com/office/officeart/2005/8/layout/chevron2"/>
    <dgm:cxn modelId="{FE9B87F3-B4A0-41F8-A0EF-635E7E6DEA75}" type="presOf" srcId="{BF678150-2D41-4950-8A5B-231803E59F6B}" destId="{1058037E-452F-4F3F-8CAA-DBE3D63E01DC}" srcOrd="0" destOrd="0" presId="urn:microsoft.com/office/officeart/2005/8/layout/chevron2"/>
    <dgm:cxn modelId="{986B24E5-18EE-491C-B0C8-702874CFE6A8}" type="presParOf" srcId="{79B09A2B-EE1B-43EF-8CD9-391C6EDFCBA8}" destId="{3FD040CA-5EB3-49E1-8BB1-395C83C8BBD6}" srcOrd="0" destOrd="0" presId="urn:microsoft.com/office/officeart/2005/8/layout/chevron2"/>
    <dgm:cxn modelId="{4D2FCD8F-38A3-43B2-B5DB-DEA7FC2516BB}" type="presParOf" srcId="{3FD040CA-5EB3-49E1-8BB1-395C83C8BBD6}" destId="{1058037E-452F-4F3F-8CAA-DBE3D63E01DC}" srcOrd="0" destOrd="0" presId="urn:microsoft.com/office/officeart/2005/8/layout/chevron2"/>
    <dgm:cxn modelId="{25A79734-1EEE-449F-9967-6F9CBDE1035F}" type="presParOf" srcId="{3FD040CA-5EB3-49E1-8BB1-395C83C8BBD6}" destId="{9029E355-393C-4D39-9028-1D1F0F2A9C10}" srcOrd="1" destOrd="0" presId="urn:microsoft.com/office/officeart/2005/8/layout/chevron2"/>
    <dgm:cxn modelId="{2D9C92E9-77D2-4E71-84B6-3E2E5873C080}" type="presParOf" srcId="{79B09A2B-EE1B-43EF-8CD9-391C6EDFCBA8}" destId="{6364EA3E-187D-430F-ABB2-8C3A42E9C7EF}" srcOrd="1" destOrd="0" presId="urn:microsoft.com/office/officeart/2005/8/layout/chevron2"/>
    <dgm:cxn modelId="{2B216CF3-35F3-4E63-975D-3FAC42FC5C07}" type="presParOf" srcId="{79B09A2B-EE1B-43EF-8CD9-391C6EDFCBA8}" destId="{3BD60BEE-28AF-4D31-BCE7-9B2E3F420BF3}" srcOrd="2" destOrd="0" presId="urn:microsoft.com/office/officeart/2005/8/layout/chevron2"/>
    <dgm:cxn modelId="{692224E9-8616-435A-9857-95D06BD26B10}" type="presParOf" srcId="{3BD60BEE-28AF-4D31-BCE7-9B2E3F420BF3}" destId="{4E668C75-37B1-4D31-B179-07420E65AFF1}" srcOrd="0" destOrd="0" presId="urn:microsoft.com/office/officeart/2005/8/layout/chevron2"/>
    <dgm:cxn modelId="{7F82388D-D27C-4F28-A7BC-F57AAD816203}" type="presParOf" srcId="{3BD60BEE-28AF-4D31-BCE7-9B2E3F420BF3}" destId="{775B0300-0DDB-4DF4-B815-B0A73AEC3D25}" srcOrd="1" destOrd="0" presId="urn:microsoft.com/office/officeart/2005/8/layout/chevron2"/>
    <dgm:cxn modelId="{B3588D72-6A5E-41B5-8DA5-A46E4A07CE84}" type="presParOf" srcId="{79B09A2B-EE1B-43EF-8CD9-391C6EDFCBA8}" destId="{523188C0-BDD2-4613-B353-1E6F6564FAC6}" srcOrd="3" destOrd="0" presId="urn:microsoft.com/office/officeart/2005/8/layout/chevron2"/>
    <dgm:cxn modelId="{797CC55D-4C20-4CF3-8162-4F916F422C5F}" type="presParOf" srcId="{79B09A2B-EE1B-43EF-8CD9-391C6EDFCBA8}" destId="{639FC57F-E3ED-406E-B4BF-AD1F599BBE72}" srcOrd="4" destOrd="0" presId="urn:microsoft.com/office/officeart/2005/8/layout/chevron2"/>
    <dgm:cxn modelId="{FDF27EDA-82F1-4B76-87BD-413222E9CD1E}" type="presParOf" srcId="{639FC57F-E3ED-406E-B4BF-AD1F599BBE72}" destId="{5F36CFF2-A378-4BDB-A0AC-C1597CF79B33}" srcOrd="0" destOrd="0" presId="urn:microsoft.com/office/officeart/2005/8/layout/chevron2"/>
    <dgm:cxn modelId="{8F230EBE-8A45-48C3-81C8-FA291055AF64}" type="presParOf" srcId="{639FC57F-E3ED-406E-B4BF-AD1F599BBE72}" destId="{556B814A-7825-4ECA-8810-1CE99BB9ED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8037E-452F-4F3F-8CAA-DBE3D63E01DC}">
      <dsp:nvSpPr>
        <dsp:cNvPr id="0" name=""/>
        <dsp:cNvSpPr/>
      </dsp:nvSpPr>
      <dsp:spPr>
        <a:xfrm rot="5400000">
          <a:off x="-262942" y="262942"/>
          <a:ext cx="1752951" cy="1227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Arial Black" panose="020B0A04020102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Black" panose="020B0A04020102020204" pitchFamily="34" charset="0"/>
            </a:rPr>
            <a:t>1</a:t>
          </a:r>
          <a:endParaRPr lang="ru-RU" sz="3200" kern="1200" dirty="0">
            <a:latin typeface="Arial Black" panose="020B0A04020102020204" pitchFamily="34" charset="0"/>
          </a:endParaRPr>
        </a:p>
      </dsp:txBody>
      <dsp:txXfrm rot="-5400000">
        <a:off x="2" y="613532"/>
        <a:ext cx="1227065" cy="525886"/>
      </dsp:txXfrm>
    </dsp:sp>
    <dsp:sp modelId="{9029E355-393C-4D39-9028-1D1F0F2A9C10}">
      <dsp:nvSpPr>
        <dsp:cNvPr id="0" name=""/>
        <dsp:cNvSpPr/>
      </dsp:nvSpPr>
      <dsp:spPr>
        <a:xfrm rot="5400000">
          <a:off x="3207731" y="-1974566"/>
          <a:ext cx="1156809" cy="511814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Члены Комитета, Председатель Комитета, Ассоциация за два месяца до конца текущего календарного года направляют в письменной форме предложения в проект плана работы Комитета на следующий год</a:t>
          </a:r>
          <a:endParaRPr lang="ru-RU" sz="1400" kern="1200" dirty="0"/>
        </a:p>
      </dsp:txBody>
      <dsp:txXfrm rot="-5400000">
        <a:off x="1227066" y="62570"/>
        <a:ext cx="5061670" cy="1043867"/>
      </dsp:txXfrm>
    </dsp:sp>
    <dsp:sp modelId="{4E668C75-37B1-4D31-B179-07420E65AFF1}">
      <dsp:nvSpPr>
        <dsp:cNvPr id="0" name=""/>
        <dsp:cNvSpPr/>
      </dsp:nvSpPr>
      <dsp:spPr>
        <a:xfrm rot="5400000">
          <a:off x="-262942" y="1838589"/>
          <a:ext cx="1752951" cy="1227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Black" panose="020B0A04020102020204" pitchFamily="34" charset="0"/>
            </a:rPr>
            <a:t>2</a:t>
          </a:r>
          <a:endParaRPr lang="ru-RU" sz="3200" kern="1200" dirty="0">
            <a:latin typeface="Arial Black" panose="020B0A04020102020204" pitchFamily="34" charset="0"/>
          </a:endParaRPr>
        </a:p>
      </dsp:txBody>
      <dsp:txXfrm rot="-5400000">
        <a:off x="2" y="2189179"/>
        <a:ext cx="1227065" cy="525886"/>
      </dsp:txXfrm>
    </dsp:sp>
    <dsp:sp modelId="{775B0300-0DDB-4DF4-B815-B0A73AEC3D25}">
      <dsp:nvSpPr>
        <dsp:cNvPr id="0" name=""/>
        <dsp:cNvSpPr/>
      </dsp:nvSpPr>
      <dsp:spPr>
        <a:xfrm rot="5400000">
          <a:off x="3216427" y="-413714"/>
          <a:ext cx="1139418" cy="511814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Куратор</a:t>
          </a:r>
          <a:r>
            <a:rPr lang="en-US" sz="1500" kern="1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</a:t>
          </a:r>
          <a:r>
            <a:rPr lang="ru-RU" sz="1500" kern="1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Комитета готовит на основе предложений проект плана работы Комитета на следующий календарный год</a:t>
          </a:r>
          <a:endParaRPr lang="ru-RU" sz="1500" kern="1200" dirty="0"/>
        </a:p>
      </dsp:txBody>
      <dsp:txXfrm rot="-5400000">
        <a:off x="1227066" y="1631269"/>
        <a:ext cx="5062519" cy="1028174"/>
      </dsp:txXfrm>
    </dsp:sp>
    <dsp:sp modelId="{5F36CFF2-A378-4BDB-A0AC-C1597CF79B33}">
      <dsp:nvSpPr>
        <dsp:cNvPr id="0" name=""/>
        <dsp:cNvSpPr/>
      </dsp:nvSpPr>
      <dsp:spPr>
        <a:xfrm rot="5400000">
          <a:off x="-262942" y="3399741"/>
          <a:ext cx="1752951" cy="1227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 Black" panose="020B0A04020102020204" pitchFamily="34" charset="0"/>
            </a:rPr>
            <a:t>3</a:t>
          </a:r>
          <a:endParaRPr lang="ru-RU" sz="3200" kern="1200" dirty="0">
            <a:latin typeface="Arial Black" panose="020B0A04020102020204" pitchFamily="34" charset="0"/>
          </a:endParaRPr>
        </a:p>
      </dsp:txBody>
      <dsp:txXfrm rot="-5400000">
        <a:off x="2" y="3750331"/>
        <a:ext cx="1227065" cy="525886"/>
      </dsp:txXfrm>
    </dsp:sp>
    <dsp:sp modelId="{556B814A-7825-4ECA-8810-1CE99BB9ED5E}">
      <dsp:nvSpPr>
        <dsp:cNvPr id="0" name=""/>
        <dsp:cNvSpPr/>
      </dsp:nvSpPr>
      <dsp:spPr>
        <a:xfrm rot="5400000">
          <a:off x="3216427" y="1147437"/>
          <a:ext cx="1139418" cy="511814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План работы Комитета утверждается решением Комитета в срок не позднее 1 февраля календарного года, на который он утверждается</a:t>
          </a:r>
          <a:endParaRPr lang="ru-RU" sz="1500" kern="1200" dirty="0"/>
        </a:p>
      </dsp:txBody>
      <dsp:txXfrm rot="-5400000">
        <a:off x="1227066" y="3192420"/>
        <a:ext cx="5062519" cy="1028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894" cy="34028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433" y="1"/>
            <a:ext cx="4307893" cy="340280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BADDF102-1A0E-46CB-8F40-9BEFE5BB87C5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6919"/>
            <a:ext cx="4307894" cy="34028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433" y="6466919"/>
            <a:ext cx="4307893" cy="34028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00A73D04-AF92-48BB-96B0-9A904FC87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23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307734" cy="34162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9" y="0"/>
            <a:ext cx="4307734" cy="34162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63DC79C2-15E2-4C9B-B3AE-0588CDD7E11F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3875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35"/>
            <a:ext cx="7952740" cy="2680961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6467174"/>
            <a:ext cx="4307734" cy="34162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9" y="6467174"/>
            <a:ext cx="4307734" cy="34162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9A73BB01-F108-4698-9C65-A65A4652C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3167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BB01-F108-4698-9C65-A65A4652C8A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82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BB01-F108-4698-9C65-A65A4652C8A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58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BB01-F108-4698-9C65-A65A4652C8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119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BB01-F108-4698-9C65-A65A4652C8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86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BB01-F108-4698-9C65-A65A4652C8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42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BB01-F108-4698-9C65-A65A4652C8A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47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3BB01-F108-4698-9C65-A65A4652C8A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1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F1E7-B670-4263-BCA3-0605822CC65C}" type="datetime1">
              <a:rPr lang="ru-RU" smtClean="0"/>
              <a:t>08.07.2019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98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60F-9177-42F5-892D-A40B7A4605E0}" type="datetime1">
              <a:rPr lang="ru-RU" smtClean="0"/>
              <a:t>08.07.2019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1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A7C6-12C8-4AB4-B462-0CDAE017D2ED}" type="datetime1">
              <a:rPr lang="ru-RU" smtClean="0"/>
              <a:t>08.07.2019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0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FF44-E2BD-4C70-AF42-C5197C84EABD}" type="datetime1">
              <a:rPr lang="ru-RU" smtClean="0"/>
              <a:t>08.07.2019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3E0C-228D-487B-A523-21FCE32ECC57}" type="datetime1">
              <a:rPr lang="ru-RU" smtClean="0"/>
              <a:t>08.07.2019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84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3788-7483-4AF4-BBF0-B70194A04A36}" type="datetime1">
              <a:rPr lang="ru-RU" smtClean="0"/>
              <a:t>08.07.2019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1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3531-216D-42D1-891C-E883AC19DEBE}" type="datetime1">
              <a:rPr lang="ru-RU" smtClean="0"/>
              <a:t>08.07.2019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06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4630-83FA-4794-901C-94605A745D22}" type="datetime1">
              <a:rPr lang="ru-RU" smtClean="0"/>
              <a:t>08.07.2019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5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1DB-FBE7-4B9E-ADCE-BCF66346BE5C}" type="datetime1">
              <a:rPr lang="ru-RU" smtClean="0"/>
              <a:t>08.07.2019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9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5D28-3593-4D7C-9DF3-1EAF414130BA}" type="datetime1">
              <a:rPr lang="ru-RU" smtClean="0"/>
              <a:t>08.07.2019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2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39EC-A26F-4B90-9434-74E19D8F1FD6}" type="datetime1">
              <a:rPr lang="ru-RU" smtClean="0"/>
              <a:t>08.07.2019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8B8E-6BDC-4968-AE78-50DB0499E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71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CD32-5AAB-46AB-9D64-E23EF819078F}" type="datetime1">
              <a:rPr lang="ru-RU" smtClean="0"/>
              <a:t>08.07.2019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B8B8E-6BDC-4968-AE78-50DB0499EF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1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rgbClr val="065388"/>
            </a:gs>
            <a:gs pos="100000">
              <a:srgbClr val="09345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9B91F-1512-4CB6-A086-B4A0FB555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877" y="841251"/>
            <a:ext cx="7496746" cy="4752853"/>
          </a:xfrm>
          <a:effectLst>
            <a:outerShdw blurRad="1016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defTabSz="1080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sz="40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ПРОЕКТ ПОЛОЖЕНИЯ</a:t>
            </a:r>
            <a:br>
              <a:rPr lang="ru-RU" sz="40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О КОМИТЕТЕ ПО БАНКОВСКОМУ ЗАКОНОДАТЕЛЬСТВУ</a:t>
            </a:r>
            <a:b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40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24ED2BC-E144-4C36-A75B-CCA2CB36096B}"/>
              </a:ext>
            </a:extLst>
          </p:cNvPr>
          <p:cNvGrpSpPr/>
          <p:nvPr/>
        </p:nvGrpSpPr>
        <p:grpSpPr>
          <a:xfrm>
            <a:off x="738689" y="333837"/>
            <a:ext cx="3833311" cy="851120"/>
            <a:chOff x="363896" y="224435"/>
            <a:chExt cx="2845039" cy="633306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70B25F0C-731C-4BAC-B633-328AF01C4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96" y="224435"/>
              <a:ext cx="670922" cy="633306"/>
            </a:xfrm>
            <a:prstGeom prst="rect">
              <a:avLst/>
            </a:prstGeom>
          </p:spPr>
        </p:pic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FFB49623-6F6D-4F17-BC00-96DF12434AEB}"/>
                </a:ext>
              </a:extLst>
            </p:cNvPr>
            <p:cNvCxnSpPr>
              <a:cxnSpLocks/>
            </p:cNvCxnSpPr>
            <p:nvPr/>
          </p:nvCxnSpPr>
          <p:spPr>
            <a:xfrm>
              <a:off x="1117211" y="306105"/>
              <a:ext cx="0" cy="469965"/>
            </a:xfrm>
            <a:prstGeom prst="line">
              <a:avLst/>
            </a:prstGeom>
            <a:ln w="1397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3ABDA5A-C300-4FDB-BA25-188FF1F9447C}"/>
                </a:ext>
              </a:extLst>
            </p:cNvPr>
            <p:cNvSpPr txBox="1"/>
            <p:nvPr/>
          </p:nvSpPr>
          <p:spPr>
            <a:xfrm>
              <a:off x="1172504" y="255252"/>
              <a:ext cx="2036431" cy="549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АССОЦИАЦИЯ 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БАНКОВ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РОССИИ</a:t>
              </a:r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F6AEF3-4FA9-4663-B011-23967455E13D}"/>
              </a:ext>
            </a:extLst>
          </p:cNvPr>
          <p:cNvSpPr/>
          <p:nvPr/>
        </p:nvSpPr>
        <p:spPr>
          <a:xfrm>
            <a:off x="169038" y="5324251"/>
            <a:ext cx="52792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июня 2019 года</a:t>
            </a:r>
            <a:endParaRPr lang="ru-RU" sz="2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Заседание Комитета по банковскому законодательству</a:t>
            </a:r>
          </a:p>
        </p:txBody>
      </p:sp>
    </p:spTree>
    <p:extLst>
      <p:ext uri="{BB962C8B-B14F-4D97-AF65-F5344CB8AC3E}">
        <p14:creationId xmlns:p14="http://schemas.microsoft.com/office/powerpoint/2010/main" val="232818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83FBF6E-4040-481A-BAFE-B9314D186798}"/>
              </a:ext>
            </a:extLst>
          </p:cNvPr>
          <p:cNvSpPr/>
          <p:nvPr/>
        </p:nvSpPr>
        <p:spPr>
          <a:xfrm flipH="1">
            <a:off x="-5477" y="0"/>
            <a:ext cx="9144000" cy="1146838"/>
          </a:xfrm>
          <a:prstGeom prst="rect">
            <a:avLst/>
          </a:prstGeom>
          <a:blipFill dpi="0" rotWithShape="1">
            <a:blip r:embed="rId3">
              <a:alphaModFix amt="2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FA8C64-FB78-45CD-B7FA-0AF87E06D8E4}"/>
              </a:ext>
            </a:extLst>
          </p:cNvPr>
          <p:cNvSpPr txBox="1"/>
          <p:nvPr/>
        </p:nvSpPr>
        <p:spPr>
          <a:xfrm>
            <a:off x="5238330" y="349296"/>
            <a:ext cx="3247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Основные новеллы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25A2AC7-C0AA-49B1-9439-573950FF5172}"/>
              </a:ext>
            </a:extLst>
          </p:cNvPr>
          <p:cNvSpPr/>
          <p:nvPr/>
        </p:nvSpPr>
        <p:spPr>
          <a:xfrm>
            <a:off x="4961984" y="218739"/>
            <a:ext cx="45719" cy="6316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EBBB43A-F586-4772-A39A-68BE08FC251B}"/>
              </a:ext>
            </a:extLst>
          </p:cNvPr>
          <p:cNvGrpSpPr/>
          <p:nvPr/>
        </p:nvGrpSpPr>
        <p:grpSpPr>
          <a:xfrm>
            <a:off x="197268" y="123792"/>
            <a:ext cx="3833311" cy="851120"/>
            <a:chOff x="363896" y="224435"/>
            <a:chExt cx="2845039" cy="633306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1951A25D-EDCB-4A38-99F2-393C00EF1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96" y="224435"/>
              <a:ext cx="670922" cy="633306"/>
            </a:xfrm>
            <a:prstGeom prst="rect">
              <a:avLst/>
            </a:prstGeom>
          </p:spPr>
        </p:pic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58A49421-D8B2-41FD-9658-EB7AEDA7116C}"/>
                </a:ext>
              </a:extLst>
            </p:cNvPr>
            <p:cNvCxnSpPr>
              <a:cxnSpLocks/>
            </p:cNvCxnSpPr>
            <p:nvPr/>
          </p:nvCxnSpPr>
          <p:spPr>
            <a:xfrm>
              <a:off x="1117211" y="306105"/>
              <a:ext cx="0" cy="469965"/>
            </a:xfrm>
            <a:prstGeom prst="line">
              <a:avLst/>
            </a:prstGeom>
            <a:ln w="1397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9D9D8CD-4B33-4EA9-BF37-58AADD5DEC2F}"/>
                </a:ext>
              </a:extLst>
            </p:cNvPr>
            <p:cNvSpPr txBox="1"/>
            <p:nvPr/>
          </p:nvSpPr>
          <p:spPr>
            <a:xfrm>
              <a:off x="1172504" y="255252"/>
              <a:ext cx="2036431" cy="549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АССОЦИАЦИЯ 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БАНКОВ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РОССИИ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7A71B15-BF0F-4BCC-B37D-76487BD8596B}"/>
              </a:ext>
            </a:extLst>
          </p:cNvPr>
          <p:cNvSpPr txBox="1"/>
          <p:nvPr/>
        </p:nvSpPr>
        <p:spPr>
          <a:xfrm>
            <a:off x="8744329" y="63507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8F9EAE33-7BBD-4177-ABB6-FB63151DFB70}"/>
              </a:ext>
            </a:extLst>
          </p:cNvPr>
          <p:cNvSpPr/>
          <p:nvPr/>
        </p:nvSpPr>
        <p:spPr>
          <a:xfrm>
            <a:off x="774699" y="1451887"/>
            <a:ext cx="7594602" cy="1771147"/>
          </a:xfrm>
          <a:custGeom>
            <a:avLst/>
            <a:gdLst>
              <a:gd name="connsiteX0" fmla="*/ 0 w 7594602"/>
              <a:gd name="connsiteY0" fmla="*/ 0 h 1323014"/>
              <a:gd name="connsiteX1" fmla="*/ 7594602 w 7594602"/>
              <a:gd name="connsiteY1" fmla="*/ 0 h 1323014"/>
              <a:gd name="connsiteX2" fmla="*/ 7594602 w 7594602"/>
              <a:gd name="connsiteY2" fmla="*/ 1323014 h 1323014"/>
              <a:gd name="connsiteX3" fmla="*/ 0 w 7594602"/>
              <a:gd name="connsiteY3" fmla="*/ 1323014 h 1323014"/>
              <a:gd name="connsiteX4" fmla="*/ 0 w 7594602"/>
              <a:gd name="connsiteY4" fmla="*/ 0 h 132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602" h="1323014">
                <a:moveTo>
                  <a:pt x="0" y="0"/>
                </a:moveTo>
                <a:lnTo>
                  <a:pt x="7594602" y="0"/>
                </a:lnTo>
                <a:lnTo>
                  <a:pt x="7594602" y="1323014"/>
                </a:lnTo>
                <a:lnTo>
                  <a:pt x="0" y="13230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9425" tIns="208280" rIns="589425" bIns="99568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ru-RU" sz="1400" b="1" kern="1200" dirty="0">
                <a:solidFill>
                  <a:srgbClr val="002060"/>
                </a:solidFill>
              </a:rPr>
              <a:t>Председатель Комитета наделен полномочиями по формированию состава Комитета (</a:t>
            </a:r>
            <a:r>
              <a:rPr lang="ru-RU" sz="1400" b="1" dirty="0">
                <a:solidFill>
                  <a:srgbClr val="002060"/>
                </a:solidFill>
              </a:rPr>
              <a:t>по</a:t>
            </a:r>
            <a:r>
              <a:rPr lang="ru-RU" sz="1400" b="1" kern="1200" dirty="0">
                <a:solidFill>
                  <a:srgbClr val="002060"/>
                </a:solidFill>
              </a:rPr>
              <a:t>требуется внесение изменений в</a:t>
            </a:r>
            <a:r>
              <a:rPr lang="en-US" sz="1400" b="1" kern="1200" dirty="0">
                <a:solidFill>
                  <a:srgbClr val="002060"/>
                </a:solidFill>
              </a:rPr>
              <a:t> </a:t>
            </a:r>
            <a:r>
              <a:rPr lang="ru-RU" sz="1400" b="1" kern="1200" dirty="0">
                <a:solidFill>
                  <a:srgbClr val="002060"/>
                </a:solidFill>
              </a:rPr>
              <a:t>п. 3.1.10 Положения о Совете Ассоциации)</a:t>
            </a: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ru-RU" sz="1400" b="1" dirty="0">
                <a:solidFill>
                  <a:srgbClr val="002060"/>
                </a:solidFill>
              </a:rPr>
              <a:t>Предлагается для обсуждения три варианта создания рабочих групп при Комитете: (i) решением Совета Ассоциации (</a:t>
            </a:r>
            <a:r>
              <a:rPr lang="ru-RU" sz="1400" b="1" dirty="0" err="1">
                <a:solidFill>
                  <a:srgbClr val="002060"/>
                </a:solidFill>
              </a:rPr>
              <a:t>ii</a:t>
            </a:r>
            <a:r>
              <a:rPr lang="ru-RU" sz="1400" b="1" dirty="0">
                <a:solidFill>
                  <a:srgbClr val="002060"/>
                </a:solidFill>
              </a:rPr>
              <a:t>) решением Комитета и (</a:t>
            </a:r>
            <a:r>
              <a:rPr lang="en-US" sz="1400" b="1" dirty="0">
                <a:solidFill>
                  <a:srgbClr val="002060"/>
                </a:solidFill>
              </a:rPr>
              <a:t>iii) </a:t>
            </a:r>
            <a:r>
              <a:rPr lang="ru-RU" sz="1400" b="1" dirty="0">
                <a:solidFill>
                  <a:srgbClr val="002060"/>
                </a:solidFill>
              </a:rPr>
              <a:t>решением Совета Ассоциации только по предложению Комитета </a:t>
            </a:r>
            <a:r>
              <a:rPr lang="en-US" sz="1400" b="1" kern="1200" dirty="0">
                <a:solidFill>
                  <a:srgbClr val="002060"/>
                </a:solidFill>
              </a:rPr>
              <a:t>(</a:t>
            </a:r>
            <a:r>
              <a:rPr lang="ru-RU" sz="1400" b="1" kern="1200" dirty="0">
                <a:solidFill>
                  <a:srgbClr val="002060"/>
                </a:solidFill>
              </a:rPr>
              <a:t>варианты (</a:t>
            </a:r>
            <a:r>
              <a:rPr lang="en-US" sz="1400" b="1" kern="1200" dirty="0">
                <a:solidFill>
                  <a:srgbClr val="002060"/>
                </a:solidFill>
              </a:rPr>
              <a:t>ii</a:t>
            </a:r>
            <a:r>
              <a:rPr lang="ru-RU" sz="1400" b="1" kern="1200" dirty="0">
                <a:solidFill>
                  <a:srgbClr val="002060"/>
                </a:solidFill>
              </a:rPr>
              <a:t>)</a:t>
            </a:r>
            <a:r>
              <a:rPr lang="en-US" sz="1400" b="1" kern="1200" dirty="0">
                <a:solidFill>
                  <a:srgbClr val="002060"/>
                </a:solidFill>
              </a:rPr>
              <a:t> </a:t>
            </a:r>
            <a:r>
              <a:rPr lang="ru-RU" sz="1400" b="1" kern="1200" dirty="0">
                <a:solidFill>
                  <a:srgbClr val="002060"/>
                </a:solidFill>
              </a:rPr>
              <a:t>и (</a:t>
            </a:r>
            <a:r>
              <a:rPr lang="en-US" sz="1400" b="1" kern="1200" dirty="0">
                <a:solidFill>
                  <a:srgbClr val="002060"/>
                </a:solidFill>
              </a:rPr>
              <a:t>iii</a:t>
            </a:r>
            <a:r>
              <a:rPr lang="ru-RU" sz="1400" b="1" kern="1200" dirty="0">
                <a:solidFill>
                  <a:srgbClr val="002060"/>
                </a:solidFill>
              </a:rPr>
              <a:t>)</a:t>
            </a:r>
            <a:r>
              <a:rPr lang="en-US" sz="1400" b="1" kern="1200" dirty="0">
                <a:solidFill>
                  <a:srgbClr val="002060"/>
                </a:solidFill>
              </a:rPr>
              <a:t> </a:t>
            </a:r>
            <a:r>
              <a:rPr lang="ru-RU" sz="1400" b="1" kern="1200" dirty="0">
                <a:solidFill>
                  <a:srgbClr val="002060"/>
                </a:solidFill>
              </a:rPr>
              <a:t>потребуют внесения изменений в Положение о Совете Ассоциации и Устав Ассоциации)</a:t>
            </a:r>
            <a:endParaRPr lang="ru-RU" sz="1400" b="0" strike="sngStrike" kern="1200" dirty="0">
              <a:solidFill>
                <a:srgbClr val="FF0000"/>
              </a:solidFill>
            </a:endParaRPr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D1761D96-13A5-4FD0-A29A-DEAD58DACEF3}"/>
              </a:ext>
            </a:extLst>
          </p:cNvPr>
          <p:cNvSpPr/>
          <p:nvPr/>
        </p:nvSpPr>
        <p:spPr>
          <a:xfrm>
            <a:off x="774699" y="1193650"/>
            <a:ext cx="7259764" cy="460795"/>
          </a:xfrm>
          <a:custGeom>
            <a:avLst/>
            <a:gdLst>
              <a:gd name="connsiteX0" fmla="*/ 0 w 7259764"/>
              <a:gd name="connsiteY0" fmla="*/ 76801 h 460795"/>
              <a:gd name="connsiteX1" fmla="*/ 76801 w 7259764"/>
              <a:gd name="connsiteY1" fmla="*/ 0 h 460795"/>
              <a:gd name="connsiteX2" fmla="*/ 7182963 w 7259764"/>
              <a:gd name="connsiteY2" fmla="*/ 0 h 460795"/>
              <a:gd name="connsiteX3" fmla="*/ 7259764 w 7259764"/>
              <a:gd name="connsiteY3" fmla="*/ 76801 h 460795"/>
              <a:gd name="connsiteX4" fmla="*/ 7259764 w 7259764"/>
              <a:gd name="connsiteY4" fmla="*/ 383994 h 460795"/>
              <a:gd name="connsiteX5" fmla="*/ 7182963 w 7259764"/>
              <a:gd name="connsiteY5" fmla="*/ 460795 h 460795"/>
              <a:gd name="connsiteX6" fmla="*/ 76801 w 7259764"/>
              <a:gd name="connsiteY6" fmla="*/ 460795 h 460795"/>
              <a:gd name="connsiteX7" fmla="*/ 0 w 7259764"/>
              <a:gd name="connsiteY7" fmla="*/ 383994 h 460795"/>
              <a:gd name="connsiteX8" fmla="*/ 0 w 7259764"/>
              <a:gd name="connsiteY8" fmla="*/ 76801 h 4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59764" h="460795">
                <a:moveTo>
                  <a:pt x="0" y="76801"/>
                </a:moveTo>
                <a:cubicBezTo>
                  <a:pt x="0" y="34385"/>
                  <a:pt x="34385" y="0"/>
                  <a:pt x="76801" y="0"/>
                </a:cubicBezTo>
                <a:lnTo>
                  <a:pt x="7182963" y="0"/>
                </a:lnTo>
                <a:cubicBezTo>
                  <a:pt x="7225379" y="0"/>
                  <a:pt x="7259764" y="34385"/>
                  <a:pt x="7259764" y="76801"/>
                </a:cubicBezTo>
                <a:lnTo>
                  <a:pt x="7259764" y="383994"/>
                </a:lnTo>
                <a:cubicBezTo>
                  <a:pt x="7259764" y="426410"/>
                  <a:pt x="7225379" y="460795"/>
                  <a:pt x="7182963" y="460795"/>
                </a:cubicBezTo>
                <a:lnTo>
                  <a:pt x="76801" y="460795"/>
                </a:lnTo>
                <a:cubicBezTo>
                  <a:pt x="34385" y="460795"/>
                  <a:pt x="0" y="426410"/>
                  <a:pt x="0" y="383994"/>
                </a:cubicBezTo>
                <a:lnTo>
                  <a:pt x="0" y="76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435" tIns="22494" rIns="223435" bIns="22494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kern="1200" dirty="0">
                <a:effectLst/>
                <a:latin typeface="Arial Black" panose="020B0A04020102020204" pitchFamily="34" charset="0"/>
              </a:rPr>
              <a:t>ФОРМИРОВАНИЕ КОМИТЕТА И РАБОЧИХ ГРУПП </a:t>
            </a:r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56A236EA-63B4-479A-A534-1AC9C155CB4D}"/>
              </a:ext>
            </a:extLst>
          </p:cNvPr>
          <p:cNvSpPr/>
          <p:nvPr/>
        </p:nvSpPr>
        <p:spPr>
          <a:xfrm>
            <a:off x="769222" y="3668978"/>
            <a:ext cx="7594602" cy="644751"/>
          </a:xfrm>
          <a:custGeom>
            <a:avLst/>
            <a:gdLst>
              <a:gd name="connsiteX0" fmla="*/ 0 w 7594602"/>
              <a:gd name="connsiteY0" fmla="*/ 0 h 801453"/>
              <a:gd name="connsiteX1" fmla="*/ 7594602 w 7594602"/>
              <a:gd name="connsiteY1" fmla="*/ 0 h 801453"/>
              <a:gd name="connsiteX2" fmla="*/ 7594602 w 7594602"/>
              <a:gd name="connsiteY2" fmla="*/ 801453 h 801453"/>
              <a:gd name="connsiteX3" fmla="*/ 0 w 7594602"/>
              <a:gd name="connsiteY3" fmla="*/ 801453 h 801453"/>
              <a:gd name="connsiteX4" fmla="*/ 0 w 7594602"/>
              <a:gd name="connsiteY4" fmla="*/ 0 h 80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602" h="801453">
                <a:moveTo>
                  <a:pt x="0" y="0"/>
                </a:moveTo>
                <a:lnTo>
                  <a:pt x="7594602" y="0"/>
                </a:lnTo>
                <a:lnTo>
                  <a:pt x="7594602" y="801453"/>
                </a:lnTo>
                <a:lnTo>
                  <a:pt x="0" y="8014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9425" tIns="208280" rIns="589425" bIns="99568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ru-RU" sz="1400" b="1" kern="1200" dirty="0">
                <a:solidFill>
                  <a:srgbClr val="002060"/>
                </a:solidFill>
              </a:rPr>
              <a:t>Предусмотрена возможность проведения заседаний Комитета в</a:t>
            </a:r>
            <a:r>
              <a:rPr lang="en-US" sz="1400" b="1" kern="1200" dirty="0">
                <a:solidFill>
                  <a:srgbClr val="002060"/>
                </a:solidFill>
              </a:rPr>
              <a:t> </a:t>
            </a:r>
            <a:r>
              <a:rPr lang="ru-RU" sz="1400" b="1" kern="1200">
                <a:solidFill>
                  <a:srgbClr val="002060"/>
                </a:solidFill>
              </a:rPr>
              <a:t>очной, </a:t>
            </a:r>
            <a:r>
              <a:rPr lang="ru-RU" sz="1400" b="1" kern="1200" dirty="0">
                <a:solidFill>
                  <a:srgbClr val="002060"/>
                </a:solidFill>
              </a:rPr>
              <a:t>очно-заочной и заочной формах</a:t>
            </a:r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BB9D811B-A479-44A1-9839-D9C4E8F1D4CA}"/>
              </a:ext>
            </a:extLst>
          </p:cNvPr>
          <p:cNvSpPr/>
          <p:nvPr/>
        </p:nvSpPr>
        <p:spPr>
          <a:xfrm>
            <a:off x="769222" y="3339102"/>
            <a:ext cx="7231181" cy="370699"/>
          </a:xfrm>
          <a:custGeom>
            <a:avLst/>
            <a:gdLst>
              <a:gd name="connsiteX0" fmla="*/ 0 w 7231181"/>
              <a:gd name="connsiteY0" fmla="*/ 76801 h 460795"/>
              <a:gd name="connsiteX1" fmla="*/ 76801 w 7231181"/>
              <a:gd name="connsiteY1" fmla="*/ 0 h 460795"/>
              <a:gd name="connsiteX2" fmla="*/ 7154380 w 7231181"/>
              <a:gd name="connsiteY2" fmla="*/ 0 h 460795"/>
              <a:gd name="connsiteX3" fmla="*/ 7231181 w 7231181"/>
              <a:gd name="connsiteY3" fmla="*/ 76801 h 460795"/>
              <a:gd name="connsiteX4" fmla="*/ 7231181 w 7231181"/>
              <a:gd name="connsiteY4" fmla="*/ 383994 h 460795"/>
              <a:gd name="connsiteX5" fmla="*/ 7154380 w 7231181"/>
              <a:gd name="connsiteY5" fmla="*/ 460795 h 460795"/>
              <a:gd name="connsiteX6" fmla="*/ 76801 w 7231181"/>
              <a:gd name="connsiteY6" fmla="*/ 460795 h 460795"/>
              <a:gd name="connsiteX7" fmla="*/ 0 w 7231181"/>
              <a:gd name="connsiteY7" fmla="*/ 383994 h 460795"/>
              <a:gd name="connsiteX8" fmla="*/ 0 w 7231181"/>
              <a:gd name="connsiteY8" fmla="*/ 76801 h 4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1181" h="460795">
                <a:moveTo>
                  <a:pt x="0" y="76801"/>
                </a:moveTo>
                <a:cubicBezTo>
                  <a:pt x="0" y="34385"/>
                  <a:pt x="34385" y="0"/>
                  <a:pt x="76801" y="0"/>
                </a:cubicBezTo>
                <a:lnTo>
                  <a:pt x="7154380" y="0"/>
                </a:lnTo>
                <a:cubicBezTo>
                  <a:pt x="7196796" y="0"/>
                  <a:pt x="7231181" y="34385"/>
                  <a:pt x="7231181" y="76801"/>
                </a:cubicBezTo>
                <a:lnTo>
                  <a:pt x="7231181" y="383994"/>
                </a:lnTo>
                <a:cubicBezTo>
                  <a:pt x="7231181" y="426410"/>
                  <a:pt x="7196796" y="460795"/>
                  <a:pt x="7154380" y="460795"/>
                </a:cubicBezTo>
                <a:lnTo>
                  <a:pt x="76801" y="460795"/>
                </a:lnTo>
                <a:cubicBezTo>
                  <a:pt x="34385" y="460795"/>
                  <a:pt x="0" y="426410"/>
                  <a:pt x="0" y="383994"/>
                </a:cubicBezTo>
                <a:lnTo>
                  <a:pt x="0" y="76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435" tIns="22494" rIns="223435" bIns="22494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kern="1200" dirty="0">
                <a:latin typeface="Arial Black" panose="020B0A04020102020204" pitchFamily="34" charset="0"/>
              </a:rPr>
              <a:t>ФОРМЫ ПРОВЕДЕНИЯ ЗАСЕДАНИЙ КОМИТЕТА</a:t>
            </a:r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C052383E-39A7-4C44-B254-D18470BFCF02}"/>
              </a:ext>
            </a:extLst>
          </p:cNvPr>
          <p:cNvSpPr/>
          <p:nvPr/>
        </p:nvSpPr>
        <p:spPr>
          <a:xfrm>
            <a:off x="769222" y="4676453"/>
            <a:ext cx="7594602" cy="654805"/>
          </a:xfrm>
          <a:custGeom>
            <a:avLst/>
            <a:gdLst>
              <a:gd name="connsiteX0" fmla="*/ 0 w 7594602"/>
              <a:gd name="connsiteY0" fmla="*/ 0 h 654805"/>
              <a:gd name="connsiteX1" fmla="*/ 7594602 w 7594602"/>
              <a:gd name="connsiteY1" fmla="*/ 0 h 654805"/>
              <a:gd name="connsiteX2" fmla="*/ 7594602 w 7594602"/>
              <a:gd name="connsiteY2" fmla="*/ 654805 h 654805"/>
              <a:gd name="connsiteX3" fmla="*/ 0 w 7594602"/>
              <a:gd name="connsiteY3" fmla="*/ 654805 h 654805"/>
              <a:gd name="connsiteX4" fmla="*/ 0 w 7594602"/>
              <a:gd name="connsiteY4" fmla="*/ 0 h 65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602" h="654805">
                <a:moveTo>
                  <a:pt x="0" y="0"/>
                </a:moveTo>
                <a:lnTo>
                  <a:pt x="7594602" y="0"/>
                </a:lnTo>
                <a:lnTo>
                  <a:pt x="7594602" y="654805"/>
                </a:lnTo>
                <a:lnTo>
                  <a:pt x="0" y="6548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9425" tIns="208280" rIns="589425" bIns="99568" numCol="1" spcCol="1270" anchor="t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ru-RU" sz="1400" b="1" kern="1200" dirty="0">
                <a:solidFill>
                  <a:srgbClr val="002060"/>
                </a:solidFill>
              </a:rPr>
              <a:t>Регламентирован порядок разработки и утверждения плана работы Комитета на календарный год </a:t>
            </a:r>
            <a:endParaRPr lang="ru-RU" sz="1200" b="1" kern="1200" dirty="0">
              <a:solidFill>
                <a:srgbClr val="002060"/>
              </a:solidFill>
            </a:endParaRPr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9BA1144B-7FD2-475F-8716-13F6BDB0089C}"/>
              </a:ext>
            </a:extLst>
          </p:cNvPr>
          <p:cNvSpPr/>
          <p:nvPr/>
        </p:nvSpPr>
        <p:spPr>
          <a:xfrm>
            <a:off x="769222" y="4378341"/>
            <a:ext cx="7231181" cy="460795"/>
          </a:xfrm>
          <a:custGeom>
            <a:avLst/>
            <a:gdLst>
              <a:gd name="connsiteX0" fmla="*/ 0 w 7231181"/>
              <a:gd name="connsiteY0" fmla="*/ 76801 h 460795"/>
              <a:gd name="connsiteX1" fmla="*/ 76801 w 7231181"/>
              <a:gd name="connsiteY1" fmla="*/ 0 h 460795"/>
              <a:gd name="connsiteX2" fmla="*/ 7154380 w 7231181"/>
              <a:gd name="connsiteY2" fmla="*/ 0 h 460795"/>
              <a:gd name="connsiteX3" fmla="*/ 7231181 w 7231181"/>
              <a:gd name="connsiteY3" fmla="*/ 76801 h 460795"/>
              <a:gd name="connsiteX4" fmla="*/ 7231181 w 7231181"/>
              <a:gd name="connsiteY4" fmla="*/ 383994 h 460795"/>
              <a:gd name="connsiteX5" fmla="*/ 7154380 w 7231181"/>
              <a:gd name="connsiteY5" fmla="*/ 460795 h 460795"/>
              <a:gd name="connsiteX6" fmla="*/ 76801 w 7231181"/>
              <a:gd name="connsiteY6" fmla="*/ 460795 h 460795"/>
              <a:gd name="connsiteX7" fmla="*/ 0 w 7231181"/>
              <a:gd name="connsiteY7" fmla="*/ 383994 h 460795"/>
              <a:gd name="connsiteX8" fmla="*/ 0 w 7231181"/>
              <a:gd name="connsiteY8" fmla="*/ 76801 h 4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1181" h="460795">
                <a:moveTo>
                  <a:pt x="0" y="76801"/>
                </a:moveTo>
                <a:cubicBezTo>
                  <a:pt x="0" y="34385"/>
                  <a:pt x="34385" y="0"/>
                  <a:pt x="76801" y="0"/>
                </a:cubicBezTo>
                <a:lnTo>
                  <a:pt x="7154380" y="0"/>
                </a:lnTo>
                <a:cubicBezTo>
                  <a:pt x="7196796" y="0"/>
                  <a:pt x="7231181" y="34385"/>
                  <a:pt x="7231181" y="76801"/>
                </a:cubicBezTo>
                <a:lnTo>
                  <a:pt x="7231181" y="383994"/>
                </a:lnTo>
                <a:cubicBezTo>
                  <a:pt x="7231181" y="426410"/>
                  <a:pt x="7196796" y="460795"/>
                  <a:pt x="7154380" y="460795"/>
                </a:cubicBezTo>
                <a:lnTo>
                  <a:pt x="76801" y="460795"/>
                </a:lnTo>
                <a:cubicBezTo>
                  <a:pt x="34385" y="460795"/>
                  <a:pt x="0" y="426410"/>
                  <a:pt x="0" y="383994"/>
                </a:cubicBezTo>
                <a:lnTo>
                  <a:pt x="0" y="76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435" tIns="22494" rIns="223435" bIns="22494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kern="1200" dirty="0">
                <a:latin typeface="Arial Black" panose="020B0A04020102020204" pitchFamily="34" charset="0"/>
              </a:rPr>
              <a:t>ПЛАНИРОВАНИЕ ДЕЯТЕЛЬНОСТИ КОМИТЕТА</a:t>
            </a:r>
          </a:p>
        </p:txBody>
      </p:sp>
      <p:sp>
        <p:nvSpPr>
          <p:cNvPr id="11" name="Полилиния: фигура 10" descr="&#10;">
            <a:extLst>
              <a:ext uri="{FF2B5EF4-FFF2-40B4-BE49-F238E27FC236}">
                <a16:creationId xmlns:a16="http://schemas.microsoft.com/office/drawing/2014/main" id="{548AC2BE-5705-4FED-90E9-75C026ECF1F6}"/>
              </a:ext>
            </a:extLst>
          </p:cNvPr>
          <p:cNvSpPr/>
          <p:nvPr/>
        </p:nvSpPr>
        <p:spPr>
          <a:xfrm>
            <a:off x="774699" y="5664237"/>
            <a:ext cx="7594602" cy="756000"/>
          </a:xfrm>
          <a:custGeom>
            <a:avLst/>
            <a:gdLst>
              <a:gd name="connsiteX0" fmla="*/ 0 w 7594602"/>
              <a:gd name="connsiteY0" fmla="*/ 0 h 756000"/>
              <a:gd name="connsiteX1" fmla="*/ 7594602 w 7594602"/>
              <a:gd name="connsiteY1" fmla="*/ 0 h 756000"/>
              <a:gd name="connsiteX2" fmla="*/ 7594602 w 7594602"/>
              <a:gd name="connsiteY2" fmla="*/ 756000 h 756000"/>
              <a:gd name="connsiteX3" fmla="*/ 0 w 7594602"/>
              <a:gd name="connsiteY3" fmla="*/ 756000 h 756000"/>
              <a:gd name="connsiteX4" fmla="*/ 0 w 7594602"/>
              <a:gd name="connsiteY4" fmla="*/ 0 h 7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602" h="756000">
                <a:moveTo>
                  <a:pt x="0" y="0"/>
                </a:moveTo>
                <a:lnTo>
                  <a:pt x="7594602" y="0"/>
                </a:lnTo>
                <a:lnTo>
                  <a:pt x="7594602" y="756000"/>
                </a:lnTo>
                <a:lnTo>
                  <a:pt x="0" y="756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9425" tIns="208280" rIns="589425" bIns="99568" numCol="1" spcCol="1270" anchor="t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ru-RU" sz="1400" b="1" dirty="0">
                <a:solidFill>
                  <a:srgbClr val="002060"/>
                </a:solidFill>
              </a:rPr>
              <a:t>Регламентирован порядок и сроки информирования членов Комитета о работе Комитета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27C4DD95-995C-4C9D-93BA-1780E5AE2FE1}"/>
              </a:ext>
            </a:extLst>
          </p:cNvPr>
          <p:cNvSpPr/>
          <p:nvPr/>
        </p:nvSpPr>
        <p:spPr>
          <a:xfrm>
            <a:off x="774699" y="5404131"/>
            <a:ext cx="7216348" cy="460795"/>
          </a:xfrm>
          <a:custGeom>
            <a:avLst/>
            <a:gdLst>
              <a:gd name="connsiteX0" fmla="*/ 0 w 7216348"/>
              <a:gd name="connsiteY0" fmla="*/ 76801 h 460795"/>
              <a:gd name="connsiteX1" fmla="*/ 76801 w 7216348"/>
              <a:gd name="connsiteY1" fmla="*/ 0 h 460795"/>
              <a:gd name="connsiteX2" fmla="*/ 7139547 w 7216348"/>
              <a:gd name="connsiteY2" fmla="*/ 0 h 460795"/>
              <a:gd name="connsiteX3" fmla="*/ 7216348 w 7216348"/>
              <a:gd name="connsiteY3" fmla="*/ 76801 h 460795"/>
              <a:gd name="connsiteX4" fmla="*/ 7216348 w 7216348"/>
              <a:gd name="connsiteY4" fmla="*/ 383994 h 460795"/>
              <a:gd name="connsiteX5" fmla="*/ 7139547 w 7216348"/>
              <a:gd name="connsiteY5" fmla="*/ 460795 h 460795"/>
              <a:gd name="connsiteX6" fmla="*/ 76801 w 7216348"/>
              <a:gd name="connsiteY6" fmla="*/ 460795 h 460795"/>
              <a:gd name="connsiteX7" fmla="*/ 0 w 7216348"/>
              <a:gd name="connsiteY7" fmla="*/ 383994 h 460795"/>
              <a:gd name="connsiteX8" fmla="*/ 0 w 7216348"/>
              <a:gd name="connsiteY8" fmla="*/ 76801 h 4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6348" h="460795">
                <a:moveTo>
                  <a:pt x="0" y="76801"/>
                </a:moveTo>
                <a:cubicBezTo>
                  <a:pt x="0" y="34385"/>
                  <a:pt x="34385" y="0"/>
                  <a:pt x="76801" y="0"/>
                </a:cubicBezTo>
                <a:lnTo>
                  <a:pt x="7139547" y="0"/>
                </a:lnTo>
                <a:cubicBezTo>
                  <a:pt x="7181963" y="0"/>
                  <a:pt x="7216348" y="34385"/>
                  <a:pt x="7216348" y="76801"/>
                </a:cubicBezTo>
                <a:lnTo>
                  <a:pt x="7216348" y="383994"/>
                </a:lnTo>
                <a:cubicBezTo>
                  <a:pt x="7216348" y="426410"/>
                  <a:pt x="7181963" y="460795"/>
                  <a:pt x="7139547" y="460795"/>
                </a:cubicBezTo>
                <a:lnTo>
                  <a:pt x="76801" y="460795"/>
                </a:lnTo>
                <a:cubicBezTo>
                  <a:pt x="34385" y="460795"/>
                  <a:pt x="0" y="426410"/>
                  <a:pt x="0" y="383994"/>
                </a:cubicBezTo>
                <a:lnTo>
                  <a:pt x="0" y="7680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435" tIns="22494" rIns="223435" bIns="22494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kern="1200" dirty="0">
                <a:latin typeface="Arial Black" panose="020B0A04020102020204" pitchFamily="34" charset="0"/>
              </a:rPr>
              <a:t>ИНФОРМИРОВАНИЕ ЧЛЕНОВ КОМИТЕТА</a:t>
            </a:r>
          </a:p>
        </p:txBody>
      </p:sp>
    </p:spTree>
    <p:extLst>
      <p:ext uri="{BB962C8B-B14F-4D97-AF65-F5344CB8AC3E}">
        <p14:creationId xmlns:p14="http://schemas.microsoft.com/office/powerpoint/2010/main" val="390478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5388"/>
            </a:gs>
            <a:gs pos="72000">
              <a:srgbClr val="09345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83FBF6E-4040-481A-BAFE-B9314D186798}"/>
              </a:ext>
            </a:extLst>
          </p:cNvPr>
          <p:cNvSpPr/>
          <p:nvPr/>
        </p:nvSpPr>
        <p:spPr>
          <a:xfrm flipH="1">
            <a:off x="-5477" y="0"/>
            <a:ext cx="9144000" cy="1146838"/>
          </a:xfrm>
          <a:prstGeom prst="rect">
            <a:avLst/>
          </a:prstGeom>
          <a:blipFill dpi="0" rotWithShape="1">
            <a:blip r:embed="rId3">
              <a:alphaModFix amt="2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FA8C64-FB78-45CD-B7FA-0AF87E06D8E4}"/>
              </a:ext>
            </a:extLst>
          </p:cNvPr>
          <p:cNvSpPr txBox="1"/>
          <p:nvPr/>
        </p:nvSpPr>
        <p:spPr>
          <a:xfrm>
            <a:off x="4960952" y="349296"/>
            <a:ext cx="3247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Формы заседаний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25A2AC7-C0AA-49B1-9439-573950FF5172}"/>
              </a:ext>
            </a:extLst>
          </p:cNvPr>
          <p:cNvSpPr/>
          <p:nvPr/>
        </p:nvSpPr>
        <p:spPr>
          <a:xfrm>
            <a:off x="4961984" y="218739"/>
            <a:ext cx="45719" cy="6316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EBBB43A-F586-4772-A39A-68BE08FC251B}"/>
              </a:ext>
            </a:extLst>
          </p:cNvPr>
          <p:cNvGrpSpPr/>
          <p:nvPr/>
        </p:nvGrpSpPr>
        <p:grpSpPr>
          <a:xfrm>
            <a:off x="197268" y="123792"/>
            <a:ext cx="3833311" cy="851120"/>
            <a:chOff x="363896" y="224435"/>
            <a:chExt cx="2845039" cy="633306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1951A25D-EDCB-4A38-99F2-393C00EF1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96" y="224435"/>
              <a:ext cx="670922" cy="633306"/>
            </a:xfrm>
            <a:prstGeom prst="rect">
              <a:avLst/>
            </a:prstGeom>
          </p:spPr>
        </p:pic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58A49421-D8B2-41FD-9658-EB7AEDA7116C}"/>
                </a:ext>
              </a:extLst>
            </p:cNvPr>
            <p:cNvCxnSpPr>
              <a:cxnSpLocks/>
            </p:cNvCxnSpPr>
            <p:nvPr/>
          </p:nvCxnSpPr>
          <p:spPr>
            <a:xfrm>
              <a:off x="1117211" y="306105"/>
              <a:ext cx="0" cy="469965"/>
            </a:xfrm>
            <a:prstGeom prst="line">
              <a:avLst/>
            </a:prstGeom>
            <a:ln w="1397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9D9D8CD-4B33-4EA9-BF37-58AADD5DEC2F}"/>
                </a:ext>
              </a:extLst>
            </p:cNvPr>
            <p:cNvSpPr txBox="1"/>
            <p:nvPr/>
          </p:nvSpPr>
          <p:spPr>
            <a:xfrm>
              <a:off x="1172504" y="255252"/>
              <a:ext cx="2036431" cy="549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АССОЦИАЦИЯ 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БАНКОВ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РОССИИ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7A71B15-BF0F-4BCC-B37D-76487BD8596B}"/>
              </a:ext>
            </a:extLst>
          </p:cNvPr>
          <p:cNvSpPr txBox="1"/>
          <p:nvPr/>
        </p:nvSpPr>
        <p:spPr>
          <a:xfrm>
            <a:off x="8744329" y="63507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F676A81B-6A88-4BBC-8949-79EE1C6F32D8}"/>
              </a:ext>
            </a:extLst>
          </p:cNvPr>
          <p:cNvGrpSpPr/>
          <p:nvPr/>
        </p:nvGrpSpPr>
        <p:grpSpPr>
          <a:xfrm>
            <a:off x="774699" y="1193652"/>
            <a:ext cx="7594602" cy="4470696"/>
            <a:chOff x="774699" y="1193652"/>
            <a:chExt cx="7594602" cy="4573369"/>
          </a:xfrm>
        </p:grpSpPr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1887BEC2-2089-4FB6-A2BA-90A902A7C1FC}"/>
                </a:ext>
              </a:extLst>
            </p:cNvPr>
            <p:cNvSpPr/>
            <p:nvPr/>
          </p:nvSpPr>
          <p:spPr>
            <a:xfrm>
              <a:off x="774699" y="1398942"/>
              <a:ext cx="7594602" cy="1045026"/>
            </a:xfrm>
            <a:custGeom>
              <a:avLst/>
              <a:gdLst>
                <a:gd name="connsiteX0" fmla="*/ 0 w 7594602"/>
                <a:gd name="connsiteY0" fmla="*/ 0 h 1045026"/>
                <a:gd name="connsiteX1" fmla="*/ 7594602 w 7594602"/>
                <a:gd name="connsiteY1" fmla="*/ 0 h 1045026"/>
                <a:gd name="connsiteX2" fmla="*/ 7594602 w 7594602"/>
                <a:gd name="connsiteY2" fmla="*/ 1045026 h 1045026"/>
                <a:gd name="connsiteX3" fmla="*/ 0 w 7594602"/>
                <a:gd name="connsiteY3" fmla="*/ 1045026 h 1045026"/>
                <a:gd name="connsiteX4" fmla="*/ 0 w 7594602"/>
                <a:gd name="connsiteY4" fmla="*/ 0 h 104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4602" h="1045026">
                  <a:moveTo>
                    <a:pt x="0" y="0"/>
                  </a:moveTo>
                  <a:lnTo>
                    <a:pt x="7594602" y="0"/>
                  </a:lnTo>
                  <a:lnTo>
                    <a:pt x="7594602" y="1045026"/>
                  </a:lnTo>
                  <a:lnTo>
                    <a:pt x="0" y="10450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9425" tIns="124968" rIns="589425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400" b="1" kern="1200" dirty="0">
                <a:solidFill>
                  <a:srgbClr val="00206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b="1" dirty="0">
                  <a:solidFill>
                    <a:srgbClr val="002060"/>
                  </a:solidFill>
                </a:rPr>
                <a:t>в форме совместного присутствия</a:t>
              </a:r>
              <a:r>
                <a:rPr lang="ru-RU" sz="1400" b="1" kern="1200" dirty="0">
                  <a:solidFill>
                    <a:srgbClr val="002060"/>
                  </a:solidFill>
                </a:rPr>
                <a:t> членов Комитета (или уполномоченных ими лиц) для обсуждения и принятия решений по всем вопросам повестки дня</a:t>
              </a: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84B67DE8-89E2-4812-86F9-3ECA2D39C1E9}"/>
                </a:ext>
              </a:extLst>
            </p:cNvPr>
            <p:cNvSpPr/>
            <p:nvPr/>
          </p:nvSpPr>
          <p:spPr>
            <a:xfrm>
              <a:off x="774699" y="1193652"/>
              <a:ext cx="7259764" cy="460795"/>
            </a:xfrm>
            <a:custGeom>
              <a:avLst/>
              <a:gdLst>
                <a:gd name="connsiteX0" fmla="*/ 0 w 7259764"/>
                <a:gd name="connsiteY0" fmla="*/ 76801 h 460795"/>
                <a:gd name="connsiteX1" fmla="*/ 76801 w 7259764"/>
                <a:gd name="connsiteY1" fmla="*/ 0 h 460795"/>
                <a:gd name="connsiteX2" fmla="*/ 7182963 w 7259764"/>
                <a:gd name="connsiteY2" fmla="*/ 0 h 460795"/>
                <a:gd name="connsiteX3" fmla="*/ 7259764 w 7259764"/>
                <a:gd name="connsiteY3" fmla="*/ 76801 h 460795"/>
                <a:gd name="connsiteX4" fmla="*/ 7259764 w 7259764"/>
                <a:gd name="connsiteY4" fmla="*/ 383994 h 460795"/>
                <a:gd name="connsiteX5" fmla="*/ 7182963 w 7259764"/>
                <a:gd name="connsiteY5" fmla="*/ 460795 h 460795"/>
                <a:gd name="connsiteX6" fmla="*/ 76801 w 7259764"/>
                <a:gd name="connsiteY6" fmla="*/ 460795 h 460795"/>
                <a:gd name="connsiteX7" fmla="*/ 0 w 7259764"/>
                <a:gd name="connsiteY7" fmla="*/ 383994 h 460795"/>
                <a:gd name="connsiteX8" fmla="*/ 0 w 7259764"/>
                <a:gd name="connsiteY8" fmla="*/ 76801 h 46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59764" h="460795">
                  <a:moveTo>
                    <a:pt x="0" y="76801"/>
                  </a:moveTo>
                  <a:cubicBezTo>
                    <a:pt x="0" y="34385"/>
                    <a:pt x="34385" y="0"/>
                    <a:pt x="76801" y="0"/>
                  </a:cubicBezTo>
                  <a:lnTo>
                    <a:pt x="7182963" y="0"/>
                  </a:lnTo>
                  <a:cubicBezTo>
                    <a:pt x="7225379" y="0"/>
                    <a:pt x="7259764" y="34385"/>
                    <a:pt x="7259764" y="76801"/>
                  </a:cubicBezTo>
                  <a:lnTo>
                    <a:pt x="7259764" y="383994"/>
                  </a:lnTo>
                  <a:cubicBezTo>
                    <a:pt x="7259764" y="426410"/>
                    <a:pt x="7225379" y="460795"/>
                    <a:pt x="7182963" y="460795"/>
                  </a:cubicBezTo>
                  <a:lnTo>
                    <a:pt x="76801" y="460795"/>
                  </a:lnTo>
                  <a:cubicBezTo>
                    <a:pt x="34385" y="460795"/>
                    <a:pt x="0" y="426410"/>
                    <a:pt x="0" y="383994"/>
                  </a:cubicBezTo>
                  <a:lnTo>
                    <a:pt x="0" y="7680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3435" tIns="22494" rIns="223435" bIns="22494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800" b="1" kern="1200" dirty="0">
                  <a:effectLst/>
                  <a:latin typeface="Arial Black" panose="020B0A04020102020204" pitchFamily="34" charset="0"/>
                </a:rPr>
                <a:t>ОЧНАЯ </a:t>
              </a:r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AE61E0E5-42BF-48BA-8D5E-2DC706A4381F}"/>
                </a:ext>
              </a:extLst>
            </p:cNvPr>
            <p:cNvSpPr/>
            <p:nvPr/>
          </p:nvSpPr>
          <p:spPr>
            <a:xfrm>
              <a:off x="774699" y="2892064"/>
              <a:ext cx="7594602" cy="1377805"/>
            </a:xfrm>
            <a:custGeom>
              <a:avLst/>
              <a:gdLst>
                <a:gd name="connsiteX0" fmla="*/ 0 w 7594602"/>
                <a:gd name="connsiteY0" fmla="*/ 0 h 1287130"/>
                <a:gd name="connsiteX1" fmla="*/ 7594602 w 7594602"/>
                <a:gd name="connsiteY1" fmla="*/ 0 h 1287130"/>
                <a:gd name="connsiteX2" fmla="*/ 7594602 w 7594602"/>
                <a:gd name="connsiteY2" fmla="*/ 1287130 h 1287130"/>
                <a:gd name="connsiteX3" fmla="*/ 0 w 7594602"/>
                <a:gd name="connsiteY3" fmla="*/ 1287130 h 1287130"/>
                <a:gd name="connsiteX4" fmla="*/ 0 w 7594602"/>
                <a:gd name="connsiteY4" fmla="*/ 0 h 1287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4602" h="1287130">
                  <a:moveTo>
                    <a:pt x="0" y="0"/>
                  </a:moveTo>
                  <a:lnTo>
                    <a:pt x="7594602" y="0"/>
                  </a:lnTo>
                  <a:lnTo>
                    <a:pt x="7594602" y="1287130"/>
                  </a:lnTo>
                  <a:lnTo>
                    <a:pt x="0" y="1287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9425" tIns="124968" rIns="589425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400" b="1" kern="1200" dirty="0">
                <a:solidFill>
                  <a:srgbClr val="002060"/>
                </a:solidFill>
              </a:endParaRP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b="1" kern="1200" dirty="0">
                  <a:solidFill>
                    <a:srgbClr val="002060"/>
                  </a:solidFill>
                </a:rPr>
                <a:t>путем принятия решений по вопросам повестки дня по результатам подсчета голосов как присутствующих лично на заседании членов </a:t>
              </a:r>
              <a:r>
                <a:rPr lang="ru-RU" sz="1400" b="1" dirty="0">
                  <a:solidFill>
                    <a:srgbClr val="002060"/>
                  </a:solidFill>
                </a:rPr>
                <a:t>Комитета (или уполномоченных ими лиц), </a:t>
              </a:r>
              <a:r>
                <a:rPr lang="ru-RU" sz="1400" b="1" kern="1200" dirty="0">
                  <a:solidFill>
                    <a:srgbClr val="002060"/>
                  </a:solidFill>
                </a:rPr>
                <a:t>так и членов Комитета, проголосовавших заочно (по электронной почте, посредством заполнения бюллетеней по вопросам повестки дня)</a:t>
              </a:r>
            </a:p>
          </p:txBody>
        </p:sp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id="{44B13385-EE7C-4BE8-98D0-AEB1321C70D3}"/>
                </a:ext>
              </a:extLst>
            </p:cNvPr>
            <p:cNvSpPr/>
            <p:nvPr/>
          </p:nvSpPr>
          <p:spPr>
            <a:xfrm>
              <a:off x="774699" y="2624450"/>
              <a:ext cx="7231181" cy="460795"/>
            </a:xfrm>
            <a:custGeom>
              <a:avLst/>
              <a:gdLst>
                <a:gd name="connsiteX0" fmla="*/ 0 w 7231181"/>
                <a:gd name="connsiteY0" fmla="*/ 76801 h 460795"/>
                <a:gd name="connsiteX1" fmla="*/ 76801 w 7231181"/>
                <a:gd name="connsiteY1" fmla="*/ 0 h 460795"/>
                <a:gd name="connsiteX2" fmla="*/ 7154380 w 7231181"/>
                <a:gd name="connsiteY2" fmla="*/ 0 h 460795"/>
                <a:gd name="connsiteX3" fmla="*/ 7231181 w 7231181"/>
                <a:gd name="connsiteY3" fmla="*/ 76801 h 460795"/>
                <a:gd name="connsiteX4" fmla="*/ 7231181 w 7231181"/>
                <a:gd name="connsiteY4" fmla="*/ 383994 h 460795"/>
                <a:gd name="connsiteX5" fmla="*/ 7154380 w 7231181"/>
                <a:gd name="connsiteY5" fmla="*/ 460795 h 460795"/>
                <a:gd name="connsiteX6" fmla="*/ 76801 w 7231181"/>
                <a:gd name="connsiteY6" fmla="*/ 460795 h 460795"/>
                <a:gd name="connsiteX7" fmla="*/ 0 w 7231181"/>
                <a:gd name="connsiteY7" fmla="*/ 383994 h 460795"/>
                <a:gd name="connsiteX8" fmla="*/ 0 w 7231181"/>
                <a:gd name="connsiteY8" fmla="*/ 76801 h 46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1181" h="460795">
                  <a:moveTo>
                    <a:pt x="0" y="76801"/>
                  </a:moveTo>
                  <a:cubicBezTo>
                    <a:pt x="0" y="34385"/>
                    <a:pt x="34385" y="0"/>
                    <a:pt x="76801" y="0"/>
                  </a:cubicBezTo>
                  <a:lnTo>
                    <a:pt x="7154380" y="0"/>
                  </a:lnTo>
                  <a:cubicBezTo>
                    <a:pt x="7196796" y="0"/>
                    <a:pt x="7231181" y="34385"/>
                    <a:pt x="7231181" y="76801"/>
                  </a:cubicBezTo>
                  <a:lnTo>
                    <a:pt x="7231181" y="383994"/>
                  </a:lnTo>
                  <a:cubicBezTo>
                    <a:pt x="7231181" y="426410"/>
                    <a:pt x="7196796" y="460795"/>
                    <a:pt x="7154380" y="460795"/>
                  </a:cubicBezTo>
                  <a:lnTo>
                    <a:pt x="76801" y="460795"/>
                  </a:lnTo>
                  <a:cubicBezTo>
                    <a:pt x="34385" y="460795"/>
                    <a:pt x="0" y="426410"/>
                    <a:pt x="0" y="383994"/>
                  </a:cubicBezTo>
                  <a:lnTo>
                    <a:pt x="0" y="7680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3435" tIns="22494" rIns="223435" bIns="22494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800" b="1" kern="1200" dirty="0">
                  <a:latin typeface="Arial Black" panose="020B0A04020102020204" pitchFamily="34" charset="0"/>
                </a:rPr>
                <a:t>ОЧНО-ЗАОЧНАЯ </a:t>
              </a:r>
            </a:p>
          </p:txBody>
        </p:sp>
        <p:sp>
          <p:nvSpPr>
            <p:cNvPr id="38" name="Полилиния: фигура 37">
              <a:extLst>
                <a:ext uri="{FF2B5EF4-FFF2-40B4-BE49-F238E27FC236}">
                  <a16:creationId xmlns:a16="http://schemas.microsoft.com/office/drawing/2014/main" id="{25AF96FB-8810-4C78-B60F-EB6B3F5FAE0A}"/>
                </a:ext>
              </a:extLst>
            </p:cNvPr>
            <p:cNvSpPr/>
            <p:nvPr/>
          </p:nvSpPr>
          <p:spPr>
            <a:xfrm>
              <a:off x="774699" y="4655745"/>
              <a:ext cx="7594602" cy="1111276"/>
            </a:xfrm>
            <a:custGeom>
              <a:avLst/>
              <a:gdLst>
                <a:gd name="connsiteX0" fmla="*/ 0 w 7594602"/>
                <a:gd name="connsiteY0" fmla="*/ 0 h 1164483"/>
                <a:gd name="connsiteX1" fmla="*/ 7594602 w 7594602"/>
                <a:gd name="connsiteY1" fmla="*/ 0 h 1164483"/>
                <a:gd name="connsiteX2" fmla="*/ 7594602 w 7594602"/>
                <a:gd name="connsiteY2" fmla="*/ 1164483 h 1164483"/>
                <a:gd name="connsiteX3" fmla="*/ 0 w 7594602"/>
                <a:gd name="connsiteY3" fmla="*/ 1164483 h 1164483"/>
                <a:gd name="connsiteX4" fmla="*/ 0 w 7594602"/>
                <a:gd name="connsiteY4" fmla="*/ 0 h 1164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4602" h="1164483">
                  <a:moveTo>
                    <a:pt x="0" y="0"/>
                  </a:moveTo>
                  <a:lnTo>
                    <a:pt x="7594602" y="0"/>
                  </a:lnTo>
                  <a:lnTo>
                    <a:pt x="7594602" y="1164483"/>
                  </a:lnTo>
                  <a:lnTo>
                    <a:pt x="0" y="11644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9425" tIns="124968" rIns="589425" bIns="85344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200" b="1" kern="1200" dirty="0">
                <a:solidFill>
                  <a:srgbClr val="00206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400" b="1" kern="1200" dirty="0">
                  <a:solidFill>
                    <a:srgbClr val="002060"/>
                  </a:solidFill>
                </a:rPr>
                <a:t>при принятии решений по вопросам повестки дня путем голосования членов Комитета (или уполномоченных ими лиц) по электронной почте, посредством заполнения бюллетеней по вопросам повестки дня</a:t>
              </a:r>
              <a:endParaRPr lang="ru-RU" sz="12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39" name="Полилиния: фигура 38">
              <a:extLst>
                <a:ext uri="{FF2B5EF4-FFF2-40B4-BE49-F238E27FC236}">
                  <a16:creationId xmlns:a16="http://schemas.microsoft.com/office/drawing/2014/main" id="{6D1DE149-C563-4F53-B649-ADE2427EE332}"/>
                </a:ext>
              </a:extLst>
            </p:cNvPr>
            <p:cNvSpPr/>
            <p:nvPr/>
          </p:nvSpPr>
          <p:spPr>
            <a:xfrm>
              <a:off x="774699" y="4396894"/>
              <a:ext cx="7231181" cy="460795"/>
            </a:xfrm>
            <a:custGeom>
              <a:avLst/>
              <a:gdLst>
                <a:gd name="connsiteX0" fmla="*/ 0 w 7231181"/>
                <a:gd name="connsiteY0" fmla="*/ 76801 h 460795"/>
                <a:gd name="connsiteX1" fmla="*/ 76801 w 7231181"/>
                <a:gd name="connsiteY1" fmla="*/ 0 h 460795"/>
                <a:gd name="connsiteX2" fmla="*/ 7154380 w 7231181"/>
                <a:gd name="connsiteY2" fmla="*/ 0 h 460795"/>
                <a:gd name="connsiteX3" fmla="*/ 7231181 w 7231181"/>
                <a:gd name="connsiteY3" fmla="*/ 76801 h 460795"/>
                <a:gd name="connsiteX4" fmla="*/ 7231181 w 7231181"/>
                <a:gd name="connsiteY4" fmla="*/ 383994 h 460795"/>
                <a:gd name="connsiteX5" fmla="*/ 7154380 w 7231181"/>
                <a:gd name="connsiteY5" fmla="*/ 460795 h 460795"/>
                <a:gd name="connsiteX6" fmla="*/ 76801 w 7231181"/>
                <a:gd name="connsiteY6" fmla="*/ 460795 h 460795"/>
                <a:gd name="connsiteX7" fmla="*/ 0 w 7231181"/>
                <a:gd name="connsiteY7" fmla="*/ 383994 h 460795"/>
                <a:gd name="connsiteX8" fmla="*/ 0 w 7231181"/>
                <a:gd name="connsiteY8" fmla="*/ 76801 h 46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1181" h="460795">
                  <a:moveTo>
                    <a:pt x="0" y="76801"/>
                  </a:moveTo>
                  <a:cubicBezTo>
                    <a:pt x="0" y="34385"/>
                    <a:pt x="34385" y="0"/>
                    <a:pt x="76801" y="0"/>
                  </a:cubicBezTo>
                  <a:lnTo>
                    <a:pt x="7154380" y="0"/>
                  </a:lnTo>
                  <a:cubicBezTo>
                    <a:pt x="7196796" y="0"/>
                    <a:pt x="7231181" y="34385"/>
                    <a:pt x="7231181" y="76801"/>
                  </a:cubicBezTo>
                  <a:lnTo>
                    <a:pt x="7231181" y="383994"/>
                  </a:lnTo>
                  <a:cubicBezTo>
                    <a:pt x="7231181" y="426410"/>
                    <a:pt x="7196796" y="460795"/>
                    <a:pt x="7154380" y="460795"/>
                  </a:cubicBezTo>
                  <a:lnTo>
                    <a:pt x="76801" y="460795"/>
                  </a:lnTo>
                  <a:cubicBezTo>
                    <a:pt x="34385" y="460795"/>
                    <a:pt x="0" y="426410"/>
                    <a:pt x="0" y="383994"/>
                  </a:cubicBezTo>
                  <a:lnTo>
                    <a:pt x="0" y="7680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3435" tIns="22494" rIns="223435" bIns="22494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800" b="1" kern="1200" dirty="0">
                  <a:latin typeface="Arial Black" panose="020B0A04020102020204" pitchFamily="34" charset="0"/>
                </a:rPr>
                <a:t>ЗАОЧНАЯ</a:t>
              </a:r>
            </a:p>
          </p:txBody>
        </p:sp>
      </p:grp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F42BB501-CD23-424D-B6AB-10694E3FE477}"/>
              </a:ext>
            </a:extLst>
          </p:cNvPr>
          <p:cNvSpPr/>
          <p:nvPr/>
        </p:nvSpPr>
        <p:spPr>
          <a:xfrm>
            <a:off x="774699" y="5889072"/>
            <a:ext cx="7594601" cy="6196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При очной и очно-заочной формах заседания могут использоваться дистанционные формы участия в заседании (видеоконференции)</a:t>
            </a:r>
          </a:p>
        </p:txBody>
      </p:sp>
    </p:spTree>
    <p:extLst>
      <p:ext uri="{BB962C8B-B14F-4D97-AF65-F5344CB8AC3E}">
        <p14:creationId xmlns:p14="http://schemas.microsoft.com/office/powerpoint/2010/main" val="63993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5388"/>
            </a:gs>
            <a:gs pos="72000">
              <a:srgbClr val="09345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83FBF6E-4040-481A-BAFE-B9314D186798}"/>
              </a:ext>
            </a:extLst>
          </p:cNvPr>
          <p:cNvSpPr/>
          <p:nvPr/>
        </p:nvSpPr>
        <p:spPr>
          <a:xfrm flipH="1">
            <a:off x="-5477" y="0"/>
            <a:ext cx="9144000" cy="1146838"/>
          </a:xfrm>
          <a:prstGeom prst="rect">
            <a:avLst/>
          </a:prstGeom>
          <a:blipFill dpi="0" rotWithShape="1">
            <a:blip r:embed="rId3">
              <a:alphaModFix amt="2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FA8C64-FB78-45CD-B7FA-0AF87E06D8E4}"/>
              </a:ext>
            </a:extLst>
          </p:cNvPr>
          <p:cNvSpPr txBox="1"/>
          <p:nvPr/>
        </p:nvSpPr>
        <p:spPr>
          <a:xfrm>
            <a:off x="5008980" y="165208"/>
            <a:ext cx="324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Формирование Комитета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25A2AC7-C0AA-49B1-9439-573950FF5172}"/>
              </a:ext>
            </a:extLst>
          </p:cNvPr>
          <p:cNvSpPr/>
          <p:nvPr/>
        </p:nvSpPr>
        <p:spPr>
          <a:xfrm>
            <a:off x="4961984" y="218739"/>
            <a:ext cx="45719" cy="6316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EBBB43A-F586-4772-A39A-68BE08FC251B}"/>
              </a:ext>
            </a:extLst>
          </p:cNvPr>
          <p:cNvGrpSpPr/>
          <p:nvPr/>
        </p:nvGrpSpPr>
        <p:grpSpPr>
          <a:xfrm>
            <a:off x="197268" y="123792"/>
            <a:ext cx="3833311" cy="851120"/>
            <a:chOff x="363896" y="224435"/>
            <a:chExt cx="2845039" cy="633306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1951A25D-EDCB-4A38-99F2-393C00EF1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96" y="224435"/>
              <a:ext cx="670922" cy="633306"/>
            </a:xfrm>
            <a:prstGeom prst="rect">
              <a:avLst/>
            </a:prstGeom>
          </p:spPr>
        </p:pic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58A49421-D8B2-41FD-9658-EB7AEDA7116C}"/>
                </a:ext>
              </a:extLst>
            </p:cNvPr>
            <p:cNvCxnSpPr>
              <a:cxnSpLocks/>
            </p:cNvCxnSpPr>
            <p:nvPr/>
          </p:nvCxnSpPr>
          <p:spPr>
            <a:xfrm>
              <a:off x="1117211" y="306105"/>
              <a:ext cx="0" cy="469965"/>
            </a:xfrm>
            <a:prstGeom prst="line">
              <a:avLst/>
            </a:prstGeom>
            <a:ln w="1397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9D9D8CD-4B33-4EA9-BF37-58AADD5DEC2F}"/>
                </a:ext>
              </a:extLst>
            </p:cNvPr>
            <p:cNvSpPr txBox="1"/>
            <p:nvPr/>
          </p:nvSpPr>
          <p:spPr>
            <a:xfrm>
              <a:off x="1172504" y="255252"/>
              <a:ext cx="2036431" cy="549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АССОЦИАЦИЯ 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БАНКОВ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РОССИИ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7A71B15-BF0F-4BCC-B37D-76487BD8596B}"/>
              </a:ext>
            </a:extLst>
          </p:cNvPr>
          <p:cNvSpPr txBox="1"/>
          <p:nvPr/>
        </p:nvSpPr>
        <p:spPr>
          <a:xfrm>
            <a:off x="8744329" y="63507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375218" y="1287066"/>
            <a:ext cx="4535786" cy="4837648"/>
            <a:chOff x="2838737" y="0"/>
            <a:chExt cx="2636848" cy="4383549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838737" y="0"/>
              <a:ext cx="2636848" cy="438354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2838737" y="0"/>
              <a:ext cx="2636848" cy="850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solidFill>
                    <a:schemeClr val="accent1">
                      <a:lumMod val="50000"/>
                    </a:schemeClr>
                  </a:solidFill>
                  <a:latin typeface="Arial Black" panose="020B0A04020102020204" pitchFamily="34" charset="0"/>
                </a:rPr>
                <a:t> Прекращение участия в Комитете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36177" y="1287066"/>
            <a:ext cx="1952166" cy="4810489"/>
            <a:chOff x="1014" y="0"/>
            <a:chExt cx="2636848" cy="4383549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14" y="0"/>
              <a:ext cx="2636848" cy="438354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1014" y="0"/>
              <a:ext cx="2636848" cy="13150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solidFill>
                    <a:schemeClr val="accent1">
                      <a:lumMod val="50000"/>
                    </a:schemeClr>
                  </a:solidFill>
                  <a:latin typeface="Arial Black" panose="020B0A04020102020204" pitchFamily="34" charset="0"/>
                </a:rPr>
                <a:t>Председатель Комитета утверждает состав Комитета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8579" y="2707532"/>
            <a:ext cx="1487361" cy="2847496"/>
            <a:chOff x="264699" y="1315970"/>
            <a:chExt cx="2109478" cy="2847496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64699" y="1315970"/>
              <a:ext cx="2109478" cy="2847496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26484" y="1377755"/>
              <a:ext cx="1985908" cy="2439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в состав Комитета включаются представители членов Ассоциации на основании заявлений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437003" y="1995651"/>
            <a:ext cx="2109478" cy="3891009"/>
            <a:chOff x="3099311" y="1315064"/>
            <a:chExt cx="2109478" cy="284930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099311" y="1315064"/>
              <a:ext cx="2109478" cy="2849306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161096" y="1376849"/>
              <a:ext cx="1985908" cy="27257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По решению Председателя Комитета</a:t>
              </a:r>
              <a:endParaRPr lang="en-US" sz="1400" b="1" kern="1200" dirty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b="1" dirty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/>
                <a:t>В случае</a:t>
              </a:r>
              <a:r>
                <a:rPr lang="en-US" sz="1400" b="1" dirty="0"/>
                <a:t>: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- участия менее чем в 30% заседаний Комитета в течении 12 месяцев без уважительной причины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735647" y="2008639"/>
            <a:ext cx="2109478" cy="3878022"/>
            <a:chOff x="5933923" y="1316348"/>
            <a:chExt cx="2109478" cy="1321699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5933923" y="1316348"/>
              <a:ext cx="2109478" cy="1321699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5972634" y="1325601"/>
              <a:ext cx="2032056" cy="1244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Автоматическое прекращение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b="1" kern="1200" dirty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В случае</a:t>
              </a:r>
              <a:r>
                <a:rPr lang="en-US" sz="1400" b="1" kern="1200" dirty="0"/>
                <a:t>: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- прекращение членства в Ассоциации организации, представителем которой является член Комитета</a:t>
              </a:r>
              <a:r>
                <a:rPr lang="en-US" sz="1400" b="1" dirty="0"/>
                <a:t>;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/>
                <a:t>- увольнения представителя из организации – члена Ассоциации (член Ассоциации уведомляет Ассоциацию об увольнении и вправе выдвинуть новую кандидатуру)</a:t>
              </a:r>
              <a:endParaRPr lang="ru-RU" sz="1400" b="1" kern="1200" dirty="0"/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033820" y="1287065"/>
            <a:ext cx="1952166" cy="4810489"/>
            <a:chOff x="1014" y="0"/>
            <a:chExt cx="2636848" cy="4383549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1014" y="0"/>
              <a:ext cx="2636848" cy="438354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1014" y="0"/>
              <a:ext cx="2636848" cy="13150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Arial Black" panose="020B0A04020102020204" pitchFamily="34" charset="0"/>
                </a:rPr>
                <a:t>Внесение изменений в Положение о Комитете</a:t>
              </a:r>
              <a:endParaRPr lang="ru-RU" sz="1600" b="1" kern="1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7266222" y="2691099"/>
            <a:ext cx="1487361" cy="2847496"/>
            <a:chOff x="264699" y="1315970"/>
            <a:chExt cx="2109478" cy="2847496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264699" y="1315970"/>
              <a:ext cx="2109478" cy="2847496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Скругленный прямоугольник 4"/>
            <p:cNvSpPr/>
            <p:nvPr/>
          </p:nvSpPr>
          <p:spPr>
            <a:xfrm>
              <a:off x="326484" y="1377755"/>
              <a:ext cx="1985908" cy="2439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решением Совета Ассоциации (п. 3.1.10 Положения о Совете Ассоциации)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86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5388"/>
            </a:gs>
            <a:gs pos="72000">
              <a:srgbClr val="09345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83FBF6E-4040-481A-BAFE-B9314D186798}"/>
              </a:ext>
            </a:extLst>
          </p:cNvPr>
          <p:cNvSpPr/>
          <p:nvPr/>
        </p:nvSpPr>
        <p:spPr>
          <a:xfrm flipH="1">
            <a:off x="-5477" y="0"/>
            <a:ext cx="9144000" cy="1146838"/>
          </a:xfrm>
          <a:prstGeom prst="rect">
            <a:avLst/>
          </a:prstGeom>
          <a:blipFill dpi="0" rotWithShape="1">
            <a:blip r:embed="rId3">
              <a:alphaModFix amt="2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FA8C64-FB78-45CD-B7FA-0AF87E06D8E4}"/>
              </a:ext>
            </a:extLst>
          </p:cNvPr>
          <p:cNvSpPr txBox="1"/>
          <p:nvPr/>
        </p:nvSpPr>
        <p:spPr>
          <a:xfrm>
            <a:off x="5008980" y="165208"/>
            <a:ext cx="324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Формирование рабочих групп 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25A2AC7-C0AA-49B1-9439-573950FF5172}"/>
              </a:ext>
            </a:extLst>
          </p:cNvPr>
          <p:cNvSpPr/>
          <p:nvPr/>
        </p:nvSpPr>
        <p:spPr>
          <a:xfrm>
            <a:off x="4961984" y="218739"/>
            <a:ext cx="45719" cy="6316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EBBB43A-F586-4772-A39A-68BE08FC251B}"/>
              </a:ext>
            </a:extLst>
          </p:cNvPr>
          <p:cNvGrpSpPr/>
          <p:nvPr/>
        </p:nvGrpSpPr>
        <p:grpSpPr>
          <a:xfrm>
            <a:off x="197268" y="123792"/>
            <a:ext cx="3833311" cy="851120"/>
            <a:chOff x="363896" y="224435"/>
            <a:chExt cx="2845039" cy="633306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1951A25D-EDCB-4A38-99F2-393C00EF1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96" y="224435"/>
              <a:ext cx="670922" cy="633306"/>
            </a:xfrm>
            <a:prstGeom prst="rect">
              <a:avLst/>
            </a:prstGeom>
          </p:spPr>
        </p:pic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58A49421-D8B2-41FD-9658-EB7AEDA7116C}"/>
                </a:ext>
              </a:extLst>
            </p:cNvPr>
            <p:cNvCxnSpPr>
              <a:cxnSpLocks/>
            </p:cNvCxnSpPr>
            <p:nvPr/>
          </p:nvCxnSpPr>
          <p:spPr>
            <a:xfrm>
              <a:off x="1117211" y="306105"/>
              <a:ext cx="0" cy="469965"/>
            </a:xfrm>
            <a:prstGeom prst="line">
              <a:avLst/>
            </a:prstGeom>
            <a:ln w="1397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9D9D8CD-4B33-4EA9-BF37-58AADD5DEC2F}"/>
                </a:ext>
              </a:extLst>
            </p:cNvPr>
            <p:cNvSpPr txBox="1"/>
            <p:nvPr/>
          </p:nvSpPr>
          <p:spPr>
            <a:xfrm>
              <a:off x="1172504" y="255252"/>
              <a:ext cx="2036431" cy="549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АССОЦИАЦИЯ 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БАНКОВ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РОССИИ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7A71B15-BF0F-4BCC-B37D-76487BD8596B}"/>
              </a:ext>
            </a:extLst>
          </p:cNvPr>
          <p:cNvSpPr txBox="1"/>
          <p:nvPr/>
        </p:nvSpPr>
        <p:spPr>
          <a:xfrm>
            <a:off x="8744329" y="63507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B88894BC-F492-434E-8A35-B2F330A0560F}"/>
              </a:ext>
            </a:extLst>
          </p:cNvPr>
          <p:cNvSpPr/>
          <p:nvPr/>
        </p:nvSpPr>
        <p:spPr>
          <a:xfrm>
            <a:off x="1530990" y="1146838"/>
            <a:ext cx="6082019" cy="7717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Варианты формирования рабочих групп при Комитете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17070C6-3CDF-4AC3-B807-827D8896700D}"/>
              </a:ext>
            </a:extLst>
          </p:cNvPr>
          <p:cNvSpPr/>
          <p:nvPr/>
        </p:nvSpPr>
        <p:spPr>
          <a:xfrm>
            <a:off x="362852" y="2064936"/>
            <a:ext cx="2754162" cy="4285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000" b="1" u="sng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ВАРИАНТ 1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Комитет может принять решение о предложении Совету Ассоциации образовать при Комитете рабочую группу (назначить ответственное лицо) для </a:t>
            </a:r>
            <a:r>
              <a:rPr lang="ru-RU" sz="1000" b="1" dirty="0">
                <a:solidFill>
                  <a:srgbClr val="002060"/>
                </a:solidFill>
              </a:rPr>
              <a:t>решения задач в рамках проектного подхода, а также для формирования позиции по отдельным вопросами деятельности Комитета.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Рабочая группа (ответственное лицо) вправе приступить к работе до принятия Советом Ассоциации соответствующего решения. В этом случае на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рассмотрение Совета Ассоциации выносится вопрос об одобрении деятельности рабочей группы (ответственного лица) с обоснованием причин начала работы до принятия решения Советом Ассоциации.</a:t>
            </a: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5AE0B50C-61E0-4626-9E07-4CF784B06108}"/>
              </a:ext>
            </a:extLst>
          </p:cNvPr>
          <p:cNvSpPr/>
          <p:nvPr/>
        </p:nvSpPr>
        <p:spPr>
          <a:xfrm>
            <a:off x="3194918" y="2064935"/>
            <a:ext cx="2754162" cy="4285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000" b="1" u="sng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ВАРИАНТ 2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Комитет может принять решение о создании при Комитете рабочих групп или назначить ответственных лиц из числа членов Комитета для проработки отдельных вопросов </a:t>
            </a:r>
            <a:r>
              <a:rPr lang="ru-RU" sz="1000" b="1" dirty="0">
                <a:solidFill>
                  <a:srgbClr val="002060"/>
                </a:solidFill>
              </a:rPr>
              <a:t>деятельности Комитета, в том числе для решения задач в рамках проектного подхода</a:t>
            </a:r>
          </a:p>
          <a:p>
            <a:pPr algn="just"/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Дополнительного решения Совета Ассоциации не требуется.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002060"/>
                </a:solidFill>
              </a:rPr>
              <a:t>Потребуется корректировка п. 3.1.11 Положения о Совете Ассоциации, </a:t>
            </a:r>
            <a:r>
              <a:rPr lang="ru-RU" sz="1000" b="1" dirty="0" err="1">
                <a:solidFill>
                  <a:srgbClr val="002060"/>
                </a:solidFill>
              </a:rPr>
              <a:t>пп</a:t>
            </a:r>
            <a:r>
              <a:rPr lang="ru-RU" sz="1000" b="1" dirty="0">
                <a:solidFill>
                  <a:srgbClr val="002060"/>
                </a:solidFill>
              </a:rPr>
              <a:t>. 9 п. 24 и  п. 32 Устава Ассоциации.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Прямоугольник: скругленные углы 6">
            <a:extLst>
              <a:ext uri="{FF2B5EF4-FFF2-40B4-BE49-F238E27FC236}">
                <a16:creationId xmlns:a16="http://schemas.microsoft.com/office/drawing/2014/main" id="{617070C6-3CDF-4AC3-B807-827D8896700D}"/>
              </a:ext>
            </a:extLst>
          </p:cNvPr>
          <p:cNvSpPr/>
          <p:nvPr/>
        </p:nvSpPr>
        <p:spPr>
          <a:xfrm>
            <a:off x="6053541" y="2064934"/>
            <a:ext cx="2754162" cy="4285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ВАРИАНТ 3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002060"/>
                </a:solidFill>
              </a:rPr>
              <a:t>По предложению Комитета Совет Ассоциации принимает решение об образовании при Комитете рабочей группы</a:t>
            </a:r>
            <a:r>
              <a:rPr lang="en-US" sz="1000" b="1" dirty="0">
                <a:solidFill>
                  <a:srgbClr val="002060"/>
                </a:solidFill>
              </a:rPr>
              <a:t> (</a:t>
            </a:r>
            <a:r>
              <a:rPr lang="ru-RU" sz="1000" b="1" dirty="0">
                <a:solidFill>
                  <a:srgbClr val="002060"/>
                </a:solidFill>
              </a:rPr>
              <a:t>о назначении ответственного лица) для решения задач в рамках проектного подхода, а также для формирования позиции по отдельным вопросами деятельности Комитета.</a:t>
            </a:r>
            <a:endParaRPr lang="en-US" sz="1000" b="1" dirty="0">
              <a:solidFill>
                <a:srgbClr val="00206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b="1" dirty="0">
              <a:solidFill>
                <a:srgbClr val="00206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Рабочая группа (ответственное лицо) вправе приступить к работе до принятия Советом Ассоциации соответствующего решения. В этом случае на рассмотрение Совета Ассоциации выносится вопрос об одобрении деятельности рабочей группы (ответственного лица) с обоснованием причин начала работы до принятия решения Советом Ассоциации.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rgbClr val="002060"/>
                </a:solidFill>
              </a:rPr>
              <a:t>Потребуется корректировка п. 3.1.11 Положения о Совете Ассоциации, </a:t>
            </a:r>
            <a:r>
              <a:rPr lang="ru-RU" sz="1000" b="1" dirty="0" err="1">
                <a:solidFill>
                  <a:srgbClr val="002060"/>
                </a:solidFill>
              </a:rPr>
              <a:t>пп</a:t>
            </a:r>
            <a:r>
              <a:rPr lang="ru-RU" sz="1000" b="1" dirty="0">
                <a:solidFill>
                  <a:srgbClr val="002060"/>
                </a:solidFill>
              </a:rPr>
              <a:t>. 9 п. 24 и  п. 32 Устава Ассоциации.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4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5388"/>
            </a:gs>
            <a:gs pos="72000">
              <a:srgbClr val="09345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83FBF6E-4040-481A-BAFE-B9314D186798}"/>
              </a:ext>
            </a:extLst>
          </p:cNvPr>
          <p:cNvSpPr/>
          <p:nvPr/>
        </p:nvSpPr>
        <p:spPr>
          <a:xfrm flipH="1">
            <a:off x="-5477" y="0"/>
            <a:ext cx="9144000" cy="1146838"/>
          </a:xfrm>
          <a:prstGeom prst="rect">
            <a:avLst/>
          </a:prstGeom>
          <a:blipFill dpi="0" rotWithShape="1">
            <a:blip r:embed="rId3">
              <a:alphaModFix amt="2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FA8C64-FB78-45CD-B7FA-0AF87E06D8E4}"/>
              </a:ext>
            </a:extLst>
          </p:cNvPr>
          <p:cNvSpPr txBox="1"/>
          <p:nvPr/>
        </p:nvSpPr>
        <p:spPr>
          <a:xfrm>
            <a:off x="5008980" y="165208"/>
            <a:ext cx="324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Информирование членов Комитета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25A2AC7-C0AA-49B1-9439-573950FF5172}"/>
              </a:ext>
            </a:extLst>
          </p:cNvPr>
          <p:cNvSpPr/>
          <p:nvPr/>
        </p:nvSpPr>
        <p:spPr>
          <a:xfrm>
            <a:off x="4961984" y="218739"/>
            <a:ext cx="45719" cy="6316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EBBB43A-F586-4772-A39A-68BE08FC251B}"/>
              </a:ext>
            </a:extLst>
          </p:cNvPr>
          <p:cNvGrpSpPr/>
          <p:nvPr/>
        </p:nvGrpSpPr>
        <p:grpSpPr>
          <a:xfrm>
            <a:off x="197268" y="123792"/>
            <a:ext cx="3833311" cy="851120"/>
            <a:chOff x="363896" y="224435"/>
            <a:chExt cx="2845039" cy="633306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1951A25D-EDCB-4A38-99F2-393C00EF1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96" y="224435"/>
              <a:ext cx="670922" cy="633306"/>
            </a:xfrm>
            <a:prstGeom prst="rect">
              <a:avLst/>
            </a:prstGeom>
          </p:spPr>
        </p:pic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58A49421-D8B2-41FD-9658-EB7AEDA7116C}"/>
                </a:ext>
              </a:extLst>
            </p:cNvPr>
            <p:cNvCxnSpPr>
              <a:cxnSpLocks/>
            </p:cNvCxnSpPr>
            <p:nvPr/>
          </p:nvCxnSpPr>
          <p:spPr>
            <a:xfrm>
              <a:off x="1117211" y="306105"/>
              <a:ext cx="0" cy="469965"/>
            </a:xfrm>
            <a:prstGeom prst="line">
              <a:avLst/>
            </a:prstGeom>
            <a:ln w="1397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9D9D8CD-4B33-4EA9-BF37-58AADD5DEC2F}"/>
                </a:ext>
              </a:extLst>
            </p:cNvPr>
            <p:cNvSpPr txBox="1"/>
            <p:nvPr/>
          </p:nvSpPr>
          <p:spPr>
            <a:xfrm>
              <a:off x="1172504" y="255252"/>
              <a:ext cx="2036431" cy="549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АССОЦИАЦИЯ 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БАНКОВ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РОССИИ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7A71B15-BF0F-4BCC-B37D-76487BD8596B}"/>
              </a:ext>
            </a:extLst>
          </p:cNvPr>
          <p:cNvSpPr txBox="1"/>
          <p:nvPr/>
        </p:nvSpPr>
        <p:spPr>
          <a:xfrm>
            <a:off x="8744329" y="63507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5BFB204-25EF-46C7-AB45-C4ED4F06DC48}"/>
              </a:ext>
            </a:extLst>
          </p:cNvPr>
          <p:cNvGrpSpPr/>
          <p:nvPr/>
        </p:nvGrpSpPr>
        <p:grpSpPr>
          <a:xfrm>
            <a:off x="562062" y="1442905"/>
            <a:ext cx="8019875" cy="4974926"/>
            <a:chOff x="562062" y="1761799"/>
            <a:chExt cx="8019875" cy="4656032"/>
          </a:xfrm>
        </p:grpSpPr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7F68E19D-8EEB-4FCA-B6B8-A95DBDEB8DC3}"/>
                </a:ext>
              </a:extLst>
            </p:cNvPr>
            <p:cNvSpPr/>
            <p:nvPr/>
          </p:nvSpPr>
          <p:spPr>
            <a:xfrm>
              <a:off x="562605" y="1761799"/>
              <a:ext cx="4009394" cy="2216930"/>
            </a:xfrm>
            <a:custGeom>
              <a:avLst/>
              <a:gdLst>
                <a:gd name="connsiteX0" fmla="*/ 0 w 3625191"/>
                <a:gd name="connsiteY0" fmla="*/ 354877 h 2129221"/>
                <a:gd name="connsiteX1" fmla="*/ 354877 w 3625191"/>
                <a:gd name="connsiteY1" fmla="*/ 0 h 2129221"/>
                <a:gd name="connsiteX2" fmla="*/ 3270314 w 3625191"/>
                <a:gd name="connsiteY2" fmla="*/ 0 h 2129221"/>
                <a:gd name="connsiteX3" fmla="*/ 3625191 w 3625191"/>
                <a:gd name="connsiteY3" fmla="*/ 354877 h 2129221"/>
                <a:gd name="connsiteX4" fmla="*/ 3625191 w 3625191"/>
                <a:gd name="connsiteY4" fmla="*/ 1774344 h 2129221"/>
                <a:gd name="connsiteX5" fmla="*/ 3270314 w 3625191"/>
                <a:gd name="connsiteY5" fmla="*/ 2129221 h 2129221"/>
                <a:gd name="connsiteX6" fmla="*/ 354877 w 3625191"/>
                <a:gd name="connsiteY6" fmla="*/ 2129221 h 2129221"/>
                <a:gd name="connsiteX7" fmla="*/ 0 w 3625191"/>
                <a:gd name="connsiteY7" fmla="*/ 1774344 h 2129221"/>
                <a:gd name="connsiteX8" fmla="*/ 0 w 3625191"/>
                <a:gd name="connsiteY8" fmla="*/ 354877 h 212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5191" h="2129221">
                  <a:moveTo>
                    <a:pt x="0" y="354877"/>
                  </a:moveTo>
                  <a:cubicBezTo>
                    <a:pt x="0" y="158884"/>
                    <a:pt x="158884" y="0"/>
                    <a:pt x="354877" y="0"/>
                  </a:cubicBezTo>
                  <a:lnTo>
                    <a:pt x="3270314" y="0"/>
                  </a:lnTo>
                  <a:cubicBezTo>
                    <a:pt x="3466307" y="0"/>
                    <a:pt x="3625191" y="158884"/>
                    <a:pt x="3625191" y="354877"/>
                  </a:cubicBezTo>
                  <a:lnTo>
                    <a:pt x="3625191" y="1774344"/>
                  </a:lnTo>
                  <a:cubicBezTo>
                    <a:pt x="3625191" y="1970337"/>
                    <a:pt x="3466307" y="2129221"/>
                    <a:pt x="3270314" y="2129221"/>
                  </a:cubicBezTo>
                  <a:lnTo>
                    <a:pt x="354877" y="2129221"/>
                  </a:lnTo>
                  <a:cubicBezTo>
                    <a:pt x="158884" y="2129221"/>
                    <a:pt x="0" y="1970337"/>
                    <a:pt x="0" y="1774344"/>
                  </a:cubicBezTo>
                  <a:lnTo>
                    <a:pt x="0" y="35487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8250" tIns="298250" rIns="298250" bIns="298250" numCol="1" spcCol="1270" anchor="ctr" anchorCtr="0">
              <a:noAutofit/>
            </a:bodyPr>
            <a:lstStyle/>
            <a:p>
              <a:pPr lvl="0" algn="ctr" defTabSz="2266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accent1">
                      <a:lumMod val="50000"/>
                    </a:schemeClr>
                  </a:solidFill>
                </a:rPr>
                <a:t>Куратор Комитета обеспечивает направление членам Комитета материалов к заседанию Комитета не менее чем за 3 рабочих дня до даты проведения заседания Комитета. В исключительных случаях указанный срок может быть сокращен по решению Председателя Комитета </a:t>
              </a:r>
              <a:endParaRPr lang="ru-RU" sz="1400" b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A7DDE8BE-4C1D-4060-860F-55C076957585}"/>
                </a:ext>
              </a:extLst>
            </p:cNvPr>
            <p:cNvSpPr/>
            <p:nvPr/>
          </p:nvSpPr>
          <p:spPr>
            <a:xfrm>
              <a:off x="4772255" y="1778195"/>
              <a:ext cx="3809141" cy="2216929"/>
            </a:xfrm>
            <a:custGeom>
              <a:avLst/>
              <a:gdLst>
                <a:gd name="connsiteX0" fmla="*/ 0 w 3625191"/>
                <a:gd name="connsiteY0" fmla="*/ 354877 h 2129221"/>
                <a:gd name="connsiteX1" fmla="*/ 354877 w 3625191"/>
                <a:gd name="connsiteY1" fmla="*/ 0 h 2129221"/>
                <a:gd name="connsiteX2" fmla="*/ 3270314 w 3625191"/>
                <a:gd name="connsiteY2" fmla="*/ 0 h 2129221"/>
                <a:gd name="connsiteX3" fmla="*/ 3625191 w 3625191"/>
                <a:gd name="connsiteY3" fmla="*/ 354877 h 2129221"/>
                <a:gd name="connsiteX4" fmla="*/ 3625191 w 3625191"/>
                <a:gd name="connsiteY4" fmla="*/ 1774344 h 2129221"/>
                <a:gd name="connsiteX5" fmla="*/ 3270314 w 3625191"/>
                <a:gd name="connsiteY5" fmla="*/ 2129221 h 2129221"/>
                <a:gd name="connsiteX6" fmla="*/ 354877 w 3625191"/>
                <a:gd name="connsiteY6" fmla="*/ 2129221 h 2129221"/>
                <a:gd name="connsiteX7" fmla="*/ 0 w 3625191"/>
                <a:gd name="connsiteY7" fmla="*/ 1774344 h 2129221"/>
                <a:gd name="connsiteX8" fmla="*/ 0 w 3625191"/>
                <a:gd name="connsiteY8" fmla="*/ 354877 h 212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5191" h="2129221">
                  <a:moveTo>
                    <a:pt x="0" y="354877"/>
                  </a:moveTo>
                  <a:cubicBezTo>
                    <a:pt x="0" y="158884"/>
                    <a:pt x="158884" y="0"/>
                    <a:pt x="354877" y="0"/>
                  </a:cubicBezTo>
                  <a:lnTo>
                    <a:pt x="3270314" y="0"/>
                  </a:lnTo>
                  <a:cubicBezTo>
                    <a:pt x="3466307" y="0"/>
                    <a:pt x="3625191" y="158884"/>
                    <a:pt x="3625191" y="354877"/>
                  </a:cubicBezTo>
                  <a:lnTo>
                    <a:pt x="3625191" y="1774344"/>
                  </a:lnTo>
                  <a:cubicBezTo>
                    <a:pt x="3625191" y="1970337"/>
                    <a:pt x="3466307" y="2129221"/>
                    <a:pt x="3270314" y="2129221"/>
                  </a:cubicBezTo>
                  <a:lnTo>
                    <a:pt x="354877" y="2129221"/>
                  </a:lnTo>
                  <a:cubicBezTo>
                    <a:pt x="158884" y="2129221"/>
                    <a:pt x="0" y="1970337"/>
                    <a:pt x="0" y="1774344"/>
                  </a:cubicBezTo>
                  <a:lnTo>
                    <a:pt x="0" y="35487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440" tIns="294440" rIns="294440" bIns="29444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accent1">
                      <a:lumMod val="50000"/>
                    </a:schemeClr>
                  </a:solidFill>
                </a:rPr>
                <a:t>Куратор Комитета обеспечивает направление членам Комитета материалов, подготовленных по итогам состоявшегося заседания Комитета в срок, не превышающий 5 рабочих дней со дня составления соответствующего материала </a:t>
              </a:r>
              <a:endParaRPr lang="ru-RU" sz="1400" b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FB113227-7FF4-4082-B24F-0FA26BFD469B}"/>
                </a:ext>
              </a:extLst>
            </p:cNvPr>
            <p:cNvSpPr/>
            <p:nvPr/>
          </p:nvSpPr>
          <p:spPr>
            <a:xfrm>
              <a:off x="562062" y="4168111"/>
              <a:ext cx="4009937" cy="2216930"/>
            </a:xfrm>
            <a:custGeom>
              <a:avLst/>
              <a:gdLst>
                <a:gd name="connsiteX0" fmla="*/ 0 w 3626106"/>
                <a:gd name="connsiteY0" fmla="*/ 354877 h 2129221"/>
                <a:gd name="connsiteX1" fmla="*/ 354877 w 3626106"/>
                <a:gd name="connsiteY1" fmla="*/ 0 h 2129221"/>
                <a:gd name="connsiteX2" fmla="*/ 3271229 w 3626106"/>
                <a:gd name="connsiteY2" fmla="*/ 0 h 2129221"/>
                <a:gd name="connsiteX3" fmla="*/ 3626106 w 3626106"/>
                <a:gd name="connsiteY3" fmla="*/ 354877 h 2129221"/>
                <a:gd name="connsiteX4" fmla="*/ 3626106 w 3626106"/>
                <a:gd name="connsiteY4" fmla="*/ 1774344 h 2129221"/>
                <a:gd name="connsiteX5" fmla="*/ 3271229 w 3626106"/>
                <a:gd name="connsiteY5" fmla="*/ 2129221 h 2129221"/>
                <a:gd name="connsiteX6" fmla="*/ 354877 w 3626106"/>
                <a:gd name="connsiteY6" fmla="*/ 2129221 h 2129221"/>
                <a:gd name="connsiteX7" fmla="*/ 0 w 3626106"/>
                <a:gd name="connsiteY7" fmla="*/ 1774344 h 2129221"/>
                <a:gd name="connsiteX8" fmla="*/ 0 w 3626106"/>
                <a:gd name="connsiteY8" fmla="*/ 354877 h 212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6106" h="2129221">
                  <a:moveTo>
                    <a:pt x="0" y="354877"/>
                  </a:moveTo>
                  <a:cubicBezTo>
                    <a:pt x="0" y="158884"/>
                    <a:pt x="158884" y="0"/>
                    <a:pt x="354877" y="0"/>
                  </a:cubicBezTo>
                  <a:lnTo>
                    <a:pt x="3271229" y="0"/>
                  </a:lnTo>
                  <a:cubicBezTo>
                    <a:pt x="3467222" y="0"/>
                    <a:pt x="3626106" y="158884"/>
                    <a:pt x="3626106" y="354877"/>
                  </a:cubicBezTo>
                  <a:lnTo>
                    <a:pt x="3626106" y="1774344"/>
                  </a:lnTo>
                  <a:cubicBezTo>
                    <a:pt x="3626106" y="1970337"/>
                    <a:pt x="3467222" y="2129221"/>
                    <a:pt x="3271229" y="2129221"/>
                  </a:cubicBezTo>
                  <a:lnTo>
                    <a:pt x="354877" y="2129221"/>
                  </a:lnTo>
                  <a:cubicBezTo>
                    <a:pt x="158884" y="2129221"/>
                    <a:pt x="0" y="1970337"/>
                    <a:pt x="0" y="1774344"/>
                  </a:cubicBezTo>
                  <a:lnTo>
                    <a:pt x="0" y="35487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0630" tIns="290630" rIns="290630" bIns="29063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accent1">
                      <a:lumMod val="50000"/>
                    </a:schemeClr>
                  </a:solidFill>
                </a:rPr>
                <a:t>Куратор Комитета информирует членов Комитета об исполнении решений Комитета, в том числе посредством направления по электронной почте скан-копий запросов, проектов, обращений, подготовленных во исполнение решений Комитета, в срок, не превышающий 1 рабочего дня, следующего за днем отправления соответствующего документа</a:t>
              </a:r>
              <a:endParaRPr lang="ru-RU" sz="1400" b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C27DF1A8-F39E-4B06-893B-6E2FD24514C4}"/>
                </a:ext>
              </a:extLst>
            </p:cNvPr>
            <p:cNvSpPr/>
            <p:nvPr/>
          </p:nvSpPr>
          <p:spPr>
            <a:xfrm>
              <a:off x="4772796" y="4168111"/>
              <a:ext cx="3809141" cy="2249720"/>
            </a:xfrm>
            <a:custGeom>
              <a:avLst/>
              <a:gdLst>
                <a:gd name="connsiteX0" fmla="*/ 0 w 3625191"/>
                <a:gd name="connsiteY0" fmla="*/ 354877 h 2129221"/>
                <a:gd name="connsiteX1" fmla="*/ 354877 w 3625191"/>
                <a:gd name="connsiteY1" fmla="*/ 0 h 2129221"/>
                <a:gd name="connsiteX2" fmla="*/ 3270314 w 3625191"/>
                <a:gd name="connsiteY2" fmla="*/ 0 h 2129221"/>
                <a:gd name="connsiteX3" fmla="*/ 3625191 w 3625191"/>
                <a:gd name="connsiteY3" fmla="*/ 354877 h 2129221"/>
                <a:gd name="connsiteX4" fmla="*/ 3625191 w 3625191"/>
                <a:gd name="connsiteY4" fmla="*/ 1774344 h 2129221"/>
                <a:gd name="connsiteX5" fmla="*/ 3270314 w 3625191"/>
                <a:gd name="connsiteY5" fmla="*/ 2129221 h 2129221"/>
                <a:gd name="connsiteX6" fmla="*/ 354877 w 3625191"/>
                <a:gd name="connsiteY6" fmla="*/ 2129221 h 2129221"/>
                <a:gd name="connsiteX7" fmla="*/ 0 w 3625191"/>
                <a:gd name="connsiteY7" fmla="*/ 1774344 h 2129221"/>
                <a:gd name="connsiteX8" fmla="*/ 0 w 3625191"/>
                <a:gd name="connsiteY8" fmla="*/ 354877 h 2129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5191" h="2129221">
                  <a:moveTo>
                    <a:pt x="0" y="354877"/>
                  </a:moveTo>
                  <a:cubicBezTo>
                    <a:pt x="0" y="158884"/>
                    <a:pt x="158884" y="0"/>
                    <a:pt x="354877" y="0"/>
                  </a:cubicBezTo>
                  <a:lnTo>
                    <a:pt x="3270314" y="0"/>
                  </a:lnTo>
                  <a:cubicBezTo>
                    <a:pt x="3466307" y="0"/>
                    <a:pt x="3625191" y="158884"/>
                    <a:pt x="3625191" y="354877"/>
                  </a:cubicBezTo>
                  <a:lnTo>
                    <a:pt x="3625191" y="1774344"/>
                  </a:lnTo>
                  <a:cubicBezTo>
                    <a:pt x="3625191" y="1970337"/>
                    <a:pt x="3466307" y="2129221"/>
                    <a:pt x="3270314" y="2129221"/>
                  </a:cubicBezTo>
                  <a:lnTo>
                    <a:pt x="354877" y="2129221"/>
                  </a:lnTo>
                  <a:cubicBezTo>
                    <a:pt x="158884" y="2129221"/>
                    <a:pt x="0" y="1970337"/>
                    <a:pt x="0" y="1774344"/>
                  </a:cubicBezTo>
                  <a:lnTo>
                    <a:pt x="0" y="35487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0630" tIns="290630" rIns="290630" bIns="29063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accent1">
                      <a:lumMod val="50000"/>
                    </a:schemeClr>
                  </a:solidFill>
                </a:rPr>
                <a:t>Куратор Комитета информирует членов Комитета об ответах, полученных на запросы, проекты и обращения, направленные по инициативе Комитета, в том числе посредством направления по электронной почте скан-копий ответов, в срок, не превышающий 1 рабочего дня, следующего за днем получения ответа</a:t>
              </a:r>
              <a:endParaRPr lang="ru-RU" sz="1400" b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Звезда: 4 точки 12">
            <a:extLst>
              <a:ext uri="{FF2B5EF4-FFF2-40B4-BE49-F238E27FC236}">
                <a16:creationId xmlns:a16="http://schemas.microsoft.com/office/drawing/2014/main" id="{9F6BA76E-D445-41B7-9577-2FF4CA882A83}"/>
              </a:ext>
            </a:extLst>
          </p:cNvPr>
          <p:cNvSpPr/>
          <p:nvPr/>
        </p:nvSpPr>
        <p:spPr>
          <a:xfrm>
            <a:off x="4315587" y="3564708"/>
            <a:ext cx="712540" cy="696286"/>
          </a:xfrm>
          <a:prstGeom prst="star4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50800" dir="21540000" sx="105000" sy="105000" algn="ctr" rotWithShape="0">
              <a:srgbClr val="000000">
                <a:alpha val="39000"/>
              </a:srgb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2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5388"/>
            </a:gs>
            <a:gs pos="72000">
              <a:srgbClr val="09345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83FBF6E-4040-481A-BAFE-B9314D186798}"/>
              </a:ext>
            </a:extLst>
          </p:cNvPr>
          <p:cNvSpPr/>
          <p:nvPr/>
        </p:nvSpPr>
        <p:spPr>
          <a:xfrm flipH="1">
            <a:off x="0" y="0"/>
            <a:ext cx="9144000" cy="1146838"/>
          </a:xfrm>
          <a:prstGeom prst="rect">
            <a:avLst/>
          </a:prstGeom>
          <a:blipFill dpi="0" rotWithShape="1">
            <a:blip r:embed="rId3">
              <a:alphaModFix amt="2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25A2AC7-C0AA-49B1-9439-573950FF5172}"/>
              </a:ext>
            </a:extLst>
          </p:cNvPr>
          <p:cNvSpPr/>
          <p:nvPr/>
        </p:nvSpPr>
        <p:spPr>
          <a:xfrm>
            <a:off x="5289027" y="181852"/>
            <a:ext cx="6849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EBBB43A-F586-4772-A39A-68BE08FC251B}"/>
              </a:ext>
            </a:extLst>
          </p:cNvPr>
          <p:cNvGrpSpPr/>
          <p:nvPr/>
        </p:nvGrpSpPr>
        <p:grpSpPr>
          <a:xfrm>
            <a:off x="197268" y="123792"/>
            <a:ext cx="3833311" cy="851120"/>
            <a:chOff x="363896" y="224435"/>
            <a:chExt cx="2845039" cy="633306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1951A25D-EDCB-4A38-99F2-393C00EF1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896" y="224435"/>
              <a:ext cx="670922" cy="633306"/>
            </a:xfrm>
            <a:prstGeom prst="rect">
              <a:avLst/>
            </a:prstGeom>
          </p:spPr>
        </p:pic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58A49421-D8B2-41FD-9658-EB7AEDA7116C}"/>
                </a:ext>
              </a:extLst>
            </p:cNvPr>
            <p:cNvCxnSpPr>
              <a:cxnSpLocks/>
            </p:cNvCxnSpPr>
            <p:nvPr/>
          </p:nvCxnSpPr>
          <p:spPr>
            <a:xfrm>
              <a:off x="1117211" y="306105"/>
              <a:ext cx="0" cy="469965"/>
            </a:xfrm>
            <a:prstGeom prst="line">
              <a:avLst/>
            </a:prstGeom>
            <a:ln w="1397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9D9D8CD-4B33-4EA9-BF37-58AADD5DEC2F}"/>
                </a:ext>
              </a:extLst>
            </p:cNvPr>
            <p:cNvSpPr txBox="1"/>
            <p:nvPr/>
          </p:nvSpPr>
          <p:spPr>
            <a:xfrm>
              <a:off x="1172504" y="255252"/>
              <a:ext cx="2036431" cy="549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АССОЦИАЦИЯ 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БАНКОВ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РОССИИ</a:t>
              </a:r>
            </a:p>
          </p:txBody>
        </p:sp>
      </p:grpSp>
      <p:sp>
        <p:nvSpPr>
          <p:cNvPr id="276" name="TextBox 275">
            <a:extLst>
              <a:ext uri="{FF2B5EF4-FFF2-40B4-BE49-F238E27FC236}">
                <a16:creationId xmlns:a16="http://schemas.microsoft.com/office/drawing/2014/main" id="{B6EAE940-0B9A-4F97-A009-AAFCF25122C3}"/>
              </a:ext>
            </a:extLst>
          </p:cNvPr>
          <p:cNvSpPr txBox="1"/>
          <p:nvPr/>
        </p:nvSpPr>
        <p:spPr>
          <a:xfrm>
            <a:off x="3680036" y="37124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279" name="Группа 278">
            <a:extLst>
              <a:ext uri="{FF2B5EF4-FFF2-40B4-BE49-F238E27FC236}">
                <a16:creationId xmlns:a16="http://schemas.microsoft.com/office/drawing/2014/main" id="{8BC173C9-5BD8-480F-B05C-2F0DCA2E4AC2}"/>
              </a:ext>
            </a:extLst>
          </p:cNvPr>
          <p:cNvGrpSpPr/>
          <p:nvPr/>
        </p:nvGrpSpPr>
        <p:grpSpPr>
          <a:xfrm>
            <a:off x="2686550" y="-1510187"/>
            <a:ext cx="5125591" cy="523220"/>
            <a:chOff x="880155" y="1380133"/>
            <a:chExt cx="5125591" cy="523220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753C294C-CDB1-45C3-8096-A7DB5285D2CE}"/>
                </a:ext>
              </a:extLst>
            </p:cNvPr>
            <p:cNvSpPr txBox="1"/>
            <p:nvPr/>
          </p:nvSpPr>
          <p:spPr>
            <a:xfrm>
              <a:off x="935977" y="1473367"/>
              <a:ext cx="5069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Источники финансирования российских компаний</a:t>
              </a:r>
              <a:endPara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1" name="Прямоугольник 280">
              <a:extLst>
                <a:ext uri="{FF2B5EF4-FFF2-40B4-BE49-F238E27FC236}">
                  <a16:creationId xmlns:a16="http://schemas.microsoft.com/office/drawing/2014/main" id="{DC4F2485-CAF0-41A2-9F3A-75E4CE4C7E10}"/>
                </a:ext>
              </a:extLst>
            </p:cNvPr>
            <p:cNvSpPr/>
            <p:nvPr/>
          </p:nvSpPr>
          <p:spPr>
            <a:xfrm>
              <a:off x="880155" y="1380133"/>
              <a:ext cx="55822" cy="523220"/>
            </a:xfrm>
            <a:prstGeom prst="rect">
              <a:avLst/>
            </a:prstGeom>
            <a:solidFill>
              <a:srgbClr val="C7236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ABCA22D-47C7-4E85-A542-A4BC1DEF4A29}"/>
              </a:ext>
            </a:extLst>
          </p:cNvPr>
          <p:cNvSpPr txBox="1"/>
          <p:nvPr/>
        </p:nvSpPr>
        <p:spPr>
          <a:xfrm>
            <a:off x="5323272" y="166581"/>
            <a:ext cx="3638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Планирование деятельности Комитета</a:t>
            </a:r>
          </a:p>
          <a:p>
            <a:pPr algn="r"/>
            <a:endParaRPr lang="ru-RU" sz="2000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97DCD95-C65A-4E5A-AB5C-7F7D9B803452}"/>
              </a:ext>
            </a:extLst>
          </p:cNvPr>
          <p:cNvSpPr txBox="1"/>
          <p:nvPr/>
        </p:nvSpPr>
        <p:spPr>
          <a:xfrm>
            <a:off x="8744329" y="63507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68F799C1-1237-4844-8918-FB170AAC72F1}"/>
              </a:ext>
            </a:extLst>
          </p:cNvPr>
          <p:cNvSpPr/>
          <p:nvPr/>
        </p:nvSpPr>
        <p:spPr>
          <a:xfrm>
            <a:off x="6786676" y="1543050"/>
            <a:ext cx="68400" cy="43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57105B3D-8D56-4E83-AA95-4E06948C7D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315913"/>
              </p:ext>
            </p:extLst>
          </p:nvPr>
        </p:nvGraphicFramePr>
        <p:xfrm>
          <a:off x="206340" y="1543050"/>
          <a:ext cx="6345207" cy="489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B95B6B76-76C2-4051-8220-20FF3D75B28D}"/>
              </a:ext>
            </a:extLst>
          </p:cNvPr>
          <p:cNvSpPr/>
          <p:nvPr/>
        </p:nvSpPr>
        <p:spPr>
          <a:xfrm>
            <a:off x="7090205" y="1543050"/>
            <a:ext cx="1847455" cy="4257675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Решением Комитета в план работы Комитета, в ходе его выполнения, могут вноситься изменения</a:t>
            </a:r>
          </a:p>
        </p:txBody>
      </p:sp>
    </p:spTree>
    <p:extLst>
      <p:ext uri="{BB962C8B-B14F-4D97-AF65-F5344CB8AC3E}">
        <p14:creationId xmlns:p14="http://schemas.microsoft.com/office/powerpoint/2010/main" val="3937174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bd5b5c17-ff0e-4a45-8ade-b1db9e1fb804" origin="userSelected">
  <element uid="id_classification_internalonly" value=""/>
  <element uid="d5a7e9b1-9ad8-4583-88e3-dd320b06c78c" value=""/>
</sisl>
</file>

<file path=customXml/item2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iZDViNWMxNy1mZjBlLTRhNDUtOGFkZS1iMWRiOWUxZmI4MDQiIG9yaWdpbj0idXNlclNlbGVjdGVkIj48ZWxlbWVudCB1aWQ9ImlkX2NsYXNzaWZpY2F0aW9uX2ludGVybmFsb25seSIgdmFsdWU9IiIgeG1sbnM9Imh0dHA6Ly93d3cuYm9sZG9uamFtZXMuY29tLzIwMDgvMDEvc2llL2ludGVybmFsL2xhYmVsIiAvPjxlbGVtZW50IHVpZD0iZDVhN2U5YjEtOWFkOC00NTgzLTg4ZTMtZGQzMjBiMDZjNzhjIiB2YWx1ZT0iIiB4bWxucz0iaHR0cDovL3d3dy5ib2xkb25qYW1lcy5jb20vMjAwOC8wMS9zaWUvaW50ZXJuYWwvbGFiZWwiIC8+PC9zaXNsPjxVc2VyTmFtZT5ST1NCQU5LXHJiMDUzMjU0PC9Vc2VyTmFtZT48RGF0ZVRpbWU+MjQuMDYuMjAxOSAwOTo0NTo1MjwvRGF0ZVRpbWU+PExhYmVsU3RyaW5nPkMxIHwgJiN4NDEyOyYjeDQzRDsmI3g0NDM7JiN4NDQyOyYjeDQ0MDsmI3g0MzU7JiN4NDNEOyYjeDQzRDsmI3g0NEY7JiN4NDRGOyAmI3g0Mzg7JiN4NDNEOyYjeDQ0NDsmI3g0M0U7JiN4NDQwOyYjeDQzQzsmI3g0MzA7JiN4NDQ2OyYjeDQzODsmI3g0NEY7PC9MYWJlbFN0cmluZz48L2l0ZW0+PC9sYWJlbEhpc3Rvcnk+</Value>
</WrappedLabelHistory>
</file>

<file path=customXml/itemProps1.xml><?xml version="1.0" encoding="utf-8"?>
<ds:datastoreItem xmlns:ds="http://schemas.openxmlformats.org/officeDocument/2006/customXml" ds:itemID="{38811EB1-001A-4DEC-B2D6-C06DD0B944E6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CDADE5EF-FB55-49D0-80EA-38473014A188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5497</TotalTime>
  <Words>900</Words>
  <Application>Microsoft Office PowerPoint</Application>
  <PresentationFormat>Экран (4:3)</PresentationFormat>
  <Paragraphs>106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Microsoft YaHei</vt:lpstr>
      <vt:lpstr>Arial</vt:lpstr>
      <vt:lpstr>Arial Black</vt:lpstr>
      <vt:lpstr>Calibri</vt:lpstr>
      <vt:lpstr>Calibri Light</vt:lpstr>
      <vt:lpstr>Тема Office</vt:lpstr>
      <vt:lpstr>ПРОЕКТ ПОЛОЖЕНИЯ О КОМИТЕТЕ ПО БАНКОВСКОМУ ЗАКОНОДАТЕЛЬСТВУ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Кудинова</dc:creator>
  <dc:description>C1 - Internal  |kjdlkajldhas*C1*lkdlkhas|</dc:description>
  <cp:lastModifiedBy>Мария Зотова</cp:lastModifiedBy>
  <cp:revision>359</cp:revision>
  <cp:lastPrinted>2019-06-24T11:16:42Z</cp:lastPrinted>
  <dcterms:created xsi:type="dcterms:W3CDTF">2019-03-15T08:56:29Z</dcterms:created>
  <dcterms:modified xsi:type="dcterms:W3CDTF">2019-07-08T11:50:46Z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92284b52-e2ea-4d75-9416-67c675c85abd</vt:lpwstr>
  </property>
  <property fmtid="{D5CDD505-2E9C-101B-9397-08002B2CF9AE}" pid="3" name="bjSaver">
    <vt:lpwstr>FYf3Csl1npfOy2h84huleWOJkGalc8+P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policy="bd5b5c17-ff0e-4a45-8ade-b1db9e1fb804" origin="userSelected" xmlns="http://www.boldonj</vt:lpwstr>
  </property>
  <property fmtid="{D5CDD505-2E9C-101B-9397-08002B2CF9AE}" pid="5" name="bjDocumentLabelXML-0">
    <vt:lpwstr>ames.com/2008/01/sie/internal/label"&gt;&lt;element uid="id_classification_internalonly" value="" /&gt;&lt;element uid="d5a7e9b1-9ad8-4583-88e3-dd320b06c78c" value="" /&gt;&lt;/sisl&gt;</vt:lpwstr>
  </property>
  <property fmtid="{D5CDD505-2E9C-101B-9397-08002B2CF9AE}" pid="6" name="bjDocumentSecurityLabel">
    <vt:lpwstr>C1 | Внутренняя информация</vt:lpwstr>
  </property>
  <property fmtid="{D5CDD505-2E9C-101B-9397-08002B2CF9AE}" pid="7" name="bjLabelHistoryID">
    <vt:lpwstr>{CDADE5EF-FB55-49D0-80EA-38473014A188}</vt:lpwstr>
  </property>
</Properties>
</file>