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725" r:id="rId2"/>
  </p:sldMasterIdLst>
  <p:notesMasterIdLst>
    <p:notesMasterId r:id="rId13"/>
  </p:notesMasterIdLst>
  <p:handoutMasterIdLst>
    <p:handoutMasterId r:id="rId14"/>
  </p:handoutMasterIdLst>
  <p:sldIdLst>
    <p:sldId id="256" r:id="rId3"/>
    <p:sldId id="311" r:id="rId4"/>
    <p:sldId id="312" r:id="rId5"/>
    <p:sldId id="293" r:id="rId6"/>
    <p:sldId id="314" r:id="rId7"/>
    <p:sldId id="310" r:id="rId8"/>
    <p:sldId id="315" r:id="rId9"/>
    <p:sldId id="317" r:id="rId10"/>
    <p:sldId id="308" r:id="rId11"/>
    <p:sldId id="316" r:id="rId12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CC00"/>
    <a:srgbClr val="CC6600"/>
    <a:srgbClr val="996633"/>
    <a:srgbClr val="993300"/>
    <a:srgbClr val="FFCC99"/>
    <a:srgbClr val="CC9900"/>
    <a:srgbClr val="FFCC66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558" autoAdjust="0"/>
  </p:normalViewPr>
  <p:slideViewPr>
    <p:cSldViewPr>
      <p:cViewPr varScale="1">
        <p:scale>
          <a:sx n="51" d="100"/>
          <a:sy n="51" d="100"/>
        </p:scale>
        <p:origin x="-123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8.1424936386768565E-2"/>
          <c:y val="5.2023121387283412E-2"/>
          <c:w val="0.56361323155216292"/>
          <c:h val="0.85163776493256249"/>
        </c:manualLayout>
      </c:layout>
      <c:barChart>
        <c:barDir val="col"/>
        <c:grouping val="clustered"/>
        <c:ser>
          <c:idx val="1"/>
          <c:order val="0"/>
          <c:tx>
            <c:strRef>
              <c:f>Sheet1!$A$2</c:f>
              <c:strCache>
                <c:ptCount val="1"/>
                <c:pt idx="0">
                  <c:v>Иск о взыскании долга</c:v>
                </c:pt>
              </c:strCache>
            </c:strRef>
          </c:tx>
          <c:spPr>
            <a:solidFill>
              <a:srgbClr val="00B0F0"/>
            </a:solidFill>
            <a:ln w="14308">
              <a:solidFill>
                <a:schemeClr val="tx1"/>
              </a:solidFill>
              <a:prstDash val="solid"/>
            </a:ln>
          </c:spPr>
          <c:cat>
            <c:numRef>
              <c:f>Sheet1!$B$1:$F$1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315</c:v>
                </c:pt>
                <c:pt idx="1">
                  <c:v>648</c:v>
                </c:pt>
                <c:pt idx="2">
                  <c:v>795</c:v>
                </c:pt>
                <c:pt idx="3" formatCode="#,##0">
                  <c:v>800</c:v>
                </c:pt>
                <c:pt idx="4">
                  <c:v>750</c:v>
                </c:pt>
              </c:numCache>
            </c:numRef>
          </c:val>
        </c:ser>
        <c:axId val="80761600"/>
        <c:axId val="80763520"/>
      </c:barChart>
      <c:lineChart>
        <c:grouping val="standard"/>
        <c:ser>
          <c:idx val="0"/>
          <c:order val="1"/>
          <c:tx>
            <c:strRef>
              <c:f>Sheet1!$A$3</c:f>
              <c:strCache>
                <c:ptCount val="1"/>
                <c:pt idx="0">
                  <c:v>Иски о защите прав потребителей</c:v>
                </c:pt>
              </c:strCache>
            </c:strRef>
          </c:tx>
          <c:spPr>
            <a:ln w="50800" cap="sq">
              <a:solidFill>
                <a:srgbClr val="C00000"/>
              </a:solidFill>
            </a:ln>
          </c:spPr>
          <c:marker>
            <c:symbol val="diamond"/>
            <c:size val="5"/>
            <c:spPr>
              <a:solidFill>
                <a:srgbClr val="C00000"/>
              </a:solidFill>
              <a:ln w="19050"/>
            </c:spPr>
          </c:marker>
          <c:cat>
            <c:numRef>
              <c:f>Sheet1!$B$1:$F$1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4.8</c:v>
                </c:pt>
                <c:pt idx="1">
                  <c:v>12.3</c:v>
                </c:pt>
                <c:pt idx="2">
                  <c:v>21.4</c:v>
                </c:pt>
                <c:pt idx="3">
                  <c:v>101</c:v>
                </c:pt>
                <c:pt idx="4">
                  <c:v>231.6</c:v>
                </c:pt>
              </c:numCache>
            </c:numRef>
          </c:val>
        </c:ser>
        <c:marker val="1"/>
        <c:axId val="94882432"/>
        <c:axId val="80788864"/>
      </c:lineChart>
      <c:catAx>
        <c:axId val="80761600"/>
        <c:scaling>
          <c:orientation val="minMax"/>
        </c:scaling>
        <c:axPos val="b"/>
        <c:numFmt formatCode="General" sourceLinked="1"/>
        <c:majorTickMark val="cross"/>
        <c:tickLblPos val="nextTo"/>
        <c:spPr>
          <a:ln w="357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2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0763520"/>
        <c:crosses val="autoZero"/>
        <c:lblAlgn val="ctr"/>
        <c:lblOffset val="100"/>
        <c:tickLblSkip val="1"/>
        <c:tickMarkSkip val="1"/>
      </c:catAx>
      <c:valAx>
        <c:axId val="80763520"/>
        <c:scaling>
          <c:orientation val="minMax"/>
        </c:scaling>
        <c:axPos val="l"/>
        <c:numFmt formatCode="General" sourceLinked="1"/>
        <c:majorTickMark val="cross"/>
        <c:tickLblPos val="nextTo"/>
        <c:spPr>
          <a:ln w="357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2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0761600"/>
        <c:crosses val="autoZero"/>
        <c:crossBetween val="between"/>
      </c:valAx>
      <c:valAx>
        <c:axId val="80788864"/>
        <c:scaling>
          <c:orientation val="minMax"/>
        </c:scaling>
        <c:axPos val="r"/>
        <c:numFmt formatCode="General" sourceLinked="1"/>
        <c:tickLblPos val="nextTo"/>
        <c:crossAx val="94882432"/>
        <c:crosses val="max"/>
        <c:crossBetween val="between"/>
      </c:valAx>
      <c:catAx>
        <c:axId val="94882432"/>
        <c:scaling>
          <c:orientation val="minMax"/>
        </c:scaling>
        <c:delete val="1"/>
        <c:axPos val="b"/>
        <c:numFmt formatCode="General" sourceLinked="1"/>
        <c:tickLblPos val="none"/>
        <c:crossAx val="80788864"/>
        <c:crosses val="autoZero"/>
        <c:lblAlgn val="ctr"/>
        <c:lblOffset val="100"/>
      </c:catAx>
      <c:spPr>
        <a:solidFill>
          <a:srgbClr val="C0C0C0"/>
        </a:solidFill>
        <a:ln w="14308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035623409669155"/>
          <c:y val="0.38921001926782522"/>
          <c:w val="0.29172227005176682"/>
          <c:h val="0.30853820097434737"/>
        </c:manualLayout>
      </c:layout>
      <c:spPr>
        <a:solidFill>
          <a:schemeClr val="bg1"/>
        </a:solidFill>
        <a:ln w="3577">
          <a:solidFill>
            <a:schemeClr val="tx1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2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996433-67BE-417D-8AE2-46F46AC5B40E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5EBC5964-F70B-4B0A-861E-7131EA9E8082}">
      <dgm:prSet phldrT="[Текст]" custT="1"/>
      <dgm:spPr>
        <a:solidFill>
          <a:srgbClr val="C00000"/>
        </a:solidFill>
      </dgm:spPr>
      <dgm:t>
        <a:bodyPr/>
        <a:lstStyle/>
        <a:p>
          <a:r>
            <a:rPr lang="ru-RU" sz="4000" dirty="0" smtClean="0"/>
            <a:t>ЦБ РФ</a:t>
          </a:r>
          <a:endParaRPr lang="ru-RU" sz="4000" dirty="0"/>
        </a:p>
      </dgm:t>
    </dgm:pt>
    <dgm:pt modelId="{40D95AC3-BD78-4218-8162-578B370DF700}" type="parTrans" cxnId="{5A824535-3587-4DE5-9E61-4711438A14FE}">
      <dgm:prSet/>
      <dgm:spPr/>
      <dgm:t>
        <a:bodyPr/>
        <a:lstStyle/>
        <a:p>
          <a:endParaRPr lang="ru-RU"/>
        </a:p>
      </dgm:t>
    </dgm:pt>
    <dgm:pt modelId="{5B8C7F06-12CB-468A-9E3B-2052A44F6E94}" type="sibTrans" cxnId="{5A824535-3587-4DE5-9E61-4711438A14FE}">
      <dgm:prSet/>
      <dgm:spPr/>
      <dgm:t>
        <a:bodyPr/>
        <a:lstStyle/>
        <a:p>
          <a:endParaRPr lang="ru-RU"/>
        </a:p>
      </dgm:t>
    </dgm:pt>
    <dgm:pt modelId="{99BBCECE-A7DD-4C15-BCA3-9AECFB7A4156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4800" dirty="0" smtClean="0"/>
            <a:t>Банки</a:t>
          </a:r>
          <a:endParaRPr lang="ru-RU" sz="4800" dirty="0"/>
        </a:p>
      </dgm:t>
    </dgm:pt>
    <dgm:pt modelId="{DF77DA55-A0F8-4998-9F78-2E5CC155ADB9}" type="parTrans" cxnId="{E04F4174-F511-4443-B7B5-E04F2D29D6FA}">
      <dgm:prSet/>
      <dgm:spPr/>
      <dgm:t>
        <a:bodyPr/>
        <a:lstStyle/>
        <a:p>
          <a:endParaRPr lang="ru-RU"/>
        </a:p>
      </dgm:t>
    </dgm:pt>
    <dgm:pt modelId="{1868508F-4D6E-4079-8D8D-49DC998365F8}" type="sibTrans" cxnId="{E04F4174-F511-4443-B7B5-E04F2D29D6FA}">
      <dgm:prSet/>
      <dgm:spPr/>
      <dgm:t>
        <a:bodyPr/>
        <a:lstStyle/>
        <a:p>
          <a:endParaRPr lang="ru-RU"/>
        </a:p>
      </dgm:t>
    </dgm:pt>
    <dgm:pt modelId="{26DB5DD8-4D02-42B3-8F1F-A3EFD7B5E9CF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smtClean="0"/>
            <a:t>Потребители</a:t>
          </a:r>
          <a:endParaRPr lang="ru-RU" dirty="0"/>
        </a:p>
      </dgm:t>
    </dgm:pt>
    <dgm:pt modelId="{9A3E1312-B142-490C-A256-0016614D517F}" type="parTrans" cxnId="{14EE915D-2AFD-4A01-87B8-088FDCC58F18}">
      <dgm:prSet/>
      <dgm:spPr/>
      <dgm:t>
        <a:bodyPr/>
        <a:lstStyle/>
        <a:p>
          <a:endParaRPr lang="ru-RU"/>
        </a:p>
      </dgm:t>
    </dgm:pt>
    <dgm:pt modelId="{3E308D49-ADAC-4280-BD0E-C963C28BE8E4}" type="sibTrans" cxnId="{14EE915D-2AFD-4A01-87B8-088FDCC58F18}">
      <dgm:prSet/>
      <dgm:spPr/>
      <dgm:t>
        <a:bodyPr/>
        <a:lstStyle/>
        <a:p>
          <a:endParaRPr lang="ru-RU"/>
        </a:p>
      </dgm:t>
    </dgm:pt>
    <dgm:pt modelId="{FF3F838F-D3AD-4492-8E28-19BBFFE738DD}" type="pres">
      <dgm:prSet presAssocID="{3C996433-67BE-417D-8AE2-46F46AC5B40E}" presName="Name0" presStyleCnt="0">
        <dgm:presLayoutVars>
          <dgm:dir/>
          <dgm:animLvl val="lvl"/>
          <dgm:resizeHandles val="exact"/>
        </dgm:presLayoutVars>
      </dgm:prSet>
      <dgm:spPr/>
    </dgm:pt>
    <dgm:pt modelId="{90E53AB7-3222-48E8-8D75-6D725B720E36}" type="pres">
      <dgm:prSet presAssocID="{5EBC5964-F70B-4B0A-861E-7131EA9E8082}" presName="Name8" presStyleCnt="0"/>
      <dgm:spPr/>
    </dgm:pt>
    <dgm:pt modelId="{3F635AFF-9C0E-4CF1-92AC-17B7C68188FA}" type="pres">
      <dgm:prSet presAssocID="{5EBC5964-F70B-4B0A-861E-7131EA9E8082}" presName="level" presStyleLbl="node1" presStyleIdx="0" presStyleCnt="3">
        <dgm:presLayoutVars>
          <dgm:chMax val="1"/>
          <dgm:bulletEnabled val="1"/>
        </dgm:presLayoutVars>
      </dgm:prSet>
      <dgm:spPr/>
    </dgm:pt>
    <dgm:pt modelId="{E32BB52C-833C-45A7-8B4A-BAC95929F58D}" type="pres">
      <dgm:prSet presAssocID="{5EBC5964-F70B-4B0A-861E-7131EA9E808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E6FFA0A-C6D2-460F-AE86-07BE33C03F9F}" type="pres">
      <dgm:prSet presAssocID="{99BBCECE-A7DD-4C15-BCA3-9AECFB7A4156}" presName="Name8" presStyleCnt="0"/>
      <dgm:spPr/>
    </dgm:pt>
    <dgm:pt modelId="{07699BFC-4C84-46B5-BFCB-501EFF32B17E}" type="pres">
      <dgm:prSet presAssocID="{99BBCECE-A7DD-4C15-BCA3-9AECFB7A4156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7F0ECC-F0F7-4650-86F7-28C08467FC92}" type="pres">
      <dgm:prSet presAssocID="{99BBCECE-A7DD-4C15-BCA3-9AECFB7A415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061992-8EFE-42D3-9814-4F639AAEE4A9}" type="pres">
      <dgm:prSet presAssocID="{26DB5DD8-4D02-42B3-8F1F-A3EFD7B5E9CF}" presName="Name8" presStyleCnt="0"/>
      <dgm:spPr/>
    </dgm:pt>
    <dgm:pt modelId="{7AE12B71-F8CA-41F4-898A-5CF37E1E54B1}" type="pres">
      <dgm:prSet presAssocID="{26DB5DD8-4D02-42B3-8F1F-A3EFD7B5E9CF}" presName="level" presStyleLbl="node1" presStyleIdx="2" presStyleCnt="3">
        <dgm:presLayoutVars>
          <dgm:chMax val="1"/>
          <dgm:bulletEnabled val="1"/>
        </dgm:presLayoutVars>
      </dgm:prSet>
      <dgm:spPr/>
    </dgm:pt>
    <dgm:pt modelId="{9236D33F-EF8E-4519-B5B9-937D5FEFAE79}" type="pres">
      <dgm:prSet presAssocID="{26DB5DD8-4D02-42B3-8F1F-A3EFD7B5E9CF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EBDEDF06-EA48-44AA-8FFE-41D234F91144}" type="presOf" srcId="{99BBCECE-A7DD-4C15-BCA3-9AECFB7A4156}" destId="{C27F0ECC-F0F7-4650-86F7-28C08467FC92}" srcOrd="1" destOrd="0" presId="urn:microsoft.com/office/officeart/2005/8/layout/pyramid1"/>
    <dgm:cxn modelId="{E303A5CE-6EEF-4182-82C1-65E04F5FBDF2}" type="presOf" srcId="{5EBC5964-F70B-4B0A-861E-7131EA9E8082}" destId="{3F635AFF-9C0E-4CF1-92AC-17B7C68188FA}" srcOrd="0" destOrd="0" presId="urn:microsoft.com/office/officeart/2005/8/layout/pyramid1"/>
    <dgm:cxn modelId="{E04F4174-F511-4443-B7B5-E04F2D29D6FA}" srcId="{3C996433-67BE-417D-8AE2-46F46AC5B40E}" destId="{99BBCECE-A7DD-4C15-BCA3-9AECFB7A4156}" srcOrd="1" destOrd="0" parTransId="{DF77DA55-A0F8-4998-9F78-2E5CC155ADB9}" sibTransId="{1868508F-4D6E-4079-8D8D-49DC998365F8}"/>
    <dgm:cxn modelId="{DBDE3973-98AB-41BD-BF4E-5B356F779548}" type="presOf" srcId="{3C996433-67BE-417D-8AE2-46F46AC5B40E}" destId="{FF3F838F-D3AD-4492-8E28-19BBFFE738DD}" srcOrd="0" destOrd="0" presId="urn:microsoft.com/office/officeart/2005/8/layout/pyramid1"/>
    <dgm:cxn modelId="{0ED99B5B-F2CB-4F0F-ACFD-58BF84B913CF}" type="presOf" srcId="{26DB5DD8-4D02-42B3-8F1F-A3EFD7B5E9CF}" destId="{7AE12B71-F8CA-41F4-898A-5CF37E1E54B1}" srcOrd="0" destOrd="0" presId="urn:microsoft.com/office/officeart/2005/8/layout/pyramid1"/>
    <dgm:cxn modelId="{14EE915D-2AFD-4A01-87B8-088FDCC58F18}" srcId="{3C996433-67BE-417D-8AE2-46F46AC5B40E}" destId="{26DB5DD8-4D02-42B3-8F1F-A3EFD7B5E9CF}" srcOrd="2" destOrd="0" parTransId="{9A3E1312-B142-490C-A256-0016614D517F}" sibTransId="{3E308D49-ADAC-4280-BD0E-C963C28BE8E4}"/>
    <dgm:cxn modelId="{7A0069F5-1D4B-4EB3-BF9A-80259D090763}" type="presOf" srcId="{99BBCECE-A7DD-4C15-BCA3-9AECFB7A4156}" destId="{07699BFC-4C84-46B5-BFCB-501EFF32B17E}" srcOrd="0" destOrd="0" presId="urn:microsoft.com/office/officeart/2005/8/layout/pyramid1"/>
    <dgm:cxn modelId="{FFDAFE5A-2781-45C6-AFFB-7DF3466B953D}" type="presOf" srcId="{5EBC5964-F70B-4B0A-861E-7131EA9E8082}" destId="{E32BB52C-833C-45A7-8B4A-BAC95929F58D}" srcOrd="1" destOrd="0" presId="urn:microsoft.com/office/officeart/2005/8/layout/pyramid1"/>
    <dgm:cxn modelId="{5A824535-3587-4DE5-9E61-4711438A14FE}" srcId="{3C996433-67BE-417D-8AE2-46F46AC5B40E}" destId="{5EBC5964-F70B-4B0A-861E-7131EA9E8082}" srcOrd="0" destOrd="0" parTransId="{40D95AC3-BD78-4218-8162-578B370DF700}" sibTransId="{5B8C7F06-12CB-468A-9E3B-2052A44F6E94}"/>
    <dgm:cxn modelId="{46CF24E5-8AE5-410C-9D6C-F2A5A85CA2ED}" type="presOf" srcId="{26DB5DD8-4D02-42B3-8F1F-A3EFD7B5E9CF}" destId="{9236D33F-EF8E-4519-B5B9-937D5FEFAE79}" srcOrd="1" destOrd="0" presId="urn:microsoft.com/office/officeart/2005/8/layout/pyramid1"/>
    <dgm:cxn modelId="{9DC6F5BA-9EA5-4D35-849C-CC24D1486E90}" type="presParOf" srcId="{FF3F838F-D3AD-4492-8E28-19BBFFE738DD}" destId="{90E53AB7-3222-48E8-8D75-6D725B720E36}" srcOrd="0" destOrd="0" presId="urn:microsoft.com/office/officeart/2005/8/layout/pyramid1"/>
    <dgm:cxn modelId="{DF023516-8DDC-44CA-93E7-4004110BBD94}" type="presParOf" srcId="{90E53AB7-3222-48E8-8D75-6D725B720E36}" destId="{3F635AFF-9C0E-4CF1-92AC-17B7C68188FA}" srcOrd="0" destOrd="0" presId="urn:microsoft.com/office/officeart/2005/8/layout/pyramid1"/>
    <dgm:cxn modelId="{72D40103-BC86-41E9-9355-4850AE22485B}" type="presParOf" srcId="{90E53AB7-3222-48E8-8D75-6D725B720E36}" destId="{E32BB52C-833C-45A7-8B4A-BAC95929F58D}" srcOrd="1" destOrd="0" presId="urn:microsoft.com/office/officeart/2005/8/layout/pyramid1"/>
    <dgm:cxn modelId="{A84DB5FE-B8D5-4453-8EFC-BEEAF28CF7D6}" type="presParOf" srcId="{FF3F838F-D3AD-4492-8E28-19BBFFE738DD}" destId="{6E6FFA0A-C6D2-460F-AE86-07BE33C03F9F}" srcOrd="1" destOrd="0" presId="urn:microsoft.com/office/officeart/2005/8/layout/pyramid1"/>
    <dgm:cxn modelId="{886EB3CA-83C6-48B0-B85C-A3193CE6D2F6}" type="presParOf" srcId="{6E6FFA0A-C6D2-460F-AE86-07BE33C03F9F}" destId="{07699BFC-4C84-46B5-BFCB-501EFF32B17E}" srcOrd="0" destOrd="0" presId="urn:microsoft.com/office/officeart/2005/8/layout/pyramid1"/>
    <dgm:cxn modelId="{5ACF766E-710F-4105-AA56-FD70189F2990}" type="presParOf" srcId="{6E6FFA0A-C6D2-460F-AE86-07BE33C03F9F}" destId="{C27F0ECC-F0F7-4650-86F7-28C08467FC92}" srcOrd="1" destOrd="0" presId="urn:microsoft.com/office/officeart/2005/8/layout/pyramid1"/>
    <dgm:cxn modelId="{8F7D1A5F-30D6-4A0F-ABC3-16351E6EF7B3}" type="presParOf" srcId="{FF3F838F-D3AD-4492-8E28-19BBFFE738DD}" destId="{D1061992-8EFE-42D3-9814-4F639AAEE4A9}" srcOrd="2" destOrd="0" presId="urn:microsoft.com/office/officeart/2005/8/layout/pyramid1"/>
    <dgm:cxn modelId="{351D130D-E58A-424A-BAA7-D1113A054E61}" type="presParOf" srcId="{D1061992-8EFE-42D3-9814-4F639AAEE4A9}" destId="{7AE12B71-F8CA-41F4-898A-5CF37E1E54B1}" srcOrd="0" destOrd="0" presId="urn:microsoft.com/office/officeart/2005/8/layout/pyramid1"/>
    <dgm:cxn modelId="{49B354CB-A6E1-492E-857E-0352E5E4BB90}" type="presParOf" srcId="{D1061992-8EFE-42D3-9814-4F639AAEE4A9}" destId="{9236D33F-EF8E-4519-B5B9-937D5FEFAE79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635AFF-9C0E-4CF1-92AC-17B7C68188FA}">
      <dsp:nvSpPr>
        <dsp:cNvPr id="0" name=""/>
        <dsp:cNvSpPr/>
      </dsp:nvSpPr>
      <dsp:spPr>
        <a:xfrm>
          <a:off x="2667000" y="0"/>
          <a:ext cx="2666999" cy="1422399"/>
        </a:xfrm>
        <a:prstGeom prst="trapezoid">
          <a:avLst>
            <a:gd name="adj" fmla="val 9375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ЦБ РФ</a:t>
          </a:r>
          <a:endParaRPr lang="ru-RU" sz="4000" kern="1200" dirty="0"/>
        </a:p>
      </dsp:txBody>
      <dsp:txXfrm>
        <a:off x="2667000" y="0"/>
        <a:ext cx="2666999" cy="1422399"/>
      </dsp:txXfrm>
    </dsp:sp>
    <dsp:sp modelId="{07699BFC-4C84-46B5-BFCB-501EFF32B17E}">
      <dsp:nvSpPr>
        <dsp:cNvPr id="0" name=""/>
        <dsp:cNvSpPr/>
      </dsp:nvSpPr>
      <dsp:spPr>
        <a:xfrm>
          <a:off x="1333500" y="1422399"/>
          <a:ext cx="5333999" cy="1422399"/>
        </a:xfrm>
        <a:prstGeom prst="trapezoid">
          <a:avLst>
            <a:gd name="adj" fmla="val 9375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Банки</a:t>
          </a:r>
          <a:endParaRPr lang="ru-RU" sz="4800" kern="1200" dirty="0"/>
        </a:p>
      </dsp:txBody>
      <dsp:txXfrm>
        <a:off x="2266949" y="1422399"/>
        <a:ext cx="3467100" cy="1422399"/>
      </dsp:txXfrm>
    </dsp:sp>
    <dsp:sp modelId="{7AE12B71-F8CA-41F4-898A-5CF37E1E54B1}">
      <dsp:nvSpPr>
        <dsp:cNvPr id="0" name=""/>
        <dsp:cNvSpPr/>
      </dsp:nvSpPr>
      <dsp:spPr>
        <a:xfrm>
          <a:off x="0" y="2844799"/>
          <a:ext cx="8000999" cy="1422399"/>
        </a:xfrm>
        <a:prstGeom prst="trapezoid">
          <a:avLst>
            <a:gd name="adj" fmla="val 9375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930" tIns="74930" rIns="74930" bIns="7493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kern="1200" dirty="0" smtClean="0"/>
            <a:t>Потребители</a:t>
          </a:r>
          <a:endParaRPr lang="ru-RU" sz="5900" kern="1200" dirty="0"/>
        </a:p>
      </dsp:txBody>
      <dsp:txXfrm>
        <a:off x="1400174" y="2844799"/>
        <a:ext cx="5200650" cy="14223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20379CD-D6FE-47A6-96C5-073A9BA1AB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1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499BF06-0695-44B9-ABBA-829378810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DB9407-DE79-427D-ACF9-9CC49B5D6971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9BD587-BE2A-4934-9B7E-734C6A348377}" type="datetime1">
              <a:rPr lang="ru-RU" smtClean="0"/>
              <a:t>11.12.2012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smtClean="0"/>
              <a:t>11 декабря 2012 года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03CC5-6E01-43ED-8C75-81E70F2ED6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5880D-7962-45E6-9F7F-54015F755C64}" type="datetime1">
              <a:rPr lang="ru-RU" smtClean="0"/>
              <a:t>11.12.2012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11 декабря 2012 года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56699-0C31-49C5-A8DA-126B4BA649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F1C9E-781B-48EF-97BA-F4848F390443}" type="datetime1">
              <a:rPr lang="ru-RU" smtClean="0"/>
              <a:t>11.12.2012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11 декабря 2012 года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4DBD2-CDD4-49EA-A231-FA4A8F7D2D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D0B9C8-F6E7-4941-B83B-DB6D0C2C80D1}" type="datetime1">
              <a:rPr lang="ru-RU" smtClean="0"/>
              <a:t>11.12.2012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smtClean="0"/>
              <a:t>11 декабря 2012 года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11786-85BC-489B-8C66-B0E14CE4AF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B5D45-37C0-4E9D-81F0-6D928D124216}" type="datetime1">
              <a:rPr lang="ru-RU" smtClean="0"/>
              <a:t>11.12.2012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11 декабря 2012 года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62985-FC38-4938-A28C-BBFF8CD95B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0C6C2-CEA5-43F4-A0A3-635B6779B64C}" type="datetime1">
              <a:rPr lang="ru-RU" smtClean="0"/>
              <a:t>11.12.2012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11 декабря 2012 года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88918-BC54-42F6-8A52-0E44A2E0C7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C5133-409B-41D9-9C33-AC24D38B95D6}" type="datetime1">
              <a:rPr lang="ru-RU" smtClean="0"/>
              <a:t>11.12.2012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11 декабря 2012 года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8C1C5-33A8-4227-AEF8-DE2651760E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38490-5514-4C51-86B4-FC9F79EF3B19}" type="datetime1">
              <a:rPr lang="ru-RU" smtClean="0"/>
              <a:t>11.12.2012</a:t>
            </a:fld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11 декабря 2012 года</a:t>
            </a: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36D71-8E67-4D50-894F-9F5B1ABBC5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E12DC-81D3-4808-B8FA-735EE9D3729A}" type="datetime1">
              <a:rPr lang="ru-RU" smtClean="0"/>
              <a:t>11.12.2012</a:t>
            </a:fld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11 декабря 2012 года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949AF-4BD6-4766-84DD-8D36E1767D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DBDFE-B44D-4395-A22C-FBF660DDA422}" type="datetime1">
              <a:rPr lang="ru-RU" smtClean="0"/>
              <a:t>11.12.2012</a:t>
            </a:fld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11 декабря 2012 года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6E2DE-1B16-4F3E-9000-BA807551E5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D129F-2AD6-4947-866D-D95410A6F5C5}" type="datetime1">
              <a:rPr lang="ru-RU" smtClean="0"/>
              <a:t>11.12.2012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11 декабря 2012 года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97652-2962-4C4E-86B3-CFD41D4909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2FDA9-61DA-4379-977E-B44476E5B6D6}" type="datetime1">
              <a:rPr lang="ru-RU" smtClean="0"/>
              <a:t>11.12.2012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11 декабря 2012 года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9EC6F-5214-4793-B46B-04171174B7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26060-7E92-4F9D-8A05-3F6723B31661}" type="datetime1">
              <a:rPr lang="ru-RU" smtClean="0"/>
              <a:t>11.12.2012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11 декабря 2012 года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0CC14-A27B-41C3-B68E-A1F9B9E85F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ADCAE-E243-443A-A499-C6348389C933}" type="datetime1">
              <a:rPr lang="ru-RU" smtClean="0"/>
              <a:t>11.12.2012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11 декабря 2012 года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4550B-B861-4B44-80A8-EC44205FCE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AF15D-A397-4CCE-B63B-9945974FB347}" type="datetime1">
              <a:rPr lang="ru-RU" smtClean="0"/>
              <a:t>11.12.2012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11 декабря 2012 года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65BA7-2980-421F-AC3F-8B3E571EDC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49E3E-6A87-4E6C-83D9-B4F3DC82854B}" type="datetime1">
              <a:rPr lang="ru-RU" smtClean="0"/>
              <a:t>11.12.2012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11 декабря 2012 года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F7BCF-4AA5-4E1E-8E24-62B659832C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8EF6D-F199-4CF4-8936-C1C0D580379E}" type="datetime1">
              <a:rPr lang="ru-RU" smtClean="0"/>
              <a:t>11.12.2012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11 декабря 2012 года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C36FE-1968-4CBB-9F0D-03070294E1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22EC7-32A4-49E3-9C9B-E272700C4CBA}" type="datetime1">
              <a:rPr lang="ru-RU" smtClean="0"/>
              <a:t>11.12.2012</a:t>
            </a:fld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11 декабря 2012 года</a:t>
            </a: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4E1A7-D9FF-48AD-9954-F6C6352CB4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06127-790C-4F87-A647-014774378673}" type="datetime1">
              <a:rPr lang="ru-RU" smtClean="0"/>
              <a:t>11.12.2012</a:t>
            </a:fld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11 декабря 2012 года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5357C-7C31-43F3-8CC4-31B0CDDBC1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7B9D6-5D4E-41F4-8D78-D5424AFB125C}" type="datetime1">
              <a:rPr lang="ru-RU" smtClean="0"/>
              <a:t>11.12.2012</a:t>
            </a:fld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11 декабря 2012 года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7E989-DE23-4767-A636-20E39B1D20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812E2-2277-40BD-A5EB-0F69DBF8703B}" type="datetime1">
              <a:rPr lang="ru-RU" smtClean="0"/>
              <a:t>11.12.2012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11 декабря 2012 года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36127-6AB3-423B-850D-02D184854D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5CBF1-2814-4555-B2DD-EC72F0473D54}" type="datetime1">
              <a:rPr lang="ru-RU" smtClean="0"/>
              <a:t>11.12.2012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11 декабря 2012 года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A081F-9387-44E0-B472-2448F68903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076387C5-AABC-4253-B666-BBE9E6D3D999}" type="datetime1">
              <a:rPr lang="ru-RU" smtClean="0"/>
              <a:t>11.12.2012</a:t>
            </a:fld>
            <a:endParaRPr lang="ru-RU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ru-RU" smtClean="0"/>
              <a:t>11 декабря 2012 года</a:t>
            </a:r>
            <a:endParaRPr lang="ru-RU"/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4C2E375-8071-4174-BE5A-6134885D20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2CBBA01-262D-4CAE-A2C9-666DD0A4F105}" type="datetime1">
              <a:rPr lang="ru-RU" smtClean="0"/>
              <a:t>11.12.2012</a:t>
            </a:fld>
            <a:endParaRPr lang="ru-RU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ru-RU" smtClean="0"/>
              <a:t>11 декабря 2012 года</a:t>
            </a:r>
            <a:endParaRPr lang="ru-RU"/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3D7BD33-66E5-403A-AAAB-EC047052C4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11 декабря 2012 года</a:t>
            </a:r>
            <a:endParaRPr lang="ru-RU" dirty="0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F4588B-0FE6-4182-B2DD-56C4611A1873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3400" y="990600"/>
            <a:ext cx="8229600" cy="1371600"/>
          </a:xfrm>
        </p:spPr>
        <p:txBody>
          <a:bodyPr/>
          <a:lstStyle/>
          <a:p>
            <a:pPr algn="ctr" eaLnBrk="1" hangingPunct="1"/>
            <a:r>
              <a:rPr lang="ru-RU" sz="3200" b="1" dirty="0" smtClean="0"/>
              <a:t>Финансовая доступность, </a:t>
            </a:r>
            <a:br>
              <a:rPr lang="ru-RU" sz="3200" b="1" dirty="0" smtClean="0"/>
            </a:br>
            <a:r>
              <a:rPr lang="ru-RU" sz="3200" b="1" dirty="0" smtClean="0"/>
              <a:t>финансовая грамотность, </a:t>
            </a:r>
            <a:br>
              <a:rPr lang="ru-RU" sz="3200" b="1" dirty="0" smtClean="0"/>
            </a:br>
            <a:r>
              <a:rPr lang="ru-RU" sz="3200" b="1" dirty="0" smtClean="0"/>
              <a:t>финансовый омбудсмен </a:t>
            </a:r>
            <a:endParaRPr lang="ru-RU" sz="3200" b="1" dirty="0" smtClean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3429000"/>
            <a:ext cx="5105400" cy="1600200"/>
          </a:xfrm>
        </p:spPr>
        <p:txBody>
          <a:bodyPr/>
          <a:lstStyle/>
          <a:p>
            <a:pPr eaLnBrk="1" hangingPunct="1"/>
            <a:r>
              <a:rPr lang="ru-RU" i="1" dirty="0" smtClean="0"/>
              <a:t>Олег Иванов,</a:t>
            </a:r>
          </a:p>
          <a:p>
            <a:pPr eaLnBrk="1" hangingPunct="1"/>
            <a:r>
              <a:rPr lang="ru-RU" sz="2000" i="1" dirty="0" smtClean="0"/>
              <a:t>Вице-президент Ассоциации региональных банков России</a:t>
            </a:r>
          </a:p>
        </p:txBody>
      </p:sp>
      <p:pic>
        <p:nvPicPr>
          <p:cNvPr id="5126" name="Picture 6" descr="aslogo-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429000"/>
            <a:ext cx="1752600" cy="16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 txBox="1">
            <a:spLocks noChangeArrowheads="1"/>
          </p:cNvSpPr>
          <p:nvPr/>
        </p:nvSpPr>
        <p:spPr bwMode="auto">
          <a:xfrm>
            <a:off x="2286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ru-RU" sz="1400" i="1" kern="0" dirty="0" smtClean="0">
                <a:latin typeface="+mn-lt"/>
              </a:rPr>
              <a:t>Круглый стол «Финансовое просвещение граждан: проблемы и перспективы»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ru-RU" sz="1400" i="1" kern="0" dirty="0" smtClean="0">
                <a:latin typeface="+mn-lt"/>
              </a:rPr>
              <a:t>11 декабря 2012 года, г.Пермь</a:t>
            </a:r>
            <a:endParaRPr lang="ru-RU" sz="1400" i="1" kern="0" dirty="0">
              <a:latin typeface="+mn-lt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  <p:bldP spid="4103" grpId="0" autoUpdateAnimBg="0"/>
      <p:bldP spid="7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3400" dirty="0" smtClean="0"/>
              <a:t>Процедура обращения к омбудсмену</a:t>
            </a:r>
            <a:r>
              <a:rPr lang="en-US" sz="3400" dirty="0" smtClean="0"/>
              <a:t> (</a:t>
            </a:r>
            <a:r>
              <a:rPr lang="ru-RU" sz="3400" dirty="0" smtClean="0"/>
              <a:t>Великобритания)</a:t>
            </a:r>
          </a:p>
        </p:txBody>
      </p:sp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1187450" y="2205038"/>
            <a:ext cx="2160588" cy="454025"/>
          </a:xfrm>
          <a:prstGeom prst="rect">
            <a:avLst/>
          </a:prstGeom>
          <a:solidFill>
            <a:schemeClr val="hlink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chemeClr val="bg1"/>
                </a:solidFill>
                <a:latin typeface="Tahoma" charset="0"/>
              </a:rPr>
              <a:t>Клиент</a:t>
            </a:r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5795963" y="2205038"/>
            <a:ext cx="1905000" cy="454025"/>
          </a:xfrm>
          <a:prstGeom prst="rect">
            <a:avLst/>
          </a:prstGeom>
          <a:solidFill>
            <a:srgbClr val="00808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chemeClr val="bg1"/>
                </a:solidFill>
                <a:latin typeface="Tahoma" charset="0"/>
              </a:rPr>
              <a:t>Банк</a:t>
            </a:r>
          </a:p>
        </p:txBody>
      </p:sp>
      <p:sp>
        <p:nvSpPr>
          <p:cNvPr id="35845" name="Text Box 6"/>
          <p:cNvSpPr txBox="1">
            <a:spLocks noChangeArrowheads="1"/>
          </p:cNvSpPr>
          <p:nvPr/>
        </p:nvSpPr>
        <p:spPr bwMode="auto">
          <a:xfrm>
            <a:off x="5651500" y="5732463"/>
            <a:ext cx="2736850" cy="862012"/>
          </a:xfrm>
          <a:prstGeom prst="rect">
            <a:avLst/>
          </a:prstGeom>
          <a:solidFill>
            <a:srgbClr val="80008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chemeClr val="bg1"/>
                </a:solidFill>
                <a:latin typeface="Tahoma" charset="0"/>
              </a:rPr>
              <a:t>Решение </a:t>
            </a:r>
          </a:p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Tahoma" charset="0"/>
              </a:rPr>
              <a:t>~ </a:t>
            </a:r>
            <a:r>
              <a:rPr lang="ru-RU" sz="2000" b="1">
                <a:solidFill>
                  <a:schemeClr val="bg1"/>
                </a:solidFill>
                <a:latin typeface="Tahoma" charset="0"/>
              </a:rPr>
              <a:t>10 тыс.</a:t>
            </a:r>
          </a:p>
        </p:txBody>
      </p:sp>
      <p:sp>
        <p:nvSpPr>
          <p:cNvPr id="35846" name="Line 8"/>
          <p:cNvSpPr>
            <a:spLocks noChangeShapeType="1"/>
          </p:cNvSpPr>
          <p:nvPr/>
        </p:nvSpPr>
        <p:spPr bwMode="auto">
          <a:xfrm>
            <a:off x="3490913" y="2278063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47" name="Line 9"/>
          <p:cNvSpPr>
            <a:spLocks noChangeShapeType="1"/>
          </p:cNvSpPr>
          <p:nvPr/>
        </p:nvSpPr>
        <p:spPr bwMode="auto">
          <a:xfrm>
            <a:off x="2411413" y="4005263"/>
            <a:ext cx="3097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48" name="Text Box 11"/>
          <p:cNvSpPr txBox="1">
            <a:spLocks noChangeArrowheads="1"/>
          </p:cNvSpPr>
          <p:nvPr/>
        </p:nvSpPr>
        <p:spPr bwMode="auto">
          <a:xfrm>
            <a:off x="3563938" y="17732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Tahoma" charset="0"/>
              </a:rPr>
              <a:t>Жалоба (1)</a:t>
            </a:r>
          </a:p>
        </p:txBody>
      </p:sp>
      <p:sp>
        <p:nvSpPr>
          <p:cNvPr id="35849" name="Line 14"/>
          <p:cNvSpPr>
            <a:spLocks noChangeShapeType="1"/>
          </p:cNvSpPr>
          <p:nvPr/>
        </p:nvSpPr>
        <p:spPr bwMode="auto">
          <a:xfrm flipH="1">
            <a:off x="3563938" y="2638425"/>
            <a:ext cx="2087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50" name="Text Box 15"/>
          <p:cNvSpPr txBox="1">
            <a:spLocks noChangeArrowheads="1"/>
          </p:cNvSpPr>
          <p:nvPr/>
        </p:nvSpPr>
        <p:spPr bwMode="auto">
          <a:xfrm>
            <a:off x="3563938" y="2709863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Tahoma" charset="0"/>
              </a:rPr>
              <a:t>Отказ (2)</a:t>
            </a:r>
          </a:p>
        </p:txBody>
      </p:sp>
      <p:sp>
        <p:nvSpPr>
          <p:cNvPr id="35851" name="Line 16"/>
          <p:cNvSpPr>
            <a:spLocks noChangeShapeType="1"/>
          </p:cNvSpPr>
          <p:nvPr/>
        </p:nvSpPr>
        <p:spPr bwMode="auto">
          <a:xfrm>
            <a:off x="2411413" y="39338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52" name="Line 17"/>
          <p:cNvSpPr>
            <a:spLocks noChangeShapeType="1"/>
          </p:cNvSpPr>
          <p:nvPr/>
        </p:nvSpPr>
        <p:spPr bwMode="auto">
          <a:xfrm flipV="1">
            <a:off x="2411413" y="2924175"/>
            <a:ext cx="0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53" name="Text Box 18"/>
          <p:cNvSpPr txBox="1">
            <a:spLocks noChangeArrowheads="1"/>
          </p:cNvSpPr>
          <p:nvPr/>
        </p:nvSpPr>
        <p:spPr bwMode="auto">
          <a:xfrm>
            <a:off x="3348038" y="3429000"/>
            <a:ext cx="2160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Tahoma" charset="0"/>
              </a:rPr>
              <a:t>Обращение (3)</a:t>
            </a:r>
          </a:p>
        </p:txBody>
      </p:sp>
      <p:sp>
        <p:nvSpPr>
          <p:cNvPr id="35854" name="Line 19"/>
          <p:cNvSpPr>
            <a:spLocks noChangeShapeType="1"/>
          </p:cNvSpPr>
          <p:nvPr/>
        </p:nvSpPr>
        <p:spPr bwMode="auto">
          <a:xfrm flipV="1">
            <a:off x="6659563" y="278130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55" name="Text Box 20"/>
          <p:cNvSpPr txBox="1">
            <a:spLocks noChangeArrowheads="1"/>
          </p:cNvSpPr>
          <p:nvPr/>
        </p:nvSpPr>
        <p:spPr bwMode="auto">
          <a:xfrm>
            <a:off x="4932363" y="2997200"/>
            <a:ext cx="2160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Tahoma" charset="0"/>
              </a:rPr>
              <a:t>Запрос (4)</a:t>
            </a:r>
          </a:p>
        </p:txBody>
      </p:sp>
      <p:sp>
        <p:nvSpPr>
          <p:cNvPr id="35856" name="Line 21"/>
          <p:cNvSpPr>
            <a:spLocks noChangeShapeType="1"/>
          </p:cNvSpPr>
          <p:nvPr/>
        </p:nvSpPr>
        <p:spPr bwMode="auto">
          <a:xfrm>
            <a:off x="7019925" y="2852738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57" name="Text Box 22"/>
          <p:cNvSpPr txBox="1">
            <a:spLocks noChangeArrowheads="1"/>
          </p:cNvSpPr>
          <p:nvPr/>
        </p:nvSpPr>
        <p:spPr bwMode="auto">
          <a:xfrm>
            <a:off x="6983413" y="2997200"/>
            <a:ext cx="2160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Tahoma" charset="0"/>
              </a:rPr>
              <a:t>Комментарий (5)</a:t>
            </a:r>
          </a:p>
        </p:txBody>
      </p:sp>
      <p:sp>
        <p:nvSpPr>
          <p:cNvPr id="35858" name="Line 23"/>
          <p:cNvSpPr>
            <a:spLocks noChangeShapeType="1"/>
          </p:cNvSpPr>
          <p:nvPr/>
        </p:nvSpPr>
        <p:spPr bwMode="auto">
          <a:xfrm flipH="1">
            <a:off x="6732588" y="63087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59" name="Line 24"/>
          <p:cNvSpPr>
            <a:spLocks noChangeShapeType="1"/>
          </p:cNvSpPr>
          <p:nvPr/>
        </p:nvSpPr>
        <p:spPr bwMode="auto">
          <a:xfrm flipH="1">
            <a:off x="2195513" y="6453188"/>
            <a:ext cx="3313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60" name="Text Box 25"/>
          <p:cNvSpPr txBox="1">
            <a:spLocks noChangeArrowheads="1"/>
          </p:cNvSpPr>
          <p:nvPr/>
        </p:nvSpPr>
        <p:spPr bwMode="auto">
          <a:xfrm>
            <a:off x="3563938" y="5948363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Tahoma" charset="0"/>
              </a:rPr>
              <a:t>Решение (6)</a:t>
            </a:r>
          </a:p>
        </p:txBody>
      </p:sp>
      <p:sp>
        <p:nvSpPr>
          <p:cNvPr id="35861" name="Text Box 6"/>
          <p:cNvSpPr txBox="1">
            <a:spLocks noChangeArrowheads="1"/>
          </p:cNvSpPr>
          <p:nvPr/>
        </p:nvSpPr>
        <p:spPr bwMode="auto">
          <a:xfrm>
            <a:off x="5651500" y="3860800"/>
            <a:ext cx="2736850" cy="862013"/>
          </a:xfrm>
          <a:prstGeom prst="rect">
            <a:avLst/>
          </a:prstGeom>
          <a:solidFill>
            <a:srgbClr val="FFFF0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latin typeface="Tahoma" charset="0"/>
              </a:rPr>
              <a:t>Консультирование</a:t>
            </a:r>
          </a:p>
          <a:p>
            <a:pPr algn="ctr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~ 1 </a:t>
            </a:r>
            <a:r>
              <a:rPr lang="ru-RU" sz="2000" b="1">
                <a:latin typeface="Tahoma" charset="0"/>
              </a:rPr>
              <a:t>млн</a:t>
            </a:r>
          </a:p>
        </p:txBody>
      </p:sp>
      <p:sp>
        <p:nvSpPr>
          <p:cNvPr id="35862" name="Text Box 6"/>
          <p:cNvSpPr txBox="1">
            <a:spLocks noChangeArrowheads="1"/>
          </p:cNvSpPr>
          <p:nvPr/>
        </p:nvSpPr>
        <p:spPr bwMode="auto">
          <a:xfrm>
            <a:off x="5651500" y="4797425"/>
            <a:ext cx="2736850" cy="862013"/>
          </a:xfrm>
          <a:prstGeom prst="rect">
            <a:avLst/>
          </a:prstGeom>
          <a:solidFill>
            <a:srgbClr val="92D05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latin typeface="Tahoma" charset="0"/>
              </a:rPr>
              <a:t>Примирение </a:t>
            </a:r>
          </a:p>
          <a:p>
            <a:pPr algn="ctr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~ </a:t>
            </a:r>
            <a:r>
              <a:rPr lang="ru-RU" sz="2000" b="1">
                <a:latin typeface="Tahoma" charset="0"/>
              </a:rPr>
              <a:t>100 тыс.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Глобальный контекст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G20 – </a:t>
            </a:r>
            <a:r>
              <a:rPr lang="ru-RU" sz="2800" dirty="0" smtClean="0"/>
              <a:t>Повестка 2013 </a:t>
            </a:r>
          </a:p>
          <a:p>
            <a:pPr lvl="1"/>
            <a:r>
              <a:rPr lang="ru-RU" sz="2400" dirty="0" smtClean="0"/>
              <a:t>Эффективное регулирование</a:t>
            </a:r>
          </a:p>
          <a:p>
            <a:pPr lvl="1"/>
            <a:r>
              <a:rPr lang="ru-RU" sz="2400" dirty="0" smtClean="0"/>
              <a:t>Инвестиции</a:t>
            </a:r>
          </a:p>
          <a:p>
            <a:pPr lvl="1"/>
            <a:r>
              <a:rPr lang="ru-RU" sz="2400" dirty="0" smtClean="0"/>
              <a:t>Доверие и </a:t>
            </a:r>
            <a:r>
              <a:rPr lang="ru-RU" sz="2400" dirty="0" err="1" smtClean="0"/>
              <a:t>транспарентность</a:t>
            </a:r>
            <a:endParaRPr lang="ru-RU" sz="2400" dirty="0" smtClean="0"/>
          </a:p>
          <a:p>
            <a:endParaRPr lang="ru-RU" sz="2800" dirty="0" smtClean="0"/>
          </a:p>
          <a:p>
            <a:r>
              <a:rPr lang="en-US" sz="2800" dirty="0" smtClean="0"/>
              <a:t>Global Partnership for Financial Inclusion (GPFI</a:t>
            </a:r>
            <a:r>
              <a:rPr lang="ru-RU" sz="2800" dirty="0" smtClean="0"/>
              <a:t>, 10.12.2010</a:t>
            </a:r>
            <a:r>
              <a:rPr lang="en-US" sz="2800" dirty="0" smtClean="0"/>
              <a:t>)</a:t>
            </a:r>
            <a:endParaRPr lang="ru-RU" sz="2800" dirty="0" smtClean="0"/>
          </a:p>
          <a:p>
            <a:endParaRPr lang="ru-RU" sz="2800" dirty="0" smtClean="0"/>
          </a:p>
          <a:p>
            <a:r>
              <a:rPr lang="en-US" sz="2800" dirty="0" smtClean="0"/>
              <a:t>Alliance for financial inclusion </a:t>
            </a:r>
            <a:r>
              <a:rPr lang="ru-RU" sz="2800" dirty="0" smtClean="0"/>
              <a:t>(</a:t>
            </a:r>
            <a:r>
              <a:rPr lang="en-US" sz="2800" dirty="0" smtClean="0"/>
              <a:t>AFI)</a:t>
            </a:r>
          </a:p>
          <a:p>
            <a:endParaRPr lang="en-US" sz="28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11 декабря 2012 года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69EC6F-5214-4793-B46B-04171174B7D9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Характеристики развитой финансовой системы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en-US" dirty="0" smtClean="0"/>
              <a:t>Inclusion (</a:t>
            </a:r>
            <a:r>
              <a:rPr lang="ru-RU" dirty="0" smtClean="0"/>
              <a:t>доступность)</a:t>
            </a:r>
          </a:p>
          <a:p>
            <a:r>
              <a:rPr lang="en-US" dirty="0" smtClean="0"/>
              <a:t>Susta</a:t>
            </a:r>
            <a:r>
              <a:rPr lang="en-US" dirty="0" smtClean="0"/>
              <a:t>i</a:t>
            </a:r>
            <a:r>
              <a:rPr lang="en-US" dirty="0" smtClean="0"/>
              <a:t>nability (</a:t>
            </a:r>
            <a:r>
              <a:rPr lang="ru-RU" dirty="0" smtClean="0"/>
              <a:t>устойчивость)</a:t>
            </a:r>
          </a:p>
          <a:p>
            <a:r>
              <a:rPr lang="en-US" dirty="0" smtClean="0"/>
              <a:t>Integrity </a:t>
            </a:r>
            <a:r>
              <a:rPr lang="ru-RU" dirty="0" smtClean="0"/>
              <a:t>(целостность, честность) </a:t>
            </a:r>
          </a:p>
          <a:p>
            <a:r>
              <a:rPr lang="en-US" dirty="0" smtClean="0"/>
              <a:t>Protection </a:t>
            </a:r>
            <a:r>
              <a:rPr lang="ru-RU" dirty="0" smtClean="0"/>
              <a:t>(защита)</a:t>
            </a:r>
          </a:p>
          <a:p>
            <a:endParaRPr lang="ru-RU" dirty="0" smtClean="0"/>
          </a:p>
          <a:p>
            <a:pPr>
              <a:buNone/>
            </a:pPr>
            <a:r>
              <a:rPr lang="en-US" dirty="0" smtClean="0"/>
              <a:t>ISIP</a:t>
            </a:r>
            <a:r>
              <a:rPr lang="ru-RU" dirty="0" smtClean="0"/>
              <a:t> -</a:t>
            </a:r>
            <a:r>
              <a:rPr lang="en-US" dirty="0" smtClean="0"/>
              <a:t> </a:t>
            </a:r>
            <a:r>
              <a:rPr lang="ru-RU" dirty="0" smtClean="0"/>
              <a:t>финансовая система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11 декабря 2012 года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69EC6F-5214-4793-B46B-04171174B7D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Повышение территориальной доступности банковских услуг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/>
              <a:t>Банковские платежные агенты (ст. 14 Закона о НПС) </a:t>
            </a:r>
          </a:p>
          <a:p>
            <a:pPr lvl="1">
              <a:buFont typeface="Wingdings" pitchFamily="2" charset="2"/>
              <a:buNone/>
            </a:pPr>
            <a:r>
              <a:rPr lang="ru-RU" sz="2000" smtClean="0"/>
              <a:t>(банк + торговая точка + сельский товаропроизводитель + граждане-держатели карт)</a:t>
            </a:r>
          </a:p>
          <a:p>
            <a:pPr lvl="1"/>
            <a:r>
              <a:rPr lang="ru-RU" sz="2000" smtClean="0"/>
              <a:t>Платежи и переводы</a:t>
            </a:r>
          </a:p>
          <a:p>
            <a:pPr lvl="1"/>
            <a:r>
              <a:rPr lang="ru-RU" sz="2000" smtClean="0"/>
              <a:t>Кредиты</a:t>
            </a:r>
          </a:p>
          <a:p>
            <a:pPr lvl="1"/>
            <a:r>
              <a:rPr lang="ru-RU" sz="2000" smtClean="0"/>
              <a:t>Вклады </a:t>
            </a:r>
          </a:p>
          <a:p>
            <a:r>
              <a:rPr lang="ru-RU" sz="2400" smtClean="0"/>
              <a:t>Мобильные платежные системы </a:t>
            </a:r>
            <a:r>
              <a:rPr lang="en-US" sz="2400" smtClean="0"/>
              <a:t>(</a:t>
            </a:r>
            <a:r>
              <a:rPr lang="ru-RU" sz="2400" smtClean="0"/>
              <a:t>ст. 13)</a:t>
            </a:r>
          </a:p>
          <a:p>
            <a:pPr lvl="1"/>
            <a:r>
              <a:rPr lang="ru-RU" sz="2000" smtClean="0"/>
              <a:t>Платежи и переводы</a:t>
            </a:r>
          </a:p>
          <a:p>
            <a:r>
              <a:rPr lang="ru-RU" sz="2400" smtClean="0"/>
              <a:t>Дистанционное открытие банковского счета (ст. 7 Закона № 115-ФЗ, 28-И)</a:t>
            </a:r>
          </a:p>
          <a:p>
            <a:endParaRPr lang="ru-RU" smtClean="0"/>
          </a:p>
        </p:txBody>
      </p:sp>
      <p:sp>
        <p:nvSpPr>
          <p:cNvPr id="7172" name="Нижний колонтитул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11 декабря 2012 года</a:t>
            </a:r>
            <a:endParaRPr lang="ru-RU"/>
          </a:p>
        </p:txBody>
      </p:sp>
      <p:sp>
        <p:nvSpPr>
          <p:cNvPr id="7173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6014D5-C2C8-4865-8671-EF4E2AC24B5D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74674" y="304800"/>
            <a:ext cx="8569326" cy="1216025"/>
          </a:xfrm>
        </p:spPr>
        <p:txBody>
          <a:bodyPr/>
          <a:lstStyle/>
          <a:p>
            <a:r>
              <a:rPr lang="ru-RU" sz="3200" dirty="0" smtClean="0"/>
              <a:t>Финансовая грамотность – основа </a:t>
            </a:r>
            <a:r>
              <a:rPr lang="ru-RU" sz="2400" dirty="0" smtClean="0"/>
              <a:t>доступности, устойчивости и защищенности</a:t>
            </a:r>
            <a:endParaRPr lang="ru-RU" sz="3600" dirty="0" smtClean="0"/>
          </a:p>
        </p:txBody>
      </p:sp>
      <p:sp>
        <p:nvSpPr>
          <p:cNvPr id="7172" name="Нижний колонтитул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11 декабря 2012 года</a:t>
            </a:r>
            <a:endParaRPr lang="ru-RU"/>
          </a:p>
        </p:txBody>
      </p:sp>
      <p:sp>
        <p:nvSpPr>
          <p:cNvPr id="7173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6014D5-C2C8-4865-8671-EF4E2AC24B5D}" type="slidenum">
              <a:rPr lang="ru-RU" smtClean="0"/>
              <a:pPr/>
              <a:t>5</a:t>
            </a:fld>
            <a:endParaRPr lang="ru-RU" smtClean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8001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52400"/>
            <a:ext cx="8001000" cy="1216025"/>
          </a:xfrm>
        </p:spPr>
        <p:txBody>
          <a:bodyPr/>
          <a:lstStyle/>
          <a:p>
            <a:pPr eaLnBrk="1" hangingPunct="1"/>
            <a:r>
              <a:rPr lang="ru-RU" sz="3200" dirty="0" smtClean="0"/>
              <a:t>Статистика судебных исков</a:t>
            </a:r>
          </a:p>
        </p:txBody>
      </p:sp>
      <p:graphicFrame>
        <p:nvGraphicFramePr>
          <p:cNvPr id="7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877888" y="1824038"/>
          <a:ext cx="6765925" cy="4479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9" name="Text Box 7"/>
          <p:cNvSpPr txBox="1">
            <a:spLocks noChangeArrowheads="1"/>
          </p:cNvSpPr>
          <p:nvPr/>
        </p:nvSpPr>
        <p:spPr bwMode="auto">
          <a:xfrm>
            <a:off x="4859338" y="1700213"/>
            <a:ext cx="13668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dirty="0"/>
              <a:t>ТЫС. </a:t>
            </a:r>
            <a:r>
              <a:rPr lang="ru-RU" sz="1200" dirty="0" smtClean="0"/>
              <a:t>ИСКОВ</a:t>
            </a:r>
            <a:endParaRPr lang="ru-RU" sz="1200" dirty="0"/>
          </a:p>
        </p:txBody>
      </p:sp>
      <p:sp>
        <p:nvSpPr>
          <p:cNvPr id="1030" name="Text Box 8"/>
          <p:cNvSpPr txBox="1">
            <a:spLocks noChangeArrowheads="1"/>
          </p:cNvSpPr>
          <p:nvPr/>
        </p:nvSpPr>
        <p:spPr bwMode="auto">
          <a:xfrm>
            <a:off x="468313" y="1700213"/>
            <a:ext cx="13668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/>
              <a:t>ТЫС. ИСКОВ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12 ноября 2012 года</a:t>
            </a:r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638800" y="55626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/>
              <a:t>Источник: статистика Судебного департамента Верховного суда</a:t>
            </a:r>
            <a:endParaRPr lang="ru-RU" sz="1400" i="1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E196-8961-4656-8B6A-83C2E70A85E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 потребителем финансовых услуг</a:t>
            </a:r>
            <a:endParaRPr lang="ru-RU" dirty="0" smtClean="0"/>
          </a:p>
        </p:txBody>
      </p:sp>
      <p:sp>
        <p:nvSpPr>
          <p:cNvPr id="11267" name="Нижний колонтитул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11 декабря 2012 года</a:t>
            </a:r>
            <a:endParaRPr lang="ru-RU"/>
          </a:p>
        </p:txBody>
      </p:sp>
      <p:sp>
        <p:nvSpPr>
          <p:cNvPr id="11268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069061-2A9E-4704-AD86-7673AA33E8E5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11269" name="Содержимое 2"/>
          <p:cNvSpPr>
            <a:spLocks noGrp="1"/>
          </p:cNvSpPr>
          <p:nvPr>
            <p:ph idx="1"/>
          </p:nvPr>
        </p:nvSpPr>
        <p:spPr>
          <a:xfrm>
            <a:off x="566738" y="1752600"/>
            <a:ext cx="8577262" cy="4267200"/>
          </a:xfrm>
        </p:spPr>
        <p:txBody>
          <a:bodyPr/>
          <a:lstStyle/>
          <a:p>
            <a:endParaRPr lang="ru-RU" sz="2400" dirty="0" smtClean="0"/>
          </a:p>
          <a:p>
            <a:r>
              <a:rPr lang="ru-RU" sz="2400" dirty="0" smtClean="0"/>
              <a:t>Рациональный выбор финансовой услуги</a:t>
            </a:r>
          </a:p>
          <a:p>
            <a:pPr lvl="1"/>
            <a:r>
              <a:rPr lang="ru-RU" sz="2000" dirty="0" smtClean="0"/>
              <a:t>Понимание и следование собственному интересу</a:t>
            </a:r>
          </a:p>
          <a:p>
            <a:pPr lvl="1"/>
            <a:r>
              <a:rPr lang="ru-RU" sz="2000" dirty="0" smtClean="0"/>
              <a:t>Поиск и анализ информации</a:t>
            </a:r>
          </a:p>
          <a:p>
            <a:pPr lvl="1"/>
            <a:r>
              <a:rPr lang="ru-RU" sz="2000" dirty="0" smtClean="0"/>
              <a:t>Разумное сравнение разных предложений</a:t>
            </a:r>
          </a:p>
          <a:p>
            <a:pPr lvl="1"/>
            <a:endParaRPr lang="ru-RU" sz="2000" dirty="0" smtClean="0"/>
          </a:p>
          <a:p>
            <a:r>
              <a:rPr lang="ru-RU" sz="2400" dirty="0" smtClean="0"/>
              <a:t>Иррациональный выбор финансовой услуги</a:t>
            </a:r>
          </a:p>
          <a:p>
            <a:pPr lvl="1"/>
            <a:r>
              <a:rPr lang="ru-RU" sz="2000" dirty="0" smtClean="0"/>
              <a:t>Эмоциональный выбор финансовой услуги</a:t>
            </a:r>
          </a:p>
          <a:p>
            <a:pPr lvl="1"/>
            <a:r>
              <a:rPr lang="ru-RU" sz="2000" dirty="0" smtClean="0"/>
              <a:t>Следование групповым предпочтениям</a:t>
            </a:r>
          </a:p>
          <a:p>
            <a:pPr lvl="1"/>
            <a:r>
              <a:rPr lang="ru-RU" sz="2000" dirty="0" smtClean="0"/>
              <a:t>Отказ от изучения и анализа условий договора</a:t>
            </a:r>
          </a:p>
          <a:p>
            <a:pPr lvl="1"/>
            <a:endParaRPr lang="ru-RU" sz="2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Проект повышения финансовой грамотности населения России</a:t>
            </a:r>
            <a:br>
              <a:rPr lang="ru-RU" sz="2800" dirty="0" smtClean="0"/>
            </a:br>
            <a:r>
              <a:rPr lang="ru-RU" sz="2800" dirty="0" smtClean="0"/>
              <a:t>Правительства РФ и Всемирного банка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/>
              <a:t>Компоненты (2012-2016гг.)</a:t>
            </a:r>
          </a:p>
          <a:p>
            <a:r>
              <a:rPr lang="ru-RU" sz="2400" dirty="0" smtClean="0"/>
              <a:t>Разработка стратегии, мониторинг, оценка условий</a:t>
            </a:r>
          </a:p>
          <a:p>
            <a:r>
              <a:rPr lang="ru-RU" sz="2400" dirty="0" smtClean="0"/>
              <a:t>Создание потенциала в области повышения финансовой грамотности</a:t>
            </a:r>
          </a:p>
          <a:p>
            <a:pPr lvl="1"/>
            <a:r>
              <a:rPr lang="ru-RU" sz="2000" dirty="0" smtClean="0"/>
              <a:t>Разработка образца региональной программы</a:t>
            </a:r>
          </a:p>
          <a:p>
            <a:pPr lvl="1"/>
            <a:r>
              <a:rPr lang="ru-RU" sz="2000" dirty="0" smtClean="0"/>
              <a:t>Запуск программ в </a:t>
            </a:r>
            <a:r>
              <a:rPr lang="ru-RU" sz="2000" dirty="0" err="1" smtClean="0"/>
              <a:t>пилотных</a:t>
            </a:r>
            <a:r>
              <a:rPr lang="ru-RU" sz="2000" dirty="0" smtClean="0"/>
              <a:t> регионах</a:t>
            </a:r>
          </a:p>
          <a:p>
            <a:r>
              <a:rPr lang="ru-RU" sz="2400" dirty="0" smtClean="0"/>
              <a:t>Разработка и реализация образовательных программ и информационных компаний</a:t>
            </a:r>
          </a:p>
          <a:p>
            <a:r>
              <a:rPr lang="ru-RU" sz="2400" dirty="0" smtClean="0"/>
              <a:t>Совершенствование защиты прав потребителей финансовых услуг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11 декабря 2012 года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69EC6F-5214-4793-B46B-04171174B7D9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Повышение качества услуг и снижение конфликтности</a:t>
            </a:r>
          </a:p>
        </p:txBody>
      </p:sp>
      <p:sp>
        <p:nvSpPr>
          <p:cNvPr id="11267" name="Нижний колонтитул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11 декабря 2012 года</a:t>
            </a:r>
            <a:endParaRPr lang="ru-RU"/>
          </a:p>
        </p:txBody>
      </p:sp>
      <p:sp>
        <p:nvSpPr>
          <p:cNvPr id="11268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069061-2A9E-4704-AD86-7673AA33E8E5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11269" name="Содержимое 2"/>
          <p:cNvSpPr>
            <a:spLocks noGrp="1"/>
          </p:cNvSpPr>
          <p:nvPr>
            <p:ph idx="1"/>
          </p:nvPr>
        </p:nvSpPr>
        <p:spPr>
          <a:xfrm>
            <a:off x="566738" y="1752600"/>
            <a:ext cx="8577262" cy="4267200"/>
          </a:xfrm>
        </p:spPr>
        <p:txBody>
          <a:bodyPr/>
          <a:lstStyle/>
          <a:p>
            <a:endParaRPr lang="ru-RU" sz="2400" dirty="0" smtClean="0"/>
          </a:p>
          <a:p>
            <a:r>
              <a:rPr lang="ru-RU" sz="2400" dirty="0" smtClean="0"/>
              <a:t>Создание «</a:t>
            </a:r>
            <a:r>
              <a:rPr lang="ru-RU" sz="2400" dirty="0" err="1" smtClean="0"/>
              <a:t>мегарегулятора</a:t>
            </a:r>
            <a:r>
              <a:rPr lang="ru-RU" sz="2400" dirty="0" smtClean="0"/>
              <a:t>» и «</a:t>
            </a:r>
            <a:r>
              <a:rPr lang="ru-RU" sz="2400" dirty="0" err="1" smtClean="0"/>
              <a:t>меганадзора</a:t>
            </a:r>
            <a:r>
              <a:rPr lang="ru-RU" sz="2400" dirty="0" smtClean="0"/>
              <a:t>» на финансовом рынке</a:t>
            </a:r>
          </a:p>
          <a:p>
            <a:r>
              <a:rPr lang="ru-RU" sz="2400" dirty="0" smtClean="0"/>
              <a:t>Совершенствование системы защиты прав потребителей со стороны </a:t>
            </a:r>
            <a:r>
              <a:rPr lang="ru-RU" sz="2400" dirty="0" err="1" smtClean="0"/>
              <a:t>Роспотребнадзора</a:t>
            </a:r>
            <a:endParaRPr lang="ru-RU" sz="2400" dirty="0" smtClean="0"/>
          </a:p>
          <a:p>
            <a:r>
              <a:rPr lang="ru-RU" sz="2400" dirty="0" smtClean="0"/>
              <a:t>Повышение эффективности судебной защиты</a:t>
            </a:r>
          </a:p>
          <a:p>
            <a:r>
              <a:rPr lang="ru-RU" sz="2400" dirty="0" smtClean="0"/>
              <a:t>Подготовка Федерального Закона </a:t>
            </a:r>
            <a:r>
              <a:rPr lang="ru-RU" sz="2400" dirty="0" smtClean="0"/>
              <a:t>«О финансовом </a:t>
            </a:r>
            <a:r>
              <a:rPr lang="ru-RU" sz="2400" dirty="0" smtClean="0"/>
              <a:t>уполномоченном по защите прав потребителей на финансовом рынке»</a:t>
            </a:r>
            <a:endParaRPr lang="ru-RU" sz="2400" dirty="0" smtClean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776</TotalTime>
  <Words>393</Words>
  <Application>Microsoft Office PowerPoint</Application>
  <PresentationFormat>Экран (4:3)</PresentationFormat>
  <Paragraphs>98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Verdana</vt:lpstr>
      <vt:lpstr>Arial</vt:lpstr>
      <vt:lpstr>Wingdings</vt:lpstr>
      <vt:lpstr>Times New Roman</vt:lpstr>
      <vt:lpstr>Arial Black</vt:lpstr>
      <vt:lpstr>Profile</vt:lpstr>
      <vt:lpstr>1_Profile</vt:lpstr>
      <vt:lpstr>Финансовая доступность,  финансовая грамотность,  финансовый омбудсмен </vt:lpstr>
      <vt:lpstr>Глобальный контекст</vt:lpstr>
      <vt:lpstr>Характеристики развитой финансовой системы</vt:lpstr>
      <vt:lpstr>Повышение территориальной доступности банковских услуг</vt:lpstr>
      <vt:lpstr>Финансовая грамотность – основа доступности, устойчивости и защищенности</vt:lpstr>
      <vt:lpstr>Статистика судебных исков</vt:lpstr>
      <vt:lpstr>Выбор потребителем финансовых услуг</vt:lpstr>
      <vt:lpstr>Проект повышения финансовой грамотности населения России Правительства РФ и Всемирного банка</vt:lpstr>
      <vt:lpstr>Повышение качества услуг и снижение конфликтности</vt:lpstr>
      <vt:lpstr>Процедура обращения к омбудсмену (Великобритания)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Олег</dc:creator>
  <cp:lastModifiedBy>Олег Иванов</cp:lastModifiedBy>
  <cp:revision>143</cp:revision>
  <cp:lastPrinted>1601-01-01T00:00:00Z</cp:lastPrinted>
  <dcterms:created xsi:type="dcterms:W3CDTF">1601-01-01T00:00:00Z</dcterms:created>
  <dcterms:modified xsi:type="dcterms:W3CDTF">2012-12-11T03:12:47Z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1049</vt:i4>
  </property>
</Properties>
</file>