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4" r:id="rId5"/>
    <p:sldId id="259" r:id="rId6"/>
    <p:sldId id="287" r:id="rId7"/>
    <p:sldId id="308" r:id="rId8"/>
    <p:sldId id="288" r:id="rId9"/>
    <p:sldId id="289" r:id="rId10"/>
    <p:sldId id="290" r:id="rId11"/>
    <p:sldId id="291" r:id="rId12"/>
    <p:sldId id="305" r:id="rId13"/>
    <p:sldId id="306" r:id="rId14"/>
    <p:sldId id="307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лубев Александр Олегович" initials="ГАО" lastIdx="1" clrIdx="0"/>
  <p:cmAuthor id="1" name="Акулова Тамара Михайловна" initials="АТМ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44"/>
    <a:srgbClr val="FFCC88"/>
    <a:srgbClr val="FFCC56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1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C4C12-C4F4-4532-B7E3-BC16B67E4CF5}" type="doc">
      <dgm:prSet loTypeId="urn:microsoft.com/office/officeart/2005/8/layout/cycle4" loCatId="matrix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77DFF3-2EF6-41BC-A4C7-FD9C216CE6E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ПСК</a:t>
          </a:r>
          <a:endParaRPr lang="ru-RU" dirty="0">
            <a:solidFill>
              <a:schemeClr val="tx1"/>
            </a:solidFill>
          </a:endParaRPr>
        </a:p>
      </dgm:t>
    </dgm:pt>
    <dgm:pt modelId="{385B1ED3-6D27-4F31-B885-0537BCBABCD3}" type="parTrans" cxnId="{733F9308-D0EA-4099-AD08-3D5B83EBC6E5}">
      <dgm:prSet/>
      <dgm:spPr/>
      <dgm:t>
        <a:bodyPr/>
        <a:lstStyle/>
        <a:p>
          <a:endParaRPr lang="ru-RU"/>
        </a:p>
      </dgm:t>
    </dgm:pt>
    <dgm:pt modelId="{0537B83F-BDFD-4E0D-953B-637CFCBF1C7F}" type="sibTrans" cxnId="{733F9308-D0EA-4099-AD08-3D5B83EBC6E5}">
      <dgm:prSet/>
      <dgm:spPr/>
      <dgm:t>
        <a:bodyPr/>
        <a:lstStyle/>
        <a:p>
          <a:endParaRPr lang="ru-RU"/>
        </a:p>
      </dgm:t>
    </dgm:pt>
    <dgm:pt modelId="{1D2EAB61-8FF9-4EC2-9999-AA45F43D4008}">
      <dgm:prSet phldrT="[Текст]"/>
      <dgm:spPr/>
      <dgm:t>
        <a:bodyPr/>
        <a:lstStyle/>
        <a:p>
          <a:r>
            <a:rPr lang="ru-RU" dirty="0" smtClean="0"/>
            <a:t>КО</a:t>
          </a:r>
          <a:endParaRPr lang="ru-RU" dirty="0"/>
        </a:p>
      </dgm:t>
    </dgm:pt>
    <dgm:pt modelId="{280DC321-64F9-4284-BAB2-15B22D90830A}" type="parTrans" cxnId="{A081F8C9-A211-44FB-8C1E-49F8FC044259}">
      <dgm:prSet/>
      <dgm:spPr/>
      <dgm:t>
        <a:bodyPr/>
        <a:lstStyle/>
        <a:p>
          <a:endParaRPr lang="ru-RU"/>
        </a:p>
      </dgm:t>
    </dgm:pt>
    <dgm:pt modelId="{DAB82269-2C38-41C3-9440-067198D77BCA}" type="sibTrans" cxnId="{A081F8C9-A211-44FB-8C1E-49F8FC044259}">
      <dgm:prSet/>
      <dgm:spPr/>
      <dgm:t>
        <a:bodyPr/>
        <a:lstStyle/>
        <a:p>
          <a:endParaRPr lang="ru-RU"/>
        </a:p>
      </dgm:t>
    </dgm:pt>
    <dgm:pt modelId="{8041BDB7-45AA-451A-B45D-BAD62EF75C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Порядок формирования резервов (РВПЗ)</a:t>
          </a:r>
          <a:endParaRPr lang="ru-RU" dirty="0">
            <a:solidFill>
              <a:schemeClr val="tx1"/>
            </a:solidFill>
          </a:endParaRPr>
        </a:p>
      </dgm:t>
    </dgm:pt>
    <dgm:pt modelId="{DE8130BA-ECC5-4412-BDC5-0B9060D687A4}" type="parTrans" cxnId="{4893C7F5-7100-48AB-A8F7-B281212D181A}">
      <dgm:prSet/>
      <dgm:spPr/>
      <dgm:t>
        <a:bodyPr/>
        <a:lstStyle/>
        <a:p>
          <a:endParaRPr lang="ru-RU"/>
        </a:p>
      </dgm:t>
    </dgm:pt>
    <dgm:pt modelId="{D3872451-A99B-40B9-A0F4-131499B4CE4A}" type="sibTrans" cxnId="{4893C7F5-7100-48AB-A8F7-B281212D181A}">
      <dgm:prSet/>
      <dgm:spPr/>
      <dgm:t>
        <a:bodyPr/>
        <a:lstStyle/>
        <a:p>
          <a:endParaRPr lang="ru-RU"/>
        </a:p>
      </dgm:t>
    </dgm:pt>
    <dgm:pt modelId="{7523334E-59F1-444A-9649-F6B6C9C07006}">
      <dgm:prSet phldrT="[Текст]"/>
      <dgm:spPr/>
      <dgm:t>
        <a:bodyPr/>
        <a:lstStyle/>
        <a:p>
          <a:r>
            <a:rPr lang="ru-RU" dirty="0" smtClean="0"/>
            <a:t>МФО</a:t>
          </a:r>
          <a:endParaRPr lang="ru-RU" dirty="0"/>
        </a:p>
      </dgm:t>
    </dgm:pt>
    <dgm:pt modelId="{3DA6FAB5-DC1D-4D19-B342-A9F69B439870}" type="parTrans" cxnId="{B198B4D6-0E67-4D27-882C-6534BE0361B7}">
      <dgm:prSet/>
      <dgm:spPr/>
      <dgm:t>
        <a:bodyPr/>
        <a:lstStyle/>
        <a:p>
          <a:endParaRPr lang="ru-RU"/>
        </a:p>
      </dgm:t>
    </dgm:pt>
    <dgm:pt modelId="{3551C3CF-C6AD-4A89-BB32-3991091C95C3}" type="sibTrans" cxnId="{B198B4D6-0E67-4D27-882C-6534BE0361B7}">
      <dgm:prSet/>
      <dgm:spPr/>
      <dgm:t>
        <a:bodyPr/>
        <a:lstStyle/>
        <a:p>
          <a:endParaRPr lang="ru-RU"/>
        </a:p>
      </dgm:t>
    </dgm:pt>
    <dgm:pt modelId="{0453A4F1-F06D-4C85-A8AC-5A030E0B6A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Требования к собственным средствам, финансовые нормативы</a:t>
          </a:r>
          <a:endParaRPr lang="ru-RU" dirty="0">
            <a:solidFill>
              <a:schemeClr val="tx1"/>
            </a:solidFill>
          </a:endParaRPr>
        </a:p>
      </dgm:t>
    </dgm:pt>
    <dgm:pt modelId="{38C37694-2736-4F1C-8EE4-868E01AF6951}" type="parTrans" cxnId="{7253C1AC-00DE-420E-9591-9631EB8E0CBF}">
      <dgm:prSet/>
      <dgm:spPr/>
      <dgm:t>
        <a:bodyPr/>
        <a:lstStyle/>
        <a:p>
          <a:endParaRPr lang="ru-RU"/>
        </a:p>
      </dgm:t>
    </dgm:pt>
    <dgm:pt modelId="{FA371F0D-038A-4942-98D0-6594721CE326}" type="sibTrans" cxnId="{7253C1AC-00DE-420E-9591-9631EB8E0CBF}">
      <dgm:prSet/>
      <dgm:spPr/>
      <dgm:t>
        <a:bodyPr/>
        <a:lstStyle/>
        <a:p>
          <a:endParaRPr lang="ru-RU"/>
        </a:p>
      </dgm:t>
    </dgm:pt>
    <dgm:pt modelId="{47FACFD7-EC92-429B-BB60-70524D73AA4F}">
      <dgm:prSet phldrT="[Текст]"/>
      <dgm:spPr/>
      <dgm:t>
        <a:bodyPr/>
        <a:lstStyle/>
        <a:p>
          <a:r>
            <a:rPr lang="ru-RU" dirty="0" smtClean="0"/>
            <a:t>Ломбарды</a:t>
          </a:r>
          <a:endParaRPr lang="ru-RU" dirty="0"/>
        </a:p>
      </dgm:t>
    </dgm:pt>
    <dgm:pt modelId="{DA67AEC2-A742-4F8C-896B-59A9C06AC660}" type="parTrans" cxnId="{627327F4-FEC8-4FA3-8456-64C8AF61AFE9}">
      <dgm:prSet/>
      <dgm:spPr/>
      <dgm:t>
        <a:bodyPr/>
        <a:lstStyle/>
        <a:p>
          <a:endParaRPr lang="ru-RU"/>
        </a:p>
      </dgm:t>
    </dgm:pt>
    <dgm:pt modelId="{B782B781-7608-4775-9307-821E16867AFC}" type="sibTrans" cxnId="{627327F4-FEC8-4FA3-8456-64C8AF61AFE9}">
      <dgm:prSet/>
      <dgm:spPr/>
      <dgm:t>
        <a:bodyPr/>
        <a:lstStyle/>
        <a:p>
          <a:endParaRPr lang="ru-RU"/>
        </a:p>
      </dgm:t>
    </dgm:pt>
    <dgm:pt modelId="{BF32E356-3903-4085-9C19-4D376B9E826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Порядок привлечения денежных средств от физических и юридических лиц</a:t>
          </a:r>
          <a:endParaRPr lang="ru-RU" dirty="0">
            <a:solidFill>
              <a:schemeClr val="tx1"/>
            </a:solidFill>
          </a:endParaRPr>
        </a:p>
      </dgm:t>
    </dgm:pt>
    <dgm:pt modelId="{E243841B-10ED-4B74-BFAE-5BDB3E627636}" type="parTrans" cxnId="{F158286D-AAF0-46A5-B275-D0DEB8D6FF8B}">
      <dgm:prSet/>
      <dgm:spPr/>
      <dgm:t>
        <a:bodyPr/>
        <a:lstStyle/>
        <a:p>
          <a:endParaRPr lang="ru-RU"/>
        </a:p>
      </dgm:t>
    </dgm:pt>
    <dgm:pt modelId="{A8A272C2-8477-4EEA-B612-1286083CE5EC}" type="sibTrans" cxnId="{F158286D-AAF0-46A5-B275-D0DEB8D6FF8B}">
      <dgm:prSet/>
      <dgm:spPr/>
      <dgm:t>
        <a:bodyPr/>
        <a:lstStyle/>
        <a:p>
          <a:endParaRPr lang="ru-RU"/>
        </a:p>
      </dgm:t>
    </dgm:pt>
    <dgm:pt modelId="{9198A9D8-0E5D-4594-A9E9-4D1ACE053A1C}">
      <dgm:prSet phldrT="[Текст]"/>
      <dgm:spPr/>
      <dgm:t>
        <a:bodyPr/>
        <a:lstStyle/>
        <a:p>
          <a:r>
            <a:rPr lang="ru-RU" dirty="0" smtClean="0"/>
            <a:t>КПК, СКПК</a:t>
          </a:r>
          <a:endParaRPr lang="ru-RU" dirty="0"/>
        </a:p>
      </dgm:t>
    </dgm:pt>
    <dgm:pt modelId="{0472CBCF-4213-4E67-A297-E9FED09A2B13}" type="parTrans" cxnId="{98084922-D23C-4B32-A2CE-3F955EF90EAD}">
      <dgm:prSet/>
      <dgm:spPr/>
      <dgm:t>
        <a:bodyPr/>
        <a:lstStyle/>
        <a:p>
          <a:endParaRPr lang="ru-RU"/>
        </a:p>
      </dgm:t>
    </dgm:pt>
    <dgm:pt modelId="{7079FB89-211C-4D8C-A55D-D157A500B127}" type="sibTrans" cxnId="{98084922-D23C-4B32-A2CE-3F955EF90EAD}">
      <dgm:prSet/>
      <dgm:spPr/>
      <dgm:t>
        <a:bodyPr/>
        <a:lstStyle/>
        <a:p>
          <a:endParaRPr lang="ru-RU"/>
        </a:p>
      </dgm:t>
    </dgm:pt>
    <dgm:pt modelId="{CB553309-57D2-4137-B3BB-30ABD8A9C3F0}" type="pres">
      <dgm:prSet presAssocID="{092C4C12-C4F4-4532-B7E3-BC16B67E4C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DCB3EC-97D3-41BD-8F81-365AD1E1080E}" type="pres">
      <dgm:prSet presAssocID="{092C4C12-C4F4-4532-B7E3-BC16B67E4CF5}" presName="children" presStyleCnt="0"/>
      <dgm:spPr/>
    </dgm:pt>
    <dgm:pt modelId="{1414CF86-8E36-4F7C-8AC9-8EE7FCE59AFB}" type="pres">
      <dgm:prSet presAssocID="{092C4C12-C4F4-4532-B7E3-BC16B67E4CF5}" presName="child1group" presStyleCnt="0"/>
      <dgm:spPr/>
    </dgm:pt>
    <dgm:pt modelId="{BB62F206-F9A7-442A-9A3B-A8F9FA9365D9}" type="pres">
      <dgm:prSet presAssocID="{092C4C12-C4F4-4532-B7E3-BC16B67E4CF5}" presName="child1" presStyleLbl="bgAcc1" presStyleIdx="0" presStyleCnt="4"/>
      <dgm:spPr/>
      <dgm:t>
        <a:bodyPr/>
        <a:lstStyle/>
        <a:p>
          <a:endParaRPr lang="ru-RU"/>
        </a:p>
      </dgm:t>
    </dgm:pt>
    <dgm:pt modelId="{9AEA156C-7085-482F-81AA-436D31B508A5}" type="pres">
      <dgm:prSet presAssocID="{092C4C12-C4F4-4532-B7E3-BC16B67E4CF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E0C71-8BAA-4413-BE30-1DE302BE8F54}" type="pres">
      <dgm:prSet presAssocID="{092C4C12-C4F4-4532-B7E3-BC16B67E4CF5}" presName="child2group" presStyleCnt="0"/>
      <dgm:spPr/>
    </dgm:pt>
    <dgm:pt modelId="{5D19FB12-9E4F-49E3-9699-37473DF2C93C}" type="pres">
      <dgm:prSet presAssocID="{092C4C12-C4F4-4532-B7E3-BC16B67E4CF5}" presName="child2" presStyleLbl="bgAcc1" presStyleIdx="1" presStyleCnt="4"/>
      <dgm:spPr/>
      <dgm:t>
        <a:bodyPr/>
        <a:lstStyle/>
        <a:p>
          <a:endParaRPr lang="ru-RU"/>
        </a:p>
      </dgm:t>
    </dgm:pt>
    <dgm:pt modelId="{478EB4B7-B588-4DE1-8595-0ABACAC49B43}" type="pres">
      <dgm:prSet presAssocID="{092C4C12-C4F4-4532-B7E3-BC16B67E4CF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3C88A-276C-4BE7-80AA-B5B5261552E1}" type="pres">
      <dgm:prSet presAssocID="{092C4C12-C4F4-4532-B7E3-BC16B67E4CF5}" presName="child3group" presStyleCnt="0"/>
      <dgm:spPr/>
    </dgm:pt>
    <dgm:pt modelId="{51A6FD79-BAB9-4738-BEA2-2D53494F2109}" type="pres">
      <dgm:prSet presAssocID="{092C4C12-C4F4-4532-B7E3-BC16B67E4CF5}" presName="child3" presStyleLbl="bgAcc1" presStyleIdx="2" presStyleCnt="4"/>
      <dgm:spPr/>
      <dgm:t>
        <a:bodyPr/>
        <a:lstStyle/>
        <a:p>
          <a:endParaRPr lang="ru-RU"/>
        </a:p>
      </dgm:t>
    </dgm:pt>
    <dgm:pt modelId="{B8047244-7F8A-4102-A0A8-E60BF18D79B8}" type="pres">
      <dgm:prSet presAssocID="{092C4C12-C4F4-4532-B7E3-BC16B67E4CF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87BD3-0FDC-44BB-B1BC-FA3AAB14F4F9}" type="pres">
      <dgm:prSet presAssocID="{092C4C12-C4F4-4532-B7E3-BC16B67E4CF5}" presName="child4group" presStyleCnt="0"/>
      <dgm:spPr/>
    </dgm:pt>
    <dgm:pt modelId="{BF0FDCCF-3AD0-42BC-B8BA-739691C49CD1}" type="pres">
      <dgm:prSet presAssocID="{092C4C12-C4F4-4532-B7E3-BC16B67E4CF5}" presName="child4" presStyleLbl="bgAcc1" presStyleIdx="3" presStyleCnt="4"/>
      <dgm:spPr/>
      <dgm:t>
        <a:bodyPr/>
        <a:lstStyle/>
        <a:p>
          <a:endParaRPr lang="ru-RU"/>
        </a:p>
      </dgm:t>
    </dgm:pt>
    <dgm:pt modelId="{81079358-C31B-4068-9A20-311B70FF7BD8}" type="pres">
      <dgm:prSet presAssocID="{092C4C12-C4F4-4532-B7E3-BC16B67E4CF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FD3BD-E6EA-492F-A03B-A9EBEC61F315}" type="pres">
      <dgm:prSet presAssocID="{092C4C12-C4F4-4532-B7E3-BC16B67E4CF5}" presName="childPlaceholder" presStyleCnt="0"/>
      <dgm:spPr/>
    </dgm:pt>
    <dgm:pt modelId="{E0E57BD1-B1B4-48F1-95C0-B635FE2DC3E7}" type="pres">
      <dgm:prSet presAssocID="{092C4C12-C4F4-4532-B7E3-BC16B67E4CF5}" presName="circle" presStyleCnt="0"/>
      <dgm:spPr/>
    </dgm:pt>
    <dgm:pt modelId="{44DAA781-02F7-4ADF-AECF-C60C195FD694}" type="pres">
      <dgm:prSet presAssocID="{092C4C12-C4F4-4532-B7E3-BC16B67E4CF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8DB2-C158-4FBE-B4AB-985ACD5EC115}" type="pres">
      <dgm:prSet presAssocID="{092C4C12-C4F4-4532-B7E3-BC16B67E4CF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0BD02-5A02-4199-A334-D1D6178C3D01}" type="pres">
      <dgm:prSet presAssocID="{092C4C12-C4F4-4532-B7E3-BC16B67E4CF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4F5BC-87F5-4C5F-AE0A-AE2254954E50}" type="pres">
      <dgm:prSet presAssocID="{092C4C12-C4F4-4532-B7E3-BC16B67E4CF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B014E-ED1E-4755-9B89-1D92A74CA574}" type="pres">
      <dgm:prSet presAssocID="{092C4C12-C4F4-4532-B7E3-BC16B67E4CF5}" presName="quadrantPlaceholder" presStyleCnt="0"/>
      <dgm:spPr/>
    </dgm:pt>
    <dgm:pt modelId="{D343D186-4727-4B26-9D8E-CD9695F5A6BC}" type="pres">
      <dgm:prSet presAssocID="{092C4C12-C4F4-4532-B7E3-BC16B67E4CF5}" presName="center1" presStyleLbl="fgShp" presStyleIdx="0" presStyleCnt="2"/>
      <dgm:spPr/>
    </dgm:pt>
    <dgm:pt modelId="{47D7DAD0-710D-4D52-A44D-AFAFF144B2FE}" type="pres">
      <dgm:prSet presAssocID="{092C4C12-C4F4-4532-B7E3-BC16B67E4CF5}" presName="center2" presStyleLbl="fgShp" presStyleIdx="1" presStyleCnt="2"/>
      <dgm:spPr/>
    </dgm:pt>
  </dgm:ptLst>
  <dgm:cxnLst>
    <dgm:cxn modelId="{4893C7F5-7100-48AB-A8F7-B281212D181A}" srcId="{092C4C12-C4F4-4532-B7E3-BC16B67E4CF5}" destId="{8041BDB7-45AA-451A-B45D-BAD62EF75C3F}" srcOrd="1" destOrd="0" parTransId="{DE8130BA-ECC5-4412-BDC5-0B9060D687A4}" sibTransId="{D3872451-A99B-40B9-A0F4-131499B4CE4A}"/>
    <dgm:cxn modelId="{B198B4D6-0E67-4D27-882C-6534BE0361B7}" srcId="{8041BDB7-45AA-451A-B45D-BAD62EF75C3F}" destId="{7523334E-59F1-444A-9649-F6B6C9C07006}" srcOrd="0" destOrd="0" parTransId="{3DA6FAB5-DC1D-4D19-B342-A9F69B439870}" sibTransId="{3551C3CF-C6AD-4A89-BB32-3991091C95C3}"/>
    <dgm:cxn modelId="{296B10F1-0822-4D30-B548-BB58C59BD410}" type="presOf" srcId="{7523334E-59F1-444A-9649-F6B6C9C07006}" destId="{5D19FB12-9E4F-49E3-9699-37473DF2C93C}" srcOrd="0" destOrd="0" presId="urn:microsoft.com/office/officeart/2005/8/layout/cycle4"/>
    <dgm:cxn modelId="{12EF96B0-B425-4C0A-9686-D0F64D20AA4F}" type="presOf" srcId="{7523334E-59F1-444A-9649-F6B6C9C07006}" destId="{478EB4B7-B588-4DE1-8595-0ABACAC49B43}" srcOrd="1" destOrd="0" presId="urn:microsoft.com/office/officeart/2005/8/layout/cycle4"/>
    <dgm:cxn modelId="{A081F8C9-A211-44FB-8C1E-49F8FC044259}" srcId="{1377DFF3-2EF6-41BC-A4C7-FD9C216CE6E6}" destId="{1D2EAB61-8FF9-4EC2-9999-AA45F43D4008}" srcOrd="0" destOrd="0" parTransId="{280DC321-64F9-4284-BAB2-15B22D90830A}" sibTransId="{DAB82269-2C38-41C3-9440-067198D77BCA}"/>
    <dgm:cxn modelId="{98084922-D23C-4B32-A2CE-3F955EF90EAD}" srcId="{BF32E356-3903-4085-9C19-4D376B9E826E}" destId="{9198A9D8-0E5D-4594-A9E9-4D1ACE053A1C}" srcOrd="0" destOrd="0" parTransId="{0472CBCF-4213-4E67-A297-E9FED09A2B13}" sibTransId="{7079FB89-211C-4D8C-A55D-D157A500B127}"/>
    <dgm:cxn modelId="{61ED05D7-8CEF-421A-9ED8-FD02A3489FC0}" type="presOf" srcId="{092C4C12-C4F4-4532-B7E3-BC16B67E4CF5}" destId="{CB553309-57D2-4137-B3BB-30ABD8A9C3F0}" srcOrd="0" destOrd="0" presId="urn:microsoft.com/office/officeart/2005/8/layout/cycle4"/>
    <dgm:cxn modelId="{F158286D-AAF0-46A5-B275-D0DEB8D6FF8B}" srcId="{092C4C12-C4F4-4532-B7E3-BC16B67E4CF5}" destId="{BF32E356-3903-4085-9C19-4D376B9E826E}" srcOrd="3" destOrd="0" parTransId="{E243841B-10ED-4B74-BFAE-5BDB3E627636}" sibTransId="{A8A272C2-8477-4EEA-B612-1286083CE5EC}"/>
    <dgm:cxn modelId="{7D32A672-31D9-49C1-93E3-80A8D4CE3A6A}" type="presOf" srcId="{9198A9D8-0E5D-4594-A9E9-4D1ACE053A1C}" destId="{81079358-C31B-4068-9A20-311B70FF7BD8}" srcOrd="1" destOrd="0" presId="urn:microsoft.com/office/officeart/2005/8/layout/cycle4"/>
    <dgm:cxn modelId="{40C5D392-0B47-42AA-AEB8-E18A74A8F110}" type="presOf" srcId="{1377DFF3-2EF6-41BC-A4C7-FD9C216CE6E6}" destId="{44DAA781-02F7-4ADF-AECF-C60C195FD694}" srcOrd="0" destOrd="0" presId="urn:microsoft.com/office/officeart/2005/8/layout/cycle4"/>
    <dgm:cxn modelId="{BFD025F6-9C20-47F7-86FE-E8ACF5CDF76B}" type="presOf" srcId="{8041BDB7-45AA-451A-B45D-BAD62EF75C3F}" destId="{391B8DB2-C158-4FBE-B4AB-985ACD5EC115}" srcOrd="0" destOrd="0" presId="urn:microsoft.com/office/officeart/2005/8/layout/cycle4"/>
    <dgm:cxn modelId="{FA318FC7-8290-4E09-8AD5-E5FC09BE8142}" type="presOf" srcId="{9198A9D8-0E5D-4594-A9E9-4D1ACE053A1C}" destId="{BF0FDCCF-3AD0-42BC-B8BA-739691C49CD1}" srcOrd="0" destOrd="0" presId="urn:microsoft.com/office/officeart/2005/8/layout/cycle4"/>
    <dgm:cxn modelId="{13D7F608-87C9-430B-A93A-CA6AA26B8ECD}" type="presOf" srcId="{47FACFD7-EC92-429B-BB60-70524D73AA4F}" destId="{51A6FD79-BAB9-4738-BEA2-2D53494F2109}" srcOrd="0" destOrd="0" presId="urn:microsoft.com/office/officeart/2005/8/layout/cycle4"/>
    <dgm:cxn modelId="{1282589F-1F30-440A-A9D2-04B136C75C68}" type="presOf" srcId="{1D2EAB61-8FF9-4EC2-9999-AA45F43D4008}" destId="{BB62F206-F9A7-442A-9A3B-A8F9FA9365D9}" srcOrd="0" destOrd="0" presId="urn:microsoft.com/office/officeart/2005/8/layout/cycle4"/>
    <dgm:cxn modelId="{EFFD4E70-7E08-47D8-B534-EFE4ACCBA791}" type="presOf" srcId="{BF32E356-3903-4085-9C19-4D376B9E826E}" destId="{D0A4F5BC-87F5-4C5F-AE0A-AE2254954E50}" srcOrd="0" destOrd="0" presId="urn:microsoft.com/office/officeart/2005/8/layout/cycle4"/>
    <dgm:cxn modelId="{733F9308-D0EA-4099-AD08-3D5B83EBC6E5}" srcId="{092C4C12-C4F4-4532-B7E3-BC16B67E4CF5}" destId="{1377DFF3-2EF6-41BC-A4C7-FD9C216CE6E6}" srcOrd="0" destOrd="0" parTransId="{385B1ED3-6D27-4F31-B885-0537BCBABCD3}" sibTransId="{0537B83F-BDFD-4E0D-953B-637CFCBF1C7F}"/>
    <dgm:cxn modelId="{215F95FC-64F4-443E-B22B-046F7078393D}" type="presOf" srcId="{1D2EAB61-8FF9-4EC2-9999-AA45F43D4008}" destId="{9AEA156C-7085-482F-81AA-436D31B508A5}" srcOrd="1" destOrd="0" presId="urn:microsoft.com/office/officeart/2005/8/layout/cycle4"/>
    <dgm:cxn modelId="{6074E0CB-9CFD-4275-9970-9D0F9D8323CD}" type="presOf" srcId="{0453A4F1-F06D-4C85-A8AC-5A030E0B6A23}" destId="{6E10BD02-5A02-4199-A334-D1D6178C3D01}" srcOrd="0" destOrd="0" presId="urn:microsoft.com/office/officeart/2005/8/layout/cycle4"/>
    <dgm:cxn modelId="{A984FF3D-8409-4408-B880-2DC3AEF63A9F}" type="presOf" srcId="{47FACFD7-EC92-429B-BB60-70524D73AA4F}" destId="{B8047244-7F8A-4102-A0A8-E60BF18D79B8}" srcOrd="1" destOrd="0" presId="urn:microsoft.com/office/officeart/2005/8/layout/cycle4"/>
    <dgm:cxn modelId="{7253C1AC-00DE-420E-9591-9631EB8E0CBF}" srcId="{092C4C12-C4F4-4532-B7E3-BC16B67E4CF5}" destId="{0453A4F1-F06D-4C85-A8AC-5A030E0B6A23}" srcOrd="2" destOrd="0" parTransId="{38C37694-2736-4F1C-8EE4-868E01AF6951}" sibTransId="{FA371F0D-038A-4942-98D0-6594721CE326}"/>
    <dgm:cxn modelId="{627327F4-FEC8-4FA3-8456-64C8AF61AFE9}" srcId="{0453A4F1-F06D-4C85-A8AC-5A030E0B6A23}" destId="{47FACFD7-EC92-429B-BB60-70524D73AA4F}" srcOrd="0" destOrd="0" parTransId="{DA67AEC2-A742-4F8C-896B-59A9C06AC660}" sibTransId="{B782B781-7608-4775-9307-821E16867AFC}"/>
    <dgm:cxn modelId="{368BFE1B-B706-4A00-835F-48FD0B3D81AE}" type="presParOf" srcId="{CB553309-57D2-4137-B3BB-30ABD8A9C3F0}" destId="{8CDCB3EC-97D3-41BD-8F81-365AD1E1080E}" srcOrd="0" destOrd="0" presId="urn:microsoft.com/office/officeart/2005/8/layout/cycle4"/>
    <dgm:cxn modelId="{499FE6E9-120D-4E15-8B26-708513AC1444}" type="presParOf" srcId="{8CDCB3EC-97D3-41BD-8F81-365AD1E1080E}" destId="{1414CF86-8E36-4F7C-8AC9-8EE7FCE59AFB}" srcOrd="0" destOrd="0" presId="urn:microsoft.com/office/officeart/2005/8/layout/cycle4"/>
    <dgm:cxn modelId="{C8D538E6-06E1-477B-BD3F-9ACD84F3964B}" type="presParOf" srcId="{1414CF86-8E36-4F7C-8AC9-8EE7FCE59AFB}" destId="{BB62F206-F9A7-442A-9A3B-A8F9FA9365D9}" srcOrd="0" destOrd="0" presId="urn:microsoft.com/office/officeart/2005/8/layout/cycle4"/>
    <dgm:cxn modelId="{9E0B4E71-9963-45E6-937F-65BC8070D307}" type="presParOf" srcId="{1414CF86-8E36-4F7C-8AC9-8EE7FCE59AFB}" destId="{9AEA156C-7085-482F-81AA-436D31B508A5}" srcOrd="1" destOrd="0" presId="urn:microsoft.com/office/officeart/2005/8/layout/cycle4"/>
    <dgm:cxn modelId="{F1E1F9BF-805B-496A-A3BB-EE28A3A3E406}" type="presParOf" srcId="{8CDCB3EC-97D3-41BD-8F81-365AD1E1080E}" destId="{BC1E0C71-8BAA-4413-BE30-1DE302BE8F54}" srcOrd="1" destOrd="0" presId="urn:microsoft.com/office/officeart/2005/8/layout/cycle4"/>
    <dgm:cxn modelId="{1C9287D1-7206-4063-907D-A336B5635838}" type="presParOf" srcId="{BC1E0C71-8BAA-4413-BE30-1DE302BE8F54}" destId="{5D19FB12-9E4F-49E3-9699-37473DF2C93C}" srcOrd="0" destOrd="0" presId="urn:microsoft.com/office/officeart/2005/8/layout/cycle4"/>
    <dgm:cxn modelId="{9B4F21FD-A98B-49C8-A80D-69801445262E}" type="presParOf" srcId="{BC1E0C71-8BAA-4413-BE30-1DE302BE8F54}" destId="{478EB4B7-B588-4DE1-8595-0ABACAC49B43}" srcOrd="1" destOrd="0" presId="urn:microsoft.com/office/officeart/2005/8/layout/cycle4"/>
    <dgm:cxn modelId="{70DCCEC6-48B6-4DBA-AACE-37AA2D25DF77}" type="presParOf" srcId="{8CDCB3EC-97D3-41BD-8F81-365AD1E1080E}" destId="{C973C88A-276C-4BE7-80AA-B5B5261552E1}" srcOrd="2" destOrd="0" presId="urn:microsoft.com/office/officeart/2005/8/layout/cycle4"/>
    <dgm:cxn modelId="{9BFFEBDB-D457-46D6-9785-4B41FD598CBA}" type="presParOf" srcId="{C973C88A-276C-4BE7-80AA-B5B5261552E1}" destId="{51A6FD79-BAB9-4738-BEA2-2D53494F2109}" srcOrd="0" destOrd="0" presId="urn:microsoft.com/office/officeart/2005/8/layout/cycle4"/>
    <dgm:cxn modelId="{2F7608F5-89F4-49F1-B250-B02CAF4072DB}" type="presParOf" srcId="{C973C88A-276C-4BE7-80AA-B5B5261552E1}" destId="{B8047244-7F8A-4102-A0A8-E60BF18D79B8}" srcOrd="1" destOrd="0" presId="urn:microsoft.com/office/officeart/2005/8/layout/cycle4"/>
    <dgm:cxn modelId="{AA955E63-1045-41B2-8D91-DB3EB09A68DD}" type="presParOf" srcId="{8CDCB3EC-97D3-41BD-8F81-365AD1E1080E}" destId="{D1587BD3-0FDC-44BB-B1BC-FA3AAB14F4F9}" srcOrd="3" destOrd="0" presId="urn:microsoft.com/office/officeart/2005/8/layout/cycle4"/>
    <dgm:cxn modelId="{3304C2F7-17F2-40DB-A27B-13354F127C2A}" type="presParOf" srcId="{D1587BD3-0FDC-44BB-B1BC-FA3AAB14F4F9}" destId="{BF0FDCCF-3AD0-42BC-B8BA-739691C49CD1}" srcOrd="0" destOrd="0" presId="urn:microsoft.com/office/officeart/2005/8/layout/cycle4"/>
    <dgm:cxn modelId="{5485175C-7DC0-43C3-B2AE-9CFF2CB1B461}" type="presParOf" srcId="{D1587BD3-0FDC-44BB-B1BC-FA3AAB14F4F9}" destId="{81079358-C31B-4068-9A20-311B70FF7BD8}" srcOrd="1" destOrd="0" presId="urn:microsoft.com/office/officeart/2005/8/layout/cycle4"/>
    <dgm:cxn modelId="{DC912B3A-F9A6-4680-96F2-E9C4517AC111}" type="presParOf" srcId="{8CDCB3EC-97D3-41BD-8F81-365AD1E1080E}" destId="{313FD3BD-E6EA-492F-A03B-A9EBEC61F315}" srcOrd="4" destOrd="0" presId="urn:microsoft.com/office/officeart/2005/8/layout/cycle4"/>
    <dgm:cxn modelId="{A36551A8-9F1A-4481-8D32-5934DF379FBA}" type="presParOf" srcId="{CB553309-57D2-4137-B3BB-30ABD8A9C3F0}" destId="{E0E57BD1-B1B4-48F1-95C0-B635FE2DC3E7}" srcOrd="1" destOrd="0" presId="urn:microsoft.com/office/officeart/2005/8/layout/cycle4"/>
    <dgm:cxn modelId="{44782EBF-AADB-451A-978C-71D6D3779A21}" type="presParOf" srcId="{E0E57BD1-B1B4-48F1-95C0-B635FE2DC3E7}" destId="{44DAA781-02F7-4ADF-AECF-C60C195FD694}" srcOrd="0" destOrd="0" presId="urn:microsoft.com/office/officeart/2005/8/layout/cycle4"/>
    <dgm:cxn modelId="{A7C79250-DA33-4793-B59E-0F22B882B423}" type="presParOf" srcId="{E0E57BD1-B1B4-48F1-95C0-B635FE2DC3E7}" destId="{391B8DB2-C158-4FBE-B4AB-985ACD5EC115}" srcOrd="1" destOrd="0" presId="urn:microsoft.com/office/officeart/2005/8/layout/cycle4"/>
    <dgm:cxn modelId="{7597A458-4595-47D9-96F5-FE84F47DD6F9}" type="presParOf" srcId="{E0E57BD1-B1B4-48F1-95C0-B635FE2DC3E7}" destId="{6E10BD02-5A02-4199-A334-D1D6178C3D01}" srcOrd="2" destOrd="0" presId="urn:microsoft.com/office/officeart/2005/8/layout/cycle4"/>
    <dgm:cxn modelId="{FBFB7271-B892-4B8B-BE06-E30399A62DA9}" type="presParOf" srcId="{E0E57BD1-B1B4-48F1-95C0-B635FE2DC3E7}" destId="{D0A4F5BC-87F5-4C5F-AE0A-AE2254954E50}" srcOrd="3" destOrd="0" presId="urn:microsoft.com/office/officeart/2005/8/layout/cycle4"/>
    <dgm:cxn modelId="{B24C3B16-2119-4540-BA8E-E850F8DE424A}" type="presParOf" srcId="{E0E57BD1-B1B4-48F1-95C0-B635FE2DC3E7}" destId="{F16B014E-ED1E-4755-9B89-1D92A74CA574}" srcOrd="4" destOrd="0" presId="urn:microsoft.com/office/officeart/2005/8/layout/cycle4"/>
    <dgm:cxn modelId="{623D6A67-5F50-4798-8D9B-AB23FF369107}" type="presParOf" srcId="{CB553309-57D2-4137-B3BB-30ABD8A9C3F0}" destId="{D343D186-4727-4B26-9D8E-CD9695F5A6BC}" srcOrd="2" destOrd="0" presId="urn:microsoft.com/office/officeart/2005/8/layout/cycle4"/>
    <dgm:cxn modelId="{A1E91E86-478E-46BB-B7AF-AC981F55E617}" type="presParOf" srcId="{CB553309-57D2-4137-B3BB-30ABD8A9C3F0}" destId="{47D7DAD0-710D-4D52-A44D-AFAFF144B2F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6FD79-BAB9-4738-BEA2-2D53494F2109}">
      <dsp:nvSpPr>
        <dsp:cNvPr id="0" name=""/>
        <dsp:cNvSpPr/>
      </dsp:nvSpPr>
      <dsp:spPr>
        <a:xfrm>
          <a:off x="3379762" y="3091675"/>
          <a:ext cx="2071467" cy="134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Ломбарды</a:t>
          </a:r>
          <a:endParaRPr lang="ru-RU" sz="1700" kern="1200" dirty="0"/>
        </a:p>
      </dsp:txBody>
      <dsp:txXfrm>
        <a:off x="4030678" y="3456611"/>
        <a:ext cx="1391075" cy="947428"/>
      </dsp:txXfrm>
    </dsp:sp>
    <dsp:sp modelId="{BF0FDCCF-3AD0-42BC-B8BA-739691C49CD1}">
      <dsp:nvSpPr>
        <dsp:cNvPr id="0" name=""/>
        <dsp:cNvSpPr/>
      </dsp:nvSpPr>
      <dsp:spPr>
        <a:xfrm>
          <a:off x="0" y="3091675"/>
          <a:ext cx="2071467" cy="134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КПК, СКПК</a:t>
          </a:r>
          <a:endParaRPr lang="ru-RU" sz="1700" kern="1200" dirty="0"/>
        </a:p>
      </dsp:txBody>
      <dsp:txXfrm>
        <a:off x="29476" y="3456611"/>
        <a:ext cx="1391075" cy="947428"/>
      </dsp:txXfrm>
    </dsp:sp>
    <dsp:sp modelId="{5D19FB12-9E4F-49E3-9699-37473DF2C93C}">
      <dsp:nvSpPr>
        <dsp:cNvPr id="0" name=""/>
        <dsp:cNvSpPr/>
      </dsp:nvSpPr>
      <dsp:spPr>
        <a:xfrm>
          <a:off x="3379762" y="240262"/>
          <a:ext cx="2071467" cy="134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МФО</a:t>
          </a:r>
          <a:endParaRPr lang="ru-RU" sz="1700" kern="1200" dirty="0"/>
        </a:p>
      </dsp:txBody>
      <dsp:txXfrm>
        <a:off x="4030678" y="269738"/>
        <a:ext cx="1391075" cy="947428"/>
      </dsp:txXfrm>
    </dsp:sp>
    <dsp:sp modelId="{BB62F206-F9A7-442A-9A3B-A8F9FA9365D9}">
      <dsp:nvSpPr>
        <dsp:cNvPr id="0" name=""/>
        <dsp:cNvSpPr/>
      </dsp:nvSpPr>
      <dsp:spPr>
        <a:xfrm>
          <a:off x="0" y="240262"/>
          <a:ext cx="2071467" cy="134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</a:t>
          </a:r>
          <a:endParaRPr lang="ru-RU" sz="1700" kern="1200" dirty="0"/>
        </a:p>
      </dsp:txBody>
      <dsp:txXfrm>
        <a:off x="29476" y="269738"/>
        <a:ext cx="1391075" cy="947428"/>
      </dsp:txXfrm>
    </dsp:sp>
    <dsp:sp modelId="{44DAA781-02F7-4ADF-AECF-C60C195FD694}">
      <dsp:nvSpPr>
        <dsp:cNvPr id="0" name=""/>
        <dsp:cNvSpPr/>
      </dsp:nvSpPr>
      <dsp:spPr>
        <a:xfrm>
          <a:off x="868003" y="479278"/>
          <a:ext cx="1815678" cy="181567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ПСК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399803" y="1011078"/>
        <a:ext cx="1283878" cy="1283878"/>
      </dsp:txXfrm>
    </dsp:sp>
    <dsp:sp modelId="{391B8DB2-C158-4FBE-B4AB-985ACD5EC115}">
      <dsp:nvSpPr>
        <dsp:cNvPr id="0" name=""/>
        <dsp:cNvSpPr/>
      </dsp:nvSpPr>
      <dsp:spPr>
        <a:xfrm rot="5400000">
          <a:off x="2767547" y="479278"/>
          <a:ext cx="1815678" cy="18156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Порядок формирования резервов (РВПЗ)</a:t>
          </a:r>
          <a:endParaRPr lang="ru-RU" sz="1200" kern="1200" dirty="0">
            <a:solidFill>
              <a:schemeClr val="tx1"/>
            </a:solidFill>
          </a:endParaRPr>
        </a:p>
      </dsp:txBody>
      <dsp:txXfrm rot="-5400000">
        <a:off x="2767547" y="1011078"/>
        <a:ext cx="1283878" cy="1283878"/>
      </dsp:txXfrm>
    </dsp:sp>
    <dsp:sp modelId="{6E10BD02-5A02-4199-A334-D1D6178C3D01}">
      <dsp:nvSpPr>
        <dsp:cNvPr id="0" name=""/>
        <dsp:cNvSpPr/>
      </dsp:nvSpPr>
      <dsp:spPr>
        <a:xfrm rot="10800000">
          <a:off x="2767547" y="2378822"/>
          <a:ext cx="1815678" cy="181567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Требования к собственным средствам, финансовые нормативы</a:t>
          </a:r>
          <a:endParaRPr lang="ru-RU" sz="1200" kern="1200" dirty="0">
            <a:solidFill>
              <a:schemeClr val="tx1"/>
            </a:solidFill>
          </a:endParaRPr>
        </a:p>
      </dsp:txBody>
      <dsp:txXfrm rot="10800000">
        <a:off x="2767547" y="2378822"/>
        <a:ext cx="1283878" cy="1283878"/>
      </dsp:txXfrm>
    </dsp:sp>
    <dsp:sp modelId="{D0A4F5BC-87F5-4C5F-AE0A-AE2254954E50}">
      <dsp:nvSpPr>
        <dsp:cNvPr id="0" name=""/>
        <dsp:cNvSpPr/>
      </dsp:nvSpPr>
      <dsp:spPr>
        <a:xfrm rot="16200000">
          <a:off x="868003" y="2378822"/>
          <a:ext cx="1815678" cy="181567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Порядок привлечения денежных средств от физических и юридических лиц</a:t>
          </a:r>
          <a:endParaRPr lang="ru-RU" sz="1200" kern="1200" dirty="0">
            <a:solidFill>
              <a:schemeClr val="tx1"/>
            </a:solidFill>
          </a:endParaRPr>
        </a:p>
      </dsp:txBody>
      <dsp:txXfrm rot="5400000">
        <a:off x="1399803" y="2378822"/>
        <a:ext cx="1283878" cy="1283878"/>
      </dsp:txXfrm>
    </dsp:sp>
    <dsp:sp modelId="{D343D186-4727-4B26-9D8E-CD9695F5A6BC}">
      <dsp:nvSpPr>
        <dsp:cNvPr id="0" name=""/>
        <dsp:cNvSpPr/>
      </dsp:nvSpPr>
      <dsp:spPr>
        <a:xfrm>
          <a:off x="2412169" y="1959496"/>
          <a:ext cx="626891" cy="5451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D7DAD0-710D-4D52-A44D-AFAFF144B2FE}">
      <dsp:nvSpPr>
        <dsp:cNvPr id="0" name=""/>
        <dsp:cNvSpPr/>
      </dsp:nvSpPr>
      <dsp:spPr>
        <a:xfrm rot="10800000">
          <a:off x="2412169" y="2169159"/>
          <a:ext cx="626891" cy="545123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579" y="3858259"/>
            <a:ext cx="4062411" cy="1597661"/>
          </a:xfrm>
        </p:spPr>
        <p:txBody>
          <a:bodyPr/>
          <a:lstStyle/>
          <a:p>
            <a:r>
              <a:rPr lang="ru-RU" dirty="0"/>
              <a:t>актуальные вопросы </a:t>
            </a:r>
            <a:r>
              <a:rPr lang="ru-RU" dirty="0" err="1" smtClean="0"/>
              <a:t>инспекционнОЙ</a:t>
            </a:r>
            <a:r>
              <a:rPr lang="ru-RU" dirty="0" smtClean="0"/>
              <a:t> ДЕЯТЕЛЬНОСТИ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342198" y="5715000"/>
            <a:ext cx="3593782" cy="10058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Генеральный инспектор</a:t>
            </a:r>
          </a:p>
          <a:p>
            <a:r>
              <a:rPr lang="ru-RU" sz="1400" dirty="0" smtClean="0"/>
              <a:t>Уральского межрегионального</a:t>
            </a:r>
          </a:p>
          <a:p>
            <a:r>
              <a:rPr lang="ru-RU" sz="1400" dirty="0" smtClean="0"/>
              <a:t>центра инспектирования Главной инспекции Банка России</a:t>
            </a:r>
          </a:p>
          <a:p>
            <a:r>
              <a:rPr lang="ru-RU" sz="1400" dirty="0" smtClean="0"/>
              <a:t>Н.А. Мишагин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 dirty="0"/>
          </a:p>
        </p:txBody>
      </p: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/>
              <a:t>Обработка информации в электронном виде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7" y="1028700"/>
            <a:ext cx="11325225" cy="730250"/>
          </a:xfrm>
        </p:spPr>
        <p:txBody>
          <a:bodyPr/>
          <a:lstStyle/>
          <a:p>
            <a:pPr algn="ctr"/>
            <a:r>
              <a:rPr lang="ru-RU" sz="2000" dirty="0" smtClean="0"/>
              <a:t>Указание </a:t>
            </a:r>
            <a:r>
              <a:rPr lang="ru-RU" sz="2000" dirty="0"/>
              <a:t>Банка России от </a:t>
            </a:r>
            <a:r>
              <a:rPr lang="ru-RU" sz="2000" b="1" dirty="0">
                <a:solidFill>
                  <a:schemeClr val="accent5"/>
                </a:solidFill>
              </a:rPr>
              <a:t>30.11.2014</a:t>
            </a:r>
            <a:r>
              <a:rPr lang="ru-RU" sz="2000" dirty="0"/>
              <a:t> № </a:t>
            </a:r>
            <a:r>
              <a:rPr lang="ru-RU" sz="2000" dirty="0" smtClean="0"/>
              <a:t>3462-У</a:t>
            </a:r>
            <a:br>
              <a:rPr lang="ru-RU" sz="2000" dirty="0" smtClean="0"/>
            </a:br>
            <a:r>
              <a:rPr lang="ru-RU" sz="2000" dirty="0" smtClean="0"/>
              <a:t>«О </a:t>
            </a:r>
            <a:r>
              <a:rPr lang="ru-RU" sz="2000" dirty="0"/>
              <a:t>составе и форматах представления учетно-операционной информации кредитной организации (ее филиала) в электронном виде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805090" y="1965192"/>
            <a:ext cx="5735410" cy="314768"/>
            <a:chOff x="209" y="2335732"/>
            <a:chExt cx="4587419" cy="14693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09" y="2335732"/>
              <a:ext cx="4587419" cy="146936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7383" y="2342904"/>
              <a:ext cx="4573071" cy="132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http://cbr.ru/analytics/format/3462-u</a:t>
              </a:r>
              <a:endParaRPr lang="ru-RU" sz="1400" kern="1200" dirty="0"/>
            </a:p>
          </p:txBody>
        </p:sp>
      </p:grpSp>
      <p:sp>
        <p:nvSpPr>
          <p:cNvPr id="29" name="Стрелка углом вверх 28"/>
          <p:cNvSpPr/>
          <p:nvPr/>
        </p:nvSpPr>
        <p:spPr>
          <a:xfrm rot="5400000">
            <a:off x="804791" y="2308272"/>
            <a:ext cx="328421" cy="27179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Группа 30"/>
          <p:cNvGrpSpPr/>
          <p:nvPr/>
        </p:nvGrpSpPr>
        <p:grpSpPr>
          <a:xfrm>
            <a:off x="1104897" y="2301834"/>
            <a:ext cx="9552991" cy="490691"/>
            <a:chOff x="3616954" y="2754366"/>
            <a:chExt cx="3723657" cy="29274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3616954" y="2754366"/>
              <a:ext cx="3723657" cy="29274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3631247" y="2768659"/>
              <a:ext cx="3695071" cy="264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Инсталляционный комплект (дистрибутив) программного обеспечения</a:t>
              </a:r>
              <a:br>
                <a:rPr lang="ru-RU" sz="1400" dirty="0"/>
              </a:br>
              <a:r>
                <a:rPr lang="ru-RU" sz="1400" dirty="0"/>
                <a:t>«Модуль контроля данных» (МоКоД) для кредитных организаций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440187" y="2817924"/>
            <a:ext cx="9552991" cy="520700"/>
            <a:chOff x="3616954" y="2754366"/>
            <a:chExt cx="3723657" cy="29274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3616954" y="2754366"/>
              <a:ext cx="3723657" cy="29274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3631247" y="2768659"/>
              <a:ext cx="3695071" cy="264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Рекомендации по применению кредитными организациями (их филиалами) программы</a:t>
              </a:r>
              <a:br>
                <a:rPr lang="ru-RU" sz="1600" kern="1200" dirty="0" smtClean="0"/>
              </a:br>
              <a:r>
                <a:rPr lang="ru-RU" sz="1600" kern="1200" dirty="0" smtClean="0"/>
                <a:t>«Модуль контроля данных» (МоКоД)…</a:t>
              </a:r>
              <a:endParaRPr lang="ru-RU" sz="1600" kern="1200" dirty="0"/>
            </a:p>
          </p:txBody>
        </p:sp>
      </p:grpSp>
      <p:sp>
        <p:nvSpPr>
          <p:cNvPr id="39" name="Стрелка углом вверх 38"/>
          <p:cNvSpPr/>
          <p:nvPr/>
        </p:nvSpPr>
        <p:spPr>
          <a:xfrm rot="5400000">
            <a:off x="1135306" y="2824197"/>
            <a:ext cx="337972" cy="27179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1769010" y="3387978"/>
            <a:ext cx="9224167" cy="5920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работы МоКоД формируется протокол, в котором фиксируются … несоответствия.</a:t>
            </a:r>
            <a:b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… проводятся до получения протокола, в котором отсутствуют «существенные несоответствия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…</a:t>
            </a:r>
            <a:b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согласования передачи электронных документов 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руководителю Рабочей группы.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1769012" y="4025050"/>
            <a:ext cx="9224166" cy="4199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объективной невозможности устранения указанных в протоколе «существенных несоответствий» КО предоставляет Рабочей группе объяснения причин предоставления электронных документов с «существенными несоответствиями».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81FF390-3044-4EA6-873F-42DBCECA41C5}"/>
              </a:ext>
            </a:extLst>
          </p:cNvPr>
          <p:cNvCxnSpPr/>
          <p:nvPr/>
        </p:nvCxnSpPr>
        <p:spPr>
          <a:xfrm flipV="1">
            <a:off x="1532792" y="3332846"/>
            <a:ext cx="0" cy="89864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1532792" y="4228647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1534550" y="3680077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902175" y="4671061"/>
            <a:ext cx="3526336" cy="3773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итоговым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отчетности Б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анка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902175" y="5097172"/>
            <a:ext cx="3526336" cy="6190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реквизитов внешних платежей в файлах электронных документов «Информация о счетах. Операции»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532880" y="4671061"/>
            <a:ext cx="4660900" cy="1454811"/>
          </a:xfrm>
          <a:prstGeom prst="vertic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УВЕДОМЛЕНИЕ О ПРОВЕДЕНИИ </a:t>
            </a:r>
            <a:r>
              <a:rPr lang="ru-RU" sz="1400" b="1" dirty="0" smtClean="0"/>
              <a:t>ПРОВЕРКИ</a:t>
            </a:r>
          </a:p>
          <a:p>
            <a:pPr algn="ctr"/>
            <a:r>
              <a:rPr lang="ru-RU" sz="1000" dirty="0" smtClean="0"/>
              <a:t>…</a:t>
            </a:r>
            <a:endParaRPr lang="ru-RU" sz="1000" dirty="0"/>
          </a:p>
          <a:p>
            <a:pPr algn="ctr"/>
            <a:r>
              <a:rPr lang="ru-RU" sz="1200" dirty="0"/>
              <a:t>По вопросам, связанным с исполнением требований настоящего уведомления, обращаться по </a:t>
            </a:r>
            <a:r>
              <a:rPr lang="ru-RU" sz="1200" dirty="0" smtClean="0"/>
              <a:t>телефонам:</a:t>
            </a:r>
          </a:p>
          <a:p>
            <a:pPr algn="ctr"/>
            <a:r>
              <a:rPr lang="ru-RU" sz="1200" b="1" i="1" dirty="0" smtClean="0"/>
              <a:t>(343)123-45-67 Иванов Иван Иванович (в части предоставления информации </a:t>
            </a:r>
            <a:r>
              <a:rPr lang="ru-RU" sz="1200" b="1" i="1" dirty="0"/>
              <a:t>в соответствии с Указанием Банка России от 30.11.2014 № 3462-У</a:t>
            </a:r>
            <a:r>
              <a:rPr lang="ru-RU" sz="1200" b="1" i="1" dirty="0" smtClean="0"/>
              <a:t>)</a:t>
            </a:r>
            <a:endParaRPr lang="ru-RU" sz="1200" b="1" i="1" dirty="0"/>
          </a:p>
        </p:txBody>
      </p:sp>
      <p:sp>
        <p:nvSpPr>
          <p:cNvPr id="52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902176" y="5759349"/>
            <a:ext cx="3526336" cy="3665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Сверка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аналитического и синтетического учета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71" y="4658942"/>
            <a:ext cx="1589322" cy="14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5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AA99AE-6A35-4C1E-8082-A4A87B5CA521}" type="slidenum">
              <a:rPr lang="ru-RU" smtClean="0"/>
              <a:pPr algn="ctr"/>
              <a:t>11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55" name="Прямоугольник: скругленные углы 4">
            <a:extLst>
              <a:ext uri="{FF2B5EF4-FFF2-40B4-BE49-F238E27FC236}">
                <a16:creationId xmlns:a16="http://schemas.microsoft.com/office/drawing/2014/main" id="{CFA6D99E-A5A9-4E5B-AB0D-B0AC867C3064}"/>
              </a:ext>
            </a:extLst>
          </p:cNvPr>
          <p:cNvSpPr/>
          <p:nvPr/>
        </p:nvSpPr>
        <p:spPr>
          <a:xfrm>
            <a:off x="506093" y="1145027"/>
            <a:ext cx="3522533" cy="4794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кредитных требований физических лиц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899160" y="1739349"/>
            <a:ext cx="3129467" cy="6252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итоговым показателям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899161" y="2452626"/>
            <a:ext cx="3129466" cy="7499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информации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наименовании и ИНН работодателей заёмщиков</a:t>
            </a:r>
          </a:p>
        </p:txBody>
      </p:sp>
      <p:sp>
        <p:nvSpPr>
          <p:cNvPr id="65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891541" y="3304357"/>
            <a:ext cx="3137086" cy="2258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полей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являются существенными для осуществления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проверки, в том числе: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доход;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асход;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иждивенцев;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текущую дату и на момент выдачи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обеспечении по кредиту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D81FF390-3044-4EA6-873F-42DBCECA41C5}"/>
              </a:ext>
            </a:extLst>
          </p:cNvPr>
          <p:cNvCxnSpPr/>
          <p:nvPr/>
        </p:nvCxnSpPr>
        <p:spPr>
          <a:xfrm flipV="1">
            <a:off x="662940" y="1625229"/>
            <a:ext cx="0" cy="2702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662940" y="4322566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662940" y="285089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670560" y="204317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Обработка информации в электронном виде</a:t>
            </a:r>
            <a:endParaRPr lang="ru-RU" sz="1800" dirty="0"/>
          </a:p>
        </p:txBody>
      </p:sp>
      <p:sp>
        <p:nvSpPr>
          <p:cNvPr id="37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4511040" y="4950345"/>
            <a:ext cx="2628900" cy="6252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информации, направленной в БКИ</a:t>
            </a:r>
            <a:endParaRPr lang="ru-RU" sz="12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4511040" y="2872733"/>
            <a:ext cx="2628900" cy="93820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тестовых электронных документов (3462-У, протоколы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МоКоД, реестры кредитных требований и пр.), через личный кабинет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Вертикальный свиток 39"/>
          <p:cNvSpPr/>
          <p:nvPr/>
        </p:nvSpPr>
        <p:spPr>
          <a:xfrm>
            <a:off x="7713980" y="2372032"/>
            <a:ext cx="3898900" cy="2342522"/>
          </a:xfrm>
          <a:prstGeom prst="vertic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АКТ О ПРОТИВОДЕЙСТВИИ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r>
              <a:rPr lang="ru-RU" sz="1200" dirty="0" smtClean="0"/>
              <a:t>При </a:t>
            </a:r>
            <a:r>
              <a:rPr lang="ru-RU" sz="1200" dirty="0"/>
              <a:t>неполучении от Банка электронных документов, позволяющих достичь целей проверки, составить с учетом результатов рассмотрения пояснений КО, акт о противодействии проведению проверки</a:t>
            </a:r>
            <a:r>
              <a:rPr lang="ru-RU" sz="1200" dirty="0" smtClean="0"/>
              <a:t>.</a:t>
            </a:r>
            <a:endParaRPr lang="ru-RU" sz="1200" b="1" i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27220" y="1043940"/>
            <a:ext cx="0" cy="53822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239000" y="1043940"/>
            <a:ext cx="0" cy="53822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:\SAE\Для лекций, семинаров\Иконки\Белый красный чел_435735\Белый красный чел\10518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61" y="1079001"/>
            <a:ext cx="2029459" cy="17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66" y="4289718"/>
            <a:ext cx="689647" cy="58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5" y="984249"/>
            <a:ext cx="10630665" cy="56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Структура инспекционных подразделений (текущее состояние)</a:t>
            </a:r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z="1800" smtClean="0"/>
              <a:t>2</a:t>
            </a:fld>
            <a:endParaRPr lang="ru-RU" sz="1800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72CF507-CEEA-4426-88F1-A2D82E38A41F}"/>
              </a:ext>
            </a:extLst>
          </p:cNvPr>
          <p:cNvSpPr txBox="1">
            <a:spLocks/>
          </p:cNvSpPr>
          <p:nvPr/>
        </p:nvSpPr>
        <p:spPr>
          <a:xfrm>
            <a:off x="258443" y="1317785"/>
            <a:ext cx="6694807" cy="182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Свердловская область</a:t>
            </a:r>
            <a:endParaRPr lang="en-US" dirty="0"/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Тюменская область</a:t>
            </a:r>
            <a:endParaRPr lang="en-US" dirty="0"/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Челябинская область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Новосибирская область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Иркутская область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Республики: Башкортостан, Алтай, Бурятия, Тыва, Хакасия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Области: Оренбургская, Курганская, Кемеровская, Омская, Томская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Пермский край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Забайкальский край</a:t>
            </a:r>
            <a:endParaRPr lang="en-US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689860" y="1386798"/>
            <a:ext cx="154305" cy="1089701"/>
          </a:xfrm>
          <a:prstGeom prst="rightBrace">
            <a:avLst>
              <a:gd name="adj1" fmla="val 54047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Прямоугольник: скругленные углы 22">
            <a:extLst>
              <a:ext uri="{FF2B5EF4-FFF2-40B4-BE49-F238E27FC236}">
                <a16:creationId xmlns:a16="http://schemas.microsoft.com/office/drawing/2014/main" id="{B112A00C-C513-4144-9166-0DC0265F8BF7}"/>
              </a:ext>
            </a:extLst>
          </p:cNvPr>
          <p:cNvSpPr/>
          <p:nvPr/>
        </p:nvSpPr>
        <p:spPr>
          <a:xfrm>
            <a:off x="2931478" y="1505115"/>
            <a:ext cx="3696017" cy="589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Инспекционные подразделения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372CF507-CEEA-4426-88F1-A2D82E38A41F}"/>
              </a:ext>
            </a:extLst>
          </p:cNvPr>
          <p:cNvSpPr txBox="1">
            <a:spLocks/>
          </p:cNvSpPr>
          <p:nvPr/>
        </p:nvSpPr>
        <p:spPr>
          <a:xfrm>
            <a:off x="306068" y="984250"/>
            <a:ext cx="8438169" cy="385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Уральский межрегиональный центр инспектирования ГИБР (г. Екатеринбург)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986154" y="573024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90013" y="5802306"/>
            <a:ext cx="372491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МЦИ НФО по ЦФО, МЦИ КО по ЦФО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986154" y="602175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3" y="6093825"/>
            <a:ext cx="3648711" cy="189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 Северо-Западный МЦИ г. Санкт-Петербург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986154" y="631327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42389" y="6385344"/>
            <a:ext cx="4782186" cy="2257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Южный и Северо-Кавказский МЦИ г. Ростов-на-Дону</a:t>
            </a:r>
            <a:endParaRPr lang="ru-RU" sz="1200" dirty="0"/>
          </a:p>
        </p:txBody>
      </p:sp>
      <p:sp>
        <p:nvSpPr>
          <p:cNvPr id="22" name="Овал 21"/>
          <p:cNvSpPr/>
          <p:nvPr/>
        </p:nvSpPr>
        <p:spPr>
          <a:xfrm>
            <a:off x="8225154" y="5717067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4" y="5760558"/>
            <a:ext cx="302006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Волго-Вятский МЦИ г. Нижний Новгород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8225154" y="6008586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4" y="6080652"/>
            <a:ext cx="291909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Уральский МЦИ г. Екатеринбург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8225154" y="631539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3" y="6387465"/>
            <a:ext cx="269621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Дальневосточный МЦИ г. Хабаровск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2415540" y="415036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486657" y="342804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442542" y="525503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3" y="4940644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4312920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Овал 32"/>
          <p:cNvSpPr/>
          <p:nvPr/>
        </p:nvSpPr>
        <p:spPr>
          <a:xfrm>
            <a:off x="4171314" y="478171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X:\Кар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7" y="981074"/>
            <a:ext cx="10630665" cy="572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Овал 68"/>
          <p:cNvSpPr/>
          <p:nvPr/>
        </p:nvSpPr>
        <p:spPr>
          <a:xfrm>
            <a:off x="2338868" y="4200525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445258" y="3489172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9281796" y="5174033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3" y="4940644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4312920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Овал 73"/>
          <p:cNvSpPr/>
          <p:nvPr/>
        </p:nvSpPr>
        <p:spPr>
          <a:xfrm>
            <a:off x="4055349" y="482824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056">
            <a:off x="2625827" y="1559048"/>
            <a:ext cx="1411930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862" flipH="1">
            <a:off x="7047249" y="1871476"/>
            <a:ext cx="1403756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уга 1"/>
          <p:cNvSpPr/>
          <p:nvPr/>
        </p:nvSpPr>
        <p:spPr>
          <a:xfrm>
            <a:off x="6890909" y="1996782"/>
            <a:ext cx="4135231" cy="3275979"/>
          </a:xfrm>
          <a:prstGeom prst="arc">
            <a:avLst>
              <a:gd name="adj1" fmla="val 15164557"/>
              <a:gd name="adj2" fmla="val 3437025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flipH="1">
            <a:off x="963926" y="2120608"/>
            <a:ext cx="3511305" cy="2354237"/>
          </a:xfrm>
          <a:prstGeom prst="arc">
            <a:avLst>
              <a:gd name="adj1" fmla="val 16200000"/>
              <a:gd name="adj2" fmla="val 5870871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213DD1-824A-42E4-B7AB-561A19F966D7}"/>
              </a:ext>
            </a:extLst>
          </p:cNvPr>
          <p:cNvGrpSpPr/>
          <p:nvPr/>
        </p:nvGrpSpPr>
        <p:grpSpPr>
          <a:xfrm>
            <a:off x="4457700" y="4292812"/>
            <a:ext cx="767790" cy="388620"/>
            <a:chOff x="2020603" y="4102791"/>
            <a:chExt cx="1852898" cy="388620"/>
          </a:xfrm>
        </p:grpSpPr>
        <p:sp>
          <p:nvSpPr>
            <p:cNvPr id="21" name="Прямоугольник: скругленные углы 15">
              <a:extLst>
                <a:ext uri="{FF2B5EF4-FFF2-40B4-BE49-F238E27FC236}">
                  <a16:creationId xmlns:a16="http://schemas.microsoft.com/office/drawing/2014/main" id="{B40594F7-AAEE-499D-B00F-F397827C4B4A}"/>
                </a:ext>
              </a:extLst>
            </p:cNvPr>
            <p:cNvSpPr/>
            <p:nvPr/>
          </p:nvSpPr>
          <p:spPr>
            <a:xfrm>
              <a:off x="2020603" y="4102791"/>
              <a:ext cx="1852898" cy="2818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Сургут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E3232EA3-9E45-4BED-8A80-1A8A495BF0D2}"/>
                </a:ext>
              </a:extLst>
            </p:cNvPr>
            <p:cNvSpPr/>
            <p:nvPr/>
          </p:nvSpPr>
          <p:spPr>
            <a:xfrm rot="10800000">
              <a:off x="3514582" y="4378181"/>
              <a:ext cx="166218" cy="11323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6213DD1-824A-42E4-B7AB-561A19F966D7}"/>
              </a:ext>
            </a:extLst>
          </p:cNvPr>
          <p:cNvGrpSpPr/>
          <p:nvPr/>
        </p:nvGrpSpPr>
        <p:grpSpPr>
          <a:xfrm>
            <a:off x="5222316" y="4644948"/>
            <a:ext cx="1445183" cy="356468"/>
            <a:chOff x="1881188" y="4028207"/>
            <a:chExt cx="1992312" cy="356468"/>
          </a:xfrm>
        </p:grpSpPr>
        <p:sp>
          <p:nvSpPr>
            <p:cNvPr id="24" name="Прямоугольник: скругленные углы 15">
              <a:extLst>
                <a:ext uri="{FF2B5EF4-FFF2-40B4-BE49-F238E27FC236}">
                  <a16:creationId xmlns:a16="http://schemas.microsoft.com/office/drawing/2014/main" id="{B40594F7-AAEE-499D-B00F-F397827C4B4A}"/>
                </a:ext>
              </a:extLst>
            </p:cNvPr>
            <p:cNvSpPr/>
            <p:nvPr/>
          </p:nvSpPr>
          <p:spPr>
            <a:xfrm>
              <a:off x="1881188" y="4102791"/>
              <a:ext cx="1992312" cy="2818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Нижневартовск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E3232EA3-9E45-4BED-8A80-1A8A495BF0D2}"/>
                </a:ext>
              </a:extLst>
            </p:cNvPr>
            <p:cNvSpPr/>
            <p:nvPr/>
          </p:nvSpPr>
          <p:spPr>
            <a:xfrm rot="10800000" flipV="1">
              <a:off x="2022633" y="4028207"/>
              <a:ext cx="166218" cy="10827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6" name="Дуга 25"/>
          <p:cNvSpPr/>
          <p:nvPr/>
        </p:nvSpPr>
        <p:spPr>
          <a:xfrm rot="9698950" flipH="1">
            <a:off x="3100220" y="1921059"/>
            <a:ext cx="2526879" cy="2650339"/>
          </a:xfrm>
          <a:prstGeom prst="arc">
            <a:avLst>
              <a:gd name="adj1" fmla="val 17426405"/>
              <a:gd name="adj2" fmla="val 4967152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/>
          <p:cNvSpPr/>
          <p:nvPr/>
        </p:nvSpPr>
        <p:spPr>
          <a:xfrm rot="12290204">
            <a:off x="5869992" y="2296507"/>
            <a:ext cx="926983" cy="2613588"/>
          </a:xfrm>
          <a:prstGeom prst="arc">
            <a:avLst>
              <a:gd name="adj1" fmla="val 16661210"/>
              <a:gd name="adj2" fmla="val 5104687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Дуга 48"/>
          <p:cNvSpPr/>
          <p:nvPr/>
        </p:nvSpPr>
        <p:spPr>
          <a:xfrm rot="5400000" flipH="1">
            <a:off x="5360566" y="-1698063"/>
            <a:ext cx="2235883" cy="8545194"/>
          </a:xfrm>
          <a:prstGeom prst="arc">
            <a:avLst>
              <a:gd name="adj1" fmla="val 16602641"/>
              <a:gd name="adj2" fmla="val 21018779"/>
            </a:avLst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Дуга 49"/>
          <p:cNvSpPr/>
          <p:nvPr/>
        </p:nvSpPr>
        <p:spPr>
          <a:xfrm rot="3800261">
            <a:off x="8106901" y="1987938"/>
            <a:ext cx="3215141" cy="3137258"/>
          </a:xfrm>
          <a:prstGeom prst="arc">
            <a:avLst>
              <a:gd name="adj1" fmla="val 13875796"/>
              <a:gd name="adj2" fmla="val 960599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562">
            <a:off x="5096332" y="942503"/>
            <a:ext cx="1411930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Дуга 51"/>
          <p:cNvSpPr/>
          <p:nvPr/>
        </p:nvSpPr>
        <p:spPr>
          <a:xfrm flipH="1">
            <a:off x="434339" y="1752649"/>
            <a:ext cx="2992232" cy="3284224"/>
          </a:xfrm>
          <a:prstGeom prst="arc">
            <a:avLst>
              <a:gd name="adj1" fmla="val 18169573"/>
              <a:gd name="adj2" fmla="val 5271559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Дуга 52"/>
          <p:cNvSpPr/>
          <p:nvPr/>
        </p:nvSpPr>
        <p:spPr>
          <a:xfrm rot="5035606" flipH="1" flipV="1">
            <a:off x="2907520" y="-925572"/>
            <a:ext cx="2031092" cy="6188954"/>
          </a:xfrm>
          <a:prstGeom prst="arc">
            <a:avLst>
              <a:gd name="adj1" fmla="val 16642348"/>
              <a:gd name="adj2" fmla="val 3505566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86154" y="573024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90013" y="5802306"/>
            <a:ext cx="372491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МЦИ НФО по ЦФО, МЦИ КО по ЦФО</a:t>
            </a:r>
            <a:endParaRPr lang="ru-RU" sz="1200" dirty="0"/>
          </a:p>
        </p:txBody>
      </p:sp>
      <p:sp>
        <p:nvSpPr>
          <p:cNvPr id="46" name="Овал 45"/>
          <p:cNvSpPr/>
          <p:nvPr/>
        </p:nvSpPr>
        <p:spPr>
          <a:xfrm>
            <a:off x="986154" y="602175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3" y="6093825"/>
            <a:ext cx="3648711" cy="189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 Северо-Западный МЦИ г. Санкт-Петербург</a:t>
            </a:r>
            <a:endParaRPr lang="ru-RU" sz="1200" dirty="0"/>
          </a:p>
        </p:txBody>
      </p:sp>
      <p:sp>
        <p:nvSpPr>
          <p:cNvPr id="48" name="Овал 47"/>
          <p:cNvSpPr/>
          <p:nvPr/>
        </p:nvSpPr>
        <p:spPr>
          <a:xfrm>
            <a:off x="986154" y="631327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42389" y="6385344"/>
            <a:ext cx="4782186" cy="2257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Южный и Северо-Кавказский МЦИ г. Ростов-на-Дону</a:t>
            </a:r>
            <a:endParaRPr lang="ru-RU" sz="1200" dirty="0"/>
          </a:p>
        </p:txBody>
      </p:sp>
      <p:sp>
        <p:nvSpPr>
          <p:cNvPr id="77" name="Овал 76"/>
          <p:cNvSpPr/>
          <p:nvPr/>
        </p:nvSpPr>
        <p:spPr>
          <a:xfrm>
            <a:off x="8225154" y="5717067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4" y="5760558"/>
            <a:ext cx="302006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Волго-Вятский МЦИ г. Нижний Новгород</a:t>
            </a:r>
            <a:endParaRPr lang="ru-RU" sz="1200" dirty="0"/>
          </a:p>
        </p:txBody>
      </p:sp>
      <p:sp>
        <p:nvSpPr>
          <p:cNvPr id="79" name="Овал 78"/>
          <p:cNvSpPr/>
          <p:nvPr/>
        </p:nvSpPr>
        <p:spPr>
          <a:xfrm>
            <a:off x="8225154" y="6008586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4" y="6080652"/>
            <a:ext cx="291909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Уральский МЦИ г. Екатеринбург</a:t>
            </a:r>
            <a:endParaRPr lang="ru-RU" sz="1200" dirty="0"/>
          </a:p>
        </p:txBody>
      </p:sp>
      <p:sp>
        <p:nvSpPr>
          <p:cNvPr id="81" name="Овал 80"/>
          <p:cNvSpPr/>
          <p:nvPr/>
        </p:nvSpPr>
        <p:spPr>
          <a:xfrm>
            <a:off x="8225154" y="631539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552813" y="6387465"/>
            <a:ext cx="269621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Дальневосточный МЦИ г. Хабаровск</a:t>
            </a:r>
            <a:endParaRPr lang="ru-RU" sz="12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Экстерриториальный принцип проведения проверок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9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>
                <a:solidFill>
                  <a:srgbClr val="888A8D"/>
                </a:solidFill>
              </a:rPr>
              <a:t>Новации в регулировании инспекционной деятельности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5766" y="1061669"/>
            <a:ext cx="1174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планировании проверок (2019 год)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319425" y="4975800"/>
            <a:ext cx="2592288" cy="1568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Инструкции </a:t>
            </a:r>
          </a:p>
          <a:p>
            <a:pPr algn="ctr"/>
            <a:r>
              <a:rPr lang="ru-RU" dirty="0" smtClean="0"/>
              <a:t>147-И, 151-И, </a:t>
            </a:r>
            <a:r>
              <a:rPr lang="ru-RU" dirty="0"/>
              <a:t>184-И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Указания </a:t>
            </a:r>
          </a:p>
          <a:p>
            <a:pPr algn="ctr"/>
            <a:r>
              <a:rPr lang="ru-RU" dirty="0" smtClean="0"/>
              <a:t>1542-У, </a:t>
            </a:r>
            <a:r>
              <a:rPr lang="ru-RU" dirty="0"/>
              <a:t>3512-У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5295540" y="5484662"/>
            <a:ext cx="1512168" cy="58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79948" y="4975800"/>
            <a:ext cx="2592288" cy="1568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Инструкция </a:t>
            </a:r>
          </a:p>
          <a:p>
            <a:pPr algn="ctr"/>
            <a:r>
              <a:rPr lang="ru-RU" dirty="0" smtClean="0"/>
              <a:t>202-И</a:t>
            </a:r>
          </a:p>
          <a:p>
            <a:pPr algn="ctr"/>
            <a:r>
              <a:rPr lang="ru-RU" dirty="0" smtClean="0"/>
              <a:t>от 15.01.2020 </a:t>
            </a:r>
          </a:p>
          <a:p>
            <a:pPr algn="ctr"/>
            <a:r>
              <a:rPr lang="ru-RU" sz="1600" i="1" dirty="0" smtClean="0"/>
              <a:t>(на </a:t>
            </a:r>
            <a:r>
              <a:rPr lang="ru-RU" sz="1600" i="1" dirty="0"/>
              <a:t>регистрации в Минюсте </a:t>
            </a:r>
            <a:r>
              <a:rPr lang="ru-RU" sz="1600" i="1" dirty="0" smtClean="0"/>
              <a:t>России)</a:t>
            </a:r>
            <a:endParaRPr lang="ru-RU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3910" y="3904262"/>
            <a:ext cx="1201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«внешний» нормативный акт для всех субъектов рынка (2020 год)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29" y="4427860"/>
            <a:ext cx="450584" cy="52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318" y="4401585"/>
            <a:ext cx="500161" cy="5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2326200" y="2096640"/>
            <a:ext cx="2592288" cy="1585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Сводный план проверок КО</a:t>
            </a:r>
          </a:p>
          <a:p>
            <a:pPr algn="ctr"/>
            <a:r>
              <a:rPr lang="ru-RU" sz="1600" i="1" dirty="0" smtClean="0"/>
              <a:t>(Инструкция 149-И)</a:t>
            </a:r>
            <a:endParaRPr lang="ru-RU" sz="1600" i="1" dirty="0"/>
          </a:p>
          <a:p>
            <a:pPr algn="ctr"/>
            <a:r>
              <a:rPr lang="ru-RU" dirty="0" smtClean="0"/>
              <a:t>Единый план проверок НФО</a:t>
            </a:r>
          </a:p>
          <a:p>
            <a:pPr algn="ctr"/>
            <a:r>
              <a:rPr lang="ru-RU" sz="1600" i="1" dirty="0"/>
              <a:t>(Инструкция </a:t>
            </a:r>
            <a:r>
              <a:rPr lang="ru-RU" sz="1600" i="1" dirty="0" smtClean="0"/>
              <a:t>156-И</a:t>
            </a:r>
            <a:r>
              <a:rPr lang="ru-RU" sz="1600" i="1" dirty="0"/>
              <a:t>)</a:t>
            </a:r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64" y="1546340"/>
            <a:ext cx="450584" cy="52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Стрелка вправо 41"/>
          <p:cNvSpPr/>
          <p:nvPr/>
        </p:nvSpPr>
        <p:spPr>
          <a:xfrm>
            <a:off x="5347495" y="2605502"/>
            <a:ext cx="1512168" cy="58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131903" y="2096640"/>
            <a:ext cx="2592288" cy="1568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проверок поднадзорных лиц </a:t>
            </a:r>
            <a:r>
              <a:rPr lang="ru-RU" sz="1600" i="1" dirty="0" smtClean="0"/>
              <a:t>(приказ Банка России)</a:t>
            </a:r>
            <a:endParaRPr lang="ru-RU" sz="1600" i="1" dirty="0"/>
          </a:p>
        </p:txBody>
      </p:sp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73" y="1522425"/>
            <a:ext cx="500161" cy="5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>
                <a:solidFill>
                  <a:srgbClr val="888A8D"/>
                </a:solidFill>
              </a:rPr>
              <a:t>Новации в регулировании инспекционной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1370435"/>
            <a:ext cx="1082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В новой инструкции реализована </a:t>
            </a:r>
            <a:r>
              <a:rPr lang="ru-RU" sz="2000" dirty="0">
                <a:solidFill>
                  <a:schemeClr val="accent1"/>
                </a:solidFill>
              </a:rPr>
              <a:t>стратегия Банка России по сокращению административной нагрузки на поднадзорных лиц:</a:t>
            </a: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- проверки </a:t>
            </a:r>
            <a:r>
              <a:rPr lang="ru-RU" sz="2000" dirty="0">
                <a:solidFill>
                  <a:schemeClr val="accent1"/>
                </a:solidFill>
              </a:rPr>
              <a:t>кредитных организаций «не реже одного раза в три года</a:t>
            </a:r>
            <a:r>
              <a:rPr lang="ru-RU" sz="2000" dirty="0" smtClean="0">
                <a:solidFill>
                  <a:schemeClr val="accent1"/>
                </a:solidFill>
              </a:rPr>
              <a:t>»</a:t>
            </a:r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- возможность </a:t>
            </a:r>
            <a:r>
              <a:rPr lang="ru-RU" sz="2000" dirty="0">
                <a:solidFill>
                  <a:schemeClr val="accent1"/>
                </a:solidFill>
              </a:rPr>
              <a:t>взаимодействия с поднадзорным лицом в ходе проверки посредством личного </a:t>
            </a:r>
            <a:r>
              <a:rPr lang="ru-RU" sz="2000" dirty="0" smtClean="0">
                <a:solidFill>
                  <a:schemeClr val="accent1"/>
                </a:solidFill>
              </a:rPr>
              <a:t>кабинета</a:t>
            </a:r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- упразднение </a:t>
            </a:r>
            <a:r>
              <a:rPr lang="ru-RU" sz="2000" dirty="0">
                <a:solidFill>
                  <a:schemeClr val="accent1"/>
                </a:solidFill>
              </a:rPr>
              <a:t>требования о заверении подтверждающих документов кредитной организации ее бухгалтерским </a:t>
            </a:r>
            <a:r>
              <a:rPr lang="ru-RU" sz="2000" dirty="0" smtClean="0">
                <a:solidFill>
                  <a:schemeClr val="accent1"/>
                </a:solidFill>
              </a:rPr>
              <a:t>работником</a:t>
            </a:r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- одно </a:t>
            </a:r>
            <a:r>
              <a:rPr lang="ru-RU" sz="2000" dirty="0">
                <a:solidFill>
                  <a:schemeClr val="accent1"/>
                </a:solidFill>
              </a:rPr>
              <a:t>поднадзорное лицо, </a:t>
            </a:r>
            <a:r>
              <a:rPr lang="ru-RU" sz="2000" dirty="0" smtClean="0">
                <a:solidFill>
                  <a:schemeClr val="accent1"/>
                </a:solidFill>
              </a:rPr>
              <a:t>действующее </a:t>
            </a:r>
            <a:r>
              <a:rPr lang="ru-RU" sz="2000" dirty="0">
                <a:solidFill>
                  <a:schemeClr val="accent1"/>
                </a:solidFill>
              </a:rPr>
              <a:t>на различных сегментах финансового рынка – одна рабочая </a:t>
            </a:r>
            <a:r>
              <a:rPr lang="ru-RU" sz="2000" dirty="0" smtClean="0">
                <a:solidFill>
                  <a:schemeClr val="accent1"/>
                </a:solidFill>
              </a:rPr>
              <a:t>группа</a:t>
            </a:r>
            <a:endParaRPr lang="ru-RU" sz="2000" dirty="0">
              <a:solidFill>
                <a:schemeClr val="accent1"/>
              </a:solidFill>
            </a:endParaRPr>
          </a:p>
          <a:p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>
                <a:solidFill>
                  <a:schemeClr val="accent1"/>
                </a:solidFill>
              </a:rPr>
              <a:t>- акт </a:t>
            </a:r>
            <a:r>
              <a:rPr lang="ru-RU" sz="2000" dirty="0">
                <a:solidFill>
                  <a:schemeClr val="accent1"/>
                </a:solidFill>
              </a:rPr>
              <a:t>проверки в электронном виде, </a:t>
            </a:r>
            <a:r>
              <a:rPr lang="ru-RU" sz="2000" dirty="0" smtClean="0">
                <a:solidFill>
                  <a:schemeClr val="accent1"/>
                </a:solidFill>
              </a:rPr>
              <a:t>единый 10-дневный </a:t>
            </a:r>
            <a:r>
              <a:rPr lang="ru-RU" sz="2000" dirty="0">
                <a:solidFill>
                  <a:schemeClr val="accent1"/>
                </a:solidFill>
              </a:rPr>
              <a:t>срок ознакомления для </a:t>
            </a:r>
            <a:r>
              <a:rPr lang="ru-RU" sz="2000" dirty="0" smtClean="0">
                <a:solidFill>
                  <a:schemeClr val="accent1"/>
                </a:solidFill>
              </a:rPr>
              <a:t>банков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Скоординированные проверки</a:t>
            </a:r>
            <a:endParaRPr lang="ru-RU" sz="1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36044"/>
              </p:ext>
            </p:extLst>
          </p:nvPr>
        </p:nvGraphicFramePr>
        <p:xfrm>
          <a:off x="363104" y="-87068"/>
          <a:ext cx="11491445" cy="664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Visio" r:id="rId3" imgW="10286190" imgH="7131619" progId="Visio.Drawing.11">
                  <p:embed/>
                </p:oleObj>
              </mc:Choice>
              <mc:Fallback>
                <p:oleObj name="Visio" r:id="rId3" imgW="10286190" imgH="7131619" progId="Visio.Drawing.11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04" y="-87068"/>
                        <a:ext cx="11491445" cy="6640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/>
              <a:t>Использование регулятивного арбитража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7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0701" y="985865"/>
            <a:ext cx="11387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Наличие различий в подходах к нормативному регулированию схожих видов деятельности поднадзорных организаций. В частности в отношении различных видов субъектов рынка микрофинансирования (МФО, КПК, СКПК, и ломбардов), осуществляющих схожую деятельность по упрощенному относительно кредитных организаций предоставлению кредитов (займов), установлены различные требования</a:t>
            </a:r>
            <a:r>
              <a:rPr lang="ru-RU" sz="15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4338" y="446374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57004456"/>
              </p:ext>
            </p:extLst>
          </p:nvPr>
        </p:nvGraphicFramePr>
        <p:xfrm>
          <a:off x="3153509" y="1406590"/>
          <a:ext cx="5451230" cy="467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273539" y="2086708"/>
            <a:ext cx="3087076" cy="178190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dirty="0" smtClean="0"/>
              <a:t>Например, </a:t>
            </a:r>
            <a:r>
              <a:rPr lang="ru-RU" sz="1050" dirty="0"/>
              <a:t>в отношении займов «до зарплаты» (до 30 дней,  до 30 тыс. рублей) по состоянию на 14.02.2020 среднерыночное значение ПСК для МФО превышает среднерыночное значение ПСК по аналогичному продукту: для КПК </a:t>
            </a:r>
            <a:r>
              <a:rPr lang="ru-RU" sz="1050" dirty="0" smtClean="0"/>
              <a:t>в 1,8 </a:t>
            </a:r>
            <a:r>
              <a:rPr lang="ru-RU" sz="1050" dirty="0"/>
              <a:t>раза, для СКПК в </a:t>
            </a:r>
            <a:r>
              <a:rPr lang="ru-RU" sz="1050" dirty="0" smtClean="0"/>
              <a:t>12,9 раз.</a:t>
            </a:r>
          </a:p>
          <a:p>
            <a:r>
              <a:rPr lang="ru-RU" sz="1050" dirty="0" smtClean="0"/>
              <a:t>Среднерыночное </a:t>
            </a:r>
            <a:r>
              <a:rPr lang="ru-RU" sz="1050" dirty="0"/>
              <a:t>значение ПСК для </a:t>
            </a:r>
            <a:r>
              <a:rPr lang="ru-RU" sz="1050" dirty="0" smtClean="0"/>
              <a:t>займов по залог ТС в ломбарде превышает ПСК по кредитам в КО в 3,9-5,4 раза (в зависимости от пробега ТС).</a:t>
            </a:r>
            <a:endParaRPr lang="ru-RU" sz="105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13963" y="1906954"/>
            <a:ext cx="3002710" cy="165686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 smtClean="0"/>
              <a:t>Например </a:t>
            </a:r>
            <a:r>
              <a:rPr lang="ru-RU" sz="1100" dirty="0"/>
              <a:t>в отношении займов «до зарплаты» физическим лицам нормативный процент резервирования для МФО может превышать аналогичный для КПК в 16 раз</a:t>
            </a:r>
            <a:r>
              <a:rPr lang="ru-RU" sz="1100" dirty="0" smtClean="0"/>
              <a:t>. Требования по резервированию для </a:t>
            </a:r>
            <a:r>
              <a:rPr lang="ru-RU" sz="1100" dirty="0"/>
              <a:t>СКПК и ломбардов </a:t>
            </a:r>
            <a:r>
              <a:rPr lang="ru-RU" sz="1100" dirty="0" smtClean="0"/>
              <a:t>не установлены (за </a:t>
            </a:r>
            <a:r>
              <a:rPr lang="ru-RU" sz="1100" dirty="0"/>
              <a:t>исключением требований по формированию резервов под </a:t>
            </a:r>
            <a:r>
              <a:rPr lang="ru-RU" sz="1100" dirty="0" smtClean="0"/>
              <a:t>обесценение).</a:t>
            </a:r>
            <a:endParaRPr lang="ru-RU" sz="11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8830" y="4024922"/>
            <a:ext cx="2891693" cy="2133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/>
              <a:t>МФК вправе привлекать денежные средства физических лиц (в том числе ИП), являющихся </a:t>
            </a:r>
            <a:r>
              <a:rPr lang="ru-RU" sz="1000" dirty="0" smtClean="0"/>
              <a:t>учредителями </a:t>
            </a:r>
            <a:r>
              <a:rPr lang="ru-RU" sz="1000" dirty="0"/>
              <a:t>МФК, а также предоставляющих денежные средства в рамках заключенного одним займодавцем с МФК договора займа (от 1,5 млн рублей).</a:t>
            </a:r>
          </a:p>
          <a:p>
            <a:pPr algn="just"/>
            <a:r>
              <a:rPr lang="ru-RU" sz="1000" dirty="0"/>
              <a:t>МКК вправе привлекать денежные средства </a:t>
            </a:r>
            <a:r>
              <a:rPr lang="ru-RU" sz="1000" dirty="0" smtClean="0"/>
              <a:t>только от учредителей МКК</a:t>
            </a:r>
            <a:r>
              <a:rPr lang="ru-RU" sz="1000" dirty="0"/>
              <a:t>, а также юридических лиц</a:t>
            </a:r>
            <a:r>
              <a:rPr lang="ru-RU" sz="1000" dirty="0" smtClean="0"/>
              <a:t>. </a:t>
            </a:r>
          </a:p>
          <a:p>
            <a:pPr algn="just"/>
            <a:r>
              <a:rPr lang="ru-RU" sz="1000" dirty="0" smtClean="0"/>
              <a:t>Привлечение </a:t>
            </a:r>
            <a:r>
              <a:rPr lang="ru-RU" sz="1000" dirty="0"/>
              <a:t>денежных средств </a:t>
            </a:r>
            <a:r>
              <a:rPr lang="ru-RU" sz="1000" dirty="0" smtClean="0"/>
              <a:t>ломбардом </a:t>
            </a:r>
            <a:r>
              <a:rPr lang="ru-RU" sz="1000" dirty="0"/>
              <a:t>не предусмотрено </a:t>
            </a:r>
            <a:r>
              <a:rPr lang="ru-RU" sz="1000" dirty="0" smtClean="0"/>
              <a:t>законодательством</a:t>
            </a:r>
            <a:endParaRPr lang="ru-RU" sz="1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36698" y="3868615"/>
            <a:ext cx="2679975" cy="213359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/>
              <a:t>Методика определения собственных средств (капитала) и их минимальная величина установлена только для </a:t>
            </a:r>
            <a:r>
              <a:rPr lang="ru-RU" sz="1100" dirty="0" smtClean="0"/>
              <a:t>МФО*, </a:t>
            </a:r>
            <a:r>
              <a:rPr lang="ru-RU" sz="1100" dirty="0"/>
              <a:t>при этом аналогичные требования для КПК, СКПК и ломбардов не установлены</a:t>
            </a:r>
            <a:r>
              <a:rPr lang="ru-RU" sz="1100" dirty="0" smtClean="0"/>
              <a:t>. Кроме того, отсутствуют требования к соблюдению </a:t>
            </a:r>
            <a:r>
              <a:rPr lang="ru-RU" sz="1100" dirty="0" smtClean="0">
                <a:solidFill>
                  <a:schemeClr val="tx1"/>
                </a:solidFill>
              </a:rPr>
              <a:t>финансовых </a:t>
            </a:r>
            <a:r>
              <a:rPr lang="ru-RU" sz="1100" dirty="0">
                <a:solidFill>
                  <a:schemeClr val="tx1"/>
                </a:solidFill>
              </a:rPr>
              <a:t>нормативов для ломбардов </a:t>
            </a:r>
            <a:r>
              <a:rPr lang="ru-RU" sz="1100" dirty="0" smtClean="0">
                <a:solidFill>
                  <a:schemeClr val="tx1"/>
                </a:solidFill>
              </a:rPr>
              <a:t>(при </a:t>
            </a:r>
            <a:r>
              <a:rPr lang="ru-RU" sz="1100" dirty="0">
                <a:solidFill>
                  <a:schemeClr val="tx1"/>
                </a:solidFill>
              </a:rPr>
              <a:t>одновременном их наличии для МФО, СКПК и </a:t>
            </a:r>
            <a:r>
              <a:rPr lang="ru-RU" sz="1100" dirty="0" smtClean="0">
                <a:solidFill>
                  <a:schemeClr val="tx1"/>
                </a:solidFill>
              </a:rPr>
              <a:t>КПК).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103453" y="6158521"/>
            <a:ext cx="739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*</a:t>
            </a:r>
            <a:r>
              <a:rPr lang="ru-RU" sz="1000" dirty="0"/>
              <a:t>Минимальный размер собственных средств (капитала</a:t>
            </a:r>
            <a:r>
              <a:rPr lang="ru-RU" sz="1000" dirty="0" smtClean="0"/>
              <a:t>): МФК - </a:t>
            </a:r>
            <a:r>
              <a:rPr lang="ru-RU" sz="1000" dirty="0"/>
              <a:t>70 млн </a:t>
            </a:r>
            <a:r>
              <a:rPr lang="ru-RU" sz="1000" dirty="0" smtClean="0"/>
              <a:t>рублей, МКК - </a:t>
            </a:r>
            <a:r>
              <a:rPr lang="ru-RU" sz="1000" dirty="0"/>
              <a:t>с 1 июля 2020 года - 1 млн рублей </a:t>
            </a:r>
            <a:endParaRPr lang="ru-RU" sz="1000" dirty="0" smtClean="0"/>
          </a:p>
          <a:p>
            <a:r>
              <a:rPr lang="ru-RU" sz="1000" dirty="0" smtClean="0"/>
              <a:t>к </a:t>
            </a:r>
            <a:r>
              <a:rPr lang="ru-RU" sz="1000" dirty="0"/>
              <a:t>1 июля 2024 года - 5 млн </a:t>
            </a:r>
            <a:r>
              <a:rPr lang="ru-RU" sz="1000" dirty="0" smtClean="0"/>
              <a:t>рублей </a:t>
            </a:r>
            <a:r>
              <a:rPr lang="ru-RU" sz="1000" dirty="0"/>
              <a:t>(ежегодное увеличение на 1 млн рублей)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27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9028904" cy="324001"/>
          </a:xfrm>
        </p:spPr>
        <p:txBody>
          <a:bodyPr/>
          <a:lstStyle/>
          <a:p>
            <a:r>
              <a:rPr lang="ru-RU" sz="1800" dirty="0"/>
              <a:t>Поведенческие аспекты в деятельности Банка и Страховщика (страхование жизни)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b="1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AA99AE-6A35-4C1E-8082-A4A87B5CA52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81371" y="1534500"/>
            <a:ext cx="3332416" cy="178278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Являются страховыми агентами</a:t>
            </a:r>
          </a:p>
          <a:p>
            <a:pPr algn="ctr"/>
            <a:r>
              <a:rPr lang="ru-RU" sz="1000" b="1" dirty="0" smtClean="0"/>
              <a:t>Банки навязывают клиентам страхование:</a:t>
            </a:r>
          </a:p>
          <a:p>
            <a:pPr algn="ctr"/>
            <a:endParaRPr lang="ru-RU" sz="1000" b="1" dirty="0"/>
          </a:p>
          <a:p>
            <a:pPr marL="171450" indent="-171450" algn="ctr">
              <a:buFontTx/>
              <a:buChar char="-"/>
            </a:pPr>
            <a:r>
              <a:rPr lang="ru-RU" sz="1000" b="1" dirty="0"/>
              <a:t>для выдачи кредита – договор </a:t>
            </a:r>
            <a:r>
              <a:rPr lang="ru-RU" sz="1000" b="1" dirty="0" smtClean="0"/>
              <a:t>КСЖ (единовременный взнос на весь срок кредитования, подключение к коллективному договору); </a:t>
            </a:r>
          </a:p>
          <a:p>
            <a:pPr marL="171450" indent="-171450" algn="ctr">
              <a:buFontTx/>
              <a:buChar char="-"/>
            </a:pPr>
            <a:endParaRPr lang="ru-RU" sz="1000" dirty="0"/>
          </a:p>
          <a:p>
            <a:pPr marL="171450" indent="-171450" algn="ctr">
              <a:buFontTx/>
              <a:buChar char="-"/>
            </a:pPr>
            <a:r>
              <a:rPr lang="ru-RU" sz="1000" b="1" dirty="0" smtClean="0"/>
              <a:t>вместо открытия вклада – договор ИСЖ (единовременный взнос, срок 3-5 лет).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1074805"/>
            <a:ext cx="271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Банки-контрагенты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7597772" y="1370856"/>
            <a:ext cx="1187028" cy="75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премии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84800" y="1474915"/>
            <a:ext cx="2934129" cy="184237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Банки-контрагенты </a:t>
            </a:r>
            <a:r>
              <a:rPr lang="ru-RU" sz="1000" dirty="0" smtClean="0"/>
              <a:t>приносят Страховщику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b="1" dirty="0"/>
              <a:t>99%</a:t>
            </a:r>
            <a:r>
              <a:rPr lang="ru-RU" sz="1000" dirty="0"/>
              <a:t> страховых </a:t>
            </a:r>
            <a:r>
              <a:rPr lang="ru-RU" sz="1000" dirty="0" smtClean="0"/>
              <a:t>премий</a:t>
            </a:r>
          </a:p>
          <a:p>
            <a:pPr algn="ctr"/>
            <a:r>
              <a:rPr lang="ru-RU" sz="1200" b="1" dirty="0"/>
              <a:t>Зависимость от агентов – </a:t>
            </a:r>
            <a:r>
              <a:rPr lang="ru-RU" sz="1200" b="1" dirty="0" smtClean="0"/>
              <a:t>банков, </a:t>
            </a:r>
            <a:endParaRPr lang="ru-RU" sz="1200" b="1" dirty="0"/>
          </a:p>
          <a:p>
            <a:pPr algn="ctr"/>
            <a:r>
              <a:rPr lang="ru-RU" sz="1200" b="1" dirty="0"/>
              <a:t>диктующих свои условия</a:t>
            </a:r>
            <a:endParaRPr lang="ru-RU" sz="1200" dirty="0"/>
          </a:p>
          <a:p>
            <a:pPr algn="ctr"/>
            <a:endParaRPr lang="ru-RU" sz="4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Вознаграждение </a:t>
            </a:r>
            <a:r>
              <a:rPr lang="ru-RU" sz="1000" dirty="0"/>
              <a:t>агентам – </a:t>
            </a:r>
            <a:r>
              <a:rPr lang="ru-RU" sz="1000" dirty="0" smtClean="0"/>
              <a:t>банкам:</a:t>
            </a:r>
            <a:endParaRPr lang="ru-RU" sz="1000" dirty="0"/>
          </a:p>
          <a:p>
            <a:pPr algn="ctr"/>
            <a:r>
              <a:rPr lang="ru-RU" sz="1000" b="1" dirty="0" smtClean="0"/>
              <a:t>77</a:t>
            </a:r>
            <a:r>
              <a:rPr lang="ru-RU" sz="1000" b="1" dirty="0"/>
              <a:t>%</a:t>
            </a:r>
            <a:r>
              <a:rPr lang="ru-RU" sz="1000" dirty="0"/>
              <a:t> от собранной премии по </a:t>
            </a:r>
            <a:r>
              <a:rPr lang="ru-RU" sz="1000" dirty="0" smtClean="0"/>
              <a:t>КСЖ </a:t>
            </a:r>
          </a:p>
          <a:p>
            <a:pPr algn="ctr"/>
            <a:r>
              <a:rPr lang="ru-RU" sz="1000" dirty="0"/>
              <a:t>(</a:t>
            </a:r>
            <a:r>
              <a:rPr lang="ru-RU" sz="1000" dirty="0" smtClean="0"/>
              <a:t>по отдельным банкам до </a:t>
            </a:r>
            <a:r>
              <a:rPr lang="ru-RU" sz="1000" b="1" dirty="0" smtClean="0"/>
              <a:t>98%</a:t>
            </a:r>
            <a:r>
              <a:rPr lang="ru-RU" sz="1000" dirty="0"/>
              <a:t>)</a:t>
            </a:r>
          </a:p>
          <a:p>
            <a:pPr algn="ctr"/>
            <a:endParaRPr lang="ru-RU" sz="1000" b="1" dirty="0" smtClean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8803" y="1763852"/>
            <a:ext cx="2784021" cy="89716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Физические лица</a:t>
            </a:r>
          </a:p>
          <a:p>
            <a:pPr algn="ctr"/>
            <a:r>
              <a:rPr lang="ru-RU" sz="1000" b="1" dirty="0" smtClean="0"/>
              <a:t>Обращаются за банковскими услугами:</a:t>
            </a:r>
          </a:p>
          <a:p>
            <a:pPr algn="ctr"/>
            <a:endParaRPr lang="ru-RU" sz="1000" b="1" dirty="0" smtClean="0"/>
          </a:p>
          <a:p>
            <a:pPr marL="171450" indent="-171450" algn="ctr">
              <a:buFontTx/>
              <a:buChar char="-"/>
            </a:pPr>
            <a:r>
              <a:rPr lang="ru-RU" sz="1000" b="1" dirty="0" smtClean="0"/>
              <a:t>Получение кредита;</a:t>
            </a:r>
          </a:p>
          <a:p>
            <a:pPr marL="171450" indent="-171450" algn="ctr">
              <a:buFontTx/>
              <a:buChar char="-"/>
            </a:pPr>
            <a:r>
              <a:rPr lang="ru-RU" sz="1000" b="1" dirty="0" smtClean="0"/>
              <a:t>Размещение депозита (вклада).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8804" y="1137783"/>
            <a:ext cx="368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Клиенты </a:t>
            </a:r>
            <a:r>
              <a:rPr lang="ru-RU" b="1" dirty="0" smtClean="0">
                <a:solidFill>
                  <a:schemeClr val="accent1"/>
                </a:solidFill>
              </a:rPr>
              <a:t>Банков</a:t>
            </a:r>
            <a:r>
              <a:rPr lang="en-US" b="1" dirty="0" smtClean="0">
                <a:solidFill>
                  <a:schemeClr val="accent1"/>
                </a:solidFill>
              </a:rPr>
              <a:t>-</a:t>
            </a:r>
            <a:r>
              <a:rPr lang="ru-RU" b="1" dirty="0" smtClean="0">
                <a:solidFill>
                  <a:schemeClr val="accent1"/>
                </a:solidFill>
              </a:rPr>
              <a:t>контрагентов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501109" y="1833614"/>
            <a:ext cx="618309" cy="75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3" name="TextBox 22"/>
          <p:cNvSpPr txBox="1"/>
          <p:nvPr/>
        </p:nvSpPr>
        <p:spPr>
          <a:xfrm>
            <a:off x="8686800" y="87647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СТРАХОВЩИК, в котором проведена проверка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>
            <a:off x="7493378" y="2166562"/>
            <a:ext cx="1291422" cy="7449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комиссия</a:t>
            </a:r>
          </a:p>
        </p:txBody>
      </p:sp>
      <p:pic>
        <p:nvPicPr>
          <p:cNvPr id="25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50" y="2630749"/>
            <a:ext cx="684080" cy="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05402" y="3516536"/>
            <a:ext cx="1122462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На плечи клиентов банка ложится дополнительная финансовая нагрузка в виде оплаты страховой премии по КСЖ, большая ее часть возвращается Страховщиком в Банк в виде вознаграждения.</a:t>
            </a:r>
          </a:p>
          <a:p>
            <a:pPr algn="just"/>
            <a:endParaRPr lang="ru-RU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Подключение к коллективному договору КСЖ не дает возможность расторгнуть договор в «период охлаждения». Банк за подключение взимает комиссию существенно больше чем страховая премия.</a:t>
            </a:r>
          </a:p>
          <a:p>
            <a:pPr algn="just"/>
            <a:endParaRPr lang="ru-RU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Вместо получения дохода по депозиту клиенту навязывается ИСЖ</a:t>
            </a:r>
            <a:r>
              <a:rPr lang="ru-RU" sz="1600" dirty="0"/>
              <a:t>,</a:t>
            </a:r>
            <a:r>
              <a:rPr lang="ru-RU" sz="1600" dirty="0" smtClean="0"/>
              <a:t> обещая б</a:t>
            </a:r>
            <a:r>
              <a:rPr lang="ru-RU" sz="1600" b="1" dirty="0" smtClean="0"/>
              <a:t>о</a:t>
            </a:r>
            <a:r>
              <a:rPr lang="ru-RU" sz="1600" dirty="0" smtClean="0"/>
              <a:t>льший доход, но дополнительный доход зависит от динамики цены базисного актива и не гарантирован. При этом Банк получает вознаграждение за договор ИСЖ 5-7% от взноса клиента, вместо выплаты процентов по вкладу.</a:t>
            </a:r>
          </a:p>
          <a:p>
            <a:pPr algn="just"/>
            <a:endParaRPr lang="ru-RU" sz="16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Денежные </a:t>
            </a:r>
            <a:r>
              <a:rPr lang="ru-RU" sz="1600" dirty="0"/>
              <a:t>средства, переданные по договору ИСЖ Страховщику, не участвуют в системе страхования вкладов, </a:t>
            </a:r>
            <a:r>
              <a:rPr lang="ru-RU" sz="1600" dirty="0" smtClean="0"/>
              <a:t>что, в случае не информирования клиента, </a:t>
            </a:r>
            <a:r>
              <a:rPr lang="ru-RU" sz="1600" dirty="0"/>
              <a:t>повышает </a:t>
            </a:r>
            <a:r>
              <a:rPr lang="ru-RU" sz="1600" dirty="0" smtClean="0"/>
              <a:t>его риски </a:t>
            </a:r>
            <a:r>
              <a:rPr lang="ru-RU" sz="1600" dirty="0"/>
              <a:t>при банкротстве Страховщика.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27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26994"/>
          </a:xfrm>
        </p:spPr>
        <p:txBody>
          <a:bodyPr/>
          <a:lstStyle/>
          <a:p>
            <a:pPr algn="ctr"/>
            <a:r>
              <a:rPr lang="ru-RU" sz="2400" dirty="0" smtClean="0"/>
              <a:t>Отдельные аспекты подготовки информации в электронном виде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AA99AE-6A35-4C1E-8082-A4A87B5CA521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FA6D99E-A5A9-4E5B-AB0D-B0AC867C3064}"/>
              </a:ext>
            </a:extLst>
          </p:cNvPr>
          <p:cNvSpPr/>
          <p:nvPr/>
        </p:nvSpPr>
        <p:spPr>
          <a:xfrm>
            <a:off x="460374" y="1615440"/>
            <a:ext cx="3601086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электронных документов в отношении заемщиков – юридических лиц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838200" y="2516589"/>
            <a:ext cx="3223260" cy="12653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«Оцифровка» документов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заёмщиков на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постоянной основе, по мере поступления в кредитную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</a:t>
            </a:r>
          </a:p>
          <a:p>
            <a:pPr algn="ctr"/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838200" y="3886201"/>
            <a:ext cx="3223260" cy="2453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порядка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электронного паспорта, который доводится в Уведомлении о проведении проверки либо заявках: 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полнота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актуальность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представляемых документов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количества </a:t>
            </a:r>
            <a:r>
              <a:rPr lang="ru-RU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подкаталогов </a:t>
            </a:r>
            <a:r>
              <a:rPr lang="ru-RU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 6), максимальной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длины полного имени файла (не более 180 символов) и </a:t>
            </a:r>
            <a:r>
              <a:rPr lang="ru-RU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файла/каталога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более 25 символов);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архивные папки</a:t>
            </a:r>
          </a:p>
        </p:txBody>
      </p:sp>
      <p:sp>
        <p:nvSpPr>
          <p:cNvPr id="55" name="Прямоугольник: скругленные углы 4">
            <a:extLst>
              <a:ext uri="{FF2B5EF4-FFF2-40B4-BE49-F238E27FC236}">
                <a16:creationId xmlns:a16="http://schemas.microsoft.com/office/drawing/2014/main" id="{CFA6D99E-A5A9-4E5B-AB0D-B0AC867C3064}"/>
              </a:ext>
            </a:extLst>
          </p:cNvPr>
          <p:cNvSpPr/>
          <p:nvPr/>
        </p:nvSpPr>
        <p:spPr>
          <a:xfrm>
            <a:off x="4529453" y="1602226"/>
            <a:ext cx="3522533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кредитных требований физических лиц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4922520" y="2516589"/>
            <a:ext cx="3129467" cy="6252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итоговым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отчетности банка</a:t>
            </a:r>
          </a:p>
        </p:txBody>
      </p:sp>
      <p:sp>
        <p:nvSpPr>
          <p:cNvPr id="60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4922521" y="3229866"/>
            <a:ext cx="3129466" cy="7499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информации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наименовании и ИНН работодателей заёмщиков</a:t>
            </a:r>
          </a:p>
        </p:txBody>
      </p:sp>
      <p:sp>
        <p:nvSpPr>
          <p:cNvPr id="65" name="Прямоугольник: скругленные углы 21">
            <a:extLst>
              <a:ext uri="{FF2B5EF4-FFF2-40B4-BE49-F238E27FC236}">
                <a16:creationId xmlns:a16="http://schemas.microsoft.com/office/drawing/2014/main" id="{D9000D44-87D5-4E04-8BF9-D210684F8F11}"/>
              </a:ext>
            </a:extLst>
          </p:cNvPr>
          <p:cNvSpPr/>
          <p:nvPr/>
        </p:nvSpPr>
        <p:spPr>
          <a:xfrm>
            <a:off x="4914901" y="4081597"/>
            <a:ext cx="3137086" cy="2258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полей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являются существенными для осуществления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проверки, в том числе: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доход;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асход;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иждивенцев;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текущую дату и на момент выдачи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обеспечении по кредиту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: скругленные углы 4">
            <a:extLst>
              <a:ext uri="{FF2B5EF4-FFF2-40B4-BE49-F238E27FC236}">
                <a16:creationId xmlns:a16="http://schemas.microsoft.com/office/drawing/2014/main" id="{CFA6D99E-A5A9-4E5B-AB0D-B0AC867C3064}"/>
              </a:ext>
            </a:extLst>
          </p:cNvPr>
          <p:cNvSpPr/>
          <p:nvPr/>
        </p:nvSpPr>
        <p:spPr>
          <a:xfrm>
            <a:off x="8362313" y="1615440"/>
            <a:ext cx="3522533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выборок информации в соответствии с Указанием Банка России № 3462-У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8816340" y="2529803"/>
            <a:ext cx="3068506" cy="612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итоговым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показателей отчетности банка</a:t>
            </a:r>
          </a:p>
        </p:txBody>
      </p:sp>
      <p:sp>
        <p:nvSpPr>
          <p:cNvPr id="75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8816340" y="3229866"/>
            <a:ext cx="3068506" cy="18887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обновление файлов электронных документов «Информация об открытых и закрытых счетах» на очередную отчетную дату: каждый раз данные необходимо выгружать с начала проверяемого периода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: скругленные углы 20">
            <a:extLst>
              <a:ext uri="{FF2B5EF4-FFF2-40B4-BE49-F238E27FC236}">
                <a16:creationId xmlns:a16="http://schemas.microsoft.com/office/drawing/2014/main" id="{C2110531-FD83-4FE9-ADAC-6679DF44A508}"/>
              </a:ext>
            </a:extLst>
          </p:cNvPr>
          <p:cNvSpPr/>
          <p:nvPr/>
        </p:nvSpPr>
        <p:spPr>
          <a:xfrm>
            <a:off x="8816340" y="5208570"/>
            <a:ext cx="3068506" cy="1131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реквизитов внешних платежей в файлах электронных документов «Информация о счетах. Операции»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D81FF390-3044-4EA6-873F-42DBCECA41C5}"/>
              </a:ext>
            </a:extLst>
          </p:cNvPr>
          <p:cNvCxnSpPr/>
          <p:nvPr/>
        </p:nvCxnSpPr>
        <p:spPr>
          <a:xfrm flipV="1">
            <a:off x="609600" y="2415684"/>
            <a:ext cx="0" cy="2702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>
            <a:endCxn id="22" idx="1"/>
          </p:cNvCxnSpPr>
          <p:nvPr/>
        </p:nvCxnSpPr>
        <p:spPr>
          <a:xfrm>
            <a:off x="609600" y="5113021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609600" y="3237487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D81FF390-3044-4EA6-873F-42DBCECA41C5}"/>
              </a:ext>
            </a:extLst>
          </p:cNvPr>
          <p:cNvCxnSpPr/>
          <p:nvPr/>
        </p:nvCxnSpPr>
        <p:spPr>
          <a:xfrm flipV="1">
            <a:off x="4686300" y="2402469"/>
            <a:ext cx="0" cy="2702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4686300" y="5099806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4686300" y="362813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D81FF390-3044-4EA6-873F-42DBCECA41C5}"/>
              </a:ext>
            </a:extLst>
          </p:cNvPr>
          <p:cNvCxnSpPr/>
          <p:nvPr/>
        </p:nvCxnSpPr>
        <p:spPr>
          <a:xfrm flipV="1">
            <a:off x="8580120" y="2415684"/>
            <a:ext cx="0" cy="34072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8580120" y="5817384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8580120" y="4155210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4693920" y="282041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34887C30-E428-4B01-A091-7BBA826BEA2C}"/>
              </a:ext>
            </a:extLst>
          </p:cNvPr>
          <p:cNvCxnSpPr/>
          <p:nvPr/>
        </p:nvCxnSpPr>
        <p:spPr>
          <a:xfrm>
            <a:off x="8587740" y="2836950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Обработка информации в электронном виде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01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1416</Words>
  <Application>Microsoft Office PowerPoint</Application>
  <PresentationFormat>Широкоэкранный</PresentationFormat>
  <Paragraphs>198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Отдельные аспекты подготовки информации в электронном виде</vt:lpstr>
      <vt:lpstr>Указание Банка России от 30.11.2014 № 3462-У «О составе и форматах представления учетно-операционной информации кредитной организации (ее филиала) в электронном виде»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1</cp:lastModifiedBy>
  <cp:revision>156</cp:revision>
  <cp:lastPrinted>2018-11-09T14:38:56Z</cp:lastPrinted>
  <dcterms:created xsi:type="dcterms:W3CDTF">2018-11-05T17:34:13Z</dcterms:created>
  <dcterms:modified xsi:type="dcterms:W3CDTF">2020-02-26T14:06:18Z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