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5130" r:id="rId2"/>
    <p:sldMasterId id="2147485118" r:id="rId3"/>
    <p:sldMasterId id="2147485106" r:id="rId4"/>
  </p:sldMasterIdLst>
  <p:notesMasterIdLst>
    <p:notesMasterId r:id="rId12"/>
  </p:notesMasterIdLst>
  <p:handoutMasterIdLst>
    <p:handoutMasterId r:id="rId13"/>
  </p:handoutMasterIdLst>
  <p:sldIdLst>
    <p:sldId id="511" r:id="rId5"/>
    <p:sldId id="565" r:id="rId6"/>
    <p:sldId id="563" r:id="rId7"/>
    <p:sldId id="570" r:id="rId8"/>
    <p:sldId id="574" r:id="rId9"/>
    <p:sldId id="573" r:id="rId10"/>
    <p:sldId id="500" r:id="rId11"/>
  </p:sldIdLst>
  <p:sldSz cx="9144000" cy="6858000" type="screen4x3"/>
  <p:notesSz cx="9926638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6CD"/>
    <a:srgbClr val="ED8B00"/>
    <a:srgbClr val="00A249"/>
    <a:srgbClr val="00642D"/>
    <a:srgbClr val="FFFFFF"/>
    <a:srgbClr val="C3B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39" autoAdjust="0"/>
  </p:normalViewPr>
  <p:slideViewPr>
    <p:cSldViewPr>
      <p:cViewPr>
        <p:scale>
          <a:sx n="100" d="100"/>
          <a:sy n="100" d="100"/>
        </p:scale>
        <p:origin x="-1410" y="-348"/>
      </p:cViewPr>
      <p:guideLst>
        <p:guide orient="horz" pos="3929"/>
        <p:guide orient="horz" pos="572"/>
        <p:guide orient="horz" pos="935"/>
        <p:guide orient="horz" pos="3067"/>
        <p:guide orient="horz" pos="3385"/>
        <p:guide orient="horz" pos="2160"/>
        <p:guide pos="5511"/>
        <p:guide pos="295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1566" y="-102"/>
      </p:cViewPr>
      <p:guideLst>
        <p:guide orient="horz" pos="2142"/>
        <p:guide orient="horz" pos="84"/>
        <p:guide orient="horz" pos="4164"/>
        <p:guide orient="horz" pos="4029"/>
        <p:guide pos="105"/>
        <p:guide pos="6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oot02\home\23AC\&#1040;&#1085;&#1072;&#1083;&#1080;&#1090;&#1080;&#1082;&#1072;\&#1056;&#1077;&#1075;&#1091;&#1083;&#1103;&#1088;&#1085;&#1099;&#1077;%20&#1089;&#1087;&#1088;&#1072;&#1074;&#1082;&#1080;\&#1045;&#1078;&#1077;&#1084;&#1077;&#1089;&#1103;&#1095;&#1085;&#1072;&#1103;%20&#1089;&#1087;&#1088;&#1072;&#1074;&#1082;&#1072;%20-%20&#1088;&#1099;&#1085;&#1086;&#1082;%20&#1082;&#1088;&#1077;&#1076;&#1080;&#1090;&#1086;&#1074;&#1072;&#1085;&#1080;&#1103;\2016-02\such%20Very%20much%20new%20graphiks%20(&#1040;&#1074;&#1090;&#1086;&#1089;&#1086;&#1093;&#1088;&#1072;&#1085;&#1077;&#1085;&#1085;&#1099;&#1081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p03\homearch$\&#1044;&#1077;&#1087;&#1072;&#1088;&#1090;&#1072;&#1084;&#1077;&#1085;&#1090;%20&#1089;&#1090;&#1088;&#1091;&#1082;&#1090;&#1091;&#1088;&#1085;&#1099;&#1093;%20&#1087;&#1088;&#1086;&#1076;&#1091;&#1082;&#1090;&#1086;&#1074;\aaaaSME\Presentations\&#1052;&#1057;&#1055;%20%20&#1057;&#1077;&#1082;&#1100;&#1102;&#1088;&#1080;&#1090;&#1080;&#1079;&#1072;&#1094;&#1080;&#1103;%20-%20&#1040;&#1056;&#1041;&#1056;%20-%2020160317_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cp03\homearch$\&#1044;&#1077;&#1087;&#1072;&#1088;&#1090;&#1072;&#1084;&#1077;&#1085;&#1090;%20&#1089;&#1090;&#1088;&#1091;&#1082;&#1090;&#1091;&#1088;&#1085;&#1099;&#1093;%20&#1087;&#1088;&#1086;&#1076;&#1091;&#1082;&#1090;&#1086;&#1074;\aaaaSME\Presentations\&#1052;&#1057;&#1055;%20%20&#1057;&#1077;&#1082;&#1100;&#1102;&#1088;&#1080;&#1090;&#1080;&#1079;&#1072;&#1094;&#1080;&#1103;%20-%20&#1040;&#1056;&#1041;&#1056;%20-%2020160317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Динамика доли задолженности сектора МСП в совокупном рыночном портфеле</a:t>
            </a:r>
          </a:p>
        </c:rich>
      </c:tx>
      <c:layout>
        <c:manualLayout>
          <c:xMode val="edge"/>
          <c:yMode val="edge"/>
          <c:x val="0.14243129134311189"/>
          <c:y val="2.231811933097025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0023008340524E-2"/>
          <c:y val="0.18067786383210863"/>
          <c:w val="0.91689358830146228"/>
          <c:h val="0.6445817757628781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C820C"/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5"/>
              <c:spPr>
                <a:solidFill>
                  <a:srgbClr val="ED8B00"/>
                </a:solidFill>
                <a:ln>
                  <a:solidFill>
                    <a:srgbClr val="FC820C"/>
                  </a:solidFill>
                </a:ln>
              </c:spPr>
            </c:marker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11"/>
            <c:bubble3D val="0"/>
          </c:dPt>
          <c:dPt>
            <c:idx val="14"/>
            <c:bubble3D val="0"/>
          </c:dPt>
          <c:dPt>
            <c:idx val="15"/>
            <c:bubble3D val="0"/>
          </c:dPt>
          <c:dPt>
            <c:idx val="16"/>
            <c:bubble3D val="0"/>
          </c:dPt>
          <c:dPt>
            <c:idx val="17"/>
            <c:bubble3D val="0"/>
          </c:dPt>
          <c:dPt>
            <c:idx val="18"/>
            <c:bubble3D val="0"/>
          </c:dPt>
          <c:dPt>
            <c:idx val="19"/>
            <c:bubble3D val="0"/>
          </c:dPt>
          <c:dPt>
            <c:idx val="20"/>
            <c:bubble3D val="0"/>
          </c:dPt>
          <c:dPt>
            <c:idx val="21"/>
            <c:bubble3D val="0"/>
          </c:dPt>
          <c:dPt>
            <c:idx val="22"/>
            <c:bubble3D val="0"/>
          </c:dPt>
          <c:dPt>
            <c:idx val="23"/>
            <c:bubble3D val="0"/>
          </c:dPt>
          <c:dPt>
            <c:idx val="25"/>
            <c:bubble3D val="0"/>
          </c:dPt>
          <c:dPt>
            <c:idx val="26"/>
            <c:bubble3D val="0"/>
          </c:dPt>
          <c:dPt>
            <c:idx val="28"/>
            <c:bubble3D val="0"/>
          </c:dPt>
          <c:dPt>
            <c:idx val="29"/>
            <c:bubble3D val="0"/>
          </c:dPt>
          <c:dPt>
            <c:idx val="30"/>
            <c:bubble3D val="0"/>
          </c:dPt>
          <c:dPt>
            <c:idx val="31"/>
            <c:bubble3D val="0"/>
          </c:dPt>
          <c:dPt>
            <c:idx val="32"/>
            <c:bubble3D val="0"/>
          </c:dPt>
          <c:dPt>
            <c:idx val="33"/>
            <c:bubble3D val="0"/>
            <c:spPr>
              <a:ln>
                <a:solidFill>
                  <a:srgbClr val="FC820C"/>
                </a:solidFill>
                <a:round/>
              </a:ln>
            </c:spPr>
          </c:dPt>
          <c:dPt>
            <c:idx val="34"/>
            <c:bubble3D val="0"/>
          </c:dPt>
          <c:dPt>
            <c:idx val="35"/>
            <c:bubble3D val="0"/>
          </c:dPt>
          <c:dPt>
            <c:idx val="36"/>
            <c:bubble3D val="0"/>
          </c:dPt>
          <c:dPt>
            <c:idx val="37"/>
            <c:bubble3D val="0"/>
          </c:dPt>
          <c:dPt>
            <c:idx val="38"/>
            <c:bubble3D val="0"/>
          </c:dPt>
          <c:dPt>
            <c:idx val="39"/>
            <c:bubble3D val="0"/>
          </c:dPt>
          <c:dPt>
            <c:idx val="40"/>
            <c:bubble3D val="0"/>
          </c:dPt>
          <c:dPt>
            <c:idx val="41"/>
            <c:bubble3D val="0"/>
          </c:dPt>
          <c:dPt>
            <c:idx val="43"/>
            <c:bubble3D val="0"/>
          </c:dPt>
          <c:dPt>
            <c:idx val="45"/>
            <c:bubble3D val="0"/>
          </c:dPt>
          <c:dPt>
            <c:idx val="46"/>
            <c:bubble3D val="0"/>
          </c:dPt>
          <c:dPt>
            <c:idx val="47"/>
            <c:bubble3D val="0"/>
          </c:dPt>
          <c:dPt>
            <c:idx val="49"/>
            <c:bubble3D val="0"/>
            <c:spPr>
              <a:ln>
                <a:solidFill>
                  <a:srgbClr val="ED8B00"/>
                </a:solidFill>
              </a:ln>
            </c:spPr>
          </c:dPt>
          <c:dPt>
            <c:idx val="50"/>
            <c:bubble3D val="0"/>
            <c:spPr>
              <a:ln>
                <a:solidFill>
                  <a:srgbClr val="ED8B00"/>
                </a:solidFill>
              </a:ln>
            </c:spPr>
          </c:dPt>
          <c:dPt>
            <c:idx val="51"/>
            <c:bubble3D val="0"/>
          </c:dPt>
          <c:dPt>
            <c:idx val="52"/>
            <c:bubble3D val="0"/>
            <c:spPr>
              <a:ln>
                <a:solidFill>
                  <a:srgbClr val="ED8B00"/>
                </a:solidFill>
              </a:ln>
            </c:spPr>
          </c:dPt>
          <c:dPt>
            <c:idx val="53"/>
            <c:bubble3D val="0"/>
          </c:dPt>
          <c:dPt>
            <c:idx val="54"/>
            <c:bubble3D val="0"/>
            <c:spPr>
              <a:ln>
                <a:solidFill>
                  <a:srgbClr val="ED8B00"/>
                </a:solidFill>
              </a:ln>
            </c:spPr>
          </c:dPt>
          <c:dPt>
            <c:idx val="55"/>
            <c:bubble3D val="0"/>
          </c:dPt>
          <c:dPt>
            <c:idx val="56"/>
            <c:bubble3D val="0"/>
          </c:dPt>
          <c:dPt>
            <c:idx val="57"/>
            <c:bubble3D val="0"/>
          </c:dPt>
          <c:dPt>
            <c:idx val="58"/>
            <c:bubble3D val="0"/>
          </c:dPt>
          <c:dPt>
            <c:idx val="59"/>
            <c:bubble3D val="0"/>
          </c:dPt>
          <c:dPt>
            <c:idx val="60"/>
            <c:marker>
              <c:symbol val="circle"/>
              <c:size val="5"/>
              <c:spPr>
                <a:solidFill>
                  <a:srgbClr val="ED8B00"/>
                </a:solidFill>
                <a:ln>
                  <a:solidFill>
                    <a:srgbClr val="FC820C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1.3017888984756974E-2"/>
                  <c:y val="-8.81441145646294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delete val="1"/>
            </c:dLbl>
            <c:dLbl>
              <c:idx val="40"/>
              <c:delete val="1"/>
            </c:dLbl>
            <c:dLbl>
              <c:idx val="44"/>
              <c:delete val="1"/>
            </c:dLbl>
            <c:dLbl>
              <c:idx val="46"/>
              <c:delete val="1"/>
            </c:dLbl>
            <c:dLbl>
              <c:idx val="49"/>
              <c:delete val="1"/>
            </c:dLbl>
            <c:dLbl>
              <c:idx val="51"/>
              <c:delete val="1"/>
            </c:dLbl>
            <c:dLbl>
              <c:idx val="60"/>
              <c:layout>
                <c:manualLayout>
                  <c:x val="-1.0714093466959776E-16"/>
                  <c:y val="-6.6920559086813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'4 слайд'!$B$29:$BJ$29</c:f>
              <c:numCache>
                <c:formatCode>m/d/yyyy</c:formatCode>
                <c:ptCount val="61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</c:numCache>
            </c:numRef>
          </c:cat>
          <c:val>
            <c:numRef>
              <c:f>'4 слайд'!$B$30:$BJ$30</c:f>
              <c:numCache>
                <c:formatCode>0.00%</c:formatCode>
                <c:ptCount val="61"/>
                <c:pt idx="0">
                  <c:v>0.18275500579310894</c:v>
                </c:pt>
                <c:pt idx="1">
                  <c:v>0.17135197373841388</c:v>
                </c:pt>
                <c:pt idx="2">
                  <c:v>0.17252255961981733</c:v>
                </c:pt>
                <c:pt idx="3">
                  <c:v>0.17580581007083443</c:v>
                </c:pt>
                <c:pt idx="4">
                  <c:v>0.17644984211667689</c:v>
                </c:pt>
                <c:pt idx="5">
                  <c:v>0.17719442222214099</c:v>
                </c:pt>
                <c:pt idx="6">
                  <c:v>0.17842109748292834</c:v>
                </c:pt>
                <c:pt idx="7">
                  <c:v>0.18039619412559393</c:v>
                </c:pt>
                <c:pt idx="8">
                  <c:v>0.17771987571307452</c:v>
                </c:pt>
                <c:pt idx="9">
                  <c:v>0.17575997283072509</c:v>
                </c:pt>
                <c:pt idx="10">
                  <c:v>0.17497905279164522</c:v>
                </c:pt>
                <c:pt idx="11">
                  <c:v>0.17132915308727725</c:v>
                </c:pt>
                <c:pt idx="12">
                  <c:v>0.17006411195987131</c:v>
                </c:pt>
                <c:pt idx="13">
                  <c:v>0.17096566562954357</c:v>
                </c:pt>
                <c:pt idx="14">
                  <c:v>0.1731324346562102</c:v>
                </c:pt>
                <c:pt idx="15">
                  <c:v>0.17449999999999999</c:v>
                </c:pt>
                <c:pt idx="16">
                  <c:v>0.17212705349842855</c:v>
                </c:pt>
                <c:pt idx="17">
                  <c:v>0.16962740635531107</c:v>
                </c:pt>
                <c:pt idx="18">
                  <c:v>0.17015140965674672</c:v>
                </c:pt>
                <c:pt idx="19">
                  <c:v>0.16755475699766553</c:v>
                </c:pt>
                <c:pt idx="20">
                  <c:v>0.16552302477434913</c:v>
                </c:pt>
                <c:pt idx="21">
                  <c:v>0.16562197681471538</c:v>
                </c:pt>
                <c:pt idx="22">
                  <c:v>0.16447777688053858</c:v>
                </c:pt>
                <c:pt idx="23">
                  <c:v>0.16538961691096657</c:v>
                </c:pt>
                <c:pt idx="24">
                  <c:v>0.16465602036948454</c:v>
                </c:pt>
                <c:pt idx="25">
                  <c:v>0.16269273258158293</c:v>
                </c:pt>
                <c:pt idx="26">
                  <c:v>0.1641517970924434</c:v>
                </c:pt>
                <c:pt idx="27">
                  <c:v>0.16723994295306177</c:v>
                </c:pt>
                <c:pt idx="28">
                  <c:v>0.16653846253198676</c:v>
                </c:pt>
                <c:pt idx="29">
                  <c:v>0.1648393238039208</c:v>
                </c:pt>
                <c:pt idx="30">
                  <c:v>0.16420969643612396</c:v>
                </c:pt>
                <c:pt idx="31">
                  <c:v>0.16245638364027618</c:v>
                </c:pt>
                <c:pt idx="32">
                  <c:v>0.16107006100977414</c:v>
                </c:pt>
                <c:pt idx="33">
                  <c:v>0.16177966055531681</c:v>
                </c:pt>
                <c:pt idx="34">
                  <c:v>0.16081577073165662</c:v>
                </c:pt>
                <c:pt idx="35">
                  <c:v>0.16018202641900275</c:v>
                </c:pt>
                <c:pt idx="36">
                  <c:v>0.1604162067151563</c:v>
                </c:pt>
                <c:pt idx="37">
                  <c:v>0.15945740339420275</c:v>
                </c:pt>
                <c:pt idx="38">
                  <c:v>0.1595632325256906</c:v>
                </c:pt>
                <c:pt idx="39">
                  <c:v>0.1592774923426761</c:v>
                </c:pt>
                <c:pt idx="40">
                  <c:v>0.15550802547138867</c:v>
                </c:pt>
                <c:pt idx="41">
                  <c:v>0.15557227915352623</c:v>
                </c:pt>
                <c:pt idx="42">
                  <c:v>0.15615291269216183</c:v>
                </c:pt>
                <c:pt idx="43">
                  <c:v>0.15399069649493921</c:v>
                </c:pt>
                <c:pt idx="44">
                  <c:v>0.14391728270641307</c:v>
                </c:pt>
                <c:pt idx="45">
                  <c:v>0.14174163708506279</c:v>
                </c:pt>
                <c:pt idx="46">
                  <c:v>0.13866421178371929</c:v>
                </c:pt>
                <c:pt idx="47">
                  <c:v>0.13534451620633189</c:v>
                </c:pt>
                <c:pt idx="48">
                  <c:v>0.13091730583724073</c:v>
                </c:pt>
                <c:pt idx="49">
                  <c:v>0.12527037746142897</c:v>
                </c:pt>
                <c:pt idx="50">
                  <c:v>0.12433540845803084</c:v>
                </c:pt>
                <c:pt idx="51">
                  <c:v>0.12610713656480421</c:v>
                </c:pt>
                <c:pt idx="52">
                  <c:v>0.12754045717553175</c:v>
                </c:pt>
                <c:pt idx="53">
                  <c:v>0.12599528205182819</c:v>
                </c:pt>
                <c:pt idx="54">
                  <c:v>0.1246898399601549</c:v>
                </c:pt>
                <c:pt idx="55">
                  <c:v>0.12464165956455293</c:v>
                </c:pt>
                <c:pt idx="56">
                  <c:v>0.12394981228761259</c:v>
                </c:pt>
                <c:pt idx="57">
                  <c:v>0.12334482660604977</c:v>
                </c:pt>
                <c:pt idx="58">
                  <c:v>0.12332313415486647</c:v>
                </c:pt>
                <c:pt idx="59">
                  <c:v>0.12259094559576697</c:v>
                </c:pt>
                <c:pt idx="60">
                  <c:v>0.11913738488325747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32960"/>
        <c:axId val="59434496"/>
      </c:lineChart>
      <c:dateAx>
        <c:axId val="59432960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minorGridlines>
          <c:spPr>
            <a:ln>
              <a:noFill/>
            </a:ln>
          </c:spPr>
        </c:minorGridlines>
        <c:numFmt formatCode="mm/yy" sourceLinked="0"/>
        <c:majorTickMark val="out"/>
        <c:minorTickMark val="none"/>
        <c:tickLblPos val="nextTo"/>
        <c:spPr>
          <a:ln>
            <a:solidFill>
              <a:schemeClr val="accent6">
                <a:lumMod val="10000"/>
              </a:schemeClr>
            </a:solidFill>
          </a:ln>
        </c:spPr>
        <c:txPr>
          <a:bodyPr rot="-2700000"/>
          <a:lstStyle/>
          <a:p>
            <a:pPr>
              <a:defRPr/>
            </a:pPr>
            <a:endParaRPr lang="ru-RU"/>
          </a:p>
        </c:txPr>
        <c:crossAx val="59434496"/>
        <c:crosses val="autoZero"/>
        <c:auto val="1"/>
        <c:lblOffset val="100"/>
        <c:baseTimeUnit val="months"/>
        <c:majorUnit val="4"/>
        <c:majorTimeUnit val="months"/>
        <c:minorUnit val="1"/>
        <c:minorTimeUnit val="days"/>
      </c:dateAx>
      <c:valAx>
        <c:axId val="59434496"/>
        <c:scaling>
          <c:orientation val="minMax"/>
          <c:max val="0.21000000000000002"/>
          <c:min val="0.1100000000000000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solidFill>
              <a:schemeClr val="accent6">
                <a:lumMod val="10000"/>
              </a:schemeClr>
            </a:solidFill>
          </a:ln>
        </c:spPr>
        <c:crossAx val="594329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accent6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Динамика объемов задолженности и кредитования банков из топ-30, млрд рублей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Задолженность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Лист1!$B$7:$C$7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Лист1!$B$8:$C$8</c:f>
              <c:numCache>
                <c:formatCode>General</c:formatCode>
                <c:ptCount val="2"/>
                <c:pt idx="0">
                  <c:v>2880</c:v>
                </c:pt>
                <c:pt idx="1">
                  <c:v>2487</c:v>
                </c:pt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Кредиты, выданные в течение года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Лист1!$B$7:$C$7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Лист1!$B$9:$C$9</c:f>
              <c:numCache>
                <c:formatCode>General</c:formatCode>
                <c:ptCount val="2"/>
                <c:pt idx="0">
                  <c:v>3755</c:v>
                </c:pt>
                <c:pt idx="1">
                  <c:v>2396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60224"/>
        <c:axId val="59462016"/>
      </c:barChart>
      <c:catAx>
        <c:axId val="5946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59462016"/>
        <c:crosses val="autoZero"/>
        <c:auto val="1"/>
        <c:lblAlgn val="ctr"/>
        <c:lblOffset val="100"/>
        <c:noMultiLvlLbl val="1"/>
      </c:catAx>
      <c:valAx>
        <c:axId val="59462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ru-RU"/>
          </a:p>
        </c:txPr>
        <c:crossAx val="59460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 sz="1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Динамика объемов задолженности и кредитования, млрд рублей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Задолженность</c:v>
                </c:pt>
              </c:strCache>
            </c:strRef>
          </c:tx>
          <c:spPr>
            <a:solidFill>
              <a:srgbClr val="0086CD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5116</c:v>
                </c:pt>
                <c:pt idx="1">
                  <c:v>4827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Кредиты, выданные в течение года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rgbClr val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Лист1!$B$1:$C$1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7609</c:v>
                </c:pt>
                <c:pt idx="1">
                  <c:v>5460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129472"/>
        <c:axId val="95718400"/>
      </c:barChart>
      <c:catAx>
        <c:axId val="8312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95718400"/>
        <c:crosses val="autoZero"/>
        <c:auto val="1"/>
        <c:lblAlgn val="ctr"/>
        <c:lblOffset val="100"/>
        <c:noMultiLvlLbl val="1"/>
      </c:catAx>
      <c:valAx>
        <c:axId val="9571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ru-RU"/>
          </a:p>
        </c:txPr>
        <c:crossAx val="83129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ru-RU" sz="1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540257" y="6182426"/>
            <a:ext cx="6566057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404553" y="6396426"/>
            <a:ext cx="939239" cy="21400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C1FCB4-F205-435C-989C-63874CED5AFB}" type="datetimeFigureOut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541980" y="6396426"/>
            <a:ext cx="6564333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9106313" y="6396426"/>
            <a:ext cx="653159" cy="21400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6813CC-B39E-47CC-AE49-1939E700C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7167" y="6396426"/>
            <a:ext cx="1328722" cy="214001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</a:rPr>
              <a:t>ВЭБ Банк Развития</a:t>
            </a:r>
            <a:endParaRPr kumimoji="0" lang="ru-RU" sz="1000" smtClean="0"/>
          </a:p>
        </p:txBody>
      </p:sp>
      <p:sp>
        <p:nvSpPr>
          <p:cNvPr id="34823" name="Прямоугольник 7"/>
          <p:cNvSpPr>
            <a:spLocks noChangeArrowheads="1"/>
          </p:cNvSpPr>
          <p:nvPr/>
        </p:nvSpPr>
        <p:spPr bwMode="auto">
          <a:xfrm>
            <a:off x="1389042" y="6350793"/>
            <a:ext cx="213699" cy="30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  <p:sp>
        <p:nvSpPr>
          <p:cNvPr id="34824" name="Прямоугольник 8"/>
          <p:cNvSpPr>
            <a:spLocks noChangeArrowheads="1"/>
          </p:cNvSpPr>
          <p:nvPr/>
        </p:nvSpPr>
        <p:spPr bwMode="auto">
          <a:xfrm>
            <a:off x="2328282" y="6342927"/>
            <a:ext cx="213699" cy="30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0601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3382" y="6253235"/>
            <a:ext cx="4966766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575166" y="6459367"/>
            <a:ext cx="1121918" cy="214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133350"/>
            <a:ext cx="4422775" cy="3317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20148" y="133754"/>
            <a:ext cx="4639325" cy="626267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545426" y="6449926"/>
            <a:ext cx="6560887" cy="214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183866" y="6449926"/>
            <a:ext cx="575607" cy="21400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7B6CBB-5FF7-4BD9-B375-637C79619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7167" y="6449926"/>
            <a:ext cx="1328722" cy="214001"/>
          </a:xfrm>
          <a:prstGeom prst="rect">
            <a:avLst/>
          </a:prstGeom>
          <a:noFill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000" smtClean="0"/>
          </a:p>
        </p:txBody>
      </p:sp>
      <p:sp>
        <p:nvSpPr>
          <p:cNvPr id="33801" name="Прямоугольник 9"/>
          <p:cNvSpPr>
            <a:spLocks noChangeArrowheads="1"/>
          </p:cNvSpPr>
          <p:nvPr/>
        </p:nvSpPr>
        <p:spPr bwMode="auto">
          <a:xfrm>
            <a:off x="1389042" y="6404295"/>
            <a:ext cx="213699" cy="30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56088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2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7B6CBB-5FF7-4BD9-B375-637C79619A4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7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7B6CBB-5FF7-4BD9-B375-637C79619A4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6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460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2979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й 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160463"/>
            <a:ext cx="7705725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rot="8100000">
            <a:off x="3752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 rot="8100000">
            <a:off x="3905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 rot="8100000">
            <a:off x="1314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rot="8100000">
            <a:off x="1466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rot="8100000">
            <a:off x="1619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rot="8100000">
            <a:off x="1771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rot="8100000">
            <a:off x="1924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 rot="8100000">
            <a:off x="2076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rot="8100000">
            <a:off x="2228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rot="8100000">
            <a:off x="2381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rot="8100000">
            <a:off x="2533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rot="8100000">
            <a:off x="2686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 userDrawn="1"/>
        </p:nvCxnSpPr>
        <p:spPr>
          <a:xfrm rot="8100000">
            <a:off x="2838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 rot="8100000">
            <a:off x="2990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 rot="8100000">
            <a:off x="3143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rot="8100000">
            <a:off x="3448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rot="8100000">
            <a:off x="3600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 rot="8100000">
            <a:off x="8572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rot="8100000">
            <a:off x="1009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 rot="8100000">
            <a:off x="11620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 rot="8100000">
            <a:off x="5524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 rot="8100000">
            <a:off x="7048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Рисунок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/>
          <p:nvPr userDrawn="1"/>
        </p:nvCxnSpPr>
        <p:spPr>
          <a:xfrm rot="8100000">
            <a:off x="3295650" y="2184400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 rot="8100000">
            <a:off x="3775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 userDrawn="1"/>
        </p:nvCxnSpPr>
        <p:spPr>
          <a:xfrm rot="8100000">
            <a:off x="1336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 userDrawn="1"/>
        </p:nvCxnSpPr>
        <p:spPr>
          <a:xfrm rot="8100000">
            <a:off x="1489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 userDrawn="1"/>
        </p:nvCxnSpPr>
        <p:spPr>
          <a:xfrm rot="8100000">
            <a:off x="1641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 userDrawn="1"/>
        </p:nvCxnSpPr>
        <p:spPr>
          <a:xfrm rot="8100000">
            <a:off x="1793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 userDrawn="1"/>
        </p:nvCxnSpPr>
        <p:spPr>
          <a:xfrm rot="8100000">
            <a:off x="1946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 userDrawn="1"/>
        </p:nvCxnSpPr>
        <p:spPr>
          <a:xfrm rot="8100000">
            <a:off x="2098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 userDrawn="1"/>
        </p:nvCxnSpPr>
        <p:spPr>
          <a:xfrm rot="8100000">
            <a:off x="2251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 rot="8100000">
            <a:off x="2403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 userDrawn="1"/>
        </p:nvCxnSpPr>
        <p:spPr>
          <a:xfrm rot="8100000">
            <a:off x="2555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 userDrawn="1"/>
        </p:nvCxnSpPr>
        <p:spPr>
          <a:xfrm rot="8100000">
            <a:off x="2708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 userDrawn="1"/>
        </p:nvCxnSpPr>
        <p:spPr>
          <a:xfrm rot="8100000">
            <a:off x="2860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 userDrawn="1"/>
        </p:nvCxnSpPr>
        <p:spPr>
          <a:xfrm rot="8100000">
            <a:off x="3013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 userDrawn="1"/>
        </p:nvCxnSpPr>
        <p:spPr>
          <a:xfrm rot="8100000">
            <a:off x="3165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 userDrawn="1"/>
        </p:nvCxnSpPr>
        <p:spPr>
          <a:xfrm rot="8100000">
            <a:off x="3470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 userDrawn="1"/>
        </p:nvCxnSpPr>
        <p:spPr>
          <a:xfrm rot="8100000">
            <a:off x="3622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 userDrawn="1"/>
        </p:nvCxnSpPr>
        <p:spPr>
          <a:xfrm rot="8100000">
            <a:off x="8794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 userDrawn="1"/>
        </p:nvCxnSpPr>
        <p:spPr>
          <a:xfrm rot="8100000">
            <a:off x="1031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 userDrawn="1"/>
        </p:nvCxnSpPr>
        <p:spPr>
          <a:xfrm rot="8100000">
            <a:off x="11842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 userDrawn="1"/>
        </p:nvCxnSpPr>
        <p:spPr>
          <a:xfrm rot="8100000">
            <a:off x="5746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 userDrawn="1"/>
        </p:nvCxnSpPr>
        <p:spPr>
          <a:xfrm rot="8100000">
            <a:off x="7270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 userDrawn="1"/>
        </p:nvCxnSpPr>
        <p:spPr>
          <a:xfrm rot="8100000">
            <a:off x="3317875" y="2184400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 bwMode="auto">
          <a:xfrm>
            <a:off x="9525" y="1160463"/>
            <a:ext cx="4572000" cy="370840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2" name="Прямая соединительная линия 51"/>
          <p:cNvCxnSpPr/>
          <p:nvPr userDrawn="1"/>
        </p:nvCxnSpPr>
        <p:spPr>
          <a:xfrm rot="8100000">
            <a:off x="54943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 userDrawn="1"/>
        </p:nvCxnSpPr>
        <p:spPr>
          <a:xfrm rot="8100000">
            <a:off x="39703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 userDrawn="1"/>
        </p:nvCxnSpPr>
        <p:spPr>
          <a:xfrm rot="8100000">
            <a:off x="41227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 userDrawn="1"/>
        </p:nvCxnSpPr>
        <p:spPr>
          <a:xfrm rot="8100000">
            <a:off x="42751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 userDrawn="1"/>
        </p:nvCxnSpPr>
        <p:spPr>
          <a:xfrm rot="8100000">
            <a:off x="44275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 userDrawn="1"/>
        </p:nvCxnSpPr>
        <p:spPr>
          <a:xfrm rot="8100000">
            <a:off x="45799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 userDrawn="1"/>
        </p:nvCxnSpPr>
        <p:spPr>
          <a:xfrm rot="8100000">
            <a:off x="47323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 userDrawn="1"/>
        </p:nvCxnSpPr>
        <p:spPr>
          <a:xfrm rot="8100000">
            <a:off x="48847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 userDrawn="1"/>
        </p:nvCxnSpPr>
        <p:spPr>
          <a:xfrm rot="8100000">
            <a:off x="51895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 userDrawn="1"/>
        </p:nvCxnSpPr>
        <p:spPr>
          <a:xfrm rot="8100000">
            <a:off x="53419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 userDrawn="1"/>
        </p:nvCxnSpPr>
        <p:spPr>
          <a:xfrm rot="8100000">
            <a:off x="5037138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 userDrawn="1"/>
        </p:nvCxnSpPr>
        <p:spPr>
          <a:xfrm rot="8100000">
            <a:off x="55165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 userDrawn="1"/>
        </p:nvCxnSpPr>
        <p:spPr>
          <a:xfrm rot="8100000">
            <a:off x="39925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 userDrawn="1"/>
        </p:nvCxnSpPr>
        <p:spPr>
          <a:xfrm rot="8100000">
            <a:off x="41449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 userDrawn="1"/>
        </p:nvCxnSpPr>
        <p:spPr>
          <a:xfrm rot="8100000">
            <a:off x="42973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 userDrawn="1"/>
        </p:nvCxnSpPr>
        <p:spPr>
          <a:xfrm rot="8100000">
            <a:off x="44497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 userDrawn="1"/>
        </p:nvCxnSpPr>
        <p:spPr>
          <a:xfrm rot="8100000">
            <a:off x="46021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 userDrawn="1"/>
        </p:nvCxnSpPr>
        <p:spPr>
          <a:xfrm rot="8100000">
            <a:off x="47545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 userDrawn="1"/>
        </p:nvCxnSpPr>
        <p:spPr>
          <a:xfrm rot="8100000">
            <a:off x="49069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 userDrawn="1"/>
        </p:nvCxnSpPr>
        <p:spPr>
          <a:xfrm rot="8100000">
            <a:off x="52117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 userDrawn="1"/>
        </p:nvCxnSpPr>
        <p:spPr>
          <a:xfrm rot="8100000">
            <a:off x="53641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 userDrawn="1"/>
        </p:nvCxnSpPr>
        <p:spPr>
          <a:xfrm rot="8100000">
            <a:off x="5059363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 userDrawn="1"/>
        </p:nvSpPr>
        <p:spPr bwMode="auto">
          <a:xfrm>
            <a:off x="3132138" y="4868863"/>
            <a:ext cx="4572000" cy="1152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6" name="Прямая соединительная линия 75"/>
          <p:cNvCxnSpPr/>
          <p:nvPr userDrawn="1"/>
        </p:nvCxnSpPr>
        <p:spPr>
          <a:xfrm rot="8100000">
            <a:off x="56673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 userDrawn="1"/>
        </p:nvCxnSpPr>
        <p:spPr>
          <a:xfrm rot="8100000">
            <a:off x="58197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 userDrawn="1"/>
        </p:nvCxnSpPr>
        <p:spPr>
          <a:xfrm rot="8100000">
            <a:off x="59721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 userDrawn="1"/>
        </p:nvCxnSpPr>
        <p:spPr>
          <a:xfrm rot="8100000">
            <a:off x="6124575" y="2103438"/>
            <a:ext cx="6191250" cy="0"/>
          </a:xfrm>
          <a:prstGeom prst="line">
            <a:avLst/>
          </a:prstGeom>
          <a:ln w="28575">
            <a:solidFill>
              <a:srgbClr val="ED8B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 userDrawn="1"/>
        </p:nvCxnSpPr>
        <p:spPr>
          <a:xfrm rot="8100000">
            <a:off x="56896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 userDrawn="1"/>
        </p:nvCxnSpPr>
        <p:spPr>
          <a:xfrm rot="8100000">
            <a:off x="58420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 userDrawn="1"/>
        </p:nvCxnSpPr>
        <p:spPr>
          <a:xfrm rot="8100000">
            <a:off x="59944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 userDrawn="1"/>
        </p:nvCxnSpPr>
        <p:spPr>
          <a:xfrm rot="8100000">
            <a:off x="6146800" y="2103438"/>
            <a:ext cx="61912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 userDrawn="1"/>
        </p:nvSpPr>
        <p:spPr bwMode="auto">
          <a:xfrm>
            <a:off x="3132138" y="3716338"/>
            <a:ext cx="4572000" cy="1152525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Заголовок 12"/>
          <p:cNvSpPr>
            <a:spLocks noGrp="1"/>
          </p:cNvSpPr>
          <p:nvPr>
            <p:ph type="title"/>
          </p:nvPr>
        </p:nvSpPr>
        <p:spPr>
          <a:xfrm>
            <a:off x="395288" y="1268414"/>
            <a:ext cx="4166970" cy="151288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86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2780928"/>
            <a:ext cx="4176464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923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/>
          <p:cNvSpPr>
            <a:spLocks/>
          </p:cNvSpPr>
          <p:nvPr userDrawn="1"/>
        </p:nvSpPr>
        <p:spPr bwMode="auto">
          <a:xfrm>
            <a:off x="395288" y="1412875"/>
            <a:ext cx="83534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ru-RU" altLang="ru-RU" sz="1500" dirty="0" smtClean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2352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971848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1837036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>
              <a:buSzPct val="100000"/>
              <a:buFont typeface="Wingdings" pitchFamily="2" charset="2"/>
              <a:buChar char="§"/>
              <a:defRPr/>
            </a:lvl1pPr>
            <a:lvl2pPr marL="361950" indent="-180975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95288" y="1052513"/>
            <a:ext cx="8353425" cy="28892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4"/>
          </p:nvPr>
        </p:nvSpPr>
        <p:spPr>
          <a:xfrm>
            <a:off x="1070273" y="6381750"/>
            <a:ext cx="865188" cy="215900"/>
          </a:xfrm>
        </p:spPr>
        <p:txBody>
          <a:bodyPr/>
          <a:lstStyle/>
          <a:p>
            <a:pPr>
              <a:defRPr/>
            </a:pPr>
            <a:fld id="{06D3A8BD-02D4-4F03-99FE-C35C5437F250}" type="datetime1">
              <a:rPr lang="ru-RU" smtClean="0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7BE194B-5D65-404E-9E43-4E90E8D275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7207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3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7256A-24CF-4AD9-B02B-CF20F60562F6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925F5-1ED5-4F32-B248-63824FA43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85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marR="0" indent="-28575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Blip>
                <a:blip r:embed="rId2"/>
              </a:buBlip>
              <a:tabLst/>
              <a:defRPr baseline="0">
                <a:solidFill>
                  <a:schemeClr val="tx2"/>
                </a:solidFill>
              </a:defRPr>
            </a:lvl1pPr>
            <a:lvl2pPr marL="171450" indent="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latin typeface="Arial"/>
                <a:cs typeface="Arial"/>
              </a:defRPr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3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7"/>
          </p:nvPr>
        </p:nvSpPr>
        <p:spPr>
          <a:xfrm>
            <a:off x="395288" y="1052736"/>
            <a:ext cx="8353425" cy="35877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ED8B00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8"/>
          </p:nvPr>
        </p:nvSpPr>
        <p:spPr>
          <a:xfrm>
            <a:off x="2555875" y="6381750"/>
            <a:ext cx="5256213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9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CE2E4-6728-42F6-9C69-FD2266573AF0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AA373-FDDF-4843-B308-2A94C98B1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44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36001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0086CD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395288" y="980728"/>
            <a:ext cx="8353425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48BE-82CC-4457-A478-BBD6F065469F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B10B-1515-42B8-8D2F-B396528FD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780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1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36001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rgbClr val="ED8B00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100000"/>
              <a:buFontTx/>
              <a:buBlip>
                <a:blip r:embed="rId2"/>
              </a:buBlip>
              <a:defRPr baseline="0"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/>
          </p:nvPr>
        </p:nvSpPr>
        <p:spPr>
          <a:xfrm>
            <a:off x="395288" y="980728"/>
            <a:ext cx="8353425" cy="288255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86CD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Дата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12209-55C5-4BB9-9185-1A5253C66240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FF37-2FC5-4BC1-B59C-6B8D7542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96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 на фоне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1341438"/>
            <a:ext cx="9144000" cy="4895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Текст 2"/>
          <p:cNvSpPr>
            <a:spLocks/>
          </p:cNvSpPr>
          <p:nvPr userDrawn="1"/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7800" indent="-1778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PT Sans" panose="020B0503020203020204" pitchFamily="34" charset="-5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95288" y="6381750"/>
            <a:ext cx="12239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800" smtClean="0"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378825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0" name="Объект 6"/>
          <p:cNvSpPr>
            <a:spLocks noGrp="1"/>
          </p:cNvSpPr>
          <p:nvPr>
            <p:ph sz="quarter" idx="13"/>
          </p:nvPr>
        </p:nvSpPr>
        <p:spPr>
          <a:xfrm>
            <a:off x="395289" y="1412776"/>
            <a:ext cx="8353424" cy="4679950"/>
          </a:xfrm>
        </p:spPr>
        <p:txBody>
          <a:bodyPr numCol="2" spcCol="180000"/>
          <a:lstStyle>
            <a:lvl1pPr marL="285750" indent="-28575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>
                <a:solidFill>
                  <a:schemeClr val="bg1"/>
                </a:solidFill>
              </a:defRPr>
            </a:lvl1pPr>
            <a:lvl2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3"/>
              </a:buBlip>
              <a:defRPr/>
            </a:lvl2pPr>
            <a:lvl3pPr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Blip>
                <a:blip r:embed="rId4"/>
              </a:buBlip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9365-9058-4295-B972-4E0212E7236D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E28BE-CEF7-4171-8475-52E82FD46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48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0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7207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412206"/>
            <a:ext cx="4105276" cy="4464719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4643438" y="1484313"/>
            <a:ext cx="4500562" cy="388937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4572000" y="5516563"/>
            <a:ext cx="4176713" cy="216000"/>
          </a:xfr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7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F4D3-A242-4234-B1EF-0E80D7907E1D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6D41-7C00-48D8-8530-ECE1397CC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10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рисунок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9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0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7207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572000" y="1418157"/>
            <a:ext cx="4176713" cy="4458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0" y="1484313"/>
            <a:ext cx="4500562" cy="388937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516564"/>
            <a:ext cx="4176712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7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1384A-B7D5-4788-94CC-B660153060D1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7E3F-D858-454A-A0F9-F78359A1B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6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7961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4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5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1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211E-4869-49D8-BE9D-9DBFEC7C1BFF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8798-777A-4440-8018-B568AF01F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0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6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7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395288" y="1628800"/>
            <a:ext cx="8353425" cy="446449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6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376E-EC9A-47C3-9AC7-773C3836346D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817F-D6F7-4742-98D3-1A4D223B5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15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dirty="0" smtClean="0"/>
              <a:t>/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smtClean="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7207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643438" y="1394744"/>
            <a:ext cx="4105275" cy="4477000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5"/>
          </p:nvPr>
        </p:nvSpPr>
        <p:spPr>
          <a:xfrm>
            <a:off x="395288" y="5655744"/>
            <a:ext cx="4105275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6"/>
          <p:cNvSpPr>
            <a:spLocks noGrp="1"/>
          </p:cNvSpPr>
          <p:nvPr>
            <p:ph sz="quarter" idx="19"/>
          </p:nvPr>
        </p:nvSpPr>
        <p:spPr>
          <a:xfrm>
            <a:off x="468312" y="1484313"/>
            <a:ext cx="4032251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baseline="0"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9B44C-8EEC-43B5-8E0E-84922A5B42CF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70604-BF0C-4E7B-9273-15A1848D8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26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/Схема/Диаграмма_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sp>
        <p:nvSpPr>
          <p:cNvPr id="8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9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353425" cy="7207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288" y="1393157"/>
            <a:ext cx="4105275" cy="4483768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5"/>
          </p:nvPr>
        </p:nvSpPr>
        <p:spPr>
          <a:xfrm>
            <a:off x="4572000" y="5670450"/>
            <a:ext cx="4176713" cy="216000"/>
          </a:xfrm>
        </p:spPr>
        <p:txBody>
          <a:bodyPr>
            <a:no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6"/>
          <p:cNvSpPr>
            <a:spLocks noGrp="1"/>
          </p:cNvSpPr>
          <p:nvPr>
            <p:ph sz="quarter" idx="19"/>
          </p:nvPr>
        </p:nvSpPr>
        <p:spPr>
          <a:xfrm>
            <a:off x="4644230" y="1484313"/>
            <a:ext cx="4104483" cy="4032919"/>
          </a:xfr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/>
            </a:lvl1pPr>
            <a:lvl2pPr marL="173037" indent="0">
              <a:buFontTx/>
              <a:buNone/>
              <a:defRPr/>
            </a:lvl2pPr>
            <a:lvl3pPr marL="531812" indent="0">
              <a:buFontTx/>
              <a:buNone/>
              <a:defRPr/>
            </a:lvl3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21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92F54-98EA-493E-B384-10228D72FC27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279BD-4CB1-4E22-95D1-34012A50B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533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468313" y="692150"/>
            <a:ext cx="1944687" cy="19446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2484438" y="620713"/>
            <a:ext cx="6264275" cy="720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20" name="Текст 23"/>
          <p:cNvSpPr>
            <a:spLocks noGrp="1"/>
          </p:cNvSpPr>
          <p:nvPr>
            <p:ph type="body" sz="quarter" idx="20"/>
          </p:nvPr>
        </p:nvSpPr>
        <p:spPr>
          <a:xfrm>
            <a:off x="468313" y="2637442"/>
            <a:ext cx="935335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</a:t>
            </a:r>
          </a:p>
        </p:txBody>
      </p:sp>
      <p:sp>
        <p:nvSpPr>
          <p:cNvPr id="21" name="Текст 21"/>
          <p:cNvSpPr>
            <a:spLocks noGrp="1"/>
          </p:cNvSpPr>
          <p:nvPr>
            <p:ph type="body" sz="quarter" idx="19"/>
          </p:nvPr>
        </p:nvSpPr>
        <p:spPr>
          <a:xfrm>
            <a:off x="2484438" y="1413743"/>
            <a:ext cx="6264275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0ECD-A870-491A-A64A-F66B85FCA821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6FCD-75C7-4F77-AE73-80EEB4E9B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3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 цифр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395288" y="6381750"/>
            <a:ext cx="1223962" cy="215900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sz="800" smtClean="0">
                <a:solidFill>
                  <a:schemeClr val="tx2"/>
                </a:solidFill>
                <a:latin typeface="PT Sans" charset="0"/>
              </a:rPr>
              <a:t>МСП Банк</a:t>
            </a:r>
            <a:endParaRPr kumimoji="0" lang="ru-RU" sz="1000" smtClean="0">
              <a:latin typeface="PT Sans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 flipV="1">
            <a:off x="5724525" y="3213100"/>
            <a:ext cx="3024188" cy="3025775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3"/>
          <p:cNvSpPr>
            <a:spLocks noChangeArrowheads="1"/>
          </p:cNvSpPr>
          <p:nvPr userDrawn="1"/>
        </p:nvSpPr>
        <p:spPr bwMode="auto">
          <a:xfrm>
            <a:off x="1520825" y="6335713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 userDrawn="1"/>
        </p:nvSpPr>
        <p:spPr bwMode="auto">
          <a:xfrm>
            <a:off x="2386013" y="6327775"/>
            <a:ext cx="19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/>
              <a:t>/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9"/>
          </p:nvPr>
        </p:nvSpPr>
        <p:spPr>
          <a:xfrm>
            <a:off x="395288" y="1413743"/>
            <a:ext cx="6553200" cy="352742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20"/>
          </p:nvPr>
        </p:nvSpPr>
        <p:spPr>
          <a:xfrm>
            <a:off x="7092281" y="4868863"/>
            <a:ext cx="936104" cy="1370012"/>
          </a:xfrm>
        </p:spPr>
        <p:txBody>
          <a:bodyPr/>
          <a:lstStyle>
            <a:lvl1pPr marL="0" indent="0">
              <a:buNone/>
              <a:defRPr sz="9600" b="1">
                <a:solidFill>
                  <a:schemeClr val="accent1"/>
                </a:solidFill>
                <a:latin typeface="Arial"/>
                <a:cs typeface="Arial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22"/>
          </p:nvPr>
        </p:nvSpPr>
        <p:spPr>
          <a:xfrm>
            <a:off x="1619250" y="6380163"/>
            <a:ext cx="865188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281B-F709-4119-91C4-ACA98C4DB5F0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2C65D-EEA9-47A9-84F9-B10C3C3E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08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олнительные элементы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557338"/>
            <a:ext cx="7705725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0" y="1557338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8613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Текст 21"/>
          <p:cNvSpPr>
            <a:spLocks noGrp="1"/>
          </p:cNvSpPr>
          <p:nvPr>
            <p:ph type="body" sz="quarter" idx="19"/>
          </p:nvPr>
        </p:nvSpPr>
        <p:spPr>
          <a:xfrm>
            <a:off x="971599" y="1557337"/>
            <a:ext cx="6734125" cy="3897311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96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098550"/>
            <a:ext cx="7705725" cy="5759450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-794" y="1089819"/>
            <a:ext cx="1044575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6292056" y="5453857"/>
            <a:ext cx="1412875" cy="14144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3852340"/>
            <a:ext cx="5257800" cy="1592785"/>
          </a:xfrm>
          <a:prstGeom prst="rect">
            <a:avLst/>
          </a:prstGeo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7470B8-FD5B-4650-83A0-39FB7398EE8A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81977C-79C3-4009-8BC1-3F10AEA75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37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1557338"/>
            <a:ext cx="7705725" cy="5300662"/>
          </a:xfrm>
          <a:prstGeom prst="rect">
            <a:avLst/>
          </a:prstGeom>
          <a:solidFill>
            <a:srgbClr val="ED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5400000">
            <a:off x="0" y="1557338"/>
            <a:ext cx="1042987" cy="104298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16200000">
            <a:off x="6301582" y="5453856"/>
            <a:ext cx="1403350" cy="14049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971550" y="3213100"/>
            <a:ext cx="45370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ru-RU" sz="1800" dirty="0" smtClean="0">
                <a:solidFill>
                  <a:schemeClr val="bg1"/>
                </a:solidFill>
                <a:latin typeface="PT Sans" charset="0"/>
              </a:rPr>
              <a:t>Россия, 115035, Москва, </a:t>
            </a:r>
            <a:r>
              <a:rPr kumimoji="0" lang="ru-RU" sz="1800" dirty="0" err="1" smtClean="0">
                <a:solidFill>
                  <a:schemeClr val="bg1"/>
                </a:solidFill>
                <a:latin typeface="PT Sans" charset="0"/>
              </a:rPr>
              <a:t>ул.Садовническая</a:t>
            </a:r>
            <a:r>
              <a:rPr kumimoji="0" lang="ru-RU" sz="1800" dirty="0" smtClean="0">
                <a:solidFill>
                  <a:schemeClr val="bg1"/>
                </a:solidFill>
                <a:latin typeface="PT Sans" charset="0"/>
              </a:rPr>
              <a:t>, д. 79</a:t>
            </a:r>
          </a:p>
          <a:p>
            <a:pPr>
              <a:defRPr/>
            </a:pPr>
            <a:endParaRPr kumimoji="0" lang="en-US" sz="1800" dirty="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r>
              <a:rPr kumimoji="0" lang="ru-RU" sz="1800" dirty="0" smtClean="0">
                <a:solidFill>
                  <a:schemeClr val="bg1"/>
                </a:solidFill>
                <a:latin typeface="PT Sans" charset="0"/>
              </a:rPr>
              <a:t>Телефон: +7(</a:t>
            </a:r>
            <a:r>
              <a:rPr kumimoji="0" lang="en-US" sz="1800" dirty="0" smtClean="0">
                <a:solidFill>
                  <a:schemeClr val="bg1"/>
                </a:solidFill>
                <a:latin typeface="PT Sans" charset="0"/>
              </a:rPr>
              <a:t>495)783-79-98</a:t>
            </a:r>
            <a:endParaRPr kumimoji="0" lang="ru-RU" sz="1800" dirty="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r>
              <a:rPr kumimoji="0" lang="ru-RU" sz="1800" dirty="0" smtClean="0">
                <a:solidFill>
                  <a:schemeClr val="bg1"/>
                </a:solidFill>
                <a:latin typeface="PT Sans" charset="0"/>
              </a:rPr>
              <a:t>Факс: +7(495)783-79-74</a:t>
            </a:r>
            <a:br>
              <a:rPr kumimoji="0" lang="ru-RU" sz="1800" dirty="0" smtClean="0">
                <a:solidFill>
                  <a:schemeClr val="bg1"/>
                </a:solidFill>
                <a:latin typeface="PT Sans" charset="0"/>
              </a:rPr>
            </a:br>
            <a:endParaRPr kumimoji="0" lang="ru-RU" sz="1800" dirty="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endParaRPr kumimoji="0" lang="ru-RU" sz="1800" dirty="0" smtClean="0">
              <a:solidFill>
                <a:schemeClr val="bg1"/>
              </a:solidFill>
              <a:latin typeface="PT Sans" charset="0"/>
            </a:endParaRPr>
          </a:p>
          <a:p>
            <a:pPr>
              <a:defRPr/>
            </a:pPr>
            <a:r>
              <a:rPr kumimoji="0" lang="en-US" sz="1800" dirty="0" smtClean="0">
                <a:solidFill>
                  <a:schemeClr val="bg1"/>
                </a:solidFill>
                <a:latin typeface="PT Sans" charset="0"/>
              </a:rPr>
              <a:t>www.mspbank.ru</a:t>
            </a:r>
            <a:endParaRPr kumimoji="0" lang="ru-RU" sz="1800" dirty="0" smtClean="0"/>
          </a:p>
          <a:p>
            <a:pPr>
              <a:defRPr/>
            </a:pPr>
            <a:endParaRPr kumimoji="0" lang="ru-RU" sz="1800" dirty="0" smtClean="0"/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971550" y="2565401"/>
            <a:ext cx="6480770" cy="431551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F107524-7620-4AEA-91E3-FC3B64AD06C2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590EAD-D6B1-4572-BC96-5EECFE8AA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9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BC3AB-5469-4B1A-A294-73A2A3F67F77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52287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82" y="522290"/>
            <a:ext cx="6110654" cy="466725"/>
          </a:xfrm>
          <a:prstGeom prst="rect">
            <a:avLst/>
          </a:prstGeo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471855" y="1470025"/>
            <a:ext cx="8210550" cy="4876800"/>
          </a:xfrm>
        </p:spPr>
        <p:txBody>
          <a:bodyPr/>
          <a:lstStyle>
            <a:lvl1pPr marL="180975" indent="-180975">
              <a:buFont typeface="Wingdings" pitchFamily="2" charset="2"/>
              <a:buChar char="§"/>
              <a:defRPr sz="1600"/>
            </a:lvl1pPr>
            <a:lvl2pPr marL="482600" indent="-212725">
              <a:buFont typeface="Wingdings" pitchFamily="2" charset="2"/>
              <a:buChar char="§"/>
              <a:defRPr sz="1400">
                <a:solidFill>
                  <a:srgbClr val="0065B0"/>
                </a:solidFill>
              </a:defRPr>
            </a:lvl2pPr>
            <a:lvl3pPr marL="901700" indent="-228600">
              <a:buFont typeface="Wingdings" pitchFamily="2" charset="2"/>
              <a:buChar char="§"/>
              <a:defRPr/>
            </a:lvl3pPr>
            <a:lvl4pPr marL="1320800" indent="-228600">
              <a:buFont typeface="Wingdings" pitchFamily="2" charset="2"/>
              <a:buChar char="§"/>
              <a:defRPr sz="1000"/>
            </a:lvl4pPr>
            <a:lvl5pPr marL="1739900" indent="-228600">
              <a:buFont typeface="Wingdings" pitchFamily="2" charset="2"/>
              <a:buChar char="§"/>
              <a:defRPr sz="1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93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ABF8FC-6F66-426C-A5B7-72EEE8DE534C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059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04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536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89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99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1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54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08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4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74802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61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71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745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088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7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72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773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2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0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9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4002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7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6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5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796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63614-A142-44BB-807D-F37E3224227E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871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5BC3AB-5469-4B1A-A294-73A2A3F67F77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2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CA08D5-3B65-408A-8C66-6C0868756642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03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F2B0F-43A6-41CD-93FA-6E44E2507D4A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892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69C68C-9516-4F92-9F45-442C82ACD9E3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42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EA1EDC-8003-4949-BCDB-418EEF7D10E0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7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87276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ABF8FC-6F66-426C-A5B7-72EEE8DE534C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5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3FB8D1-4B82-4130-BDFE-ECC91A856F52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1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67453EA-636E-4452-9C25-37E497A08585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95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AB265-3C69-4BAC-A726-1FC49A1014D1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8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B130F4-1E13-48C3-8801-CDA2507A11D7}" type="slidenum">
              <a:rPr lang="ru-RU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05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1296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467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6" name="Прямоугольный треугольник 5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5400000">
              <a:off x="3631465" y="3910"/>
              <a:ext cx="1160465" cy="1152648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aseline="-25000" dirty="0"/>
            </a:p>
          </p:txBody>
        </p:sp>
      </p:grpSp>
      <p:grpSp>
        <p:nvGrpSpPr>
          <p:cNvPr id="10" name="Группа 9"/>
          <p:cNvGrpSpPr>
            <a:grpSpLocks/>
          </p:cNvGrpSpPr>
          <p:nvPr userDrawn="1"/>
        </p:nvGrpSpPr>
        <p:grpSpPr bwMode="auto">
          <a:xfrm>
            <a:off x="0" y="1160463"/>
            <a:ext cx="7705725" cy="3708400"/>
            <a:chOff x="1" y="1160463"/>
            <a:chExt cx="7705724" cy="3708402"/>
          </a:xfrm>
          <a:solidFill>
            <a:srgbClr val="ED8B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 userDrawn="1"/>
        </p:nvGrpSpPr>
        <p:grpSpPr>
          <a:xfrm>
            <a:off x="-3331" y="-1"/>
            <a:ext cx="9183843" cy="6822283"/>
            <a:chOff x="0" y="0"/>
            <a:chExt cx="9183843" cy="6822283"/>
          </a:xfrm>
          <a:solidFill>
            <a:schemeClr val="bg2">
              <a:alpha val="50196"/>
            </a:schemeClr>
          </a:solidFill>
        </p:grpSpPr>
        <p:sp>
          <p:nvSpPr>
            <p:cNvPr id="14" name="Прямоугольник 13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7709056" y="1160463"/>
              <a:ext cx="1474787" cy="56618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6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83238"/>
            <a:ext cx="2592387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4"/>
          <p:cNvSpPr>
            <a:spLocks noGrp="1"/>
          </p:cNvSpPr>
          <p:nvPr>
            <p:ph type="ctrTitle"/>
          </p:nvPr>
        </p:nvSpPr>
        <p:spPr>
          <a:xfrm>
            <a:off x="395288" y="1411288"/>
            <a:ext cx="3240087" cy="1512887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ru-RU" altLang="ru-RU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395536" y="3789040"/>
            <a:ext cx="3239839" cy="864096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266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95288" y="1412875"/>
            <a:ext cx="8353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Щелкните, чтобы добавить 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19250" y="6381750"/>
            <a:ext cx="865188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7F7F7F"/>
                </a:solidFill>
                <a:latin typeface="PT Sans" charset="0"/>
              </a:defRPr>
            </a:lvl1pPr>
          </a:lstStyle>
          <a:p>
            <a:pPr>
              <a:defRPr/>
            </a:pPr>
            <a:fld id="{06D3A8BD-02D4-4F03-99FE-C35C5437F250}" type="datetime1">
              <a:rPr lang="ru-RU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2555875" y="6381750"/>
            <a:ext cx="5241925" cy="215900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7F7F7F"/>
                </a:solidFill>
                <a:latin typeface="PT Sans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56550" y="6381750"/>
            <a:ext cx="792163" cy="215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7F7F7F"/>
                </a:solidFill>
                <a:latin typeface="PT Sans" charset="0"/>
              </a:defRPr>
            </a:lvl1pPr>
          </a:lstStyle>
          <a:p>
            <a:pPr>
              <a:defRPr/>
            </a:pPr>
            <a:fld id="{B7BE194B-5D65-404E-9E43-4E90E8D27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73" r:id="rId2"/>
    <p:sldLayoutId id="2147485074" r:id="rId3"/>
    <p:sldLayoutId id="2147485075" r:id="rId4"/>
    <p:sldLayoutId id="2147485076" r:id="rId5"/>
    <p:sldLayoutId id="2147485077" r:id="rId6"/>
    <p:sldLayoutId id="2147485078" r:id="rId7"/>
    <p:sldLayoutId id="2147485079" r:id="rId8"/>
    <p:sldLayoutId id="2147485080" r:id="rId9"/>
    <p:sldLayoutId id="2147485081" r:id="rId10"/>
    <p:sldLayoutId id="2147485082" r:id="rId11"/>
    <p:sldLayoutId id="2147485083" r:id="rId12"/>
    <p:sldLayoutId id="2147485084" r:id="rId13"/>
    <p:sldLayoutId id="2147485085" r:id="rId14"/>
    <p:sldLayoutId id="2147485086" r:id="rId15"/>
    <p:sldLayoutId id="2147485087" r:id="rId16"/>
    <p:sldLayoutId id="2147485088" r:id="rId17"/>
    <p:sldLayoutId id="2147485089" r:id="rId18"/>
    <p:sldLayoutId id="2147485090" r:id="rId19"/>
    <p:sldLayoutId id="2147485091" r:id="rId20"/>
    <p:sldLayoutId id="2147485092" r:id="rId21"/>
    <p:sldLayoutId id="2147485093" r:id="rId22"/>
    <p:sldLayoutId id="2147485094" r:id="rId23"/>
    <p:sldLayoutId id="2147485095" r:id="rId24"/>
    <p:sldLayoutId id="2147485096" r:id="rId25"/>
    <p:sldLayoutId id="2147485097" r:id="rId26"/>
    <p:sldLayoutId id="2147485098" r:id="rId27"/>
    <p:sldLayoutId id="2147485102" r:id="rId28"/>
    <p:sldLayoutId id="2147485103" r:id="rId29"/>
    <p:sldLayoutId id="2147485105" r:id="rId30"/>
    <p:sldLayoutId id="2147485143" r:id="rId3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000" kern="1200" cap="all">
          <a:solidFill>
            <a:schemeClr val="tx1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>
          <a:solidFill>
            <a:schemeClr val="tx1"/>
          </a:solidFill>
          <a:latin typeface="PT Sans" panose="020B0503020203020204" pitchFamily="34" charset="-52"/>
          <a:ea typeface="Arial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Blip>
          <a:blip r:embed="rId34"/>
        </a:buBlip>
        <a:defRPr kumimoji="1" sz="1500" kern="1200">
          <a:solidFill>
            <a:schemeClr val="tx2"/>
          </a:solidFill>
          <a:latin typeface="Arial"/>
          <a:ea typeface="Arial" charset="0"/>
          <a:cs typeface="Arial"/>
        </a:defRPr>
      </a:lvl1pPr>
      <a:lvl2pPr marL="171450" indent="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kumimoji="1" sz="1300" kern="1200">
          <a:solidFill>
            <a:schemeClr val="tx2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2pPr>
      <a:lvl3pPr marL="530225" indent="384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kumimoji="1" sz="1100" kern="1200">
          <a:solidFill>
            <a:schemeClr val="tx2"/>
          </a:solidFill>
          <a:latin typeface="PT Sans" panose="020B0503020203020204" pitchFamily="34" charset="-52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2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200" kern="1200">
          <a:solidFill>
            <a:schemeClr val="tx2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3A3B-939A-4E88-919E-8BBDE36CC91D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76B21-9E27-4378-9610-F18B76E7F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9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1" r:id="rId1"/>
    <p:sldLayoutId id="2147485132" r:id="rId2"/>
    <p:sldLayoutId id="2147485133" r:id="rId3"/>
    <p:sldLayoutId id="2147485134" r:id="rId4"/>
    <p:sldLayoutId id="2147485135" r:id="rId5"/>
    <p:sldLayoutId id="2147485136" r:id="rId6"/>
    <p:sldLayoutId id="2147485137" r:id="rId7"/>
    <p:sldLayoutId id="2147485138" r:id="rId8"/>
    <p:sldLayoutId id="2147485139" r:id="rId9"/>
    <p:sldLayoutId id="2147485140" r:id="rId10"/>
    <p:sldLayoutId id="214748514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5B34-2FD0-4715-8675-093A0AB83E1E}" type="datetimeFigureOut">
              <a:rPr lang="ru-RU" smtClean="0"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CFA6-33B6-4593-A7F3-19B95FE232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3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3488" y="6367463"/>
            <a:ext cx="5794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 eaLnBrk="1" hangingPunct="1"/>
            <a:fld id="{3D072A58-F2A1-4E64-9DD3-6DBC09B2612E}" type="slidenum">
              <a:rPr lang="ru-RU">
                <a:solidFill>
                  <a:prstClr val="white"/>
                </a:solidFill>
                <a:cs typeface="+mn-cs"/>
              </a:rPr>
              <a:pPr eaLnBrk="1" hangingPunct="1"/>
              <a:t>‹#›</a:t>
            </a:fld>
            <a:endParaRPr lang="ru-RU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638132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dirty="0" smtClean="0">
                <a:solidFill>
                  <a:prstClr val="white"/>
                </a:solidFill>
                <a:cs typeface="+mn-cs"/>
              </a:rPr>
              <a:t>Программа финансовой поддержки МСП</a:t>
            </a:r>
            <a:endParaRPr lang="ru-RU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165304"/>
            <a:ext cx="766834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44408" y="6165304"/>
            <a:ext cx="899592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907704" y="0"/>
            <a:ext cx="1926468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6800"/>
                    </a14:imgEffect>
                    <a14:imgEffect>
                      <a14:saturation sat="80000"/>
                    </a14:imgEffect>
                    <a14:imgEffect>
                      <a14:brightnessContrast bright="2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652787" cy="33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27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7" r:id="rId1"/>
    <p:sldLayoutId id="2147485108" r:id="rId2"/>
    <p:sldLayoutId id="2147485109" r:id="rId3"/>
    <p:sldLayoutId id="2147485110" r:id="rId4"/>
    <p:sldLayoutId id="2147485111" r:id="rId5"/>
    <p:sldLayoutId id="2147485112" r:id="rId6"/>
    <p:sldLayoutId id="2147485113" r:id="rId7"/>
    <p:sldLayoutId id="2147485114" r:id="rId8"/>
    <p:sldLayoutId id="2147485115" r:id="rId9"/>
    <p:sldLayoutId id="2147485116" r:id="rId10"/>
    <p:sldLayoutId id="214748511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74543" y="1563688"/>
            <a:ext cx="32400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kern="1200" cap="all" baseline="0">
                <a:solidFill>
                  <a:schemeClr val="bg1"/>
                </a:solidFill>
                <a:latin typeface="PT Sans" panose="020B0503020203020204" pitchFamily="34" charset="-52"/>
                <a:ea typeface="Arial" charset="0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PT Sans" panose="020B0503020203020204" pitchFamily="34" charset="-52"/>
                <a:ea typeface="Arial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1800" dirty="0" smtClean="0"/>
              <a:t>Секьюритизация </a:t>
            </a:r>
            <a:r>
              <a:rPr lang="ru-RU" sz="1800" dirty="0"/>
              <a:t>активов МСП: международный опыт и перспективы развития в России </a:t>
            </a:r>
          </a:p>
        </p:txBody>
      </p:sp>
      <p:sp>
        <p:nvSpPr>
          <p:cNvPr id="5" name="Дата 3"/>
          <p:cNvSpPr txBox="1">
            <a:spLocks/>
          </p:cNvSpPr>
          <p:nvPr/>
        </p:nvSpPr>
        <p:spPr bwMode="auto">
          <a:xfrm>
            <a:off x="395536" y="3789040"/>
            <a:ext cx="323983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None/>
              <a:defRPr kumimoji="1" sz="1600" kern="1200" baseline="0">
                <a:solidFill>
                  <a:schemeClr val="bg1"/>
                </a:solidFill>
                <a:latin typeface="PT Sans"/>
                <a:ea typeface="Arial" charset="0"/>
                <a:cs typeface="PT Sans"/>
              </a:defRPr>
            </a:lvl1pPr>
            <a:lvl2pPr marL="171450" indent="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300" kern="1200">
                <a:solidFill>
                  <a:schemeClr val="tx2"/>
                </a:solidFill>
                <a:latin typeface="PT Sans" panose="020B0503020203020204" pitchFamily="34" charset="-52"/>
                <a:ea typeface="Arial" charset="0"/>
                <a:cs typeface="Arial" panose="020B0604020202020204" pitchFamily="34" charset="0"/>
              </a:defRPr>
            </a:lvl2pPr>
            <a:lvl3pPr marL="530225" indent="384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100" kern="1200">
                <a:solidFill>
                  <a:schemeClr val="tx2"/>
                </a:solidFill>
                <a:latin typeface="PT Sans" panose="020B0503020203020204" pitchFamily="34" charset="-52"/>
                <a:ea typeface="Arial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200" kern="1200">
                <a:solidFill>
                  <a:schemeClr val="tx2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Март  2016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10626" y="260648"/>
            <a:ext cx="525551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>
              <a:defRPr kumimoji="1" sz="2000" cap="all" baseline="0">
                <a:latin typeface="PT Sans" panose="020B0503020203020204" pitchFamily="34" charset="-52"/>
                <a:ea typeface="Arial" charset="0"/>
              </a:defRPr>
            </a:lvl1pPr>
            <a:lvl2pPr>
              <a:defRPr kumimoji="1" sz="2000">
                <a:latin typeface="PT Sans" panose="020B0503020203020204" pitchFamily="34" charset="-52"/>
                <a:ea typeface="Arial" charset="0"/>
              </a:defRPr>
            </a:lvl2pPr>
            <a:lvl3pPr>
              <a:defRPr kumimoji="1" sz="2000">
                <a:latin typeface="PT Sans" panose="020B0503020203020204" pitchFamily="34" charset="-52"/>
                <a:ea typeface="Arial" charset="0"/>
              </a:defRPr>
            </a:lvl3pPr>
            <a:lvl4pPr>
              <a:defRPr kumimoji="1" sz="2000">
                <a:latin typeface="PT Sans" panose="020B0503020203020204" pitchFamily="34" charset="-52"/>
                <a:ea typeface="Arial" charset="0"/>
              </a:defRPr>
            </a:lvl4pPr>
            <a:lvl5pPr>
              <a:defRPr kumimoji="1" sz="2000">
                <a:latin typeface="PT Sans" panose="020B0503020203020204" pitchFamily="34" charset="-52"/>
                <a:ea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 b="1"/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 b="1"/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 b="1"/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 b="1"/>
            </a:lvl9pPr>
          </a:lstStyle>
          <a:p>
            <a:r>
              <a:rPr lang="ru-RU" dirty="0">
                <a:solidFill>
                  <a:srgbClr val="ED8B00"/>
                </a:solidFill>
              </a:rPr>
              <a:t>Сектор</a:t>
            </a:r>
            <a:r>
              <a:rPr lang="en-US" dirty="0">
                <a:solidFill>
                  <a:srgbClr val="ED8B00"/>
                </a:solidFill>
              </a:rPr>
              <a:t> </a:t>
            </a:r>
            <a:r>
              <a:rPr lang="ru-RU" dirty="0">
                <a:solidFill>
                  <a:srgbClr val="ED8B00"/>
                </a:solidFill>
              </a:rPr>
              <a:t>кредитования МСП в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743" y="6567155"/>
            <a:ext cx="2528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ED8B00"/>
                </a:solidFill>
              </a:rPr>
              <a:t>*Аналитический центр </a:t>
            </a:r>
            <a:r>
              <a:rPr lang="ru-RU" sz="1000" dirty="0" smtClean="0">
                <a:solidFill>
                  <a:srgbClr val="ED8B00"/>
                </a:solidFill>
              </a:rPr>
              <a:t>АО </a:t>
            </a:r>
            <a:r>
              <a:rPr lang="ru-RU" sz="1000" dirty="0">
                <a:solidFill>
                  <a:srgbClr val="ED8B00"/>
                </a:solidFill>
              </a:rPr>
              <a:t>«МСП Банк</a:t>
            </a:r>
            <a:r>
              <a:rPr lang="ru-RU" sz="1000" dirty="0" smtClean="0">
                <a:solidFill>
                  <a:srgbClr val="ED8B00"/>
                </a:solidFill>
              </a:rPr>
              <a:t>»</a:t>
            </a:r>
            <a:endParaRPr lang="ru-RU" sz="1000" dirty="0">
              <a:solidFill>
                <a:srgbClr val="ED8B00"/>
              </a:solidFill>
            </a:endParaRPr>
          </a:p>
        </p:txBody>
      </p:sp>
      <p:sp>
        <p:nvSpPr>
          <p:cNvPr id="12" name="Дата 3"/>
          <p:cNvSpPr>
            <a:spLocks noGrp="1"/>
          </p:cNvSpPr>
          <p:nvPr>
            <p:ph type="dt" sz="half" idx="11"/>
          </p:nvPr>
        </p:nvSpPr>
        <p:spPr>
          <a:xfrm>
            <a:off x="1619250" y="6380163"/>
            <a:ext cx="865188" cy="215900"/>
          </a:xfrm>
        </p:spPr>
        <p:txBody>
          <a:bodyPr/>
          <a:lstStyle/>
          <a:p>
            <a:pPr>
              <a:defRPr/>
            </a:pPr>
            <a:fld id="{DBFC211E-4869-49D8-BE9D-9DBFEC7C1BFF}" type="datetime1">
              <a:rPr lang="ru-RU" smtClean="0"/>
              <a:pPr>
                <a:defRPr/>
              </a:pPr>
              <a:t>17.03.2016</a:t>
            </a:fld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486902"/>
              </p:ext>
            </p:extLst>
          </p:nvPr>
        </p:nvGraphicFramePr>
        <p:xfrm>
          <a:off x="4716016" y="332656"/>
          <a:ext cx="4346250" cy="191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178" y="1268760"/>
            <a:ext cx="4572000" cy="45540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70C0"/>
                </a:solidFill>
              </a:rPr>
              <a:t>Ключевые тенденции:</a:t>
            </a:r>
          </a:p>
          <a:p>
            <a:pPr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80975"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Замедление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темпов выдач новых кредитов, стабилизация размеров портфеля, увеличение доли просрочки.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 algn="just">
              <a:spcBef>
                <a:spcPts val="300"/>
              </a:spcBef>
              <a:spcAft>
                <a:spcPts val="100"/>
              </a:spcAft>
              <a:buClr>
                <a:srgbClr val="ED8B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accent6">
                    <a:lumMod val="10000"/>
                  </a:schemeClr>
                </a:solidFill>
              </a:rPr>
              <a:t>Объем выданных за 2015 год кредитов малому и среднему бизнесу сократился по сравнению с итогами 2014 года на 28,</a:t>
            </a:r>
            <a:r>
              <a:rPr lang="en-US" sz="1100" dirty="0" smtClean="0">
                <a:solidFill>
                  <a:schemeClr val="accent6">
                    <a:lumMod val="10000"/>
                  </a:schemeClr>
                </a:solidFill>
              </a:rPr>
              <a:t>2</a:t>
            </a:r>
            <a:r>
              <a:rPr lang="ru-RU" sz="1100" dirty="0" smtClean="0">
                <a:solidFill>
                  <a:schemeClr val="accent6">
                    <a:lumMod val="10000"/>
                  </a:schemeClr>
                </a:solidFill>
              </a:rPr>
              <a:t>% (годом ранее также наблюдался спад, составлявший, впрочем, менее 6%) и составил 5,46 трлн. рублей. Объем выдач оказался самым низким с 2010 года – тогда субъектам МСП было выдано 4,7 млрд рублей.</a:t>
            </a:r>
          </a:p>
          <a:p>
            <a:pPr marL="171450" indent="-171450" algn="just">
              <a:lnSpc>
                <a:spcPct val="110000"/>
              </a:lnSpc>
              <a:spcBef>
                <a:spcPts val="300"/>
              </a:spcBef>
              <a:buClr>
                <a:srgbClr val="ED8B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accent6">
                    <a:lumMod val="10000"/>
                  </a:schemeClr>
                </a:solidFill>
              </a:rPr>
              <a:t>Портфель задолженности за 12 мес. 2015 года потерял </a:t>
            </a:r>
            <a:br>
              <a:rPr lang="ru-RU" sz="1100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1100" dirty="0" smtClean="0">
                <a:solidFill>
                  <a:schemeClr val="accent6">
                    <a:lumMod val="10000"/>
                  </a:schemeClr>
                </a:solidFill>
              </a:rPr>
              <a:t>289 млрд рублей (-5,6%). </a:t>
            </a:r>
            <a:endParaRPr lang="en-US" sz="11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171450" indent="-171450" algn="just">
              <a:lnSpc>
                <a:spcPct val="110000"/>
              </a:lnSpc>
              <a:spcBef>
                <a:spcPts val="300"/>
              </a:spcBef>
              <a:buClr>
                <a:srgbClr val="ED8B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accent6">
                    <a:lumMod val="10000"/>
                  </a:schemeClr>
                </a:solidFill>
              </a:rPr>
              <a:t>Доля 30 крупнейших банков в портфеле задолженности МСП в 2015 году сократилась на 4,8 процентного пункта и составляет 5</a:t>
            </a:r>
            <a:r>
              <a:rPr lang="en-US" sz="1100" dirty="0" smtClean="0">
                <a:solidFill>
                  <a:schemeClr val="accent6">
                    <a:lumMod val="1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6">
                    <a:lumMod val="10000"/>
                  </a:schemeClr>
                </a:solidFill>
              </a:rPr>
              <a:t>%. Их портфель в сравнении с итогами 2014 года потерял в объеме свыше 393 млрд. рублей (-13,6%). Доля просрочки выросла за 12 месяцев на 4,5 процентного пункта и составила на 1 января 2016 года 14,3% их портфеля</a:t>
            </a:r>
            <a:r>
              <a:rPr lang="en-US" sz="1100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ru-RU" sz="1100" dirty="0" smtClean="0">
              <a:solidFill>
                <a:srgbClr val="E6E6E6">
                  <a:lumMod val="25000"/>
                </a:srgbClr>
              </a:solidFill>
              <a:latin typeface="Arial" charset="0"/>
            </a:endParaRPr>
          </a:p>
          <a:p>
            <a:pPr marL="171450" indent="-171450" algn="just">
              <a:lnSpc>
                <a:spcPct val="110000"/>
              </a:lnSpc>
              <a:spcBef>
                <a:spcPts val="300"/>
              </a:spcBef>
              <a:buClr>
                <a:srgbClr val="ED8B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accent6">
                    <a:lumMod val="10000"/>
                  </a:schemeClr>
                </a:solidFill>
              </a:rPr>
              <a:t>В период кризиса крупные банки перестают кредитовать МСП и переключаются на более крупных заемщиков, в то время как средним и небольшим банкам не хватает ликвидности.</a:t>
            </a:r>
            <a:endParaRPr lang="en-US" sz="1100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878233"/>
              </p:ext>
            </p:extLst>
          </p:nvPr>
        </p:nvGraphicFramePr>
        <p:xfrm>
          <a:off x="4932040" y="4437112"/>
          <a:ext cx="4211960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080655"/>
              </p:ext>
            </p:extLst>
          </p:nvPr>
        </p:nvGraphicFramePr>
        <p:xfrm>
          <a:off x="5024239" y="2132856"/>
          <a:ext cx="41082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45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542583"/>
            <a:ext cx="6912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ru-RU" sz="2000" cap="all" dirty="0">
                <a:solidFill>
                  <a:srgbClr val="ED8B00"/>
                </a:solidFill>
                <a:latin typeface="PT Sans" panose="020B0503020203020204" pitchFamily="34" charset="-52"/>
                <a:ea typeface="Arial" charset="0"/>
              </a:rPr>
              <a:t>Особенности МСП </a:t>
            </a:r>
            <a:r>
              <a:rPr kumimoji="1" lang="ru-RU" sz="2000" cap="all" dirty="0" smtClean="0">
                <a:solidFill>
                  <a:srgbClr val="ED8B00"/>
                </a:solidFill>
                <a:latin typeface="PT Sans" panose="020B0503020203020204" pitchFamily="34" charset="-52"/>
                <a:ea typeface="Arial" charset="0"/>
              </a:rPr>
              <a:t>кредитов, требующие государственной поддержки при секьюритизации</a:t>
            </a:r>
            <a:r>
              <a:rPr kumimoji="1" lang="ru-RU" sz="2000" cap="all" dirty="0">
                <a:solidFill>
                  <a:srgbClr val="ED8B00"/>
                </a:solidFill>
                <a:latin typeface="PT Sans" panose="020B0503020203020204" pitchFamily="34" charset="-52"/>
                <a:ea typeface="Arial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1628800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Разнородность </a:t>
            </a:r>
            <a:r>
              <a:rPr lang="ru-RU" sz="1400" u="sng" dirty="0">
                <a:solidFill>
                  <a:srgbClr val="0070C0"/>
                </a:solidFill>
              </a:rPr>
              <a:t>кредитов МСП в </a:t>
            </a:r>
            <a:r>
              <a:rPr lang="ru-RU" sz="1400" u="sng" dirty="0" smtClean="0">
                <a:solidFill>
                  <a:srgbClr val="0070C0"/>
                </a:solidFill>
              </a:rPr>
              <a:t>сравнении с другими видами активов (ипотека, авто – и потребительские кредиты, кредитные карты):</a:t>
            </a:r>
            <a:endParaRPr lang="ru-RU" sz="1400" u="sng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solidFill>
                  <a:srgbClr val="E6E6E6">
                    <a:lumMod val="25000"/>
                  </a:srgbClr>
                </a:solidFill>
              </a:rPr>
              <a:t>овердафтные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продукты, возобновляемые и </a:t>
            </a:r>
            <a:r>
              <a:rPr lang="ru-RU" sz="1400" dirty="0" err="1" smtClean="0">
                <a:solidFill>
                  <a:srgbClr val="E6E6E6">
                    <a:lumMod val="25000"/>
                  </a:srgbClr>
                </a:solidFill>
              </a:rPr>
              <a:t>невозобновляемые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кредитные линии, инвестиционные кредиты, торговое финансирование, целевые кредиты на приобретение коммерческой недвижимости и транспорта, гарантийные продукты;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кредиты предоставляются предприятиям различных форм собственности и различных организационных структур, а также в виде кредитов физическим лицам - владельцам бизнеса;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разнородность обеспечения – объекты недвижимости, транспортные средства, залоги долей, товары в обороте, гарантии и поручительства. </a:t>
            </a:r>
          </a:p>
          <a:p>
            <a:r>
              <a:rPr lang="ru-RU" sz="1400" i="1" dirty="0">
                <a:solidFill>
                  <a:srgbClr val="E6E6E6">
                    <a:lumMod val="25000"/>
                  </a:srgbClr>
                </a:solidFill>
              </a:rPr>
              <a:t> </a:t>
            </a:r>
            <a:r>
              <a:rPr lang="ru-RU" sz="1400" i="1" dirty="0" smtClean="0">
                <a:solidFill>
                  <a:srgbClr val="E6E6E6">
                    <a:lumMod val="25000"/>
                  </a:srgbClr>
                </a:solidFill>
              </a:rPr>
              <a:t>     </a:t>
            </a:r>
            <a:r>
              <a:rPr lang="ru-RU" sz="1400" u="sng" dirty="0" smtClean="0">
                <a:solidFill>
                  <a:srgbClr val="E6E6E6">
                    <a:lumMod val="25000"/>
                  </a:srgbClr>
                </a:solidFill>
              </a:rPr>
              <a:t>МСП кредиты менее однородны, чем корпоративные кредиты крупным заемщикам.</a:t>
            </a:r>
          </a:p>
          <a:p>
            <a:endParaRPr lang="ru-RU" sz="1400" i="1" dirty="0">
              <a:solidFill>
                <a:srgbClr val="E6E6E6">
                  <a:lumMod val="25000"/>
                </a:srgb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Отсутствие стандартизации на уровне кредитной документации и обмена данными (стимулы для </a:t>
            </a:r>
            <a:r>
              <a:rPr lang="ru-RU" sz="1400" u="sng" dirty="0" smtClean="0">
                <a:solidFill>
                  <a:srgbClr val="0070C0"/>
                </a:solidFill>
              </a:rPr>
              <a:t>стандартизации)</a:t>
            </a:r>
            <a:endParaRPr lang="ru-RU" sz="1400" dirty="0" smtClean="0">
              <a:solidFill>
                <a:srgbClr val="E6E6E6">
                  <a:lumMod val="25000"/>
                </a:srgb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solidFill>
                <a:srgbClr val="E6E6E6">
                  <a:lumMod val="25000"/>
                </a:srgb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Отсутствие стандартизации на уровне структуры сделок / платформы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. Результат – высокая стоимость сделки (неэффективность для небольших банков и пулов).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400" dirty="0">
              <a:solidFill>
                <a:srgbClr val="E6E6E6">
                  <a:lumMod val="25000"/>
                </a:srgb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u="sng" dirty="0" smtClean="0">
                <a:solidFill>
                  <a:srgbClr val="0070C0"/>
                </a:solidFill>
              </a:rPr>
              <a:t>В отсутствии рыночных ориентиров (</a:t>
            </a:r>
            <a:r>
              <a:rPr lang="ru-RU" sz="1400" u="sng" dirty="0" err="1" smtClean="0">
                <a:solidFill>
                  <a:srgbClr val="0070C0"/>
                </a:solidFill>
              </a:rPr>
              <a:t>секьюритизация</a:t>
            </a:r>
            <a:r>
              <a:rPr lang="ru-RU" sz="1400" u="sng" dirty="0" smtClean="0">
                <a:solidFill>
                  <a:srgbClr val="0070C0"/>
                </a:solidFill>
              </a:rPr>
              <a:t>, вторичная торговля) </a:t>
            </a:r>
            <a:r>
              <a:rPr lang="ru-RU" sz="1400" u="sng" dirty="0" err="1" smtClean="0">
                <a:solidFill>
                  <a:srgbClr val="0070C0"/>
                </a:solidFill>
              </a:rPr>
              <a:t>прайсинг</a:t>
            </a:r>
            <a:r>
              <a:rPr lang="ru-RU" sz="1400" u="sng" dirty="0" smtClean="0">
                <a:solidFill>
                  <a:srgbClr val="0070C0"/>
                </a:solidFill>
              </a:rPr>
              <a:t> портфелей МСП зачастую искажен и не соответствует риску 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(овердрафты и кредитные линии – </a:t>
            </a:r>
            <a:r>
              <a:rPr lang="ru-RU" sz="1400" dirty="0" err="1" smtClean="0">
                <a:solidFill>
                  <a:srgbClr val="E6E6E6">
                    <a:lumMod val="25000"/>
                  </a:srgbClr>
                </a:solidFill>
              </a:rPr>
              <a:t>прайсинг</a:t>
            </a:r>
            <a:r>
              <a:rPr lang="ru-RU" sz="1400" dirty="0" smtClean="0">
                <a:solidFill>
                  <a:srgbClr val="E6E6E6">
                    <a:lumMod val="25000"/>
                  </a:srgbClr>
                </a:solidFill>
              </a:rPr>
              <a:t> на основе дополнительных доходов).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1"/>
          </p:nvPr>
        </p:nvSpPr>
        <p:spPr>
          <a:xfrm>
            <a:off x="1619250" y="6380163"/>
            <a:ext cx="865188" cy="215900"/>
          </a:xfrm>
        </p:spPr>
        <p:txBody>
          <a:bodyPr/>
          <a:lstStyle/>
          <a:p>
            <a:pPr>
              <a:defRPr/>
            </a:pPr>
            <a:fld id="{DBFC211E-4869-49D8-BE9D-9DBFEC7C1BFF}" type="datetime1">
              <a:rPr lang="ru-RU" smtClean="0"/>
              <a:pPr>
                <a:defRPr/>
              </a:pPr>
              <a:t>17.03.2016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3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BF8FC-6F66-426C-A5B7-72EEE8DE534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691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ru-RU" sz="2000" cap="all" dirty="0">
                <a:latin typeface="PT Sans" panose="020B0503020203020204" pitchFamily="34" charset="-52"/>
                <a:ea typeface="Arial" charset="0"/>
              </a:rPr>
              <a:t>Секьюритизация МСП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9" y="908720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u="sng" dirty="0"/>
          </a:p>
          <a:p>
            <a:pPr algn="ctr"/>
            <a:r>
              <a:rPr lang="ru-RU" sz="1400" u="sng" dirty="0" smtClean="0">
                <a:solidFill>
                  <a:srgbClr val="0070C0"/>
                </a:solidFill>
              </a:rPr>
              <a:t>Примеры в Европе:</a:t>
            </a:r>
          </a:p>
          <a:p>
            <a:pPr algn="ctr"/>
            <a:endParaRPr lang="ru-RU" sz="1400" u="sng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Наиболее значимый  - платформа 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PROMISE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государственный банк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а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6">
                    <a:lumMod val="25000"/>
                  </a:schemeClr>
                </a:solidFill>
              </a:rPr>
              <a:t>KfW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(</a:t>
            </a:r>
            <a:r>
              <a:rPr lang="ru-RU" sz="1400" dirty="0" err="1">
                <a:solidFill>
                  <a:schemeClr val="accent6">
                    <a:lumMod val="25000"/>
                  </a:schemeClr>
                </a:solidFill>
              </a:rPr>
              <a:t>Kreditanstalt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accent6">
                    <a:lumMod val="25000"/>
                  </a:schemeClr>
                </a:solidFill>
              </a:rPr>
              <a:t>für</a:t>
            </a:r>
            <a:r>
              <a:rPr lang="ru-RU" sz="1400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Wiederaufbau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) в Германии (в отдельные годы - до 44% секьюритизации МСП активов в Европе, всего – 70 транзакций, 125 млрд. евро старших траншей размещено среди рыночных инвесторов);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EIB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(Европейский Инвестиционный Банк)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, EIF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(Европейский Инвестиционный Фонд)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 –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во всех странах ЕС – программа кредитных улучшений МСП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секьюритизации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Национальные Программы поддержки: Италия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 (district bonds)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, Испания (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FTPYME -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частичные гарантии на старшие транши), Франция, Великобритания.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400" dirty="0"/>
          </a:p>
          <a:p>
            <a:pPr algn="ctr"/>
            <a:r>
              <a:rPr lang="ru-RU" sz="1400" u="sng" dirty="0" smtClean="0">
                <a:solidFill>
                  <a:srgbClr val="0070C0"/>
                </a:solidFill>
              </a:rPr>
              <a:t>Цели господдержки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Стандартизация структур сделки и участие в качестве «якорного инвестора»: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Снижает риски не завершения сделки</a:t>
            </a:r>
            <a:r>
              <a:rPr lang="en-US" sz="1400" dirty="0" smtClean="0">
                <a:solidFill>
                  <a:schemeClr val="accent6">
                    <a:lumMod val="25000"/>
                  </a:schemeClr>
                </a:solidFill>
              </a:rPr>
              <a:t> (execution risk) –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предоставления кредитных улучшений и отсутствующих инфраструктурных услуг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Снижает стоимость отдельных сделок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Комфорт для рыночных инвесторов за счет знакомства со структурой и от участия специализированного якорного инвестора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Стимулирует стандартизацию на уровне предоставления кредитов, обмена данными, рыночного ценообразования, </a:t>
            </a:r>
            <a:r>
              <a:rPr lang="ru-RU" sz="1400" dirty="0" err="1" smtClean="0">
                <a:solidFill>
                  <a:schemeClr val="accent6">
                    <a:lumMod val="25000"/>
                  </a:schemeClr>
                </a:solidFill>
              </a:rPr>
              <a:t>транспарентности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 рынка в целом</a:t>
            </a: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49610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>
          <a:xfrm>
            <a:off x="1619250" y="6379865"/>
            <a:ext cx="865188" cy="215900"/>
          </a:xfrm>
        </p:spPr>
        <p:txBody>
          <a:bodyPr/>
          <a:lstStyle/>
          <a:p>
            <a:pPr>
              <a:defRPr/>
            </a:pPr>
            <a:fld id="{DBFC211E-4869-49D8-BE9D-9DBFEC7C1BFF}" type="datetime1">
              <a:rPr lang="ru-RU" sz="600" smtClean="0"/>
              <a:pPr>
                <a:defRPr/>
              </a:pPr>
              <a:t>17.03.2016</a:t>
            </a:fld>
            <a:endParaRPr lang="ru-RU" sz="6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56550" y="6381452"/>
            <a:ext cx="792163" cy="215900"/>
          </a:xfrm>
        </p:spPr>
        <p:txBody>
          <a:bodyPr/>
          <a:lstStyle/>
          <a:p>
            <a:pPr>
              <a:defRPr/>
            </a:pPr>
            <a:fld id="{CC4B8798-777A-4440-8018-B568AF01F05C}" type="slidenum">
              <a:rPr lang="ru-RU" sz="600" smtClean="0"/>
              <a:pPr>
                <a:defRPr/>
              </a:pPr>
              <a:t>5</a:t>
            </a:fld>
            <a:endParaRPr lang="ru-RU" sz="600"/>
          </a:p>
        </p:txBody>
      </p:sp>
      <p:sp>
        <p:nvSpPr>
          <p:cNvPr id="8" name="Прямоугольник 7"/>
          <p:cNvSpPr/>
          <p:nvPr/>
        </p:nvSpPr>
        <p:spPr>
          <a:xfrm>
            <a:off x="144016" y="37073"/>
            <a:ext cx="91085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ru-RU" sz="2000" cap="all" dirty="0" smtClean="0">
                <a:solidFill>
                  <a:srgbClr val="ED8B00"/>
                </a:solidFill>
                <a:latin typeface="PT Sans" panose="020B0503020203020204" pitchFamily="34" charset="-52"/>
                <a:ea typeface="Arial" charset="0"/>
              </a:rPr>
              <a:t>Государственная поддержка секьюритизации в </a:t>
            </a:r>
            <a:r>
              <a:rPr kumimoji="1" lang="ru-RU" sz="2000" cap="all" dirty="0" err="1" smtClean="0">
                <a:solidFill>
                  <a:srgbClr val="ED8B00"/>
                </a:solidFill>
                <a:latin typeface="PT Sans" panose="020B0503020203020204" pitchFamily="34" charset="-52"/>
                <a:ea typeface="Arial" charset="0"/>
              </a:rPr>
              <a:t>россии</a:t>
            </a:r>
            <a:endParaRPr kumimoji="1" lang="ru-RU" sz="2000" cap="all" dirty="0" smtClean="0">
              <a:solidFill>
                <a:srgbClr val="ED8B00"/>
              </a:solidFill>
              <a:latin typeface="PT Sans" panose="020B0503020203020204" pitchFamily="34" charset="-52"/>
              <a:ea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908422"/>
            <a:ext cx="8892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548382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Существующие меры поддержки</a:t>
            </a:r>
            <a:endParaRPr lang="ru-RU" sz="1100" dirty="0">
              <a:solidFill>
                <a:srgbClr val="00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47864" y="548680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148064" y="548680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91880" y="476672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Секьюритизация ипотеки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54838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</a:rPr>
              <a:t>Секьюритизация МСП</a:t>
            </a:r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980728"/>
            <a:ext cx="32403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Включение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в ломбардный список 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облигаций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без 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рейтинга </a:t>
            </a: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Реализация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специальной программы стимулирования кредитования МСП посредством привлечения средств от Банка России по залог 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активов</a:t>
            </a: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Возможность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пониженной </a:t>
            </a:r>
            <a:r>
              <a:rPr lang="ru-RU" sz="1000" dirty="0" err="1">
                <a:solidFill>
                  <a:schemeClr val="accent6">
                    <a:lumMod val="10000"/>
                  </a:schemeClr>
                </a:solidFill>
              </a:rPr>
              <a:t>аллокации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 капитала (20%) по 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активам, обеспеченным гарантией/поручительством АИЖК,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Корпорации МСП и МСП Банка </a:t>
            </a: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Снижение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регулятивных требований по удержанию риска </a:t>
            </a:r>
            <a:r>
              <a:rPr lang="ru-RU" sz="1000" dirty="0" err="1">
                <a:solidFill>
                  <a:schemeClr val="accent6">
                    <a:lumMod val="10000"/>
                  </a:schemeClr>
                </a:solidFill>
              </a:rPr>
              <a:t>оригинатором</a:t>
            </a:r>
            <a:endParaRPr lang="ru-RU" sz="10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Пониженная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ставка налогообложения</a:t>
            </a: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9872" y="980430"/>
            <a:ext cx="17281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00B050"/>
                </a:solidFill>
              </a:rPr>
              <a:t>Да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, возможно с поручительством АИЖК</a:t>
            </a: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1000" b="1" dirty="0" smtClean="0">
                <a:solidFill>
                  <a:srgbClr val="FF0000"/>
                </a:solidFill>
              </a:rPr>
              <a:t>Нет</a:t>
            </a:r>
            <a:endParaRPr lang="ru-RU" sz="1000" b="1" dirty="0">
              <a:solidFill>
                <a:srgbClr val="FF0000"/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 smtClean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b="1" dirty="0" smtClean="0">
              <a:solidFill>
                <a:srgbClr val="00B050"/>
              </a:solidFill>
            </a:endParaRPr>
          </a:p>
          <a:p>
            <a:endParaRPr lang="ru-RU" sz="1000" b="1" dirty="0">
              <a:solidFill>
                <a:srgbClr val="FF0000"/>
              </a:solidFill>
            </a:endParaRPr>
          </a:p>
          <a:p>
            <a:endParaRPr lang="ru-RU" sz="1000" b="1" dirty="0" smtClean="0">
              <a:solidFill>
                <a:srgbClr val="FF0000"/>
              </a:solidFill>
            </a:endParaRPr>
          </a:p>
          <a:p>
            <a:r>
              <a:rPr lang="ru-RU" sz="1000" b="1" dirty="0" smtClean="0">
                <a:solidFill>
                  <a:srgbClr val="FF0000"/>
                </a:solidFill>
              </a:rPr>
              <a:t>Нет</a:t>
            </a:r>
            <a:endParaRPr lang="ru-RU" sz="1000" b="1" dirty="0">
              <a:solidFill>
                <a:srgbClr val="FF0000"/>
              </a:solidFill>
            </a:endParaRPr>
          </a:p>
          <a:p>
            <a:endParaRPr lang="ru-RU" sz="1000" b="1" dirty="0">
              <a:solidFill>
                <a:srgbClr val="00B050"/>
              </a:solidFill>
            </a:endParaRPr>
          </a:p>
          <a:p>
            <a:endParaRPr lang="ru-RU" sz="1000" b="1" dirty="0" smtClean="0">
              <a:solidFill>
                <a:srgbClr val="00B050"/>
              </a:solidFill>
            </a:endParaRPr>
          </a:p>
          <a:p>
            <a:endParaRPr lang="ru-RU" sz="1000" b="1" dirty="0">
              <a:solidFill>
                <a:srgbClr val="00B050"/>
              </a:solidFill>
            </a:endParaRPr>
          </a:p>
          <a:p>
            <a:endParaRPr lang="ru-RU" sz="1000" b="1" dirty="0" smtClean="0">
              <a:solidFill>
                <a:srgbClr val="00B050"/>
              </a:solidFill>
            </a:endParaRPr>
          </a:p>
          <a:p>
            <a:endParaRPr lang="ru-RU" sz="1000" b="1" dirty="0">
              <a:solidFill>
                <a:srgbClr val="00B050"/>
              </a:solidFill>
            </a:endParaRPr>
          </a:p>
          <a:p>
            <a:r>
              <a:rPr lang="ru-RU" sz="1000" b="1" dirty="0" smtClean="0">
                <a:solidFill>
                  <a:srgbClr val="00B050"/>
                </a:solidFill>
              </a:rPr>
              <a:t>Да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(требования по удержанию отсутствуют)</a:t>
            </a:r>
          </a:p>
          <a:p>
            <a:endParaRPr lang="ru-RU" sz="1000" b="1" dirty="0" smtClean="0">
              <a:solidFill>
                <a:srgbClr val="00B050"/>
              </a:solidFill>
            </a:endParaRPr>
          </a:p>
          <a:p>
            <a:endParaRPr lang="ru-RU" sz="1000" b="1" dirty="0">
              <a:solidFill>
                <a:srgbClr val="00B050"/>
              </a:solidFill>
            </a:endParaRPr>
          </a:p>
          <a:p>
            <a:r>
              <a:rPr lang="ru-RU" sz="1000" b="1" dirty="0" smtClean="0">
                <a:solidFill>
                  <a:srgbClr val="00B050"/>
                </a:solidFill>
              </a:rPr>
              <a:t>Да</a:t>
            </a:r>
            <a:endParaRPr lang="ru-RU" sz="1000" b="1" dirty="0">
              <a:solidFill>
                <a:srgbClr val="00B050"/>
              </a:solidFill>
            </a:endParaRPr>
          </a:p>
          <a:p>
            <a:endParaRPr lang="ru-RU" sz="1000" b="1" dirty="0" smtClean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980430"/>
            <a:ext cx="38519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Нет</a:t>
            </a:r>
            <a:endParaRPr lang="ru-RU" sz="1000" b="1" dirty="0">
              <a:solidFill>
                <a:srgbClr val="FF0000"/>
              </a:solidFill>
            </a:endParaRPr>
          </a:p>
          <a:p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Предлагается включение с гарантией / поручительством Корпорации МСП и МСП Банка (замена требований по наличию рейтинга международных рейтинговых агентств)</a:t>
            </a:r>
          </a:p>
          <a:p>
            <a:endParaRPr lang="ru-RU" sz="1000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ru-RU" sz="1000" b="1" dirty="0" smtClean="0">
                <a:solidFill>
                  <a:srgbClr val="00B050"/>
                </a:solidFill>
              </a:rPr>
              <a:t>Да</a:t>
            </a:r>
            <a:endParaRPr lang="ru-RU" sz="1000" b="1" dirty="0">
              <a:solidFill>
                <a:srgbClr val="00B050"/>
              </a:solidFill>
            </a:endParaRPr>
          </a:p>
          <a:p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Предлагается установление пониженного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дисконта по облигациям, обеспеченным МСП кредитами, при проведении операций РЕПО в ЦБ РФ относительно дисконтов, применяемых для </a:t>
            </a:r>
            <a:r>
              <a:rPr lang="ru-RU" sz="1000">
                <a:solidFill>
                  <a:schemeClr val="accent6">
                    <a:lumMod val="10000"/>
                  </a:schemeClr>
                </a:solidFill>
              </a:rPr>
              <a:t>корпоративных </a:t>
            </a:r>
            <a:r>
              <a:rPr lang="ru-RU" sz="1000" smtClean="0">
                <a:solidFill>
                  <a:schemeClr val="accent6">
                    <a:lumMod val="10000"/>
                  </a:schemeClr>
                </a:solidFill>
              </a:rPr>
              <a:t>облигаций, 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и установление льготной ставки по операциям РЕПО с облигациями, обеспеченными кредитами МСП</a:t>
            </a:r>
          </a:p>
          <a:p>
            <a:endParaRPr lang="ru-RU" sz="1000" b="1" dirty="0" smtClean="0">
              <a:solidFill>
                <a:srgbClr val="FF0000"/>
              </a:solidFill>
            </a:endParaRPr>
          </a:p>
          <a:p>
            <a:r>
              <a:rPr lang="ru-RU" sz="1000" b="1" dirty="0" smtClean="0">
                <a:solidFill>
                  <a:srgbClr val="FF0000"/>
                </a:solidFill>
              </a:rPr>
              <a:t>Нет</a:t>
            </a:r>
            <a:endParaRPr lang="ru-RU" sz="1000" b="1" dirty="0">
              <a:solidFill>
                <a:srgbClr val="FF0000"/>
              </a:solidFill>
            </a:endParaRPr>
          </a:p>
          <a:p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Предлагается предусмотреть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возможность пониженной </a:t>
            </a:r>
            <a:r>
              <a:rPr lang="ru-RU" sz="1000" dirty="0" err="1">
                <a:solidFill>
                  <a:schemeClr val="accent6">
                    <a:lumMod val="10000"/>
                  </a:schemeClr>
                </a:solidFill>
              </a:rPr>
              <a:t>аллокации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 капитала (20%) по активам , обеспеченным поручительствами/гарантиями Корпорации МСП 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и МСП Банка</a:t>
            </a:r>
          </a:p>
          <a:p>
            <a:endParaRPr lang="ru-RU" sz="1000" b="1" dirty="0" smtClean="0">
              <a:solidFill>
                <a:srgbClr val="FF0000"/>
              </a:solidFill>
            </a:endParaRPr>
          </a:p>
          <a:p>
            <a:r>
              <a:rPr lang="ru-RU" sz="1000" b="1" dirty="0" smtClean="0">
                <a:solidFill>
                  <a:srgbClr val="FF0000"/>
                </a:solidFill>
              </a:rPr>
              <a:t>Нет</a:t>
            </a:r>
            <a:r>
              <a:rPr lang="ru-RU" sz="1000" dirty="0">
                <a:solidFill>
                  <a:srgbClr val="000000"/>
                </a:solidFill>
              </a:rPr>
              <a:t>,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норма составляет 20%</a:t>
            </a:r>
          </a:p>
          <a:p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Предлагается снизить до 5% в соответствии с требованиями 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Базеля</a:t>
            </a:r>
            <a:endParaRPr lang="ru-RU" sz="10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b="1" dirty="0" smtClean="0">
              <a:solidFill>
                <a:srgbClr val="FF0000"/>
              </a:solidFill>
            </a:endParaRPr>
          </a:p>
          <a:p>
            <a:r>
              <a:rPr lang="ru-RU" sz="1000" b="1" dirty="0" smtClean="0">
                <a:solidFill>
                  <a:srgbClr val="FF0000"/>
                </a:solidFill>
              </a:rPr>
              <a:t>Нет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, ставка 20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%</a:t>
            </a:r>
            <a:endParaRPr lang="ru-RU" sz="10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4745176"/>
            <a:ext cx="871296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chemeClr val="accent4"/>
              </a:buClr>
              <a:buSzPct val="120000"/>
            </a:pPr>
            <a:r>
              <a:rPr lang="ru-RU" sz="1000" b="1" dirty="0" smtClean="0">
                <a:solidFill>
                  <a:srgbClr val="0070C0"/>
                </a:solidFill>
              </a:rPr>
              <a:t>Дополнительно:</a:t>
            </a:r>
          </a:p>
          <a:p>
            <a:pPr marL="228600" indent="-228600" algn="just">
              <a:lnSpc>
                <a:spcPct val="150000"/>
              </a:lnSpc>
              <a:buClr>
                <a:schemeClr val="accent4"/>
              </a:buClr>
              <a:buSzPct val="120000"/>
              <a:buFont typeface="Symbol" pitchFamily="18" charset="2"/>
              <a:buChar char=""/>
            </a:pP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Внесение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изменений в Инструкцию 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Банка России "Об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обязательных нормативах банков"  № 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139-И,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исключающих увеличение нагрузки на капитал банков-</a:t>
            </a:r>
            <a:r>
              <a:rPr lang="ru-RU" sz="1000" dirty="0" err="1">
                <a:solidFill>
                  <a:schemeClr val="accent6">
                    <a:lumMod val="10000"/>
                  </a:schemeClr>
                </a:solidFill>
              </a:rPr>
              <a:t>оригинаторов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 по сравнению с базовым активом (портфелем кредитов МСП, с учетом 75% </a:t>
            </a:r>
            <a:r>
              <a:rPr lang="ru-RU" sz="1000" dirty="0" err="1">
                <a:solidFill>
                  <a:schemeClr val="accent6">
                    <a:lumMod val="10000"/>
                  </a:schemeClr>
                </a:solidFill>
              </a:rPr>
              <a:t>аллокации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 по кредитам малому бизнесу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), в том числе за счет перехода на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использование банками-</a:t>
            </a:r>
            <a:r>
              <a:rPr lang="ru-RU" sz="1000" dirty="0" err="1">
                <a:solidFill>
                  <a:schemeClr val="accent6">
                    <a:lumMod val="10000"/>
                  </a:schemeClr>
                </a:solidFill>
              </a:rPr>
              <a:t>оригинаторами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accent6">
                    <a:lumMod val="10000"/>
                  </a:schemeClr>
                </a:solidFill>
              </a:rPr>
              <a:t>IRB-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подхода (внутренние рейтинги) </a:t>
            </a:r>
            <a:r>
              <a:rPr lang="ru-RU" sz="1000" dirty="0">
                <a:solidFill>
                  <a:schemeClr val="accent6">
                    <a:lumMod val="10000"/>
                  </a:schemeClr>
                </a:solidFill>
              </a:rPr>
              <a:t>для определения коэффициентов риска по отдельным </a:t>
            </a:r>
            <a:r>
              <a:rPr lang="ru-RU" sz="1000" dirty="0" smtClean="0">
                <a:solidFill>
                  <a:schemeClr val="accent6">
                    <a:lumMod val="10000"/>
                  </a:schemeClr>
                </a:solidFill>
              </a:rPr>
              <a:t>траншам, а не использования 1250%. </a:t>
            </a:r>
            <a:endParaRPr lang="ru-RU" sz="1000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0" y="479715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3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BFC211E-4869-49D8-BE9D-9DBFEC7C1BFF}" type="datetime1">
              <a:rPr lang="ru-RU" smtClean="0"/>
              <a:pPr>
                <a:defRPr/>
              </a:pPr>
              <a:t>17.03.2016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B8798-777A-4440-8018-B568AF01F05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87129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ru-RU" sz="2000" cap="all" dirty="0" smtClean="0">
                <a:latin typeface="PT Sans" panose="020B0503020203020204" pitchFamily="34" charset="-52"/>
                <a:ea typeface="Arial" charset="0"/>
              </a:rPr>
              <a:t>Варианты государственной поддержки сделок по секьюритизации</a:t>
            </a:r>
            <a:endParaRPr kumimoji="1" lang="ru-RU" sz="2000" cap="all" dirty="0">
              <a:latin typeface="PT Sans" panose="020B0503020203020204" pitchFamily="34" charset="-52"/>
              <a:ea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08720"/>
            <a:ext cx="90364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50" b="1" dirty="0">
                <a:solidFill>
                  <a:srgbClr val="000000"/>
                </a:solidFill>
              </a:rPr>
              <a:t>1. </a:t>
            </a:r>
            <a:r>
              <a:rPr lang="ru-RU" sz="1150" b="1" dirty="0" smtClean="0">
                <a:solidFill>
                  <a:srgbClr val="0086CD"/>
                </a:solidFill>
              </a:rPr>
              <a:t>Отдельная </a:t>
            </a:r>
            <a:r>
              <a:rPr lang="ru-RU" sz="1150" b="1" dirty="0">
                <a:solidFill>
                  <a:srgbClr val="0086CD"/>
                </a:solidFill>
              </a:rPr>
              <a:t>сделка секьюритизации </a:t>
            </a:r>
            <a:r>
              <a:rPr lang="ru-RU" sz="1150" b="1" dirty="0" smtClean="0">
                <a:solidFill>
                  <a:srgbClr val="0086CD"/>
                </a:solidFill>
              </a:rPr>
              <a:t>для крупных банков</a:t>
            </a:r>
          </a:p>
          <a:p>
            <a:r>
              <a:rPr lang="ru-RU" sz="1150" dirty="0" smtClean="0">
                <a:solidFill>
                  <a:srgbClr val="000000"/>
                </a:solidFill>
              </a:rPr>
              <a:t>МСП Банк выступает в роли организатора, «якорного инвестора»</a:t>
            </a:r>
          </a:p>
          <a:p>
            <a:r>
              <a:rPr lang="ru-RU" sz="1150" b="1" dirty="0">
                <a:solidFill>
                  <a:srgbClr val="000000"/>
                </a:solidFill>
              </a:rPr>
              <a:t>2. </a:t>
            </a:r>
            <a:r>
              <a:rPr lang="ru-RU" sz="1150" b="1" dirty="0">
                <a:solidFill>
                  <a:srgbClr val="0086CD"/>
                </a:solidFill>
              </a:rPr>
              <a:t>Накопительная структура </a:t>
            </a:r>
            <a:r>
              <a:rPr lang="ru-RU" sz="1150" dirty="0">
                <a:solidFill>
                  <a:srgbClr val="000000"/>
                </a:solidFill>
              </a:rPr>
              <a:t>– промежуточное финансирование для накопления портфеля МСП кредитов и последующей секьюритизации </a:t>
            </a:r>
            <a:r>
              <a:rPr lang="ru-RU" sz="1150" dirty="0" smtClean="0">
                <a:solidFill>
                  <a:srgbClr val="000000"/>
                </a:solidFill>
              </a:rPr>
              <a:t>для банков, размер портфеля МСП которых недостаточно велик для проведения индивидуальной сделки.</a:t>
            </a:r>
          </a:p>
          <a:p>
            <a:r>
              <a:rPr lang="ru-RU" sz="1150" dirty="0">
                <a:solidFill>
                  <a:srgbClr val="000000"/>
                </a:solidFill>
              </a:rPr>
              <a:t>МСП Банк выступает в роли организатора, </a:t>
            </a:r>
            <a:r>
              <a:rPr lang="ru-RU" sz="1150" dirty="0" smtClean="0">
                <a:solidFill>
                  <a:srgbClr val="000000"/>
                </a:solidFill>
              </a:rPr>
              <a:t>предоставляет «старшую» кредитную линию</a:t>
            </a:r>
          </a:p>
          <a:p>
            <a:pPr marL="342900" indent="-342900">
              <a:buAutoNum type="arabicPeriod"/>
            </a:pPr>
            <a:endParaRPr lang="ru-RU" sz="1150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ru-RU" sz="1150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ru-RU" sz="1150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ru-RU" sz="1150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ru-RU" sz="1150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ru-RU" sz="1150" dirty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ru-RU" sz="1150" dirty="0" smtClean="0">
              <a:solidFill>
                <a:srgbClr val="000000"/>
              </a:solidFill>
            </a:endParaRPr>
          </a:p>
          <a:p>
            <a:pPr marL="342900" indent="-342900">
              <a:buAutoNum type="arabicPeriod"/>
            </a:pPr>
            <a:endParaRPr lang="ru-RU" sz="1150" dirty="0" smtClean="0">
              <a:solidFill>
                <a:srgbClr val="000000"/>
              </a:solidFill>
            </a:endParaRPr>
          </a:p>
          <a:p>
            <a:endParaRPr lang="ru-RU" sz="1150" dirty="0" smtClean="0">
              <a:solidFill>
                <a:srgbClr val="000000"/>
              </a:solidFill>
            </a:endParaRPr>
          </a:p>
          <a:p>
            <a:endParaRPr lang="ru-RU" sz="1150" dirty="0">
              <a:solidFill>
                <a:srgbClr val="000000"/>
              </a:solidFill>
            </a:endParaRPr>
          </a:p>
          <a:p>
            <a:endParaRPr lang="ru-RU" sz="1150" dirty="0" smtClean="0">
              <a:solidFill>
                <a:srgbClr val="000000"/>
              </a:solidFill>
            </a:endParaRPr>
          </a:p>
          <a:p>
            <a:endParaRPr lang="ru-RU" sz="1150" dirty="0" smtClean="0">
              <a:solidFill>
                <a:srgbClr val="000000"/>
              </a:solidFill>
            </a:endParaRPr>
          </a:p>
          <a:p>
            <a:r>
              <a:rPr lang="ru-RU" sz="1150" dirty="0" smtClean="0">
                <a:solidFill>
                  <a:srgbClr val="000000"/>
                </a:solidFill>
              </a:rPr>
              <a:t>3. </a:t>
            </a:r>
            <a:r>
              <a:rPr lang="ru-RU" sz="1150" b="1" dirty="0" err="1">
                <a:solidFill>
                  <a:srgbClr val="0086CD"/>
                </a:solidFill>
              </a:rPr>
              <a:t>Мультиоригинаторная</a:t>
            </a:r>
            <a:r>
              <a:rPr lang="ru-RU" sz="1150" b="1" dirty="0">
                <a:solidFill>
                  <a:srgbClr val="0086CD"/>
                </a:solidFill>
              </a:rPr>
              <a:t> платформа </a:t>
            </a:r>
            <a:r>
              <a:rPr lang="ru-RU" sz="1150" dirty="0">
                <a:solidFill>
                  <a:srgbClr val="000000"/>
                </a:solidFill>
              </a:rPr>
              <a:t>- </a:t>
            </a:r>
            <a:r>
              <a:rPr lang="ru-RU" sz="1150" dirty="0" smtClean="0">
                <a:solidFill>
                  <a:srgbClr val="000000"/>
                </a:solidFill>
              </a:rPr>
              <a:t>накопительная структура </a:t>
            </a:r>
            <a:r>
              <a:rPr lang="ru-RU" sz="1150" dirty="0">
                <a:solidFill>
                  <a:srgbClr val="000000"/>
                </a:solidFill>
              </a:rPr>
              <a:t>для малых и средних </a:t>
            </a:r>
            <a:r>
              <a:rPr lang="ru-RU" sz="1150" dirty="0" smtClean="0">
                <a:solidFill>
                  <a:srgbClr val="000000"/>
                </a:solidFill>
              </a:rPr>
              <a:t>банков </a:t>
            </a:r>
            <a:r>
              <a:rPr lang="ru-RU" sz="1150" dirty="0">
                <a:solidFill>
                  <a:srgbClr val="000000"/>
                </a:solidFill>
              </a:rPr>
              <a:t>и </a:t>
            </a:r>
            <a:r>
              <a:rPr lang="ru-RU" sz="1150" dirty="0" smtClean="0">
                <a:solidFill>
                  <a:srgbClr val="000000"/>
                </a:solidFill>
              </a:rPr>
              <a:t>опциональный </a:t>
            </a:r>
            <a:r>
              <a:rPr lang="ru-RU" sz="1150" dirty="0">
                <a:solidFill>
                  <a:srgbClr val="000000"/>
                </a:solidFill>
              </a:rPr>
              <a:t>выпуск облигаций, </a:t>
            </a:r>
            <a:r>
              <a:rPr lang="ru-RU" sz="1150" dirty="0" smtClean="0">
                <a:solidFill>
                  <a:srgbClr val="000000"/>
                </a:solidFill>
              </a:rPr>
              <a:t>обеспеченных</a:t>
            </a:r>
            <a:r>
              <a:rPr lang="ru-RU" sz="1150" dirty="0">
                <a:solidFill>
                  <a:srgbClr val="000000"/>
                </a:solidFill>
              </a:rPr>
              <a:t> кредитами</a:t>
            </a:r>
            <a:r>
              <a:rPr lang="ru-RU" sz="1150" dirty="0" smtClean="0">
                <a:solidFill>
                  <a:srgbClr val="000000"/>
                </a:solidFill>
              </a:rPr>
              <a:t> МСП. </a:t>
            </a:r>
          </a:p>
          <a:p>
            <a:r>
              <a:rPr lang="ru-RU" sz="1150" dirty="0" smtClean="0">
                <a:solidFill>
                  <a:srgbClr val="000000"/>
                </a:solidFill>
              </a:rPr>
              <a:t>МСП </a:t>
            </a:r>
            <a:r>
              <a:rPr lang="ru-RU" sz="1150" dirty="0">
                <a:solidFill>
                  <a:srgbClr val="000000"/>
                </a:solidFill>
              </a:rPr>
              <a:t>Банк выступает в роли организатора, предоставляет </a:t>
            </a:r>
            <a:r>
              <a:rPr lang="ru-RU" sz="1150" dirty="0" smtClean="0">
                <a:solidFill>
                  <a:srgbClr val="000000"/>
                </a:solidFill>
              </a:rPr>
              <a:t>«старшую» и «мезонинную» кредитную линию</a:t>
            </a:r>
            <a:endParaRPr lang="ru-RU" sz="1150" dirty="0">
              <a:solidFill>
                <a:srgbClr val="000000"/>
              </a:solidFill>
            </a:endParaRPr>
          </a:p>
        </p:txBody>
      </p:sp>
      <p:sp>
        <p:nvSpPr>
          <p:cNvPr id="16" name="Text Box 7"/>
          <p:cNvSpPr txBox="1">
            <a:spLocks noChangeAspect="1" noChangeArrowheads="1"/>
          </p:cNvSpPr>
          <p:nvPr/>
        </p:nvSpPr>
        <p:spPr bwMode="gray">
          <a:xfrm>
            <a:off x="323529" y="2478258"/>
            <a:ext cx="165618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>
            <a:defPPr>
              <a:defRPr lang="ru-RU"/>
            </a:defPPr>
            <a:lvl1pPr algn="ctr">
              <a:spcBef>
                <a:spcPct val="20000"/>
              </a:spcBef>
              <a:defRPr sz="1400" b="1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ru-RU" dirty="0"/>
              <a:t>БАНК -ОРИГИНАТОР </a:t>
            </a:r>
          </a:p>
        </p:txBody>
      </p:sp>
      <p:graphicFrame>
        <p:nvGraphicFramePr>
          <p:cNvPr id="17" name="Group 4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817281"/>
              </p:ext>
            </p:extLst>
          </p:nvPr>
        </p:nvGraphicFramePr>
        <p:xfrm>
          <a:off x="3347864" y="2132856"/>
          <a:ext cx="2232248" cy="1497767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39049"/>
                <a:gridCol w="1293199"/>
              </a:tblGrid>
              <a:tr h="362754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СПЕЦИАЛИЗИРОВАННОЕ </a:t>
                      </a:r>
                      <a:b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ФИНАНСОВОЕ ОБЩЕСТВО</a:t>
                      </a:r>
                      <a:endParaRPr kumimoji="0" lang="en-US" sz="1050" b="1" i="0" u="none" strike="noStrike" kern="1200" cap="all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29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Портфель кредитов</a:t>
                      </a:r>
                      <a:b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Старшее финансирование</a:t>
                      </a:r>
                      <a:endParaRPr kumimoji="0" lang="en-US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96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Младшее финансирование</a:t>
                      </a:r>
                      <a:endParaRPr kumimoji="0" lang="en-US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Прямая со стрелкой 5"/>
          <p:cNvCxnSpPr/>
          <p:nvPr/>
        </p:nvCxnSpPr>
        <p:spPr>
          <a:xfrm rot="10800000">
            <a:off x="5638932" y="2838010"/>
            <a:ext cx="1669372" cy="14927"/>
          </a:xfrm>
          <a:prstGeom prst="bentConnector3">
            <a:avLst>
              <a:gd name="adj1" fmla="val -6487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</p:cxnSp>
      <p:sp>
        <p:nvSpPr>
          <p:cNvPr id="19" name="Text Box 357"/>
          <p:cNvSpPr txBox="1">
            <a:spLocks noChangeArrowheads="1"/>
          </p:cNvSpPr>
          <p:nvPr/>
        </p:nvSpPr>
        <p:spPr bwMode="auto">
          <a:xfrm>
            <a:off x="5652120" y="2420888"/>
            <a:ext cx="1584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Старшая</a:t>
            </a:r>
            <a:r>
              <a:rPr lang="ru-RU" sz="1000" dirty="0" smtClean="0">
                <a:solidFill>
                  <a:srgbClr val="0A2973"/>
                </a:solidFill>
                <a:latin typeface="Arial" pitchFamily="34" charset="0"/>
              </a:rPr>
              <a:t> кредитна</a:t>
            </a:r>
            <a:r>
              <a:rPr lang="ru-RU" sz="1000" dirty="0" smtClean="0">
                <a:solidFill>
                  <a:srgbClr val="0A2973"/>
                </a:solidFill>
              </a:rPr>
              <a:t>я</a:t>
            </a:r>
            <a:r>
              <a:rPr lang="ru-RU" sz="1000" dirty="0">
                <a:solidFill>
                  <a:srgbClr val="0A2973"/>
                </a:solidFill>
              </a:rPr>
              <a:t> </a:t>
            </a:r>
            <a:r>
              <a:rPr lang="ru-RU" sz="1000" dirty="0" smtClean="0">
                <a:solidFill>
                  <a:srgbClr val="0A2973"/>
                </a:solidFill>
              </a:rPr>
              <a:t>линия</a:t>
            </a:r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cxnSp>
        <p:nvCxnSpPr>
          <p:cNvPr id="20" name="Прямая со стрелкой 5"/>
          <p:cNvCxnSpPr>
            <a:stCxn id="16" idx="2"/>
            <a:endCxn id="17" idx="2"/>
          </p:cNvCxnSpPr>
          <p:nvPr/>
        </p:nvCxnSpPr>
        <p:spPr>
          <a:xfrm rot="16200000" flipH="1">
            <a:off x="2493232" y="1659866"/>
            <a:ext cx="629145" cy="3312367"/>
          </a:xfrm>
          <a:prstGeom prst="bentConnector3">
            <a:avLst>
              <a:gd name="adj1" fmla="val 136335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</p:cxnSp>
      <p:sp>
        <p:nvSpPr>
          <p:cNvPr id="21" name="Text Box 357"/>
          <p:cNvSpPr txBox="1">
            <a:spLocks noChangeArrowheads="1"/>
          </p:cNvSpPr>
          <p:nvPr/>
        </p:nvSpPr>
        <p:spPr bwMode="auto">
          <a:xfrm>
            <a:off x="1979712" y="2640857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Дополнительные продажи</a:t>
            </a:r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sp>
        <p:nvSpPr>
          <p:cNvPr id="22" name="Text Box 357"/>
          <p:cNvSpPr txBox="1">
            <a:spLocks noChangeArrowheads="1"/>
          </p:cNvSpPr>
          <p:nvPr/>
        </p:nvSpPr>
        <p:spPr bwMode="auto">
          <a:xfrm>
            <a:off x="1763688" y="3623708"/>
            <a:ext cx="18722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Младшее</a:t>
            </a:r>
            <a:r>
              <a:rPr lang="ru-RU" sz="1000" dirty="0" smtClean="0">
                <a:solidFill>
                  <a:srgbClr val="0A2973"/>
                </a:solidFill>
                <a:latin typeface="Arial" pitchFamily="34" charset="0"/>
              </a:rPr>
              <a:t> финансирование</a:t>
            </a:r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cxnSp>
        <p:nvCxnSpPr>
          <p:cNvPr id="23" name="AutoShape 45"/>
          <p:cNvCxnSpPr>
            <a:cxnSpLocks noChangeShapeType="1"/>
          </p:cNvCxnSpPr>
          <p:nvPr/>
        </p:nvCxnSpPr>
        <p:spPr bwMode="auto">
          <a:xfrm>
            <a:off x="1979712" y="2636912"/>
            <a:ext cx="1368152" cy="12700"/>
          </a:xfrm>
          <a:prstGeom prst="bentConnector3">
            <a:avLst>
              <a:gd name="adj1" fmla="val 94889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</p:spPr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80" y="2564904"/>
            <a:ext cx="1485900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Group 4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00098"/>
              </p:ext>
            </p:extLst>
          </p:nvPr>
        </p:nvGraphicFramePr>
        <p:xfrm>
          <a:off x="3564707" y="4581128"/>
          <a:ext cx="2232248" cy="134372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39049"/>
                <a:gridCol w="1293199"/>
              </a:tblGrid>
              <a:tr h="24260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НАКОПИТЕЛЬНАЯ СТРУКТУРА</a:t>
                      </a:r>
                      <a:endParaRPr kumimoji="0" lang="en-US" sz="1050" b="1" i="0" u="none" strike="noStrike" kern="1200" cap="all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464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Портфель МСП кредитов</a:t>
                      </a:r>
                      <a:b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endParaRPr kumimoji="0" lang="ru-RU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Старший кредит</a:t>
                      </a:r>
                      <a:endParaRPr kumimoji="0" lang="en-US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Мезонинный кредит</a:t>
                      </a:r>
                      <a:endParaRPr kumimoji="0" lang="en-US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37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Младший кредит</a:t>
                      </a:r>
                      <a:endParaRPr kumimoji="0" lang="en-US" sz="9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 Box 7"/>
          <p:cNvSpPr txBox="1">
            <a:spLocks noChangeAspect="1" noChangeArrowheads="1"/>
          </p:cNvSpPr>
          <p:nvPr/>
        </p:nvSpPr>
        <p:spPr bwMode="gray">
          <a:xfrm>
            <a:off x="108323" y="5157191"/>
            <a:ext cx="1800200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>
            <a:defPPr>
              <a:defRPr lang="ru-RU"/>
            </a:defPPr>
            <a:lvl1pPr algn="ctr">
              <a:spcBef>
                <a:spcPct val="20000"/>
              </a:spcBef>
              <a:defRPr sz="1400" b="1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ru-RU" sz="1000" dirty="0"/>
              <a:t>БАНК </a:t>
            </a:r>
            <a:r>
              <a:rPr lang="ru-RU" sz="1000" dirty="0" smtClean="0"/>
              <a:t>–ОРИГИНАТОР - 3</a:t>
            </a:r>
            <a:endParaRPr lang="ru-RU" sz="1000" dirty="0"/>
          </a:p>
        </p:txBody>
      </p:sp>
      <p:sp>
        <p:nvSpPr>
          <p:cNvPr id="27" name="Text Box 7"/>
          <p:cNvSpPr txBox="1">
            <a:spLocks noChangeAspect="1" noChangeArrowheads="1"/>
          </p:cNvSpPr>
          <p:nvPr/>
        </p:nvSpPr>
        <p:spPr bwMode="gray">
          <a:xfrm>
            <a:off x="341116" y="5369827"/>
            <a:ext cx="1800200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>
            <a:defPPr>
              <a:defRPr lang="ru-RU"/>
            </a:defPPr>
            <a:lvl1pPr algn="ctr">
              <a:spcBef>
                <a:spcPct val="20000"/>
              </a:spcBef>
              <a:defRPr sz="1400" b="1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ru-RU" sz="1000" dirty="0"/>
              <a:t>БАНК </a:t>
            </a:r>
            <a:r>
              <a:rPr lang="ru-RU" sz="1000" dirty="0" smtClean="0"/>
              <a:t>–ОРИГИНАТОР - 2</a:t>
            </a:r>
            <a:endParaRPr lang="ru-RU" sz="1000" dirty="0"/>
          </a:p>
        </p:txBody>
      </p:sp>
      <p:sp>
        <p:nvSpPr>
          <p:cNvPr id="28" name="Text Box 7"/>
          <p:cNvSpPr txBox="1">
            <a:spLocks noChangeAspect="1" noChangeArrowheads="1"/>
          </p:cNvSpPr>
          <p:nvPr/>
        </p:nvSpPr>
        <p:spPr bwMode="gray">
          <a:xfrm>
            <a:off x="540371" y="5559042"/>
            <a:ext cx="1800200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>
            <a:defPPr>
              <a:defRPr lang="ru-RU"/>
            </a:defPPr>
            <a:lvl1pPr algn="ctr">
              <a:spcBef>
                <a:spcPct val="20000"/>
              </a:spcBef>
              <a:defRPr sz="1400" b="1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ru-RU" sz="1000" dirty="0"/>
              <a:t>БАНК </a:t>
            </a:r>
            <a:r>
              <a:rPr lang="ru-RU" sz="1000" dirty="0" smtClean="0"/>
              <a:t>–ОРИГИНАТОР - 1 </a:t>
            </a:r>
            <a:endParaRPr lang="ru-RU" sz="1000" dirty="0"/>
          </a:p>
        </p:txBody>
      </p:sp>
      <p:cxnSp>
        <p:nvCxnSpPr>
          <p:cNvPr id="29" name="Прямая со стрелкой 5"/>
          <p:cNvCxnSpPr>
            <a:stCxn id="26" idx="3"/>
          </p:cNvCxnSpPr>
          <p:nvPr/>
        </p:nvCxnSpPr>
        <p:spPr>
          <a:xfrm>
            <a:off x="1908523" y="5280302"/>
            <a:ext cx="1656183" cy="22883"/>
          </a:xfrm>
          <a:prstGeom prst="bentConnector3">
            <a:avLst>
              <a:gd name="adj1" fmla="val -1044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</p:cxnSp>
      <p:cxnSp>
        <p:nvCxnSpPr>
          <p:cNvPr id="30" name="Прямая со стрелкой 5"/>
          <p:cNvCxnSpPr/>
          <p:nvPr/>
        </p:nvCxnSpPr>
        <p:spPr>
          <a:xfrm flipV="1">
            <a:off x="2141316" y="5469516"/>
            <a:ext cx="1423391" cy="47715"/>
          </a:xfrm>
          <a:prstGeom prst="bentConnector3">
            <a:avLst>
              <a:gd name="adj1" fmla="val -1514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</p:cxnSp>
      <p:cxnSp>
        <p:nvCxnSpPr>
          <p:cNvPr id="31" name="Прямая со стрелкой 5"/>
          <p:cNvCxnSpPr/>
          <p:nvPr/>
        </p:nvCxnSpPr>
        <p:spPr>
          <a:xfrm>
            <a:off x="2293716" y="5645339"/>
            <a:ext cx="1270991" cy="15908"/>
          </a:xfrm>
          <a:prstGeom prst="bentConnector3">
            <a:avLst>
              <a:gd name="adj1" fmla="val 4526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</p:cxnSp>
      <p:sp>
        <p:nvSpPr>
          <p:cNvPr id="32" name="Text Box 357"/>
          <p:cNvSpPr txBox="1">
            <a:spLocks noChangeArrowheads="1"/>
          </p:cNvSpPr>
          <p:nvPr/>
        </p:nvSpPr>
        <p:spPr bwMode="auto">
          <a:xfrm>
            <a:off x="2196555" y="4935240"/>
            <a:ext cx="1368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Дополнительные продажи кредитов</a:t>
            </a:r>
            <a:r>
              <a:rPr lang="ru-RU" sz="1000" dirty="0" smtClean="0">
                <a:solidFill>
                  <a:srgbClr val="0A2973"/>
                </a:solidFill>
                <a:latin typeface="Arial" pitchFamily="34" charset="0"/>
              </a:rPr>
              <a:t> на револьверной основе</a:t>
            </a:r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cxnSp>
        <p:nvCxnSpPr>
          <p:cNvPr id="33" name="Прямая со стрелкой 5"/>
          <p:cNvCxnSpPr>
            <a:stCxn id="28" idx="2"/>
            <a:endCxn id="25" idx="2"/>
          </p:cNvCxnSpPr>
          <p:nvPr/>
        </p:nvCxnSpPr>
        <p:spPr>
          <a:xfrm rot="16200000" flipH="1">
            <a:off x="3000858" y="4244876"/>
            <a:ext cx="119586" cy="3240360"/>
          </a:xfrm>
          <a:prstGeom prst="bentConnector3">
            <a:avLst>
              <a:gd name="adj1" fmla="val 291160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</p:cxnSp>
      <p:cxnSp>
        <p:nvCxnSpPr>
          <p:cNvPr id="34" name="Прямая со стрелкой 5"/>
          <p:cNvCxnSpPr>
            <a:stCxn id="26" idx="1"/>
            <a:endCxn id="25" idx="2"/>
          </p:cNvCxnSpPr>
          <p:nvPr/>
        </p:nvCxnSpPr>
        <p:spPr>
          <a:xfrm rot="10800000" flipH="1" flipV="1">
            <a:off x="108323" y="5280301"/>
            <a:ext cx="4572508" cy="644547"/>
          </a:xfrm>
          <a:prstGeom prst="bentConnector4">
            <a:avLst>
              <a:gd name="adj1" fmla="val -283"/>
              <a:gd name="adj2" fmla="val 135467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</p:cxnSp>
      <p:cxnSp>
        <p:nvCxnSpPr>
          <p:cNvPr id="35" name="Прямая со стрелкой 5"/>
          <p:cNvCxnSpPr>
            <a:stCxn id="27" idx="1"/>
            <a:endCxn id="25" idx="2"/>
          </p:cNvCxnSpPr>
          <p:nvPr/>
        </p:nvCxnSpPr>
        <p:spPr>
          <a:xfrm rot="10800000" flipH="1" flipV="1">
            <a:off x="341115" y="5492937"/>
            <a:ext cx="4339715" cy="431911"/>
          </a:xfrm>
          <a:prstGeom prst="bentConnector4">
            <a:avLst>
              <a:gd name="adj1" fmla="val -2485"/>
              <a:gd name="adj2" fmla="val 152928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</p:cxnSp>
      <p:sp>
        <p:nvSpPr>
          <p:cNvPr id="36" name="Text Box 357"/>
          <p:cNvSpPr txBox="1">
            <a:spLocks noChangeArrowheads="1"/>
          </p:cNvSpPr>
          <p:nvPr/>
        </p:nvSpPr>
        <p:spPr bwMode="auto">
          <a:xfrm>
            <a:off x="396355" y="6135106"/>
            <a:ext cx="35283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Предоставление младшей</a:t>
            </a:r>
            <a:r>
              <a:rPr lang="ru-RU" sz="1000" dirty="0" smtClean="0">
                <a:solidFill>
                  <a:srgbClr val="0A2973"/>
                </a:solidFill>
                <a:latin typeface="Arial" pitchFamily="34" charset="0"/>
              </a:rPr>
              <a:t> кредитной линии</a:t>
            </a:r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cxnSp>
        <p:nvCxnSpPr>
          <p:cNvPr id="37" name="Прямая со стрелкой 5"/>
          <p:cNvCxnSpPr/>
          <p:nvPr/>
        </p:nvCxnSpPr>
        <p:spPr>
          <a:xfrm rot="10800000">
            <a:off x="5855775" y="5013175"/>
            <a:ext cx="1513824" cy="19368"/>
          </a:xfrm>
          <a:prstGeom prst="bentConnector3">
            <a:avLst>
              <a:gd name="adj1" fmla="val 93547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</p:cxnSp>
      <p:sp>
        <p:nvSpPr>
          <p:cNvPr id="38" name="Text Box 357"/>
          <p:cNvSpPr txBox="1">
            <a:spLocks noChangeArrowheads="1"/>
          </p:cNvSpPr>
          <p:nvPr/>
        </p:nvSpPr>
        <p:spPr bwMode="auto">
          <a:xfrm>
            <a:off x="5724947" y="4685073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Предоставление старшей кредитной</a:t>
            </a:r>
            <a:r>
              <a:rPr lang="ru-RU" sz="1000" dirty="0" smtClean="0">
                <a:solidFill>
                  <a:srgbClr val="0A2973"/>
                </a:solidFill>
                <a:latin typeface="Arial" pitchFamily="34" charset="0"/>
              </a:rPr>
              <a:t> линии</a:t>
            </a:r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cxnSp>
        <p:nvCxnSpPr>
          <p:cNvPr id="39" name="Прямая со стрелкой 5"/>
          <p:cNvCxnSpPr/>
          <p:nvPr/>
        </p:nvCxnSpPr>
        <p:spPr>
          <a:xfrm rot="10800000">
            <a:off x="5855775" y="5373215"/>
            <a:ext cx="1513824" cy="19368"/>
          </a:xfrm>
          <a:prstGeom prst="bentConnector3">
            <a:avLst>
              <a:gd name="adj1" fmla="val 93547"/>
            </a:avLst>
          </a:prstGeom>
          <a:noFill/>
          <a:ln w="3175">
            <a:solidFill>
              <a:schemeClr val="tx1"/>
            </a:solidFill>
            <a:prstDash val="sysDot"/>
            <a:miter lim="800000"/>
            <a:headEnd type="none" w="med" len="med"/>
            <a:tailEnd type="triangle" w="med" len="med"/>
          </a:ln>
        </p:spPr>
      </p:cxnSp>
      <p:sp>
        <p:nvSpPr>
          <p:cNvPr id="40" name="Text Box 357"/>
          <p:cNvSpPr txBox="1">
            <a:spLocks noChangeArrowheads="1"/>
          </p:cNvSpPr>
          <p:nvPr/>
        </p:nvSpPr>
        <p:spPr bwMode="auto">
          <a:xfrm>
            <a:off x="5724947" y="5157191"/>
            <a:ext cx="172819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/>
            <a:r>
              <a:rPr lang="ru-RU" sz="1000" baseline="0" dirty="0" smtClean="0">
                <a:solidFill>
                  <a:srgbClr val="0A2973"/>
                </a:solidFill>
                <a:latin typeface="Arial" pitchFamily="34" charset="0"/>
              </a:rPr>
              <a:t>Предоставление мезонинного финансирования</a:t>
            </a:r>
            <a:endParaRPr lang="ru-RU" sz="1000" baseline="0" dirty="0">
              <a:solidFill>
                <a:srgbClr val="0A2973"/>
              </a:solidFill>
              <a:latin typeface="Arial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80" y="4869160"/>
            <a:ext cx="1485900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1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cap="none" dirty="0" smtClean="0">
                <a:latin typeface="PT Sans" charset="0"/>
              </a:rPr>
              <a:t>СПАСИБО ЗА ВНИМАНИЕ!</a:t>
            </a:r>
          </a:p>
        </p:txBody>
      </p:sp>
      <p:sp>
        <p:nvSpPr>
          <p:cNvPr id="90115" name="Дата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EB35D37-0AFE-4A19-B32A-28CEF5DC3A3F}" type="datetime1">
              <a:rPr lang="ru-RU" smtClean="0">
                <a:latin typeface="PT Sans" charset="0"/>
              </a:rPr>
              <a:pPr/>
              <a:t>17.03.2016</a:t>
            </a:fld>
            <a:endParaRPr lang="ru-RU" smtClean="0">
              <a:latin typeface="PT Sans" charset="0"/>
            </a:endParaRPr>
          </a:p>
        </p:txBody>
      </p:sp>
      <p:sp>
        <p:nvSpPr>
          <p:cNvPr id="9011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9183882-8C56-4795-806F-B9D6A70DFCCC}" type="slidenum">
              <a:rPr lang="ru-RU" smtClean="0">
                <a:solidFill>
                  <a:schemeClr val="bg1"/>
                </a:solidFill>
                <a:latin typeface="PT Sans" charset="0"/>
              </a:rPr>
              <a:pPr/>
              <a:t>7</a:t>
            </a:fld>
            <a:endParaRPr lang="ru-RU" dirty="0" smtClean="0">
              <a:solidFill>
                <a:schemeClr val="bg1"/>
              </a:solidFill>
              <a:latin typeface="PT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B_MSP_Design1">
  <a:themeElements>
    <a:clrScheme name="MSP Bank">
      <a:dk1>
        <a:srgbClr val="ED8B00"/>
      </a:dk1>
      <a:lt1>
        <a:srgbClr val="FFFFFF"/>
      </a:lt1>
      <a:dk2>
        <a:srgbClr val="575757"/>
      </a:dk2>
      <a:lt2>
        <a:srgbClr val="FFFFFF"/>
      </a:lt2>
      <a:accent1>
        <a:srgbClr val="ED8B00"/>
      </a:accent1>
      <a:accent2>
        <a:srgbClr val="FFE8C8"/>
      </a:accent2>
      <a:accent3>
        <a:srgbClr val="7F7F7F"/>
      </a:accent3>
      <a:accent4>
        <a:srgbClr val="0086CD"/>
      </a:accent4>
      <a:accent5>
        <a:srgbClr val="A5A5A5"/>
      </a:accent5>
      <a:accent6>
        <a:srgbClr val="E6E6E6"/>
      </a:accent6>
      <a:hlink>
        <a:srgbClr val="ED8B00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пециальное оформление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VEB">
      <a:dk1>
        <a:srgbClr val="0085CD"/>
      </a:dk1>
      <a:lt1>
        <a:srgbClr val="FFFFFF"/>
      </a:lt1>
      <a:dk2>
        <a:srgbClr val="575757"/>
      </a:dk2>
      <a:lt2>
        <a:srgbClr val="FFFFFF"/>
      </a:lt2>
      <a:accent1>
        <a:srgbClr val="0085CD"/>
      </a:accent1>
      <a:accent2>
        <a:srgbClr val="BFE1F2"/>
      </a:accent2>
      <a:accent3>
        <a:srgbClr val="575757"/>
      </a:accent3>
      <a:accent4>
        <a:srgbClr val="7FC3E5"/>
      </a:accent4>
      <a:accent5>
        <a:srgbClr val="797878"/>
      </a:accent5>
      <a:accent6>
        <a:srgbClr val="E6E6E6"/>
      </a:accent6>
      <a:hlink>
        <a:srgbClr val="0085CD"/>
      </a:hlink>
      <a:folHlink>
        <a:srgbClr val="575757"/>
      </a:folHlink>
    </a:clrScheme>
    <a:fontScheme name="VE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VEB_PPT_Template_work_EMPTY_20140430</Template>
  <TotalTime>46610</TotalTime>
  <Words>867</Words>
  <Application>Microsoft Office PowerPoint</Application>
  <PresentationFormat>Экран (4:3)</PresentationFormat>
  <Paragraphs>155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VEB_MSP_Design1</vt:lpstr>
      <vt:lpstr>2_Специальное оформление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Voinova Olga</dc:creator>
  <cp:lastModifiedBy>Денисова Арина Михайловна</cp:lastModifiedBy>
  <cp:revision>660</cp:revision>
  <cp:lastPrinted>2016-03-17T06:24:58Z</cp:lastPrinted>
  <dcterms:created xsi:type="dcterms:W3CDTF">2014-06-05T12:30:43Z</dcterms:created>
  <dcterms:modified xsi:type="dcterms:W3CDTF">2016-03-17T07:35:54Z</dcterms:modified>
</cp:coreProperties>
</file>