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87" r:id="rId2"/>
    <p:sldId id="279" r:id="rId3"/>
    <p:sldId id="280" r:id="rId4"/>
    <p:sldId id="729" r:id="rId5"/>
    <p:sldId id="282" r:id="rId6"/>
    <p:sldId id="728" r:id="rId7"/>
    <p:sldId id="283" r:id="rId8"/>
  </p:sldIdLst>
  <p:sldSz cx="10691813" cy="7559675"/>
  <p:notesSz cx="6858000" cy="9144000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2336" userDrawn="1">
          <p15:clr>
            <a:srgbClr val="A4A3A4"/>
          </p15:clr>
        </p15:guide>
        <p15:guide id="4" pos="2482" userDrawn="1">
          <p15:clr>
            <a:srgbClr val="A4A3A4"/>
          </p15:clr>
        </p15:guide>
        <p15:guide id="5" pos="4514" userDrawn="1">
          <p15:clr>
            <a:srgbClr val="A4A3A4"/>
          </p15:clr>
        </p15:guide>
        <p15:guide id="6" pos="4368" userDrawn="1">
          <p15:clr>
            <a:srgbClr val="A4A3A4"/>
          </p15:clr>
        </p15:guide>
        <p15:guide id="7" pos="6398" userDrawn="1">
          <p15:clr>
            <a:srgbClr val="A4A3A4"/>
          </p15:clr>
        </p15:guide>
        <p15:guide id="8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D1E6"/>
    <a:srgbClr val="F8F8F8"/>
    <a:srgbClr val="EAC899"/>
    <a:srgbClr val="E40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3971" autoAdjust="0"/>
  </p:normalViewPr>
  <p:slideViewPr>
    <p:cSldViewPr snapToGrid="0" showGuides="1">
      <p:cViewPr varScale="1">
        <p:scale>
          <a:sx n="104" d="100"/>
          <a:sy n="104" d="100"/>
        </p:scale>
        <p:origin x="1068" y="114"/>
      </p:cViewPr>
      <p:guideLst>
        <p:guide orient="horz" pos="2381"/>
        <p:guide pos="453"/>
        <p:guide pos="2336"/>
        <p:guide pos="2482"/>
        <p:guide pos="4514"/>
        <p:guide pos="4368"/>
        <p:guide pos="6398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D1DE9-37AB-4619-8842-4C546491005A}" type="datetimeFigureOut">
              <a:rPr lang="en-GB" smtClean="0"/>
              <a:pPr/>
              <a:t>14/12/2020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AF67-B363-4F6A-90B8-630E876DAB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9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AF67-B363-4F6A-90B8-630E876DAB2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AF67-B363-4F6A-90B8-630E876DAB2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57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8636"/>
          </a:xfrm>
          <a:prstGeom prst="rect">
            <a:avLst/>
          </a:prstGeom>
        </p:spPr>
      </p:pic>
      <p:pic>
        <p:nvPicPr>
          <p:cNvPr id="12" name="LogoBlackLarge" descr="C:\Program Files\Microsoft Office\Templates\CCTemplates\images\Badea_black_large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2693" y="803464"/>
            <a:ext cx="2490221" cy="107899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0" name="PresentationTitle"/>
          <p:cNvSpPr>
            <a:spLocks noGrp="1"/>
          </p:cNvSpPr>
          <p:nvPr>
            <p:ph type="ctrTitle" hasCustomPrompt="1"/>
          </p:nvPr>
        </p:nvSpPr>
        <p:spPr>
          <a:xfrm>
            <a:off x="864000" y="5112385"/>
            <a:ext cx="9091454" cy="197796"/>
          </a:xfrm>
        </p:spPr>
        <p:txBody>
          <a:bodyPr anchor="t">
            <a:noAutofit/>
          </a:bodyPr>
          <a:lstStyle>
            <a:lvl1pPr algn="l">
              <a:lnSpc>
                <a:spcPct val="95000"/>
              </a:lnSpc>
              <a:defRPr sz="1500" b="1">
                <a:latin typeface="+mj-lt"/>
              </a:defRPr>
            </a:lvl1pPr>
          </a:lstStyle>
          <a:p>
            <a:r>
              <a:rPr lang="ru-RU"/>
              <a:t>Некоторые специфические инструменты и правовые особенности реструктуризаций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64000" y="6087269"/>
            <a:ext cx="9091454" cy="817623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200" cap="all" baseline="0"/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64000" y="5332700"/>
            <a:ext cx="9087644" cy="693737"/>
          </a:xfrm>
        </p:spPr>
        <p:txBody>
          <a:bodyPr/>
          <a:lstStyle>
            <a:lvl1pPr algn="l" defTabSz="755957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None/>
              <a:defRPr lang="en-US" sz="15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Tap to add more lines – these</a:t>
            </a:r>
            <a:br>
              <a:rPr lang="en-US" dirty="0"/>
            </a:br>
            <a:r>
              <a:rPr lang="en-US" dirty="0"/>
              <a:t>will not appear in slide footers</a:t>
            </a:r>
          </a:p>
        </p:txBody>
      </p:sp>
    </p:spTree>
    <p:extLst>
      <p:ext uri="{BB962C8B-B14F-4D97-AF65-F5344CB8AC3E}">
        <p14:creationId xmlns:p14="http://schemas.microsoft.com/office/powerpoint/2010/main" val="3116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51906" y="251837"/>
            <a:ext cx="10188000" cy="70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1906" y="3149044"/>
            <a:ext cx="10188000" cy="1080000"/>
          </a:xfrm>
          <a:solidFill>
            <a:srgbClr val="F8F8F8"/>
          </a:solidFill>
        </p:spPr>
        <p:txBody>
          <a:bodyPr lIns="540000" tIns="72000" rIns="540000" bIns="72000" anchor="ctr" anchorCtr="0"/>
          <a:lstStyle>
            <a:lvl1pPr>
              <a:lnSpc>
                <a:spcPct val="100000"/>
              </a:lnSpc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break – tap to add text</a:t>
            </a:r>
          </a:p>
        </p:txBody>
      </p:sp>
    </p:spTree>
    <p:extLst>
      <p:ext uri="{BB962C8B-B14F-4D97-AF65-F5344CB8AC3E}">
        <p14:creationId xmlns:p14="http://schemas.microsoft.com/office/powerpoint/2010/main" val="4689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51906" y="251837"/>
            <a:ext cx="10188000" cy="70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/>
          </a:p>
        </p:txBody>
      </p:sp>
      <p:pic>
        <p:nvPicPr>
          <p:cNvPr id="14" name="LogoBlackLarge" descr="C:\Program Files\Microsoft Office\Templates\CCTemplates\images\Badea_black_larg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3168" y="793939"/>
            <a:ext cx="2490221" cy="107899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10" name="OfficeImprint"/>
          <p:cNvSpPr txBox="1"/>
          <p:nvPr userDrawn="1"/>
        </p:nvSpPr>
        <p:spPr>
          <a:xfrm>
            <a:off x="864000" y="4041732"/>
            <a:ext cx="9134763" cy="2567835"/>
          </a:xfrm>
          <a:prstGeom prst="rect">
            <a:avLst/>
          </a:prstGeom>
          <a:noFill/>
        </p:spPr>
        <p:txBody>
          <a:bodyPr lIns="0" tIns="0" rIns="0" bIns="0" anchor="b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Клиффорд Чанс, Ул. Гашека 6, 125047 Москва, Россия
© Клиффорд Чанс 2020
Клиффорд Чанс СНГ Лимитед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WebAddressCC"/>
          <p:cNvSpPr txBox="1"/>
          <p:nvPr userDrawn="1"/>
        </p:nvSpPr>
        <p:spPr>
          <a:xfrm>
            <a:off x="869175" y="6768451"/>
            <a:ext cx="3124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spc="40" baseline="0" dirty="0">
                <a:latin typeface="+mj-lt"/>
              </a:rPr>
              <a:t>WWW.CLIFFORDCHANCE.COM</a:t>
            </a:r>
          </a:p>
        </p:txBody>
      </p:sp>
    </p:spTree>
    <p:extLst>
      <p:ext uri="{BB962C8B-B14F-4D97-AF65-F5344CB8AC3E}">
        <p14:creationId xmlns:p14="http://schemas.microsoft.com/office/powerpoint/2010/main" val="38678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V Biography_2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22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3094036"/>
            <a:ext cx="2988000" cy="3895925"/>
          </a:xfrm>
        </p:spPr>
        <p:txBody>
          <a:bodyPr/>
          <a:lstStyle>
            <a:lvl1pPr>
              <a:spcBef>
                <a:spcPts val="900"/>
              </a:spcBef>
              <a:spcAft>
                <a:spcPts val="0"/>
              </a:spcAft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90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2pPr>
            <a:lvl3pPr>
              <a:spcBef>
                <a:spcPts val="900"/>
              </a:spcBef>
              <a:spcAft>
                <a:spcPts val="0"/>
              </a:spcAft>
              <a:defRPr/>
            </a:lvl3pPr>
            <a:lvl4pPr>
              <a:spcBef>
                <a:spcPts val="900"/>
              </a:spcBef>
              <a:spcAft>
                <a:spcPts val="0"/>
              </a:spcAft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marL="0" lvl="0" indent="0" algn="l" defTabSz="755957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755957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755957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755957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755957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943044" y="1358900"/>
            <a:ext cx="2988000" cy="5631061"/>
          </a:xfrm>
        </p:spPr>
        <p:txBody>
          <a:bodyPr/>
          <a:lstStyle>
            <a:lvl1pPr>
              <a:spcBef>
                <a:spcPts val="900"/>
              </a:spcBef>
              <a:spcAft>
                <a:spcPts val="0"/>
              </a:spcAft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900"/>
              </a:spcBef>
              <a:spcAft>
                <a:spcPts val="0"/>
              </a:spcAft>
              <a:defRPr b="1">
                <a:solidFill>
                  <a:schemeClr val="accent1"/>
                </a:solidFill>
              </a:defRPr>
            </a:lvl2pPr>
            <a:lvl3pPr>
              <a:spcBef>
                <a:spcPts val="900"/>
              </a:spcBef>
              <a:spcAft>
                <a:spcPts val="0"/>
              </a:spcAft>
              <a:defRPr/>
            </a:lvl3pPr>
            <a:lvl4pPr>
              <a:spcBef>
                <a:spcPts val="900"/>
              </a:spcBef>
              <a:spcAft>
                <a:spcPts val="0"/>
              </a:spcAft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marL="0" lvl="0" indent="0" algn="l" defTabSz="755957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755957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755957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755957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755957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7166087" y="1358900"/>
            <a:ext cx="2988000" cy="5631061"/>
          </a:xfrm>
        </p:spPr>
        <p:txBody>
          <a:bodyPr/>
          <a:lstStyle>
            <a:lvl1pPr>
              <a:spcBef>
                <a:spcPts val="900"/>
              </a:spcBef>
              <a:spcAft>
                <a:spcPts val="0"/>
              </a:spcAft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900"/>
              </a:spcBef>
              <a:spcAft>
                <a:spcPts val="0"/>
              </a:spcAft>
              <a:defRPr b="1">
                <a:solidFill>
                  <a:schemeClr val="accent1"/>
                </a:solidFill>
              </a:defRPr>
            </a:lvl2pPr>
            <a:lvl3pPr>
              <a:spcBef>
                <a:spcPts val="900"/>
              </a:spcBef>
              <a:spcAft>
                <a:spcPts val="0"/>
              </a:spcAft>
              <a:defRPr/>
            </a:lvl3pPr>
            <a:lvl4pPr>
              <a:spcBef>
                <a:spcPts val="900"/>
              </a:spcBef>
              <a:spcAft>
                <a:spcPts val="0"/>
              </a:spcAft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marL="0" lvl="0" indent="0" algn="l" defTabSz="755957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755957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755957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755957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755957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720001" y="730800"/>
            <a:ext cx="6211044" cy="586800"/>
          </a:xfrm>
        </p:spPr>
        <p:txBody>
          <a:bodyPr>
            <a:noAutofit/>
          </a:bodyPr>
          <a:lstStyle>
            <a:lvl1pPr>
              <a:defRPr sz="15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720000" y="1358900"/>
            <a:ext cx="1152000" cy="115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2006632" y="1358900"/>
            <a:ext cx="1701369" cy="1386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>
                <a:solidFill>
                  <a:schemeClr val="tx2"/>
                </a:solidFill>
              </a:defRPr>
            </a:lvl1pPr>
            <a:lvl2pPr>
              <a:spcAft>
                <a:spcPts val="800"/>
              </a:spcAft>
              <a:defRPr sz="900" b="1">
                <a:solidFill>
                  <a:schemeClr val="tx2"/>
                </a:solidFill>
              </a:defRPr>
            </a:lvl2pPr>
            <a:lvl3pPr marL="114300" indent="-114300">
              <a:spcAft>
                <a:spcPts val="0"/>
              </a:spcAft>
              <a:defRPr sz="900">
                <a:solidFill>
                  <a:schemeClr val="tx2"/>
                </a:solidFill>
              </a:defRPr>
            </a:lvl3pPr>
            <a:lvl4pPr marL="90488" indent="-90488">
              <a:spcAft>
                <a:spcPts val="0"/>
              </a:spcAft>
              <a:buNone/>
              <a:defRPr sz="900" b="1">
                <a:solidFill>
                  <a:schemeClr val="accent1"/>
                </a:solidFill>
              </a:defRPr>
            </a:lvl4pPr>
            <a:lvl5pPr marL="90488" indent="-90488">
              <a:spcAft>
                <a:spcPts val="500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20354" y="6993782"/>
            <a:ext cx="6216650" cy="203200"/>
          </a:xfrm>
        </p:spPr>
        <p:txBody>
          <a:bodyPr anchor="b" anchorCtr="0"/>
          <a:lstStyle>
            <a:lvl1pPr>
              <a:defRPr lang="en-US" sz="600" kern="1200" cap="all" baseline="0" dirty="0" smtClean="0">
                <a:solidFill>
                  <a:schemeClr val="tx2"/>
                </a:solidFill>
                <a:latin typeface="+mn-lt"/>
                <a:ea typeface="MS Mincho"/>
                <a:cs typeface="+mn-cs"/>
              </a:defRPr>
            </a:lvl1pPr>
          </a:lstStyle>
          <a:p>
            <a:pPr lvl="0"/>
            <a:r>
              <a:rPr lang="en-US" dirty="0"/>
              <a:t>Tap to add a footnote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4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mwork, interlinking to build something bi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D9B15-A8A6-445B-909D-9D1688294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" y="0"/>
            <a:ext cx="10690757" cy="7559675"/>
          </a:xfrm>
          <a:prstGeom prst="rect">
            <a:avLst/>
          </a:prstGeom>
        </p:spPr>
      </p:pic>
      <p:sp>
        <p:nvSpPr>
          <p:cNvPr id="10" name="PresentationTitle"/>
          <p:cNvSpPr>
            <a:spLocks noGrp="1"/>
          </p:cNvSpPr>
          <p:nvPr>
            <p:ph type="ctrTitle" hasCustomPrompt="1"/>
          </p:nvPr>
        </p:nvSpPr>
        <p:spPr>
          <a:xfrm>
            <a:off x="462347" y="6450654"/>
            <a:ext cx="9091454" cy="197796"/>
          </a:xfrm>
        </p:spPr>
        <p:txBody>
          <a:bodyPr anchor="b" anchorCtr="0">
            <a:noAutofit/>
          </a:bodyPr>
          <a:lstStyle>
            <a:lvl1pPr algn="l">
              <a:lnSpc>
                <a:spcPct val="95000"/>
              </a:lnSpc>
              <a:defRPr sz="1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Некоторые специфические инструменты и правовые особенности реструктуризаций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2347" y="6661150"/>
            <a:ext cx="9087644" cy="427135"/>
          </a:xfrm>
        </p:spPr>
        <p:txBody>
          <a:bodyPr anchor="t" anchorCtr="0"/>
          <a:lstStyle>
            <a:lvl1pPr algn="l" defTabSz="755957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None/>
              <a:defRPr lang="en-US" sz="1500" b="0" kern="1200" cap="all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Tap to add more lines – these will not appear in slide footers</a:t>
            </a:r>
            <a:br>
              <a:rPr lang="en-US" dirty="0"/>
            </a:br>
            <a:r>
              <a:rPr lang="en-US" dirty="0"/>
              <a:t>Date, location, other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F24A4-4058-45D8-B7E9-EA99967D92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697" y="489483"/>
            <a:ext cx="2389637" cy="6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689306" y="7173485"/>
            <a:ext cx="464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35F722AE-BBFF-4D7A-AA85-5D85283FEA1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Short title runs here</a:t>
            </a:r>
          </a:p>
        </p:txBody>
      </p:sp>
      <p:sp>
        <p:nvSpPr>
          <p:cNvPr id="4" name="Footnote box"/>
          <p:cNvSpPr>
            <a:spLocks noGrp="1"/>
          </p:cNvSpPr>
          <p:nvPr>
            <p:ph type="body" sz="quarter" idx="18" hasCustomPrompt="1"/>
          </p:nvPr>
        </p:nvSpPr>
        <p:spPr>
          <a:xfrm>
            <a:off x="720354" y="6993782"/>
            <a:ext cx="6216650" cy="203200"/>
          </a:xfrm>
        </p:spPr>
        <p:txBody>
          <a:bodyPr anchor="b" anchorCtr="0"/>
          <a:lstStyle>
            <a:lvl1pPr>
              <a:defRPr lang="en-US" sz="600" kern="1200" cap="none" baseline="0" dirty="0" smtClean="0">
                <a:solidFill>
                  <a:schemeClr val="tx2"/>
                </a:solidFill>
                <a:latin typeface="+mn-lt"/>
                <a:ea typeface="MS Mincho"/>
                <a:cs typeface="+mn-cs"/>
              </a:defRPr>
            </a:lvl1pPr>
          </a:lstStyle>
          <a:p>
            <a:pPr lvl="0"/>
            <a:r>
              <a:rPr lang="en-US" dirty="0"/>
              <a:t>Tap to add a footnote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Introduction"/>
          <p:cNvSpPr>
            <a:spLocks noGrp="1"/>
          </p:cNvSpPr>
          <p:nvPr>
            <p:ph type="body" sz="quarter" idx="17"/>
          </p:nvPr>
        </p:nvSpPr>
        <p:spPr>
          <a:xfrm>
            <a:off x="720001" y="1369878"/>
            <a:ext cx="6211044" cy="924059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6"/>
          </p:nvPr>
        </p:nvSpPr>
        <p:spPr>
          <a:xfrm>
            <a:off x="720001" y="768899"/>
            <a:ext cx="6211044" cy="586800"/>
          </a:xfrm>
        </p:spPr>
        <p:txBody>
          <a:bodyPr>
            <a:noAutofit/>
          </a:bodyPr>
          <a:lstStyle>
            <a:lvl1pPr>
              <a:defRPr sz="18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22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9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689306" y="7173485"/>
            <a:ext cx="464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35F722AE-BBFF-4D7A-AA85-5D85283FEA1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Short title runs here</a:t>
            </a:r>
          </a:p>
        </p:txBody>
      </p:sp>
      <p:sp>
        <p:nvSpPr>
          <p:cNvPr id="4" name="Footnote box"/>
          <p:cNvSpPr>
            <a:spLocks noGrp="1"/>
          </p:cNvSpPr>
          <p:nvPr>
            <p:ph type="body" sz="quarter" idx="18" hasCustomPrompt="1"/>
          </p:nvPr>
        </p:nvSpPr>
        <p:spPr>
          <a:xfrm>
            <a:off x="720354" y="6993782"/>
            <a:ext cx="6216650" cy="203200"/>
          </a:xfrm>
        </p:spPr>
        <p:txBody>
          <a:bodyPr anchor="b" anchorCtr="0"/>
          <a:lstStyle>
            <a:lvl1pPr>
              <a:defRPr lang="en-US" sz="600" kern="1200" cap="none" baseline="0" dirty="0" smtClean="0">
                <a:solidFill>
                  <a:schemeClr val="tx2"/>
                </a:solidFill>
                <a:latin typeface="+mn-lt"/>
                <a:ea typeface="MS Mincho"/>
                <a:cs typeface="+mn-cs"/>
              </a:defRPr>
            </a:lvl1pPr>
          </a:lstStyle>
          <a:p>
            <a:pPr lvl="0"/>
            <a:r>
              <a:rPr lang="en-US" dirty="0"/>
              <a:t>Tap to add a footnote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1pPr>
            <a:lvl2pPr marL="539750" indent="-273050">
              <a:spcAft>
                <a:spcPts val="600"/>
              </a:spcAft>
              <a:buFont typeface="Arial" panose="020B0604020202020204" pitchFamily="34" charset="0"/>
              <a:buChar char="–"/>
              <a:defRPr sz="1800" b="0">
                <a:solidFill>
                  <a:schemeClr val="tx1"/>
                </a:solidFill>
              </a:defRPr>
            </a:lvl2pPr>
            <a:lvl3pPr marL="806450" indent="-266700">
              <a:spcAft>
                <a:spcPts val="600"/>
              </a:spcAft>
              <a:buFont typeface="Arial" panose="020B0604020202020204" pitchFamily="34" charset="0"/>
              <a:buChar char="–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Introduction"/>
          <p:cNvSpPr>
            <a:spLocks noGrp="1"/>
          </p:cNvSpPr>
          <p:nvPr>
            <p:ph type="body" sz="quarter" idx="17"/>
          </p:nvPr>
        </p:nvSpPr>
        <p:spPr>
          <a:xfrm>
            <a:off x="720001" y="1369878"/>
            <a:ext cx="6211044" cy="924059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6"/>
          </p:nvPr>
        </p:nvSpPr>
        <p:spPr>
          <a:xfrm>
            <a:off x="720001" y="768899"/>
            <a:ext cx="6211044" cy="586800"/>
          </a:xfrm>
        </p:spPr>
        <p:txBody>
          <a:bodyPr>
            <a:noAutofit/>
          </a:bodyPr>
          <a:lstStyle>
            <a:lvl1pPr>
              <a:defRPr sz="18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22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8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689306" y="7173485"/>
            <a:ext cx="464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35F722AE-BBFF-4D7A-AA85-5D85283FEA1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Short title runs here</a:t>
            </a:r>
          </a:p>
        </p:txBody>
      </p:sp>
      <p:sp>
        <p:nvSpPr>
          <p:cNvPr id="4" name="Footnote box"/>
          <p:cNvSpPr>
            <a:spLocks noGrp="1"/>
          </p:cNvSpPr>
          <p:nvPr>
            <p:ph type="body" sz="quarter" idx="18" hasCustomPrompt="1"/>
          </p:nvPr>
        </p:nvSpPr>
        <p:spPr>
          <a:xfrm>
            <a:off x="720354" y="6993782"/>
            <a:ext cx="6216650" cy="203200"/>
          </a:xfrm>
        </p:spPr>
        <p:txBody>
          <a:bodyPr anchor="b" anchorCtr="0"/>
          <a:lstStyle>
            <a:lvl1pPr>
              <a:defRPr lang="en-US" sz="600" kern="1200" cap="none" baseline="0" dirty="0" smtClean="0">
                <a:solidFill>
                  <a:schemeClr val="tx2"/>
                </a:solidFill>
                <a:latin typeface="+mn-lt"/>
                <a:ea typeface="MS Mincho"/>
                <a:cs typeface="+mn-cs"/>
              </a:defRPr>
            </a:lvl1pPr>
          </a:lstStyle>
          <a:p>
            <a:pPr lvl="0"/>
            <a:r>
              <a:rPr lang="en-US" dirty="0"/>
              <a:t>Tap to add a footnote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20001" y="2296160"/>
            <a:ext cx="622055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Introduction"/>
          <p:cNvSpPr>
            <a:spLocks noGrp="1"/>
          </p:cNvSpPr>
          <p:nvPr>
            <p:ph type="body" sz="quarter" idx="17"/>
          </p:nvPr>
        </p:nvSpPr>
        <p:spPr>
          <a:xfrm>
            <a:off x="720001" y="1369878"/>
            <a:ext cx="6211044" cy="924059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6"/>
          </p:nvPr>
        </p:nvSpPr>
        <p:spPr>
          <a:xfrm>
            <a:off x="720001" y="768899"/>
            <a:ext cx="6211044" cy="586800"/>
          </a:xfrm>
        </p:spPr>
        <p:txBody>
          <a:bodyPr>
            <a:noAutofit/>
          </a:bodyPr>
          <a:lstStyle>
            <a:lvl1pPr>
              <a:defRPr sz="18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22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1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689306" y="7173485"/>
            <a:ext cx="464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35F722AE-BBFF-4D7A-AA85-5D85283FEA1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Short title runs here</a:t>
            </a:r>
          </a:p>
        </p:txBody>
      </p:sp>
      <p:sp>
        <p:nvSpPr>
          <p:cNvPr id="4" name="Footnote box"/>
          <p:cNvSpPr>
            <a:spLocks noGrp="1"/>
          </p:cNvSpPr>
          <p:nvPr>
            <p:ph type="body" sz="quarter" idx="18" hasCustomPrompt="1"/>
          </p:nvPr>
        </p:nvSpPr>
        <p:spPr>
          <a:xfrm>
            <a:off x="720354" y="6993782"/>
            <a:ext cx="6216650" cy="203200"/>
          </a:xfrm>
        </p:spPr>
        <p:txBody>
          <a:bodyPr anchor="b" anchorCtr="0"/>
          <a:lstStyle>
            <a:lvl1pPr>
              <a:defRPr lang="en-US" sz="600" kern="1200" cap="none" baseline="0" dirty="0" smtClean="0">
                <a:solidFill>
                  <a:schemeClr val="tx2"/>
                </a:solidFill>
                <a:latin typeface="+mn-lt"/>
                <a:ea typeface="MS Mincho"/>
                <a:cs typeface="+mn-cs"/>
              </a:defRPr>
            </a:lvl1pPr>
          </a:lstStyle>
          <a:p>
            <a:pPr lvl="0"/>
            <a:r>
              <a:rPr lang="en-US" dirty="0"/>
              <a:t>Tap to add a footnote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20001" y="2349500"/>
            <a:ext cx="4550500" cy="4626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Introduction"/>
          <p:cNvSpPr>
            <a:spLocks noGrp="1"/>
          </p:cNvSpPr>
          <p:nvPr>
            <p:ph type="body" sz="quarter" idx="17"/>
          </p:nvPr>
        </p:nvSpPr>
        <p:spPr>
          <a:xfrm>
            <a:off x="720001" y="1369878"/>
            <a:ext cx="6211044" cy="924059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6"/>
          </p:nvPr>
        </p:nvSpPr>
        <p:spPr>
          <a:xfrm>
            <a:off x="720001" y="768899"/>
            <a:ext cx="6211044" cy="586800"/>
          </a:xfrm>
        </p:spPr>
        <p:txBody>
          <a:bodyPr>
            <a:noAutofit/>
          </a:bodyPr>
          <a:lstStyle>
            <a:lvl1pPr>
              <a:defRPr sz="18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22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Content Placeholder"/>
          <p:cNvSpPr>
            <a:spLocks noGrp="1"/>
          </p:cNvSpPr>
          <p:nvPr>
            <p:ph idx="19"/>
          </p:nvPr>
        </p:nvSpPr>
        <p:spPr>
          <a:xfrm>
            <a:off x="5603587" y="2349500"/>
            <a:ext cx="4550500" cy="4626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2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call-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689306" y="7173485"/>
            <a:ext cx="464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35F722AE-BBFF-4D7A-AA85-5D85283FEA1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Short title runs here</a:t>
            </a:r>
          </a:p>
        </p:txBody>
      </p:sp>
      <p:sp>
        <p:nvSpPr>
          <p:cNvPr id="4" name="Footnote box"/>
          <p:cNvSpPr>
            <a:spLocks noGrp="1"/>
          </p:cNvSpPr>
          <p:nvPr>
            <p:ph type="body" sz="quarter" idx="18" hasCustomPrompt="1"/>
          </p:nvPr>
        </p:nvSpPr>
        <p:spPr>
          <a:xfrm>
            <a:off x="720354" y="6993782"/>
            <a:ext cx="6216650" cy="203200"/>
          </a:xfrm>
        </p:spPr>
        <p:txBody>
          <a:bodyPr anchor="b" anchorCtr="0"/>
          <a:lstStyle>
            <a:lvl1pPr>
              <a:defRPr lang="en-US" sz="600" kern="1200" cap="none" baseline="0" dirty="0" smtClean="0">
                <a:solidFill>
                  <a:schemeClr val="tx2"/>
                </a:solidFill>
                <a:latin typeface="+mn-lt"/>
                <a:ea typeface="MS Mincho"/>
                <a:cs typeface="+mn-cs"/>
              </a:defRPr>
            </a:lvl1pPr>
          </a:lstStyle>
          <a:p>
            <a:pPr lvl="0"/>
            <a:r>
              <a:rPr lang="en-US" dirty="0"/>
              <a:t>Tap to add a footnote</a:t>
            </a:r>
          </a:p>
        </p:txBody>
      </p:sp>
      <p:sp>
        <p:nvSpPr>
          <p:cNvPr id="15" name="Quotation"/>
          <p:cNvSpPr>
            <a:spLocks noGrp="1"/>
          </p:cNvSpPr>
          <p:nvPr>
            <p:ph type="body" sz="quarter" idx="22"/>
          </p:nvPr>
        </p:nvSpPr>
        <p:spPr>
          <a:xfrm>
            <a:off x="7173913" y="1331778"/>
            <a:ext cx="3517900" cy="1533660"/>
          </a:xfrm>
          <a:solidFill>
            <a:schemeClr val="accent1"/>
          </a:solidFill>
        </p:spPr>
        <p:txBody>
          <a:bodyPr lIns="540000" tIns="252000" rIns="540000" bIns="72000"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idx="20"/>
          </p:nvPr>
        </p:nvSpPr>
        <p:spPr>
          <a:xfrm>
            <a:off x="7140287" y="3251200"/>
            <a:ext cx="3013800" cy="3724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3930144" y="3251200"/>
            <a:ext cx="3013800" cy="3724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20001" y="3251200"/>
            <a:ext cx="3013800" cy="3724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Introduction"/>
          <p:cNvSpPr>
            <a:spLocks noGrp="1"/>
          </p:cNvSpPr>
          <p:nvPr>
            <p:ph type="body" sz="quarter" idx="17"/>
          </p:nvPr>
        </p:nvSpPr>
        <p:spPr>
          <a:xfrm>
            <a:off x="720001" y="1369878"/>
            <a:ext cx="6211044" cy="924059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6"/>
          </p:nvPr>
        </p:nvSpPr>
        <p:spPr>
          <a:xfrm>
            <a:off x="720001" y="768899"/>
            <a:ext cx="6211044" cy="586800"/>
          </a:xfrm>
        </p:spPr>
        <p:txBody>
          <a:bodyPr>
            <a:noAutofit/>
          </a:bodyPr>
          <a:lstStyle>
            <a:lvl1pPr>
              <a:defRPr sz="18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22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689306" y="7173485"/>
            <a:ext cx="464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35F722AE-BBFF-4D7A-AA85-5D85283FEA1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Short title runs here</a:t>
            </a:r>
          </a:p>
        </p:txBody>
      </p:sp>
      <p:sp>
        <p:nvSpPr>
          <p:cNvPr id="4" name="Footnote box"/>
          <p:cNvSpPr>
            <a:spLocks noGrp="1"/>
          </p:cNvSpPr>
          <p:nvPr>
            <p:ph type="body" sz="quarter" idx="18" hasCustomPrompt="1"/>
          </p:nvPr>
        </p:nvSpPr>
        <p:spPr>
          <a:xfrm>
            <a:off x="720354" y="6993782"/>
            <a:ext cx="6216650" cy="203200"/>
          </a:xfrm>
        </p:spPr>
        <p:txBody>
          <a:bodyPr anchor="b" anchorCtr="0"/>
          <a:lstStyle>
            <a:lvl1pPr>
              <a:defRPr lang="en-US" sz="600" kern="1200" cap="none" baseline="0" dirty="0" smtClean="0">
                <a:solidFill>
                  <a:schemeClr val="tx2"/>
                </a:solidFill>
                <a:latin typeface="+mn-lt"/>
                <a:ea typeface="MS Mincho"/>
                <a:cs typeface="+mn-cs"/>
              </a:defRPr>
            </a:lvl1pPr>
          </a:lstStyle>
          <a:p>
            <a:pPr lvl="0"/>
            <a:r>
              <a:rPr lang="en-US" dirty="0"/>
              <a:t>Tap to add a footnote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idx="20"/>
          </p:nvPr>
        </p:nvSpPr>
        <p:spPr>
          <a:xfrm>
            <a:off x="7140287" y="2349500"/>
            <a:ext cx="3013800" cy="4626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3930144" y="2349500"/>
            <a:ext cx="3013800" cy="4626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20001" y="2349500"/>
            <a:ext cx="3013800" cy="4626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Introduction"/>
          <p:cNvSpPr>
            <a:spLocks noGrp="1"/>
          </p:cNvSpPr>
          <p:nvPr>
            <p:ph type="body" sz="quarter" idx="17"/>
          </p:nvPr>
        </p:nvSpPr>
        <p:spPr>
          <a:xfrm>
            <a:off x="720001" y="1369878"/>
            <a:ext cx="6211044" cy="924059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6"/>
          </p:nvPr>
        </p:nvSpPr>
        <p:spPr>
          <a:xfrm>
            <a:off x="720001" y="768899"/>
            <a:ext cx="6211044" cy="586800"/>
          </a:xfrm>
        </p:spPr>
        <p:txBody>
          <a:bodyPr>
            <a:noAutofit/>
          </a:bodyPr>
          <a:lstStyle>
            <a:lvl1pPr>
              <a:defRPr sz="18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22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0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nd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98475"/>
            <a:ext cx="7978706" cy="461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9306" y="7173488"/>
            <a:ext cx="464781" cy="180000"/>
          </a:xfrm>
        </p:spPr>
        <p:txBody>
          <a:bodyPr/>
          <a:lstStyle/>
          <a:p>
            <a:fld id="{35F722AE-BBFF-4D7A-AA85-5D85283FEA1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20354" y="6993782"/>
            <a:ext cx="6216650" cy="203200"/>
          </a:xfrm>
        </p:spPr>
        <p:txBody>
          <a:bodyPr anchor="b" anchorCtr="0"/>
          <a:lstStyle>
            <a:lvl1pPr>
              <a:defRPr lang="en-US" sz="600" kern="1200" cap="none" baseline="0" dirty="0" smtClean="0">
                <a:solidFill>
                  <a:schemeClr val="tx2"/>
                </a:solidFill>
                <a:latin typeface="+mn-lt"/>
                <a:ea typeface="MS Mincho"/>
                <a:cs typeface="+mn-cs"/>
              </a:defRPr>
            </a:lvl1pPr>
          </a:lstStyle>
          <a:p>
            <a:pPr lvl="0"/>
            <a:r>
              <a:rPr lang="en-US" dirty="0"/>
              <a:t>Tap to add a footnote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Short title runs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4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9306" y="7173487"/>
            <a:ext cx="464781" cy="180000"/>
          </a:xfrm>
        </p:spPr>
        <p:txBody>
          <a:bodyPr/>
          <a:lstStyle/>
          <a:p>
            <a:fld id="{35F722AE-BBFF-4D7A-AA85-5D85283FEA1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Short title runs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9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689306" y="7172592"/>
            <a:ext cx="464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35F722AE-BBFF-4D7A-AA85-5D85283FEA1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lifford Chance"/>
          <p:cNvSpPr txBox="1"/>
          <p:nvPr userDrawn="1"/>
        </p:nvSpPr>
        <p:spPr>
          <a:xfrm>
            <a:off x="9794081" y="7167446"/>
            <a:ext cx="184327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 spc="40" baseline="0" dirty="0">
                <a:solidFill>
                  <a:schemeClr val="tx2"/>
                </a:solidFill>
              </a:rPr>
              <a:t>|</a:t>
            </a:r>
          </a:p>
        </p:txBody>
      </p:sp>
      <p:sp>
        <p:nvSpPr>
          <p:cNvPr id="9" name="MarketingEntityText"/>
          <p:cNvSpPr txBox="1"/>
          <p:nvPr userDrawn="1"/>
        </p:nvSpPr>
        <p:spPr>
          <a:xfrm>
            <a:off x="7568921" y="7103608"/>
            <a:ext cx="2395057" cy="320304"/>
          </a:xfrm>
          <a:prstGeom prst="rect">
            <a:avLst/>
          </a:prstGeom>
        </p:spPr>
        <p:txBody>
          <a:bodyPr vert="horz" lIns="104299" tIns="52149" rIns="104299" bIns="52149" rtlCol="0" anchor="ctr"/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Clifford Chance</a:t>
            </a:r>
            <a:endParaRPr lang="en-GB" sz="600" kern="1200" cap="all" spc="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Некоторые специфические инструменты и правовые особенности реструктуризаций</a:t>
            </a:r>
            <a:endParaRPr lang="en-GB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720000" y="2296160"/>
            <a:ext cx="9434087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162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27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70" r:id="rId5"/>
    <p:sldLayoutId id="2147483667" r:id="rId6"/>
    <p:sldLayoutId id="2147483668" r:id="rId7"/>
    <p:sldLayoutId id="2147483656" r:id="rId8"/>
    <p:sldLayoutId id="2147483669" r:id="rId9"/>
    <p:sldLayoutId id="2147483664" r:id="rId10"/>
    <p:sldLayoutId id="2147483660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755957" rtl="0" eaLnBrk="1" latinLnBrk="0" hangingPunct="1">
        <a:lnSpc>
          <a:spcPct val="100000"/>
        </a:lnSpc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5595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5595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75595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50" indent="-120650" algn="l" defTabSz="75595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chemeClr val="tx1"/>
        </a:buClr>
        <a:buFont typeface="Symbol" panose="05050102010706020507" pitchFamily="18" charset="2"/>
        <a:buChar char="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47650" indent="-127000" algn="l" defTabSz="75595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 typeface="Bree Rg" panose="02000503000000020004" pitchFamily="50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69888" indent="-119063" algn="l" defTabSz="75595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Bree Rg" panose="02000503000000020004" pitchFamily="50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23875" indent="-149225" algn="l" defTabSz="75595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Bree Rg" panose="02000503000000020004" pitchFamily="50" charset="0"/>
        <a:buChar char="–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DA5D-4316-43DB-B822-B46EAEFF3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347" y="5848721"/>
            <a:ext cx="9091454" cy="558201"/>
          </a:xfrm>
        </p:spPr>
        <p:txBody>
          <a:bodyPr/>
          <a:lstStyle/>
          <a:p>
            <a:r>
              <a:rPr lang="ru-RU" dirty="0"/>
              <a:t>Некоторые специфические инструменты и правовые особенности </a:t>
            </a:r>
            <a:r>
              <a:rPr lang="ru-RU" dirty="0" err="1"/>
              <a:t>реструктуризаций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83C14-C961-4AF4-9102-03B5F0FD6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347" y="6618020"/>
            <a:ext cx="9087644" cy="427135"/>
          </a:xfrm>
        </p:spPr>
        <p:txBody>
          <a:bodyPr/>
          <a:lstStyle/>
          <a:p>
            <a:r>
              <a:rPr lang="ru-RU" dirty="0"/>
              <a:t>Владимир </a:t>
            </a:r>
            <a:r>
              <a:rPr lang="ru-RU" dirty="0" err="1"/>
              <a:t>барболин</a:t>
            </a:r>
            <a:endParaRPr lang="ru-RU" dirty="0"/>
          </a:p>
          <a:p>
            <a:r>
              <a:rPr lang="ru-RU" dirty="0"/>
              <a:t>15 декабря 2020 г.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5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ru-RU" dirty="0"/>
              <a:t>РЕДОМИЦИЛЯЦИЯ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ru-RU" dirty="0"/>
              <a:t>ПРАВОВЫЕ ВОПРОСЫ ПРИ ЗАМЕНЕ ЗАЕМЩИКА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ru-RU" dirty="0"/>
              <a:t>СТРУКТУРЫ ИНОСТРАННОГО ОБЕСПЕЧЕНИЯ ИСПОЛНЕНИЯ ОБЯЗАТЕЛЬСТВ ПО РОССИЙСКО-ПРАВОВОМУ КРЕДИТНОМУ ДОГОВОРУ 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Slide subtitle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Некоторые специфические инструменты и правовые особенности реструктуризаций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6458" y="2448781"/>
            <a:ext cx="845098" cy="3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Некоторые специфические инструменты и правовые особенности реструктуризаций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737252" y="2296160"/>
            <a:ext cx="9434087" cy="4680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dirty="0"/>
              <a:t>Участие и соблюдения правил нескольких правовых систем</a:t>
            </a:r>
          </a:p>
          <a:p>
            <a:pPr>
              <a:spcAft>
                <a:spcPts val="1200"/>
              </a:spcAft>
            </a:pPr>
            <a:r>
              <a:rPr lang="ru-RU" dirty="0"/>
              <a:t>Процедура «переезда»</a:t>
            </a:r>
          </a:p>
          <a:p>
            <a:pPr>
              <a:spcAft>
                <a:spcPts val="1200"/>
              </a:spcAft>
            </a:pPr>
            <a:r>
              <a:rPr lang="ru-RU" dirty="0"/>
              <a:t>Статус международной компании в РФ</a:t>
            </a:r>
          </a:p>
          <a:p>
            <a:pPr>
              <a:spcAft>
                <a:spcPts val="1200"/>
              </a:spcAft>
            </a:pPr>
            <a:r>
              <a:rPr lang="ru-RU" dirty="0"/>
              <a:t>Особенности регулирования гражданско-правовых и корпоративных отношений международной компании</a:t>
            </a:r>
          </a:p>
          <a:p>
            <a:r>
              <a:rPr lang="ru-RU" dirty="0"/>
              <a:t>Применение норм иностранного права к корпоративным отношениям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Slide subtitle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223200"/>
          </a:xfrm>
        </p:spPr>
        <p:txBody>
          <a:bodyPr/>
          <a:lstStyle/>
          <a:p>
            <a:r>
              <a:rPr lang="ru-RU" dirty="0" err="1"/>
              <a:t>Редомициляция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9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CBE933-D518-4478-92AC-57BBA33F8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6C99A-2F88-43A6-860E-79195BC3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Некоторые специфические инструменты и правовые особенности реструктуризаций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B9618-C728-4E43-9BEA-CA0D361B62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715E97-6554-4C68-8BEF-423A95E67D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A42A2B1-9807-4E32-AB90-4B11DD9B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8474"/>
            <a:ext cx="8009932" cy="381419"/>
          </a:xfrm>
        </p:spPr>
        <p:txBody>
          <a:bodyPr/>
          <a:lstStyle/>
          <a:p>
            <a:r>
              <a:rPr lang="ru-RU" dirty="0"/>
              <a:t>Правовые вопросы при замене заемщика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D83F6F-DECC-4F47-B5BB-9564B54E976A}"/>
              </a:ext>
            </a:extLst>
          </p:cNvPr>
          <p:cNvSpPr/>
          <p:nvPr/>
        </p:nvSpPr>
        <p:spPr>
          <a:xfrm>
            <a:off x="680655" y="2257337"/>
            <a:ext cx="855824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Регулирование процедуры замены заемщика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Специфика различных правовых систем при классификации обязательств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Перевод долга </a:t>
            </a:r>
            <a:r>
              <a:rPr lang="ru-RU" sz="1800" dirty="0" err="1"/>
              <a:t>vs</a:t>
            </a:r>
            <a:r>
              <a:rPr lang="ru-RU" sz="1800" dirty="0"/>
              <a:t> новация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Влияние замены заемщика на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419354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0DB1F1-90AB-4D2D-B387-A2864B9A4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7A149-077B-4413-B85A-EA285B7D4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Некоторые специфические инструменты и правовые особенности </a:t>
            </a:r>
            <a:r>
              <a:rPr lang="ru-RU" dirty="0" err="1"/>
              <a:t>реструктуризаций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8D3E6-7EC0-4A2D-8215-4D0F1413F7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16B31F-3C3B-42FD-BD4D-A25E69AB1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ru-RU" dirty="0"/>
              <a:t>Синдикаты </a:t>
            </a:r>
            <a:r>
              <a:rPr lang="ru-RU" dirty="0" err="1"/>
              <a:t>vs</a:t>
            </a:r>
            <a:r>
              <a:rPr lang="ru-RU" dirty="0"/>
              <a:t> двусторонние кредиты</a:t>
            </a:r>
          </a:p>
          <a:p>
            <a:pPr>
              <a:spcAft>
                <a:spcPts val="1200"/>
              </a:spcAft>
            </a:pPr>
            <a:r>
              <a:rPr lang="ru-RU" dirty="0"/>
              <a:t>Управляющий залогом </a:t>
            </a:r>
            <a:r>
              <a:rPr lang="ru-RU" dirty="0" err="1"/>
              <a:t>vs</a:t>
            </a:r>
            <a:r>
              <a:rPr lang="ru-RU" dirty="0"/>
              <a:t> траст</a:t>
            </a:r>
          </a:p>
          <a:p>
            <a:pPr>
              <a:spcAft>
                <a:spcPts val="1200"/>
              </a:spcAft>
            </a:pPr>
            <a:r>
              <a:rPr lang="ru-RU" dirty="0"/>
              <a:t>Порядок осуществления прав</a:t>
            </a:r>
          </a:p>
          <a:p>
            <a:pPr>
              <a:spcAft>
                <a:spcPts val="1200"/>
              </a:spcAft>
            </a:pPr>
            <a:r>
              <a:rPr lang="ru-RU" dirty="0"/>
              <a:t>Защита управляющего залогом/</a:t>
            </a:r>
            <a:r>
              <a:rPr lang="ru-RU" dirty="0" err="1"/>
              <a:t>трасти</a:t>
            </a:r>
            <a:endParaRPr lang="ru-RU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71D0A3-A745-4792-AA34-B39F6351BE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1036309"/>
            <a:ext cx="6211044" cy="58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84D1BB3-D516-4328-939F-CC9928C8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223200"/>
          </a:xfrm>
        </p:spPr>
        <p:txBody>
          <a:bodyPr/>
          <a:lstStyle/>
          <a:p>
            <a:r>
              <a:rPr lang="ru-RU" dirty="0"/>
              <a:t>Структуры иностранного обеспечения при российско-правовом кредите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6AF5EA-E30F-42A4-AFB1-77F1AB729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540"/>
          <a:stretch/>
        </p:blipFill>
        <p:spPr>
          <a:xfrm>
            <a:off x="7118789" y="2296160"/>
            <a:ext cx="3035298" cy="37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317C2-BBBB-4135-8097-9D14C0746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Контакты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ECAF3-06D5-480A-9221-8E1375C7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0B8FCE8-4BA6-4CCE-A509-858F3746C64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/>
          <a:stretch/>
        </p:blipFill>
        <p:spPr>
          <a:xfrm>
            <a:off x="719999" y="1367525"/>
            <a:ext cx="1151933" cy="1151933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45D3E4-CF60-43FA-BAA1-36D1D5B00A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56117" y="1367525"/>
            <a:ext cx="1701369" cy="1386000"/>
          </a:xfrm>
        </p:spPr>
        <p:txBody>
          <a:bodyPr/>
          <a:lstStyle/>
          <a:p>
            <a:pPr lvl="0"/>
            <a:r>
              <a:rPr lang="ru-RU" dirty="0"/>
              <a:t>ВЛАДИМИР БАРБОЛИН</a:t>
            </a:r>
            <a:endParaRPr lang="en-GB" dirty="0"/>
          </a:p>
          <a:p>
            <a:pPr lvl="1"/>
            <a:r>
              <a:rPr lang="ru-RU" dirty="0"/>
              <a:t>Партнер</a:t>
            </a:r>
            <a:endParaRPr lang="en-GB" dirty="0"/>
          </a:p>
          <a:p>
            <a:pPr lvl="2"/>
            <a:r>
              <a:rPr lang="en-GB" b="1" dirty="0">
                <a:solidFill>
                  <a:schemeClr val="accent1"/>
                </a:solidFill>
              </a:rPr>
              <a:t>T</a:t>
            </a:r>
            <a:r>
              <a:rPr lang="en-GB" dirty="0"/>
              <a:t>	+7 495 258 5071</a:t>
            </a:r>
          </a:p>
          <a:p>
            <a:pPr lvl="2"/>
            <a:r>
              <a:rPr lang="en-GB" b="1" dirty="0">
                <a:solidFill>
                  <a:schemeClr val="accent1"/>
                </a:solidFill>
              </a:rPr>
              <a:t>M</a:t>
            </a:r>
            <a:r>
              <a:rPr lang="en-GB" dirty="0"/>
              <a:t>	+ 7 916 143 5928</a:t>
            </a:r>
          </a:p>
          <a:p>
            <a:pPr lvl="2"/>
            <a:r>
              <a:rPr lang="en-GB" b="1" dirty="0">
                <a:solidFill>
                  <a:schemeClr val="accent1"/>
                </a:solidFill>
              </a:rPr>
              <a:t>E</a:t>
            </a:r>
            <a:r>
              <a:rPr lang="en-GB" dirty="0"/>
              <a:t>	v</a:t>
            </a:r>
            <a:r>
              <a:rPr lang="en-US" dirty="0" err="1"/>
              <a:t>ladimir.barbolin</a:t>
            </a:r>
            <a:br>
              <a:rPr lang="en-GB" dirty="0"/>
            </a:br>
            <a:r>
              <a:rPr lang="en-GB" dirty="0"/>
              <a:t>@cliffordchance.com</a:t>
            </a:r>
          </a:p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648242-FC17-45B3-BE50-116473B182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43641061-1586-4F00-8F28-D9733FC31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</p:spPr>
        <p:txBody>
          <a:bodyPr/>
          <a:lstStyle/>
          <a:p>
            <a:pPr>
              <a:defRPr/>
            </a:pPr>
            <a:r>
              <a:rPr lang="ru-RU" dirty="0"/>
              <a:t>Некоторые специфические инструменты и правовые особенности </a:t>
            </a:r>
            <a:r>
              <a:rPr lang="ru-RU" dirty="0" err="1"/>
              <a:t>реструктуризаций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BCE3DD8-4D91-4C32-881E-C413B578D0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B299387-F0CE-4247-B885-4003C4D8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14" y="2843734"/>
            <a:ext cx="3041729" cy="4146228"/>
          </a:xfrm>
        </p:spPr>
        <p:txBody>
          <a:bodyPr/>
          <a:lstStyle/>
          <a:p>
            <a:r>
              <a:rPr lang="ru-RU" sz="1050" dirty="0">
                <a:latin typeface="Arial" charset="0"/>
                <a:cs typeface="Arial" charset="0"/>
              </a:rPr>
              <a:t>Партнер московского офиса </a:t>
            </a:r>
            <a:r>
              <a:rPr lang="en-GB" sz="1050" dirty="0">
                <a:latin typeface="Arial" charset="0"/>
                <a:cs typeface="Arial" charset="0"/>
              </a:rPr>
              <a:t>Clifford Chance</a:t>
            </a:r>
            <a:r>
              <a:rPr lang="ru-RU" sz="1050" dirty="0">
                <a:latin typeface="Arial" charset="0"/>
                <a:cs typeface="Arial" charset="0"/>
              </a:rPr>
              <a:t>, банковская и финансовая практика</a:t>
            </a:r>
            <a:endParaRPr lang="en-US" sz="1050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ru-RU" sz="1050" dirty="0">
                <a:latin typeface="Arial" charset="0"/>
                <a:cs typeface="Arial" charset="0"/>
              </a:rPr>
              <a:t>Специализируется на международном финансировании</a:t>
            </a:r>
            <a:r>
              <a:rPr lang="en-US" sz="1050" dirty="0">
                <a:latin typeface="Arial" charset="0"/>
                <a:cs typeface="Arial" charset="0"/>
              </a:rPr>
              <a:t>, </a:t>
            </a:r>
            <a:r>
              <a:rPr lang="ru-RU" sz="1050" dirty="0">
                <a:latin typeface="Arial" charset="0"/>
                <a:cs typeface="Arial" charset="0"/>
              </a:rPr>
              <a:t>сделках в сфере </a:t>
            </a:r>
            <a:r>
              <a:rPr lang="ru-RU" sz="1050" dirty="0" err="1">
                <a:latin typeface="Arial" charset="0"/>
                <a:cs typeface="Arial" charset="0"/>
              </a:rPr>
              <a:t>предэкспортного</a:t>
            </a:r>
            <a:r>
              <a:rPr lang="ru-RU" sz="1050" dirty="0">
                <a:latin typeface="Arial" charset="0"/>
                <a:cs typeface="Arial" charset="0"/>
              </a:rPr>
              <a:t> финансирования, синдицированного кредитования, банкротства и реструктуризации, обеспеченного и необеспеченного кредитования, финансирования недвижимости и структурированного финансирования</a:t>
            </a:r>
            <a:endParaRPr lang="en-GB" sz="1050" dirty="0">
              <a:latin typeface="Arial" charset="0"/>
              <a:cs typeface="Arial" charset="0"/>
            </a:endParaRPr>
          </a:p>
          <a:p>
            <a:pPr indent="180975">
              <a:spcBef>
                <a:spcPts val="600"/>
              </a:spcBef>
            </a:pPr>
            <a:r>
              <a:rPr lang="ru-RU" sz="900" dirty="0">
                <a:latin typeface="Arial" charset="0"/>
                <a:cs typeface="Arial" charset="0"/>
              </a:rPr>
              <a:t>У Владимира прекрасно получается найти сбалансированный подход и необходимые компромиссные решения». Он «знающий и конструктивный».</a:t>
            </a:r>
          </a:p>
          <a:p>
            <a:pPr>
              <a:spcBef>
                <a:spcPts val="0"/>
              </a:spcBef>
            </a:pPr>
            <a:r>
              <a:rPr lang="en-US" sz="9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Chambers Global:</a:t>
            </a:r>
            <a:r>
              <a:rPr lang="ru-RU" sz="9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 Банковское и финансовое право</a:t>
            </a:r>
            <a:endParaRPr lang="en-GB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4E3BE00-21FF-4761-8AD4-D561F7332E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654" y="5682327"/>
            <a:ext cx="1243692" cy="104414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9769E77-1491-4ECD-BEAE-EE71969201DC}"/>
              </a:ext>
            </a:extLst>
          </p:cNvPr>
          <p:cNvSpPr txBox="1"/>
          <p:nvPr/>
        </p:nvSpPr>
        <p:spPr>
          <a:xfrm>
            <a:off x="714040" y="4573025"/>
            <a:ext cx="288032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8191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4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itch">
  <a:themeElements>
    <a:clrScheme name="Custom 496">
      <a:dk1>
        <a:sysClr val="windowText" lastClr="000000"/>
      </a:dk1>
      <a:lt1>
        <a:sysClr val="window" lastClr="FFFFFF"/>
      </a:lt1>
      <a:dk2>
        <a:srgbClr val="4E575C"/>
      </a:dk2>
      <a:lt2>
        <a:srgbClr val="DFDAD5"/>
      </a:lt2>
      <a:accent1>
        <a:srgbClr val="44A5D8"/>
      </a:accent1>
      <a:accent2>
        <a:srgbClr val="FFD047"/>
      </a:accent2>
      <a:accent3>
        <a:srgbClr val="EF7B05"/>
      </a:accent3>
      <a:accent4>
        <a:srgbClr val="934D98"/>
      </a:accent4>
      <a:accent5>
        <a:srgbClr val="65B32E"/>
      </a:accent5>
      <a:accent6>
        <a:srgbClr val="E40138"/>
      </a:accent6>
      <a:hlink>
        <a:srgbClr val="0563C1"/>
      </a:hlink>
      <a:folHlink>
        <a:srgbClr val="954F72"/>
      </a:folHlink>
    </a:clrScheme>
    <a:fontScheme name="Custom 109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9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m" id="{02E789E9-EF83-4F67-88F3-7A2F1010CD3A}" vid="{6F226969-1B62-4929-8655-5F2B7B519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</Words>
  <Application>Microsoft Office PowerPoint</Application>
  <PresentationFormat>Произвольный</PresentationFormat>
  <Paragraphs>48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Bree Rg</vt:lpstr>
      <vt:lpstr>Calibri</vt:lpstr>
      <vt:lpstr>Symbol</vt:lpstr>
      <vt:lpstr>Pitch</vt:lpstr>
      <vt:lpstr>Некоторые специфические инструменты и правовые особенности реструктуризаций</vt:lpstr>
      <vt:lpstr>содержание</vt:lpstr>
      <vt:lpstr>Редомициляция</vt:lpstr>
      <vt:lpstr>Правовые вопросы при замене заемщика </vt:lpstr>
      <vt:lpstr>Структуры иностранного обеспечения при российско-правовом кредите</vt:lpstr>
      <vt:lpstr>Ключевые Контакты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специфические инструменты и правовые особенности реструктуризаций</dc:title>
  <dc:creator>m.kuleshova</dc:creator>
  <cp:lastModifiedBy>Марина Кулешова</cp:lastModifiedBy>
  <cp:revision>1</cp:revision>
  <dcterms:modified xsi:type="dcterms:W3CDTF">2020-12-14T15:11:30Z</dcterms:modified>
</cp:coreProperties>
</file>