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86" r:id="rId2"/>
    <p:sldMasterId id="2147483706" r:id="rId3"/>
    <p:sldMasterId id="2147483715" r:id="rId4"/>
  </p:sldMasterIdLst>
  <p:notesMasterIdLst>
    <p:notesMasterId r:id="rId19"/>
  </p:notesMasterIdLst>
  <p:sldIdLst>
    <p:sldId id="272" r:id="rId5"/>
    <p:sldId id="295" r:id="rId6"/>
    <p:sldId id="297" r:id="rId7"/>
    <p:sldId id="296" r:id="rId8"/>
    <p:sldId id="310" r:id="rId9"/>
    <p:sldId id="292" r:id="rId10"/>
    <p:sldId id="312" r:id="rId11"/>
    <p:sldId id="294" r:id="rId12"/>
    <p:sldId id="311" r:id="rId13"/>
    <p:sldId id="299" r:id="rId14"/>
    <p:sldId id="300" r:id="rId15"/>
    <p:sldId id="301" r:id="rId16"/>
    <p:sldId id="302" r:id="rId17"/>
    <p:sldId id="30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сновной" id="{ACC5F636-4ADF-4077-B9B3-94A1AE97E635}">
          <p14:sldIdLst>
            <p14:sldId id="272"/>
            <p14:sldId id="295"/>
            <p14:sldId id="297"/>
            <p14:sldId id="296"/>
            <p14:sldId id="310"/>
            <p14:sldId id="292"/>
            <p14:sldId id="312"/>
            <p14:sldId id="294"/>
            <p14:sldId id="311"/>
          </p14:sldIdLst>
        </p14:section>
        <p14:section name="О Компании" id="{504785D5-A1FB-4D4B-AD96-3A9903BF490D}">
          <p14:sldIdLst>
            <p14:sldId id="299"/>
            <p14:sldId id="300"/>
            <p14:sldId id="301"/>
            <p14:sldId id="302"/>
            <p14:sldId id="303"/>
          </p14:sldIdLst>
        </p14:section>
        <p14:section name="Топка" id="{997BAE98-2F4E-4768-AEDC-223C201110D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0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5EEB-35CC-4E79-8B8A-337CD60385D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8181F-A149-4B55-A1A5-9E9061BD8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21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2538483"/>
            <a:ext cx="10515600" cy="87345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2322" y="3835021"/>
            <a:ext cx="10515600" cy="45037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343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56526" y="2262070"/>
            <a:ext cx="3240581" cy="297325"/>
          </a:xfrm>
          <a:custGeom>
            <a:avLst/>
            <a:gdLst/>
            <a:ahLst/>
            <a:cxnLst/>
            <a:rect l="l" t="t" r="r" b="b"/>
            <a:pathLst>
              <a:path w="2842260" h="260985">
                <a:moveTo>
                  <a:pt x="2841853" y="260819"/>
                </a:moveTo>
                <a:lnTo>
                  <a:pt x="0" y="260819"/>
                </a:lnTo>
                <a:lnTo>
                  <a:pt x="0" y="0"/>
                </a:lnTo>
                <a:lnTo>
                  <a:pt x="2841853" y="0"/>
                </a:lnTo>
                <a:lnTo>
                  <a:pt x="2841853" y="260819"/>
                </a:lnTo>
                <a:close/>
              </a:path>
            </a:pathLst>
          </a:custGeom>
          <a:solidFill>
            <a:srgbClr val="3CA4D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599609"/>
            <a:ext cx="12190552" cy="252473"/>
          </a:xfrm>
          <a:custGeom>
            <a:avLst/>
            <a:gdLst/>
            <a:ahLst/>
            <a:cxnLst/>
            <a:rect l="l" t="t" r="r" b="b"/>
            <a:pathLst>
              <a:path w="10692130" h="221614">
                <a:moveTo>
                  <a:pt x="0" y="221259"/>
                </a:moveTo>
                <a:lnTo>
                  <a:pt x="10692003" y="221259"/>
                </a:lnTo>
                <a:lnTo>
                  <a:pt x="10692003" y="0"/>
                </a:lnTo>
                <a:lnTo>
                  <a:pt x="0" y="0"/>
                </a:lnTo>
                <a:lnTo>
                  <a:pt x="0" y="221259"/>
                </a:lnTo>
                <a:close/>
              </a:path>
            </a:pathLst>
          </a:custGeom>
          <a:solidFill>
            <a:srgbClr val="3CA4D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" y="627535"/>
            <a:ext cx="201993" cy="913677"/>
          </a:xfrm>
          <a:custGeom>
            <a:avLst/>
            <a:gdLst/>
            <a:ahLst/>
            <a:cxnLst/>
            <a:rect l="l" t="t" r="r" b="b"/>
            <a:pathLst>
              <a:path w="177165" h="802005">
                <a:moveTo>
                  <a:pt x="0" y="801890"/>
                </a:moveTo>
                <a:lnTo>
                  <a:pt x="177101" y="801890"/>
                </a:lnTo>
                <a:lnTo>
                  <a:pt x="177101" y="0"/>
                </a:lnTo>
                <a:lnTo>
                  <a:pt x="0" y="0"/>
                </a:lnTo>
                <a:lnTo>
                  <a:pt x="0" y="801890"/>
                </a:lnTo>
                <a:close/>
              </a:path>
            </a:pathLst>
          </a:custGeom>
          <a:solidFill>
            <a:srgbClr val="F79C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1718131"/>
            <a:ext cx="6665057" cy="797591"/>
          </a:xfrm>
        </p:spPr>
        <p:txBody>
          <a:bodyPr lIns="0" tIns="0" rIns="0" bIns="0"/>
          <a:lstStyle>
            <a:lvl1pPr>
              <a:defRPr sz="518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56526" y="2208919"/>
            <a:ext cx="4019595" cy="3155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1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60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920125"/>
            <a:ext cx="12190552" cy="4098161"/>
          </a:xfrm>
          <a:custGeom>
            <a:avLst/>
            <a:gdLst/>
            <a:ahLst/>
            <a:cxnLst/>
            <a:rect l="l" t="t" r="r" b="b"/>
            <a:pathLst>
              <a:path w="10692130" h="3597275">
                <a:moveTo>
                  <a:pt x="0" y="3597249"/>
                </a:moveTo>
                <a:lnTo>
                  <a:pt x="10692003" y="3597249"/>
                </a:lnTo>
                <a:lnTo>
                  <a:pt x="10692003" y="0"/>
                </a:lnTo>
                <a:lnTo>
                  <a:pt x="0" y="0"/>
                </a:lnTo>
                <a:lnTo>
                  <a:pt x="0" y="359724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599624"/>
            <a:ext cx="12190552" cy="252473"/>
          </a:xfrm>
          <a:custGeom>
            <a:avLst/>
            <a:gdLst/>
            <a:ahLst/>
            <a:cxnLst/>
            <a:rect l="l" t="t" r="r" b="b"/>
            <a:pathLst>
              <a:path w="10692130" h="221614">
                <a:moveTo>
                  <a:pt x="0" y="221246"/>
                </a:moveTo>
                <a:lnTo>
                  <a:pt x="10692003" y="221246"/>
                </a:lnTo>
                <a:lnTo>
                  <a:pt x="10692003" y="0"/>
                </a:lnTo>
                <a:lnTo>
                  <a:pt x="0" y="0"/>
                </a:lnTo>
                <a:lnTo>
                  <a:pt x="0" y="221246"/>
                </a:lnTo>
                <a:close/>
              </a:path>
            </a:pathLst>
          </a:custGeom>
          <a:solidFill>
            <a:srgbClr val="3CA4D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" y="627535"/>
            <a:ext cx="201993" cy="913677"/>
          </a:xfrm>
          <a:custGeom>
            <a:avLst/>
            <a:gdLst/>
            <a:ahLst/>
            <a:cxnLst/>
            <a:rect l="l" t="t" r="r" b="b"/>
            <a:pathLst>
              <a:path w="177165" h="802005">
                <a:moveTo>
                  <a:pt x="0" y="801877"/>
                </a:moveTo>
                <a:lnTo>
                  <a:pt x="177101" y="801877"/>
                </a:lnTo>
                <a:lnTo>
                  <a:pt x="177101" y="0"/>
                </a:lnTo>
                <a:lnTo>
                  <a:pt x="0" y="0"/>
                </a:lnTo>
                <a:lnTo>
                  <a:pt x="0" y="801877"/>
                </a:lnTo>
                <a:close/>
              </a:path>
            </a:pathLst>
          </a:custGeom>
          <a:solidFill>
            <a:srgbClr val="F79C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1718131"/>
            <a:ext cx="6665057" cy="797591"/>
          </a:xfrm>
        </p:spPr>
        <p:txBody>
          <a:bodyPr lIns="0" tIns="0" rIns="0" bIns="0"/>
          <a:lstStyle>
            <a:lvl1pPr>
              <a:defRPr sz="518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02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164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2538483"/>
            <a:ext cx="10515600" cy="87345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2322" y="3835021"/>
            <a:ext cx="10515600" cy="45037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8926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13899" y="661916"/>
            <a:ext cx="11039901" cy="395786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EE7C09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13899" y="1160062"/>
            <a:ext cx="11039901" cy="359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EE7C0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EE7C09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46933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13899" y="661916"/>
            <a:ext cx="11039901" cy="395786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EE7C09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13899" y="1160062"/>
            <a:ext cx="11039901" cy="359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EE7C0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EE7C09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Подзаголовок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 userDrawn="1">
            <p:extLst/>
          </p:nvPr>
        </p:nvGraphicFramePr>
        <p:xfrm>
          <a:off x="593678" y="1927493"/>
          <a:ext cx="10815850" cy="41662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07925">
                  <a:extLst>
                    <a:ext uri="{9D8B030D-6E8A-4147-A177-3AD203B41FA5}">
                      <a16:colId xmlns:a16="http://schemas.microsoft.com/office/drawing/2014/main" val="861648847"/>
                    </a:ext>
                  </a:extLst>
                </a:gridCol>
                <a:gridCol w="5407925">
                  <a:extLst>
                    <a:ext uri="{9D8B030D-6E8A-4147-A177-3AD203B41FA5}">
                      <a16:colId xmlns:a16="http://schemas.microsoft.com/office/drawing/2014/main" val="2181542106"/>
                    </a:ext>
                  </a:extLst>
                </a:gridCol>
              </a:tblGrid>
              <a:tr h="5207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9CD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9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666250"/>
                  </a:ext>
                </a:extLst>
              </a:tr>
              <a:tr h="5207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730161"/>
                  </a:ext>
                </a:extLst>
              </a:tr>
              <a:tr h="5207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585460"/>
                  </a:ext>
                </a:extLst>
              </a:tr>
              <a:tr h="5207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860093"/>
                  </a:ext>
                </a:extLst>
              </a:tr>
              <a:tr h="5207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743583"/>
                  </a:ext>
                </a:extLst>
              </a:tr>
              <a:tr h="5207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702240"/>
                  </a:ext>
                </a:extLst>
              </a:tr>
              <a:tr h="5207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474714"/>
                  </a:ext>
                </a:extLst>
              </a:tr>
              <a:tr h="5207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329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160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13899" y="661916"/>
            <a:ext cx="11039901" cy="395786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EE7C09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13899" y="1160062"/>
            <a:ext cx="11039901" cy="359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EE7C0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EE7C09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Подзаголовок</a:t>
            </a: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743803" y="2388359"/>
            <a:ext cx="2486790" cy="3091218"/>
            <a:chOff x="498144" y="2388358"/>
            <a:chExt cx="2947916" cy="3664423"/>
          </a:xfrm>
        </p:grpSpPr>
        <p:sp>
          <p:nvSpPr>
            <p:cNvPr id="3" name="Прямоугольник 2"/>
            <p:cNvSpPr/>
            <p:nvPr userDrawn="1"/>
          </p:nvSpPr>
          <p:spPr>
            <a:xfrm>
              <a:off x="498144" y="2565778"/>
              <a:ext cx="2947916" cy="3487003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9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" name="Прямоугольник 3"/>
            <p:cNvSpPr/>
            <p:nvPr userDrawn="1"/>
          </p:nvSpPr>
          <p:spPr>
            <a:xfrm>
              <a:off x="1409132" y="2388358"/>
              <a:ext cx="1125941" cy="4981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" name="Группа 8"/>
          <p:cNvGrpSpPr/>
          <p:nvPr userDrawn="1"/>
        </p:nvGrpSpPr>
        <p:grpSpPr>
          <a:xfrm>
            <a:off x="3523400" y="2388359"/>
            <a:ext cx="2486790" cy="3091218"/>
            <a:chOff x="498144" y="2388358"/>
            <a:chExt cx="2947916" cy="3664423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498144" y="2565778"/>
              <a:ext cx="2947916" cy="3487003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9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1409132" y="2388358"/>
              <a:ext cx="1125941" cy="4981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 userDrawn="1"/>
        </p:nvGrpSpPr>
        <p:grpSpPr>
          <a:xfrm>
            <a:off x="6302997" y="2388359"/>
            <a:ext cx="2486790" cy="3091218"/>
            <a:chOff x="498144" y="2388358"/>
            <a:chExt cx="2947916" cy="3664423"/>
          </a:xfrm>
        </p:grpSpPr>
        <p:sp>
          <p:nvSpPr>
            <p:cNvPr id="13" name="Прямоугольник 12"/>
            <p:cNvSpPr/>
            <p:nvPr userDrawn="1"/>
          </p:nvSpPr>
          <p:spPr>
            <a:xfrm>
              <a:off x="498144" y="2565778"/>
              <a:ext cx="2947916" cy="3487003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9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1409132" y="2388358"/>
              <a:ext cx="1125941" cy="4981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9082594" y="2388359"/>
            <a:ext cx="2486790" cy="3091218"/>
            <a:chOff x="498144" y="2388358"/>
            <a:chExt cx="2947916" cy="3664423"/>
          </a:xfrm>
        </p:grpSpPr>
        <p:sp>
          <p:nvSpPr>
            <p:cNvPr id="16" name="Прямоугольник 15"/>
            <p:cNvSpPr/>
            <p:nvPr userDrawn="1"/>
          </p:nvSpPr>
          <p:spPr>
            <a:xfrm>
              <a:off x="498144" y="2565778"/>
              <a:ext cx="2947916" cy="3487003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9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1409132" y="2388358"/>
              <a:ext cx="1125941" cy="4981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619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13899" y="661916"/>
            <a:ext cx="11039901" cy="395786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EE7C09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13899" y="1160062"/>
            <a:ext cx="11039901" cy="359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EE7C0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EE7C09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Подзаголовок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349" y="1752298"/>
            <a:ext cx="10011396" cy="44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07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1FA2DE-A7F3-4269-9DAD-9C25D130EE0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A0A56-8AE2-408E-9951-8564C6533E6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86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735842" y="1665026"/>
            <a:ext cx="7050206" cy="1746914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Информационная</a:t>
            </a:r>
            <a:br>
              <a:rPr lang="ru-RU" dirty="0"/>
            </a:br>
            <a:r>
              <a:rPr lang="ru-RU" dirty="0"/>
              <a:t>безопасность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321544" y="2559713"/>
            <a:ext cx="2929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24х7х365</a:t>
            </a:r>
          </a:p>
        </p:txBody>
      </p:sp>
    </p:spTree>
    <p:extLst>
      <p:ext uri="{BB962C8B-B14F-4D97-AF65-F5344CB8AC3E}">
        <p14:creationId xmlns:p14="http://schemas.microsoft.com/office/powerpoint/2010/main" val="416127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13899" y="661916"/>
            <a:ext cx="11039901" cy="395786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EE7C09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13899" y="1160062"/>
            <a:ext cx="11039901" cy="359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EE7C0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EE7C09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96391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1718131"/>
            <a:ext cx="6665057" cy="797591"/>
          </a:xfrm>
        </p:spPr>
        <p:txBody>
          <a:bodyPr lIns="0" tIns="0" rIns="0" bIns="0"/>
          <a:lstStyle>
            <a:lvl1pPr>
              <a:defRPr sz="518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852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700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655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1718131"/>
            <a:ext cx="6665057" cy="797591"/>
          </a:xfrm>
        </p:spPr>
        <p:txBody>
          <a:bodyPr lIns="0" tIns="0" rIns="0" bIns="0"/>
          <a:lstStyle>
            <a:lvl1pPr>
              <a:defRPr sz="518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033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56526" y="2262070"/>
            <a:ext cx="3240581" cy="297325"/>
          </a:xfrm>
          <a:custGeom>
            <a:avLst/>
            <a:gdLst/>
            <a:ahLst/>
            <a:cxnLst/>
            <a:rect l="l" t="t" r="r" b="b"/>
            <a:pathLst>
              <a:path w="2842260" h="260985">
                <a:moveTo>
                  <a:pt x="2841853" y="260819"/>
                </a:moveTo>
                <a:lnTo>
                  <a:pt x="0" y="260819"/>
                </a:lnTo>
                <a:lnTo>
                  <a:pt x="0" y="0"/>
                </a:lnTo>
                <a:lnTo>
                  <a:pt x="2841853" y="0"/>
                </a:lnTo>
                <a:lnTo>
                  <a:pt x="2841853" y="260819"/>
                </a:lnTo>
                <a:close/>
              </a:path>
            </a:pathLst>
          </a:custGeom>
          <a:solidFill>
            <a:srgbClr val="3CA4D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599609"/>
            <a:ext cx="12190552" cy="252473"/>
          </a:xfrm>
          <a:custGeom>
            <a:avLst/>
            <a:gdLst/>
            <a:ahLst/>
            <a:cxnLst/>
            <a:rect l="l" t="t" r="r" b="b"/>
            <a:pathLst>
              <a:path w="10692130" h="221614">
                <a:moveTo>
                  <a:pt x="0" y="221259"/>
                </a:moveTo>
                <a:lnTo>
                  <a:pt x="10692003" y="221259"/>
                </a:lnTo>
                <a:lnTo>
                  <a:pt x="10692003" y="0"/>
                </a:lnTo>
                <a:lnTo>
                  <a:pt x="0" y="0"/>
                </a:lnTo>
                <a:lnTo>
                  <a:pt x="0" y="221259"/>
                </a:lnTo>
                <a:close/>
              </a:path>
            </a:pathLst>
          </a:custGeom>
          <a:solidFill>
            <a:srgbClr val="3CA4D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" y="627535"/>
            <a:ext cx="201993" cy="913677"/>
          </a:xfrm>
          <a:custGeom>
            <a:avLst/>
            <a:gdLst/>
            <a:ahLst/>
            <a:cxnLst/>
            <a:rect l="l" t="t" r="r" b="b"/>
            <a:pathLst>
              <a:path w="177165" h="802005">
                <a:moveTo>
                  <a:pt x="0" y="801890"/>
                </a:moveTo>
                <a:lnTo>
                  <a:pt x="177101" y="801890"/>
                </a:lnTo>
                <a:lnTo>
                  <a:pt x="177101" y="0"/>
                </a:lnTo>
                <a:lnTo>
                  <a:pt x="0" y="0"/>
                </a:lnTo>
                <a:lnTo>
                  <a:pt x="0" y="801890"/>
                </a:lnTo>
                <a:close/>
              </a:path>
            </a:pathLst>
          </a:custGeom>
          <a:solidFill>
            <a:srgbClr val="F79C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1718131"/>
            <a:ext cx="6665057" cy="797591"/>
          </a:xfrm>
        </p:spPr>
        <p:txBody>
          <a:bodyPr lIns="0" tIns="0" rIns="0" bIns="0"/>
          <a:lstStyle>
            <a:lvl1pPr>
              <a:defRPr sz="518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56526" y="2208919"/>
            <a:ext cx="4019595" cy="3155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1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726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920125"/>
            <a:ext cx="12190552" cy="4098161"/>
          </a:xfrm>
          <a:custGeom>
            <a:avLst/>
            <a:gdLst/>
            <a:ahLst/>
            <a:cxnLst/>
            <a:rect l="l" t="t" r="r" b="b"/>
            <a:pathLst>
              <a:path w="10692130" h="3597275">
                <a:moveTo>
                  <a:pt x="0" y="3597249"/>
                </a:moveTo>
                <a:lnTo>
                  <a:pt x="10692003" y="3597249"/>
                </a:lnTo>
                <a:lnTo>
                  <a:pt x="10692003" y="0"/>
                </a:lnTo>
                <a:lnTo>
                  <a:pt x="0" y="0"/>
                </a:lnTo>
                <a:lnTo>
                  <a:pt x="0" y="359724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599624"/>
            <a:ext cx="12190552" cy="252473"/>
          </a:xfrm>
          <a:custGeom>
            <a:avLst/>
            <a:gdLst/>
            <a:ahLst/>
            <a:cxnLst/>
            <a:rect l="l" t="t" r="r" b="b"/>
            <a:pathLst>
              <a:path w="10692130" h="221614">
                <a:moveTo>
                  <a:pt x="0" y="221246"/>
                </a:moveTo>
                <a:lnTo>
                  <a:pt x="10692003" y="221246"/>
                </a:lnTo>
                <a:lnTo>
                  <a:pt x="10692003" y="0"/>
                </a:lnTo>
                <a:lnTo>
                  <a:pt x="0" y="0"/>
                </a:lnTo>
                <a:lnTo>
                  <a:pt x="0" y="221246"/>
                </a:lnTo>
                <a:close/>
              </a:path>
            </a:pathLst>
          </a:custGeom>
          <a:solidFill>
            <a:srgbClr val="3CA4D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" y="627535"/>
            <a:ext cx="201993" cy="913677"/>
          </a:xfrm>
          <a:custGeom>
            <a:avLst/>
            <a:gdLst/>
            <a:ahLst/>
            <a:cxnLst/>
            <a:rect l="l" t="t" r="r" b="b"/>
            <a:pathLst>
              <a:path w="177165" h="802005">
                <a:moveTo>
                  <a:pt x="0" y="801877"/>
                </a:moveTo>
                <a:lnTo>
                  <a:pt x="177101" y="801877"/>
                </a:lnTo>
                <a:lnTo>
                  <a:pt x="177101" y="0"/>
                </a:lnTo>
                <a:lnTo>
                  <a:pt x="0" y="0"/>
                </a:lnTo>
                <a:lnTo>
                  <a:pt x="0" y="801877"/>
                </a:lnTo>
                <a:close/>
              </a:path>
            </a:pathLst>
          </a:custGeom>
          <a:solidFill>
            <a:srgbClr val="F79C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1718131"/>
            <a:ext cx="6665057" cy="797591"/>
          </a:xfrm>
        </p:spPr>
        <p:txBody>
          <a:bodyPr lIns="0" tIns="0" rIns="0" bIns="0"/>
          <a:lstStyle>
            <a:lvl1pPr>
              <a:defRPr sz="518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497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831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A99AE-6A35-4C1E-8082-A4A87B5CA521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888A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srgbClr val="888A8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86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13899" y="661916"/>
            <a:ext cx="11039901" cy="395786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EE7C09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13899" y="1160062"/>
            <a:ext cx="11039901" cy="359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EE7C0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EE7C09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Подзаголовок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 userDrawn="1">
            <p:extLst/>
          </p:nvPr>
        </p:nvGraphicFramePr>
        <p:xfrm>
          <a:off x="593678" y="1927493"/>
          <a:ext cx="10815850" cy="41662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07925">
                  <a:extLst>
                    <a:ext uri="{9D8B030D-6E8A-4147-A177-3AD203B41FA5}">
                      <a16:colId xmlns:a16="http://schemas.microsoft.com/office/drawing/2014/main" val="861648847"/>
                    </a:ext>
                  </a:extLst>
                </a:gridCol>
                <a:gridCol w="5407925">
                  <a:extLst>
                    <a:ext uri="{9D8B030D-6E8A-4147-A177-3AD203B41FA5}">
                      <a16:colId xmlns:a16="http://schemas.microsoft.com/office/drawing/2014/main" val="2181542106"/>
                    </a:ext>
                  </a:extLst>
                </a:gridCol>
              </a:tblGrid>
              <a:tr h="5207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9CD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9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666250"/>
                  </a:ext>
                </a:extLst>
              </a:tr>
              <a:tr h="5207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730161"/>
                  </a:ext>
                </a:extLst>
              </a:tr>
              <a:tr h="5207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585460"/>
                  </a:ext>
                </a:extLst>
              </a:tr>
              <a:tr h="5207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860093"/>
                  </a:ext>
                </a:extLst>
              </a:tr>
              <a:tr h="5207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743583"/>
                  </a:ext>
                </a:extLst>
              </a:tr>
              <a:tr h="5207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702240"/>
                  </a:ext>
                </a:extLst>
              </a:tr>
              <a:tr h="5207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474714"/>
                  </a:ext>
                </a:extLst>
              </a:tr>
              <a:tr h="5207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329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348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13899" y="661916"/>
            <a:ext cx="11039901" cy="395786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EE7C09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13899" y="1160062"/>
            <a:ext cx="11039901" cy="359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EE7C0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EE7C09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Подзаголовок</a:t>
            </a: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743803" y="2388359"/>
            <a:ext cx="2486790" cy="3091218"/>
            <a:chOff x="498144" y="2388358"/>
            <a:chExt cx="2947916" cy="3664423"/>
          </a:xfrm>
        </p:grpSpPr>
        <p:sp>
          <p:nvSpPr>
            <p:cNvPr id="3" name="Прямоугольник 2"/>
            <p:cNvSpPr/>
            <p:nvPr userDrawn="1"/>
          </p:nvSpPr>
          <p:spPr>
            <a:xfrm>
              <a:off x="498144" y="2565778"/>
              <a:ext cx="2947916" cy="3487003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9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" name="Прямоугольник 3"/>
            <p:cNvSpPr/>
            <p:nvPr userDrawn="1"/>
          </p:nvSpPr>
          <p:spPr>
            <a:xfrm>
              <a:off x="1409132" y="2388358"/>
              <a:ext cx="1125941" cy="4981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" name="Группа 8"/>
          <p:cNvGrpSpPr/>
          <p:nvPr userDrawn="1"/>
        </p:nvGrpSpPr>
        <p:grpSpPr>
          <a:xfrm>
            <a:off x="3523400" y="2388359"/>
            <a:ext cx="2486790" cy="3091218"/>
            <a:chOff x="498144" y="2388358"/>
            <a:chExt cx="2947916" cy="3664423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498144" y="2565778"/>
              <a:ext cx="2947916" cy="3487003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9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1409132" y="2388358"/>
              <a:ext cx="1125941" cy="4981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 userDrawn="1"/>
        </p:nvGrpSpPr>
        <p:grpSpPr>
          <a:xfrm>
            <a:off x="6302997" y="2388359"/>
            <a:ext cx="2486790" cy="3091218"/>
            <a:chOff x="498144" y="2388358"/>
            <a:chExt cx="2947916" cy="3664423"/>
          </a:xfrm>
        </p:grpSpPr>
        <p:sp>
          <p:nvSpPr>
            <p:cNvPr id="13" name="Прямоугольник 12"/>
            <p:cNvSpPr/>
            <p:nvPr userDrawn="1"/>
          </p:nvSpPr>
          <p:spPr>
            <a:xfrm>
              <a:off x="498144" y="2565778"/>
              <a:ext cx="2947916" cy="3487003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9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1409132" y="2388358"/>
              <a:ext cx="1125941" cy="4981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9082594" y="2388359"/>
            <a:ext cx="2486790" cy="3091218"/>
            <a:chOff x="498144" y="2388358"/>
            <a:chExt cx="2947916" cy="3664423"/>
          </a:xfrm>
        </p:grpSpPr>
        <p:sp>
          <p:nvSpPr>
            <p:cNvPr id="16" name="Прямоугольник 15"/>
            <p:cNvSpPr/>
            <p:nvPr userDrawn="1"/>
          </p:nvSpPr>
          <p:spPr>
            <a:xfrm>
              <a:off x="498144" y="2565778"/>
              <a:ext cx="2947916" cy="3487003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9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1409132" y="2388358"/>
              <a:ext cx="1125941" cy="4981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461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13899" y="661916"/>
            <a:ext cx="11039901" cy="395786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EE7C09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13899" y="1160062"/>
            <a:ext cx="11039901" cy="359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EE7C0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EE7C09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Подзаголовок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349" y="1752298"/>
            <a:ext cx="10011396" cy="44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37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1FA2DE-A7F3-4269-9DAD-9C25D130EE0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A0A56-8AE2-408E-9951-8564C6533E6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87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735842" y="1665026"/>
            <a:ext cx="7050206" cy="1746914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Информационная</a:t>
            </a:r>
            <a:br>
              <a:rPr lang="ru-RU" dirty="0"/>
            </a:br>
            <a:r>
              <a:rPr lang="ru-RU" dirty="0"/>
              <a:t>безопасность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321544" y="2559713"/>
            <a:ext cx="2929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24х7х365</a:t>
            </a:r>
          </a:p>
        </p:txBody>
      </p:sp>
    </p:spTree>
    <p:extLst>
      <p:ext uri="{BB962C8B-B14F-4D97-AF65-F5344CB8AC3E}">
        <p14:creationId xmlns:p14="http://schemas.microsoft.com/office/powerpoint/2010/main" val="98958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700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26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1718131"/>
            <a:ext cx="6665057" cy="797591"/>
          </a:xfrm>
        </p:spPr>
        <p:txBody>
          <a:bodyPr lIns="0" tIns="0" rIns="0" bIns="0"/>
          <a:lstStyle>
            <a:lvl1pPr>
              <a:defRPr sz="518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74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1FA2DE-A7F3-4269-9DAD-9C25D130EE0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A0A56-8AE2-408E-9951-8564C6533E6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88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617042"/>
            <a:ext cx="12190552" cy="252473"/>
          </a:xfrm>
          <a:custGeom>
            <a:avLst/>
            <a:gdLst/>
            <a:ahLst/>
            <a:cxnLst/>
            <a:rect l="l" t="t" r="r" b="b"/>
            <a:pathLst>
              <a:path w="10692130" h="221614">
                <a:moveTo>
                  <a:pt x="0" y="221246"/>
                </a:moveTo>
                <a:lnTo>
                  <a:pt x="10692003" y="221246"/>
                </a:lnTo>
                <a:lnTo>
                  <a:pt x="10692003" y="0"/>
                </a:lnTo>
                <a:lnTo>
                  <a:pt x="0" y="0"/>
                </a:lnTo>
                <a:lnTo>
                  <a:pt x="0" y="221246"/>
                </a:lnTo>
                <a:close/>
              </a:path>
            </a:pathLst>
          </a:custGeom>
          <a:solidFill>
            <a:srgbClr val="3CA4D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" y="314025"/>
            <a:ext cx="201993" cy="913677"/>
          </a:xfrm>
          <a:custGeom>
            <a:avLst/>
            <a:gdLst/>
            <a:ahLst/>
            <a:cxnLst/>
            <a:rect l="l" t="t" r="r" b="b"/>
            <a:pathLst>
              <a:path w="177165" h="802005">
                <a:moveTo>
                  <a:pt x="0" y="801877"/>
                </a:moveTo>
                <a:lnTo>
                  <a:pt x="177101" y="801877"/>
                </a:lnTo>
                <a:lnTo>
                  <a:pt x="177101" y="0"/>
                </a:lnTo>
                <a:lnTo>
                  <a:pt x="0" y="0"/>
                </a:lnTo>
                <a:lnTo>
                  <a:pt x="0" y="801877"/>
                </a:lnTo>
                <a:close/>
              </a:path>
            </a:pathLst>
          </a:custGeom>
          <a:solidFill>
            <a:srgbClr val="F79C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1718131"/>
            <a:ext cx="6665057" cy="700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06791" y="1931655"/>
            <a:ext cx="93784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95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>
        <a:defRPr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20842">
        <a:defRPr>
          <a:latin typeface="+mn-lt"/>
          <a:ea typeface="+mn-ea"/>
          <a:cs typeface="+mn-cs"/>
        </a:defRPr>
      </a:lvl2pPr>
      <a:lvl3pPr marL="1041684">
        <a:defRPr>
          <a:latin typeface="+mn-lt"/>
          <a:ea typeface="+mn-ea"/>
          <a:cs typeface="+mn-cs"/>
        </a:defRPr>
      </a:lvl3pPr>
      <a:lvl4pPr marL="1562527">
        <a:defRPr>
          <a:latin typeface="+mn-lt"/>
          <a:ea typeface="+mn-ea"/>
          <a:cs typeface="+mn-cs"/>
        </a:defRPr>
      </a:lvl4pPr>
      <a:lvl5pPr marL="2083369">
        <a:defRPr>
          <a:latin typeface="+mn-lt"/>
          <a:ea typeface="+mn-ea"/>
          <a:cs typeface="+mn-cs"/>
        </a:defRPr>
      </a:lvl5pPr>
      <a:lvl6pPr marL="2604211">
        <a:defRPr>
          <a:latin typeface="+mn-lt"/>
          <a:ea typeface="+mn-ea"/>
          <a:cs typeface="+mn-cs"/>
        </a:defRPr>
      </a:lvl6pPr>
      <a:lvl7pPr marL="3125053">
        <a:defRPr>
          <a:latin typeface="+mn-lt"/>
          <a:ea typeface="+mn-ea"/>
          <a:cs typeface="+mn-cs"/>
        </a:defRPr>
      </a:lvl7pPr>
      <a:lvl8pPr marL="3645896">
        <a:defRPr>
          <a:latin typeface="+mn-lt"/>
          <a:ea typeface="+mn-ea"/>
          <a:cs typeface="+mn-cs"/>
        </a:defRPr>
      </a:lvl8pPr>
      <a:lvl9pPr marL="416673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20842">
        <a:defRPr>
          <a:latin typeface="+mn-lt"/>
          <a:ea typeface="+mn-ea"/>
          <a:cs typeface="+mn-cs"/>
        </a:defRPr>
      </a:lvl2pPr>
      <a:lvl3pPr marL="1041684">
        <a:defRPr>
          <a:latin typeface="+mn-lt"/>
          <a:ea typeface="+mn-ea"/>
          <a:cs typeface="+mn-cs"/>
        </a:defRPr>
      </a:lvl3pPr>
      <a:lvl4pPr marL="1562527">
        <a:defRPr>
          <a:latin typeface="+mn-lt"/>
          <a:ea typeface="+mn-ea"/>
          <a:cs typeface="+mn-cs"/>
        </a:defRPr>
      </a:lvl4pPr>
      <a:lvl5pPr marL="2083369">
        <a:defRPr>
          <a:latin typeface="+mn-lt"/>
          <a:ea typeface="+mn-ea"/>
          <a:cs typeface="+mn-cs"/>
        </a:defRPr>
      </a:lvl5pPr>
      <a:lvl6pPr marL="2604211">
        <a:defRPr>
          <a:latin typeface="+mn-lt"/>
          <a:ea typeface="+mn-ea"/>
          <a:cs typeface="+mn-cs"/>
        </a:defRPr>
      </a:lvl6pPr>
      <a:lvl7pPr marL="3125053">
        <a:defRPr>
          <a:latin typeface="+mn-lt"/>
          <a:ea typeface="+mn-ea"/>
          <a:cs typeface="+mn-cs"/>
        </a:defRPr>
      </a:lvl7pPr>
      <a:lvl8pPr marL="3645896">
        <a:defRPr>
          <a:latin typeface="+mn-lt"/>
          <a:ea typeface="+mn-ea"/>
          <a:cs typeface="+mn-cs"/>
        </a:defRPr>
      </a:lvl8pPr>
      <a:lvl9pPr marL="4166738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1FA2DE-A7F3-4269-9DAD-9C25D130EE0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A0A56-8AE2-408E-9951-8564C6533E6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73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617042"/>
            <a:ext cx="12190552" cy="252473"/>
          </a:xfrm>
          <a:custGeom>
            <a:avLst/>
            <a:gdLst/>
            <a:ahLst/>
            <a:cxnLst/>
            <a:rect l="l" t="t" r="r" b="b"/>
            <a:pathLst>
              <a:path w="10692130" h="221614">
                <a:moveTo>
                  <a:pt x="0" y="221246"/>
                </a:moveTo>
                <a:lnTo>
                  <a:pt x="10692003" y="221246"/>
                </a:lnTo>
                <a:lnTo>
                  <a:pt x="10692003" y="0"/>
                </a:lnTo>
                <a:lnTo>
                  <a:pt x="0" y="0"/>
                </a:lnTo>
                <a:lnTo>
                  <a:pt x="0" y="221246"/>
                </a:lnTo>
                <a:close/>
              </a:path>
            </a:pathLst>
          </a:custGeom>
          <a:solidFill>
            <a:srgbClr val="3CA4D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" y="314025"/>
            <a:ext cx="201993" cy="913677"/>
          </a:xfrm>
          <a:custGeom>
            <a:avLst/>
            <a:gdLst/>
            <a:ahLst/>
            <a:cxnLst/>
            <a:rect l="l" t="t" r="r" b="b"/>
            <a:pathLst>
              <a:path w="177165" h="802005">
                <a:moveTo>
                  <a:pt x="0" y="801877"/>
                </a:moveTo>
                <a:lnTo>
                  <a:pt x="177101" y="801877"/>
                </a:lnTo>
                <a:lnTo>
                  <a:pt x="177101" y="0"/>
                </a:lnTo>
                <a:lnTo>
                  <a:pt x="0" y="0"/>
                </a:lnTo>
                <a:lnTo>
                  <a:pt x="0" y="801877"/>
                </a:lnTo>
                <a:close/>
              </a:path>
            </a:pathLst>
          </a:custGeom>
          <a:solidFill>
            <a:srgbClr val="F79C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1718131"/>
            <a:ext cx="6665057" cy="700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06791" y="1931655"/>
            <a:ext cx="93784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59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p:txStyles>
    <p:titleStyle>
      <a:lvl1pPr>
        <a:defRPr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20842">
        <a:defRPr>
          <a:latin typeface="+mn-lt"/>
          <a:ea typeface="+mn-ea"/>
          <a:cs typeface="+mn-cs"/>
        </a:defRPr>
      </a:lvl2pPr>
      <a:lvl3pPr marL="1041684">
        <a:defRPr>
          <a:latin typeface="+mn-lt"/>
          <a:ea typeface="+mn-ea"/>
          <a:cs typeface="+mn-cs"/>
        </a:defRPr>
      </a:lvl3pPr>
      <a:lvl4pPr marL="1562527">
        <a:defRPr>
          <a:latin typeface="+mn-lt"/>
          <a:ea typeface="+mn-ea"/>
          <a:cs typeface="+mn-cs"/>
        </a:defRPr>
      </a:lvl4pPr>
      <a:lvl5pPr marL="2083369">
        <a:defRPr>
          <a:latin typeface="+mn-lt"/>
          <a:ea typeface="+mn-ea"/>
          <a:cs typeface="+mn-cs"/>
        </a:defRPr>
      </a:lvl5pPr>
      <a:lvl6pPr marL="2604211">
        <a:defRPr>
          <a:latin typeface="+mn-lt"/>
          <a:ea typeface="+mn-ea"/>
          <a:cs typeface="+mn-cs"/>
        </a:defRPr>
      </a:lvl6pPr>
      <a:lvl7pPr marL="3125053">
        <a:defRPr>
          <a:latin typeface="+mn-lt"/>
          <a:ea typeface="+mn-ea"/>
          <a:cs typeface="+mn-cs"/>
        </a:defRPr>
      </a:lvl7pPr>
      <a:lvl8pPr marL="3645896">
        <a:defRPr>
          <a:latin typeface="+mn-lt"/>
          <a:ea typeface="+mn-ea"/>
          <a:cs typeface="+mn-cs"/>
        </a:defRPr>
      </a:lvl8pPr>
      <a:lvl9pPr marL="416673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20842">
        <a:defRPr>
          <a:latin typeface="+mn-lt"/>
          <a:ea typeface="+mn-ea"/>
          <a:cs typeface="+mn-cs"/>
        </a:defRPr>
      </a:lvl2pPr>
      <a:lvl3pPr marL="1041684">
        <a:defRPr>
          <a:latin typeface="+mn-lt"/>
          <a:ea typeface="+mn-ea"/>
          <a:cs typeface="+mn-cs"/>
        </a:defRPr>
      </a:lvl3pPr>
      <a:lvl4pPr marL="1562527">
        <a:defRPr>
          <a:latin typeface="+mn-lt"/>
          <a:ea typeface="+mn-ea"/>
          <a:cs typeface="+mn-cs"/>
        </a:defRPr>
      </a:lvl4pPr>
      <a:lvl5pPr marL="2083369">
        <a:defRPr>
          <a:latin typeface="+mn-lt"/>
          <a:ea typeface="+mn-ea"/>
          <a:cs typeface="+mn-cs"/>
        </a:defRPr>
      </a:lvl5pPr>
      <a:lvl6pPr marL="2604211">
        <a:defRPr>
          <a:latin typeface="+mn-lt"/>
          <a:ea typeface="+mn-ea"/>
          <a:cs typeface="+mn-cs"/>
        </a:defRPr>
      </a:lvl6pPr>
      <a:lvl7pPr marL="3125053">
        <a:defRPr>
          <a:latin typeface="+mn-lt"/>
          <a:ea typeface="+mn-ea"/>
          <a:cs typeface="+mn-cs"/>
        </a:defRPr>
      </a:lvl7pPr>
      <a:lvl8pPr marL="3645896">
        <a:defRPr>
          <a:latin typeface="+mn-lt"/>
          <a:ea typeface="+mn-ea"/>
          <a:cs typeface="+mn-cs"/>
        </a:defRPr>
      </a:lvl8pPr>
      <a:lvl9pPr marL="416673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emf"/><Relationship Id="rId18" Type="http://schemas.openxmlformats.org/officeDocument/2006/relationships/image" Target="../media/image35.png"/><Relationship Id="rId26" Type="http://schemas.openxmlformats.org/officeDocument/2006/relationships/image" Target="../media/image43.emf"/><Relationship Id="rId21" Type="http://schemas.openxmlformats.org/officeDocument/2006/relationships/image" Target="../media/image38.png"/><Relationship Id="rId34" Type="http://schemas.openxmlformats.org/officeDocument/2006/relationships/image" Target="../media/image51.emf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17" Type="http://schemas.openxmlformats.org/officeDocument/2006/relationships/image" Target="../media/image34.jpg"/><Relationship Id="rId25" Type="http://schemas.openxmlformats.org/officeDocument/2006/relationships/image" Target="../media/image42.emf"/><Relationship Id="rId33" Type="http://schemas.openxmlformats.org/officeDocument/2006/relationships/image" Target="../media/image50.emf"/><Relationship Id="rId38" Type="http://schemas.openxmlformats.org/officeDocument/2006/relationships/image" Target="../media/image55.emf"/><Relationship Id="rId2" Type="http://schemas.openxmlformats.org/officeDocument/2006/relationships/image" Target="../media/image19.png"/><Relationship Id="rId16" Type="http://schemas.openxmlformats.org/officeDocument/2006/relationships/image" Target="../media/image33.gif"/><Relationship Id="rId20" Type="http://schemas.openxmlformats.org/officeDocument/2006/relationships/image" Target="../media/image37.png"/><Relationship Id="rId29" Type="http://schemas.openxmlformats.org/officeDocument/2006/relationships/image" Target="../media/image46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24" Type="http://schemas.openxmlformats.org/officeDocument/2006/relationships/image" Target="../media/image41.emf"/><Relationship Id="rId32" Type="http://schemas.openxmlformats.org/officeDocument/2006/relationships/image" Target="../media/image49.emf"/><Relationship Id="rId37" Type="http://schemas.openxmlformats.org/officeDocument/2006/relationships/image" Target="../media/image54.emf"/><Relationship Id="rId5" Type="http://schemas.openxmlformats.org/officeDocument/2006/relationships/image" Target="../media/image22.emf"/><Relationship Id="rId15" Type="http://schemas.openxmlformats.org/officeDocument/2006/relationships/image" Target="../media/image32.jpg"/><Relationship Id="rId23" Type="http://schemas.openxmlformats.org/officeDocument/2006/relationships/image" Target="../media/image40.emf"/><Relationship Id="rId28" Type="http://schemas.openxmlformats.org/officeDocument/2006/relationships/image" Target="../media/image45.emf"/><Relationship Id="rId36" Type="http://schemas.openxmlformats.org/officeDocument/2006/relationships/image" Target="../media/image53.emf"/><Relationship Id="rId10" Type="http://schemas.openxmlformats.org/officeDocument/2006/relationships/image" Target="../media/image27.emf"/><Relationship Id="rId19" Type="http://schemas.openxmlformats.org/officeDocument/2006/relationships/image" Target="../media/image36.png"/><Relationship Id="rId31" Type="http://schemas.openxmlformats.org/officeDocument/2006/relationships/image" Target="../media/image48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Relationship Id="rId14" Type="http://schemas.openxmlformats.org/officeDocument/2006/relationships/image" Target="../media/image31.emf"/><Relationship Id="rId22" Type="http://schemas.openxmlformats.org/officeDocument/2006/relationships/image" Target="../media/image39.emf"/><Relationship Id="rId27" Type="http://schemas.openxmlformats.org/officeDocument/2006/relationships/image" Target="../media/image44.emf"/><Relationship Id="rId30" Type="http://schemas.openxmlformats.org/officeDocument/2006/relationships/image" Target="../media/image47.emf"/><Relationship Id="rId35" Type="http://schemas.openxmlformats.org/officeDocument/2006/relationships/image" Target="../media/image52.emf"/><Relationship Id="rId8" Type="http://schemas.openxmlformats.org/officeDocument/2006/relationships/image" Target="../media/image25.emf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br.ru/fintech/dr/" TargetMode="Externa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11" Type="http://schemas.openxmlformats.org/officeDocument/2006/relationships/image" Target="../media/image9.png"/><Relationship Id="rId10" Type="http://schemas.openxmlformats.org/officeDocument/2006/relationships/image" Target="NUL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11" Type="http://schemas.openxmlformats.org/officeDocument/2006/relationships/image" Target="../media/image9.png"/><Relationship Id="rId10" Type="http://schemas.openxmlformats.org/officeDocument/2006/relationships/image" Target="NUL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1232035"/>
            <a:ext cx="10668001" cy="1860164"/>
          </a:xfrm>
          <a:prstGeom prst="rect">
            <a:avLst/>
          </a:prstGeom>
          <a:solidFill>
            <a:srgbClr val="F79C3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251" y="1577764"/>
            <a:ext cx="10515600" cy="1562668"/>
          </a:xfrm>
        </p:spPr>
        <p:txBody>
          <a:bodyPr>
            <a:noAutofit/>
          </a:bodyPr>
          <a:lstStyle/>
          <a:p>
            <a:r>
              <a:rPr lang="ru-RU" sz="4400" dirty="0"/>
              <a:t>Реализация функций ИБ при подключении к Платформе </a:t>
            </a:r>
            <a:r>
              <a:rPr lang="ru-RU" sz="4400" dirty="0" smtClean="0"/>
              <a:t>Цифрового рубля</a:t>
            </a:r>
            <a:endParaRPr lang="ru-RU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CF7F1B-3B31-49C1-BD8C-158054E73EFB}"/>
              </a:ext>
            </a:extLst>
          </p:cNvPr>
          <p:cNvSpPr txBox="1"/>
          <p:nvPr/>
        </p:nvSpPr>
        <p:spPr>
          <a:xfrm>
            <a:off x="730251" y="3688497"/>
            <a:ext cx="100945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Материалы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для обсуждения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solidFill>
                  <a:prstClr val="white"/>
                </a:solidFill>
                <a:latin typeface="Arial" panose="020B0604020202020204"/>
              </a:rPr>
              <a:t>Январь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5866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322" y="2241644"/>
            <a:ext cx="10515600" cy="873457"/>
          </a:xfrm>
        </p:spPr>
        <p:txBody>
          <a:bodyPr>
            <a:normAutofit fontScale="90000"/>
          </a:bodyPr>
          <a:lstStyle/>
          <a:p>
            <a:r>
              <a:rPr lang="ru-RU" dirty="0"/>
              <a:t>О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149866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302" y="424175"/>
            <a:ext cx="8079192" cy="1053325"/>
          </a:xfrm>
          <a:prstGeom prst="rect">
            <a:avLst/>
          </a:prstGeom>
        </p:spPr>
        <p:txBody>
          <a:bodyPr vert="horz" wrap="square" lIns="0" tIns="155535" rIns="0" bIns="0" rtlCol="0">
            <a:spAutoFit/>
          </a:bodyPr>
          <a:lstStyle/>
          <a:p>
            <a:pPr marL="14468">
              <a:spcBef>
                <a:spcPts val="1225"/>
              </a:spcBef>
            </a:pPr>
            <a:r>
              <a:rPr sz="3190" spc="-23" dirty="0">
                <a:solidFill>
                  <a:srgbClr val="F79C3E"/>
                </a:solidFill>
              </a:rPr>
              <a:t>Группа </a:t>
            </a:r>
            <a:r>
              <a:rPr sz="3190" spc="-11" dirty="0">
                <a:solidFill>
                  <a:srgbClr val="F79C3E"/>
                </a:solidFill>
              </a:rPr>
              <a:t>компаний</a:t>
            </a:r>
            <a:r>
              <a:rPr sz="3190" spc="-494" dirty="0">
                <a:solidFill>
                  <a:srgbClr val="F79C3E"/>
                </a:solidFill>
              </a:rPr>
              <a:t> </a:t>
            </a:r>
            <a:r>
              <a:rPr sz="3190" spc="17" dirty="0">
                <a:solidFill>
                  <a:srgbClr val="F79C3E"/>
                </a:solidFill>
              </a:rPr>
              <a:t>«Информзащита»</a:t>
            </a:r>
            <a:endParaRPr sz="3190" dirty="0"/>
          </a:p>
          <a:p>
            <a:pPr marL="14468">
              <a:spcBef>
                <a:spcPts val="712"/>
              </a:spcBef>
            </a:pPr>
            <a:r>
              <a:rPr lang="ru-RU" sz="2051" b="0" dirty="0">
                <a:solidFill>
                  <a:srgbClr val="F79C3E"/>
                </a:solidFill>
              </a:rPr>
              <a:t>Структура</a:t>
            </a:r>
            <a:endParaRPr sz="2051" dirty="0"/>
          </a:p>
        </p:txBody>
      </p:sp>
      <p:sp>
        <p:nvSpPr>
          <p:cNvPr id="3" name="object 3"/>
          <p:cNvSpPr/>
          <p:nvPr/>
        </p:nvSpPr>
        <p:spPr>
          <a:xfrm>
            <a:off x="9047544" y="4607779"/>
            <a:ext cx="1302152" cy="291536"/>
          </a:xfrm>
          <a:custGeom>
            <a:avLst/>
            <a:gdLst/>
            <a:ahLst/>
            <a:cxnLst/>
            <a:rect l="l" t="t" r="r" b="b"/>
            <a:pathLst>
              <a:path w="1179829" h="255904">
                <a:moveTo>
                  <a:pt x="1179690" y="255562"/>
                </a:moveTo>
                <a:lnTo>
                  <a:pt x="0" y="255562"/>
                </a:lnTo>
                <a:lnTo>
                  <a:pt x="0" y="0"/>
                </a:lnTo>
                <a:lnTo>
                  <a:pt x="1179690" y="0"/>
                </a:lnTo>
                <a:lnTo>
                  <a:pt x="1179690" y="255562"/>
                </a:lnTo>
                <a:close/>
              </a:path>
            </a:pathLst>
          </a:custGeom>
          <a:solidFill>
            <a:srgbClr val="F79C3E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674468" y="2327104"/>
            <a:ext cx="2816989" cy="505513"/>
          </a:xfrm>
          <a:prstGeom prst="rect">
            <a:avLst/>
          </a:prstGeom>
        </p:spPr>
        <p:txBody>
          <a:bodyPr vert="horz" wrap="square" lIns="0" tIns="14468" rIns="0" bIns="0" rtlCol="0">
            <a:spAutoFit/>
          </a:bodyPr>
          <a:lstStyle/>
          <a:p>
            <a:pPr marL="14468" marR="0" lvl="0" indent="0" algn="l" defTabSz="1041684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95" b="0" i="0" u="none" strike="noStrike" kern="1200" cap="none" spc="28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Специализируется </a:t>
            </a:r>
            <a:r>
              <a:rPr kumimoji="0" sz="1595" b="0" i="0" u="none" strike="noStrike" kern="1200" cap="none" spc="74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</a:t>
            </a:r>
            <a:r>
              <a:rPr kumimoji="0" sz="1595" b="0" i="0" u="none" strike="noStrike" kern="1200" cap="none" spc="-239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595" b="0" i="0" u="none" strike="noStrike" kern="1200" cap="none" spc="28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области</a:t>
            </a:r>
            <a:endParaRPr kumimoji="0" sz="15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688936" y="2635729"/>
            <a:ext cx="4136532" cy="282129"/>
          </a:xfrm>
          <a:prstGeom prst="rect">
            <a:avLst/>
          </a:prstGeom>
          <a:solidFill>
            <a:srgbClr val="3CA4DE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041684" rtl="0" eaLnBrk="1" fontAlgn="auto" latinLnBrk="0" hangingPunct="1">
              <a:lnSpc>
                <a:spcPts val="22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78" b="1" i="0" u="none" strike="noStrike" kern="1200" cap="none" spc="4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обеспечения</a:t>
            </a:r>
            <a:r>
              <a:rPr kumimoji="0" sz="2278" b="1" i="0" u="none" strike="noStrike" kern="1200" cap="none" spc="-14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278" b="1" i="0" u="none" strike="noStrike" kern="1200" cap="none" spc="5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безопасности</a:t>
            </a:r>
            <a:endParaRPr kumimoji="0" sz="227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688936" y="2955957"/>
            <a:ext cx="3968681" cy="282129"/>
          </a:xfrm>
          <a:prstGeom prst="rect">
            <a:avLst/>
          </a:prstGeom>
          <a:solidFill>
            <a:srgbClr val="3CA4DE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041684" rtl="0" eaLnBrk="1" fontAlgn="auto" latinLnBrk="0" hangingPunct="1">
              <a:lnSpc>
                <a:spcPts val="22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78" b="1" i="0" u="none" strike="noStrike" kern="1200" cap="none" spc="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информационных</a:t>
            </a:r>
            <a:r>
              <a:rPr kumimoji="0" sz="2278" b="1" i="0" u="none" strike="noStrike" kern="1200" cap="none" spc="-17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2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систем</a:t>
            </a:r>
            <a:endParaRPr kumimoji="0" sz="227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674482" y="3065835"/>
            <a:ext cx="3563541" cy="1363801"/>
          </a:xfrm>
          <a:prstGeom prst="rect">
            <a:avLst/>
          </a:prstGeom>
        </p:spPr>
        <p:txBody>
          <a:bodyPr vert="horz" wrap="square" lIns="0" tIns="13745" rIns="0" bIns="0" rtlCol="0">
            <a:spAutoFit/>
          </a:bodyPr>
          <a:lstStyle/>
          <a:p>
            <a:pPr marL="14468" marR="0" lvl="0" indent="0" algn="l" defTabSz="1041684" rtl="0" eaLnBrk="1" fontAlgn="auto" latinLnBrk="0" hangingPunct="1">
              <a:lnSpc>
                <a:spcPct val="100000"/>
              </a:lnSpc>
              <a:spcBef>
                <a:spcPts val="10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58" b="1" i="0" u="none" strike="noStrike" kern="1200" cap="none" spc="-709" normalizeH="0" baseline="-14069" noProof="0" dirty="0">
                <a:ln>
                  <a:noFill/>
                </a:ln>
                <a:solidFill>
                  <a:srgbClr val="F79C3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ru-RU" sz="13158" b="1" i="0" u="none" strike="noStrike" kern="1200" cap="none" spc="-709" normalizeH="0" baseline="-14069" noProof="0" dirty="0">
                <a:ln>
                  <a:noFill/>
                </a:ln>
                <a:solidFill>
                  <a:srgbClr val="F79C3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en-US" sz="13158" b="1" i="0" u="none" strike="noStrike" kern="1200" cap="none" spc="-709" normalizeH="0" baseline="-14069" noProof="0" dirty="0">
                <a:ln>
                  <a:noFill/>
                </a:ln>
                <a:solidFill>
                  <a:srgbClr val="F79C3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3190" b="0" i="0" u="none" strike="noStrike" kern="1200" cap="none" spc="34" normalizeH="0" baseline="0" noProof="0" dirty="0" err="1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лет</a:t>
            </a:r>
            <a:endParaRPr kumimoji="0" sz="319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688936" y="4538436"/>
            <a:ext cx="4151001" cy="690874"/>
          </a:xfrm>
          <a:prstGeom prst="rect">
            <a:avLst/>
          </a:prstGeom>
        </p:spPr>
        <p:txBody>
          <a:bodyPr vert="horz" wrap="square" lIns="0" tIns="49192" rIns="0" bIns="0" rtlCol="0">
            <a:spAutoFit/>
          </a:bodyPr>
          <a:lstStyle/>
          <a:p>
            <a:pPr marL="14468" marR="5787" lvl="0" indent="0" algn="l" defTabSz="1041684" rtl="0" eaLnBrk="1" fontAlgn="auto" latinLnBrk="0" hangingPunct="1">
              <a:lnSpc>
                <a:spcPts val="2506"/>
              </a:lnSpc>
              <a:spcBef>
                <a:spcPts val="3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78" b="0" i="0" u="none" strike="noStrike" kern="1200" cap="none" spc="40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является </a:t>
            </a:r>
            <a:r>
              <a:rPr kumimoji="0" sz="2278" b="1" i="0" u="none" strike="noStrike" kern="1200" cap="none" spc="4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лидером</a:t>
            </a:r>
            <a:r>
              <a:rPr kumimoji="0" sz="2278" b="0" i="0" u="none" strike="noStrike" kern="1200" cap="none" spc="4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sz="2278" b="0" i="0" u="none" strike="noStrike" kern="1200" cap="none" spc="34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российского </a:t>
            </a:r>
            <a:r>
              <a:rPr kumimoji="0" sz="2278" b="0" i="0" u="none" strike="noStrike" kern="1200" cap="none" spc="85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рынка</a:t>
            </a:r>
            <a:r>
              <a:rPr kumimoji="0" sz="2278" b="0" i="0" u="none" strike="noStrike" kern="1200" cap="none" spc="-353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278" b="0" i="0" u="none" strike="noStrike" kern="1200" cap="none" spc="23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ИБ</a:t>
            </a:r>
            <a:endParaRPr kumimoji="0" sz="227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254886" y="1813376"/>
            <a:ext cx="0" cy="4161099"/>
          </a:xfrm>
          <a:custGeom>
            <a:avLst/>
            <a:gdLst/>
            <a:ahLst/>
            <a:cxnLst/>
            <a:rect l="l" t="t" r="r" b="b"/>
            <a:pathLst>
              <a:path h="3652520">
                <a:moveTo>
                  <a:pt x="0" y="0"/>
                </a:moveTo>
                <a:lnTo>
                  <a:pt x="0" y="3652253"/>
                </a:lnTo>
              </a:path>
            </a:pathLst>
          </a:custGeom>
          <a:ln w="12700">
            <a:solidFill>
              <a:srgbClr val="1E0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14" y="2138279"/>
            <a:ext cx="2937413" cy="740016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13" y="3572678"/>
            <a:ext cx="2933606" cy="708892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52" y="2129336"/>
            <a:ext cx="2759346" cy="790476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45" y="3468062"/>
            <a:ext cx="2762942" cy="915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2" y="4995681"/>
            <a:ext cx="2886384" cy="6903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8145" y="4982179"/>
            <a:ext cx="2001045" cy="70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3" y="6599609"/>
            <a:ext cx="12180908" cy="252473"/>
          </a:xfrm>
          <a:custGeom>
            <a:avLst/>
            <a:gdLst/>
            <a:ahLst/>
            <a:cxnLst/>
            <a:rect l="l" t="t" r="r" b="b"/>
            <a:pathLst>
              <a:path w="10692130" h="221614">
                <a:moveTo>
                  <a:pt x="0" y="221259"/>
                </a:moveTo>
                <a:lnTo>
                  <a:pt x="10692003" y="221259"/>
                </a:lnTo>
                <a:lnTo>
                  <a:pt x="10692003" y="0"/>
                </a:lnTo>
                <a:lnTo>
                  <a:pt x="0" y="0"/>
                </a:lnTo>
                <a:lnTo>
                  <a:pt x="0" y="221259"/>
                </a:lnTo>
                <a:close/>
              </a:path>
            </a:pathLst>
          </a:custGeom>
          <a:solidFill>
            <a:srgbClr val="3CA4DE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23" y="627535"/>
            <a:ext cx="201834" cy="913677"/>
          </a:xfrm>
          <a:custGeom>
            <a:avLst/>
            <a:gdLst/>
            <a:ahLst/>
            <a:cxnLst/>
            <a:rect l="l" t="t" r="r" b="b"/>
            <a:pathLst>
              <a:path w="177165" h="802005">
                <a:moveTo>
                  <a:pt x="0" y="801877"/>
                </a:moveTo>
                <a:lnTo>
                  <a:pt x="177101" y="801877"/>
                </a:lnTo>
                <a:lnTo>
                  <a:pt x="177101" y="0"/>
                </a:lnTo>
                <a:lnTo>
                  <a:pt x="0" y="0"/>
                </a:lnTo>
                <a:lnTo>
                  <a:pt x="0" y="801877"/>
                </a:lnTo>
                <a:close/>
              </a:path>
            </a:pathLst>
          </a:custGeom>
          <a:solidFill>
            <a:srgbClr val="F79C3E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object 137"/>
          <p:cNvSpPr txBox="1">
            <a:spLocks noGrp="1"/>
          </p:cNvSpPr>
          <p:nvPr>
            <p:ph type="title"/>
          </p:nvPr>
        </p:nvSpPr>
        <p:spPr>
          <a:xfrm>
            <a:off x="607187" y="490048"/>
            <a:ext cx="3912291" cy="1053325"/>
          </a:xfrm>
          <a:prstGeom prst="rect">
            <a:avLst/>
          </a:prstGeom>
        </p:spPr>
        <p:txBody>
          <a:bodyPr vert="horz" wrap="square" lIns="0" tIns="155535" rIns="0" bIns="0" rtlCol="0">
            <a:spAutoFit/>
          </a:bodyPr>
          <a:lstStyle/>
          <a:p>
            <a:pPr marL="14468">
              <a:spcBef>
                <a:spcPts val="1225"/>
              </a:spcBef>
            </a:pPr>
            <a:r>
              <a:rPr sz="3190" spc="6" dirty="0">
                <a:solidFill>
                  <a:srgbClr val="F79C3E"/>
                </a:solidFill>
              </a:rPr>
              <a:t>«Информзащи</a:t>
            </a:r>
            <a:r>
              <a:rPr sz="3190" spc="-28" dirty="0">
                <a:solidFill>
                  <a:srgbClr val="F79C3E"/>
                </a:solidFill>
              </a:rPr>
              <a:t>т</a:t>
            </a:r>
            <a:r>
              <a:rPr sz="3190" spc="85" dirty="0">
                <a:solidFill>
                  <a:srgbClr val="F79C3E"/>
                </a:solidFill>
              </a:rPr>
              <a:t>а»</a:t>
            </a:r>
            <a:endParaRPr sz="3190" dirty="0"/>
          </a:p>
          <a:p>
            <a:pPr marL="14468">
              <a:spcBef>
                <a:spcPts val="712"/>
              </a:spcBef>
            </a:pPr>
            <a:r>
              <a:rPr lang="ru-RU" sz="2051" b="0" dirty="0">
                <a:solidFill>
                  <a:srgbClr val="F79C3E"/>
                </a:solidFill>
              </a:rPr>
              <a:t>Сегодня</a:t>
            </a:r>
            <a:endParaRPr sz="2051" dirty="0"/>
          </a:p>
        </p:txBody>
      </p:sp>
      <p:grpSp>
        <p:nvGrpSpPr>
          <p:cNvPr id="63" name="object 3"/>
          <p:cNvGrpSpPr/>
          <p:nvPr/>
        </p:nvGrpSpPr>
        <p:grpSpPr>
          <a:xfrm>
            <a:off x="4143900" y="2046881"/>
            <a:ext cx="753078" cy="753078"/>
            <a:chOff x="3633190" y="1796706"/>
            <a:chExt cx="661035" cy="661035"/>
          </a:xfrm>
        </p:grpSpPr>
        <p:sp>
          <p:nvSpPr>
            <p:cNvPr id="64" name="object 4"/>
            <p:cNvSpPr/>
            <p:nvPr/>
          </p:nvSpPr>
          <p:spPr>
            <a:xfrm>
              <a:off x="3721392" y="1876423"/>
              <a:ext cx="504190" cy="501650"/>
            </a:xfrm>
            <a:custGeom>
              <a:avLst/>
              <a:gdLst/>
              <a:ahLst/>
              <a:cxnLst/>
              <a:rect l="l" t="t" r="r" b="b"/>
              <a:pathLst>
                <a:path w="504189" h="501650">
                  <a:moveTo>
                    <a:pt x="325119" y="0"/>
                  </a:moveTo>
                  <a:lnTo>
                    <a:pt x="200418" y="0"/>
                  </a:lnTo>
                  <a:lnTo>
                    <a:pt x="191670" y="1270"/>
                  </a:lnTo>
                  <a:lnTo>
                    <a:pt x="150672" y="21590"/>
                  </a:lnTo>
                  <a:lnTo>
                    <a:pt x="123329" y="71120"/>
                  </a:lnTo>
                  <a:lnTo>
                    <a:pt x="122450" y="125730"/>
                  </a:lnTo>
                  <a:lnTo>
                    <a:pt x="122364" y="129540"/>
                  </a:lnTo>
                  <a:lnTo>
                    <a:pt x="137287" y="168910"/>
                  </a:lnTo>
                  <a:lnTo>
                    <a:pt x="140087" y="175260"/>
                  </a:lnTo>
                  <a:lnTo>
                    <a:pt x="141648" y="182880"/>
                  </a:lnTo>
                  <a:lnTo>
                    <a:pt x="142024" y="190500"/>
                  </a:lnTo>
                  <a:lnTo>
                    <a:pt x="142471" y="205740"/>
                  </a:lnTo>
                  <a:lnTo>
                    <a:pt x="144648" y="222250"/>
                  </a:lnTo>
                  <a:lnTo>
                    <a:pt x="148580" y="237490"/>
                  </a:lnTo>
                  <a:lnTo>
                    <a:pt x="154292" y="251460"/>
                  </a:lnTo>
                  <a:lnTo>
                    <a:pt x="159044" y="261620"/>
                  </a:lnTo>
                  <a:lnTo>
                    <a:pt x="164703" y="269240"/>
                  </a:lnTo>
                  <a:lnTo>
                    <a:pt x="171205" y="278130"/>
                  </a:lnTo>
                  <a:lnTo>
                    <a:pt x="178485" y="284480"/>
                  </a:lnTo>
                  <a:lnTo>
                    <a:pt x="181914" y="288290"/>
                  </a:lnTo>
                  <a:lnTo>
                    <a:pt x="183972" y="299720"/>
                  </a:lnTo>
                  <a:lnTo>
                    <a:pt x="181317" y="306070"/>
                  </a:lnTo>
                  <a:lnTo>
                    <a:pt x="102539" y="334010"/>
                  </a:lnTo>
                  <a:lnTo>
                    <a:pt x="75076" y="344170"/>
                  </a:lnTo>
                  <a:lnTo>
                    <a:pt x="33236" y="361950"/>
                  </a:lnTo>
                  <a:lnTo>
                    <a:pt x="10413" y="403860"/>
                  </a:lnTo>
                  <a:lnTo>
                    <a:pt x="7927" y="419100"/>
                  </a:lnTo>
                  <a:lnTo>
                    <a:pt x="5316" y="434340"/>
                  </a:lnTo>
                  <a:lnTo>
                    <a:pt x="0" y="466090"/>
                  </a:lnTo>
                  <a:lnTo>
                    <a:pt x="0" y="476250"/>
                  </a:lnTo>
                  <a:lnTo>
                    <a:pt x="3109" y="485140"/>
                  </a:lnTo>
                  <a:lnTo>
                    <a:pt x="8185" y="492760"/>
                  </a:lnTo>
                  <a:lnTo>
                    <a:pt x="15309" y="499110"/>
                  </a:lnTo>
                  <a:lnTo>
                    <a:pt x="24561" y="501650"/>
                  </a:lnTo>
                  <a:lnTo>
                    <a:pt x="479437" y="501650"/>
                  </a:lnTo>
                  <a:lnTo>
                    <a:pt x="488285" y="499110"/>
                  </a:lnTo>
                  <a:lnTo>
                    <a:pt x="495333" y="494030"/>
                  </a:lnTo>
                  <a:lnTo>
                    <a:pt x="500574" y="486410"/>
                  </a:lnTo>
                  <a:lnTo>
                    <a:pt x="501063" y="485140"/>
                  </a:lnTo>
                  <a:lnTo>
                    <a:pt x="225551" y="485140"/>
                  </a:lnTo>
                  <a:lnTo>
                    <a:pt x="223862" y="483870"/>
                  </a:lnTo>
                  <a:lnTo>
                    <a:pt x="28587" y="483870"/>
                  </a:lnTo>
                  <a:lnTo>
                    <a:pt x="20116" y="478790"/>
                  </a:lnTo>
                  <a:lnTo>
                    <a:pt x="18072" y="473710"/>
                  </a:lnTo>
                  <a:lnTo>
                    <a:pt x="19088" y="467360"/>
                  </a:lnTo>
                  <a:lnTo>
                    <a:pt x="24577" y="434340"/>
                  </a:lnTo>
                  <a:lnTo>
                    <a:pt x="27424" y="416560"/>
                  </a:lnTo>
                  <a:lnTo>
                    <a:pt x="47916" y="374650"/>
                  </a:lnTo>
                  <a:lnTo>
                    <a:pt x="137172" y="341630"/>
                  </a:lnTo>
                  <a:lnTo>
                    <a:pt x="180017" y="341630"/>
                  </a:lnTo>
                  <a:lnTo>
                    <a:pt x="178060" y="337820"/>
                  </a:lnTo>
                  <a:lnTo>
                    <a:pt x="173354" y="330200"/>
                  </a:lnTo>
                  <a:lnTo>
                    <a:pt x="173202" y="328930"/>
                  </a:lnTo>
                  <a:lnTo>
                    <a:pt x="180949" y="326390"/>
                  </a:lnTo>
                  <a:lnTo>
                    <a:pt x="185153" y="323850"/>
                  </a:lnTo>
                  <a:lnTo>
                    <a:pt x="189649" y="322580"/>
                  </a:lnTo>
                  <a:lnTo>
                    <a:pt x="224582" y="322580"/>
                  </a:lnTo>
                  <a:lnTo>
                    <a:pt x="201561" y="307340"/>
                  </a:lnTo>
                  <a:lnTo>
                    <a:pt x="200342" y="306070"/>
                  </a:lnTo>
                  <a:lnTo>
                    <a:pt x="201383" y="302260"/>
                  </a:lnTo>
                  <a:lnTo>
                    <a:pt x="253576" y="302260"/>
                  </a:lnTo>
                  <a:lnTo>
                    <a:pt x="239255" y="300990"/>
                  </a:lnTo>
                  <a:lnTo>
                    <a:pt x="197811" y="275590"/>
                  </a:lnTo>
                  <a:lnTo>
                    <a:pt x="172327" y="246380"/>
                  </a:lnTo>
                  <a:lnTo>
                    <a:pt x="161015" y="201930"/>
                  </a:lnTo>
                  <a:lnTo>
                    <a:pt x="160513" y="194310"/>
                  </a:lnTo>
                  <a:lnTo>
                    <a:pt x="160618" y="172720"/>
                  </a:lnTo>
                  <a:lnTo>
                    <a:pt x="160496" y="138430"/>
                  </a:lnTo>
                  <a:lnTo>
                    <a:pt x="160469" y="137160"/>
                  </a:lnTo>
                  <a:lnTo>
                    <a:pt x="142366" y="137160"/>
                  </a:lnTo>
                  <a:lnTo>
                    <a:pt x="141046" y="134620"/>
                  </a:lnTo>
                  <a:lnTo>
                    <a:pt x="140938" y="133350"/>
                  </a:lnTo>
                  <a:lnTo>
                    <a:pt x="140868" y="83820"/>
                  </a:lnTo>
                  <a:lnTo>
                    <a:pt x="145106" y="62230"/>
                  </a:lnTo>
                  <a:lnTo>
                    <a:pt x="156560" y="43180"/>
                  </a:lnTo>
                  <a:lnTo>
                    <a:pt x="173456" y="27940"/>
                  </a:lnTo>
                  <a:lnTo>
                    <a:pt x="194017" y="20320"/>
                  </a:lnTo>
                  <a:lnTo>
                    <a:pt x="197904" y="19050"/>
                  </a:lnTo>
                  <a:lnTo>
                    <a:pt x="350028" y="19050"/>
                  </a:lnTo>
                  <a:lnTo>
                    <a:pt x="344574" y="10160"/>
                  </a:lnTo>
                  <a:lnTo>
                    <a:pt x="336127" y="5080"/>
                  </a:lnTo>
                  <a:lnTo>
                    <a:pt x="325119" y="0"/>
                  </a:lnTo>
                  <a:close/>
                </a:path>
                <a:path w="504189" h="501650">
                  <a:moveTo>
                    <a:pt x="180017" y="341630"/>
                  </a:moveTo>
                  <a:lnTo>
                    <a:pt x="139420" y="341630"/>
                  </a:lnTo>
                  <a:lnTo>
                    <a:pt x="127127" y="365760"/>
                  </a:lnTo>
                  <a:lnTo>
                    <a:pt x="121513" y="377190"/>
                  </a:lnTo>
                  <a:lnTo>
                    <a:pt x="120751" y="379730"/>
                  </a:lnTo>
                  <a:lnTo>
                    <a:pt x="123685" y="387350"/>
                  </a:lnTo>
                  <a:lnTo>
                    <a:pt x="126707" y="389890"/>
                  </a:lnTo>
                  <a:lnTo>
                    <a:pt x="150037" y="389890"/>
                  </a:lnTo>
                  <a:lnTo>
                    <a:pt x="150304" y="391160"/>
                  </a:lnTo>
                  <a:lnTo>
                    <a:pt x="147929" y="394970"/>
                  </a:lnTo>
                  <a:lnTo>
                    <a:pt x="147091" y="396240"/>
                  </a:lnTo>
                  <a:lnTo>
                    <a:pt x="143852" y="401320"/>
                  </a:lnTo>
                  <a:lnTo>
                    <a:pt x="144386" y="407670"/>
                  </a:lnTo>
                  <a:lnTo>
                    <a:pt x="159537" y="421640"/>
                  </a:lnTo>
                  <a:lnTo>
                    <a:pt x="193624" y="452120"/>
                  </a:lnTo>
                  <a:lnTo>
                    <a:pt x="201978" y="459740"/>
                  </a:lnTo>
                  <a:lnTo>
                    <a:pt x="227075" y="483870"/>
                  </a:lnTo>
                  <a:lnTo>
                    <a:pt x="225551" y="485140"/>
                  </a:lnTo>
                  <a:lnTo>
                    <a:pt x="501063" y="485140"/>
                  </a:lnTo>
                  <a:lnTo>
                    <a:pt x="501552" y="483870"/>
                  </a:lnTo>
                  <a:lnTo>
                    <a:pt x="278117" y="483870"/>
                  </a:lnTo>
                  <a:lnTo>
                    <a:pt x="277710" y="482600"/>
                  </a:lnTo>
                  <a:lnTo>
                    <a:pt x="283400" y="477520"/>
                  </a:lnTo>
                  <a:lnTo>
                    <a:pt x="289026" y="472440"/>
                  </a:lnTo>
                  <a:lnTo>
                    <a:pt x="252183" y="472440"/>
                  </a:lnTo>
                  <a:lnTo>
                    <a:pt x="248932" y="467360"/>
                  </a:lnTo>
                  <a:lnTo>
                    <a:pt x="245541" y="462280"/>
                  </a:lnTo>
                  <a:lnTo>
                    <a:pt x="241414" y="452120"/>
                  </a:lnTo>
                  <a:lnTo>
                    <a:pt x="243598" y="448310"/>
                  </a:lnTo>
                  <a:lnTo>
                    <a:pt x="243960" y="445770"/>
                  </a:lnTo>
                  <a:lnTo>
                    <a:pt x="214287" y="445770"/>
                  </a:lnTo>
                  <a:lnTo>
                    <a:pt x="175831" y="410210"/>
                  </a:lnTo>
                  <a:lnTo>
                    <a:pt x="166712" y="401320"/>
                  </a:lnTo>
                  <a:lnTo>
                    <a:pt x="166471" y="400050"/>
                  </a:lnTo>
                  <a:lnTo>
                    <a:pt x="170192" y="393700"/>
                  </a:lnTo>
                  <a:lnTo>
                    <a:pt x="172046" y="389890"/>
                  </a:lnTo>
                  <a:lnTo>
                    <a:pt x="177796" y="377281"/>
                  </a:lnTo>
                  <a:lnTo>
                    <a:pt x="177188" y="376159"/>
                  </a:lnTo>
                  <a:lnTo>
                    <a:pt x="173837" y="370840"/>
                  </a:lnTo>
                  <a:lnTo>
                    <a:pt x="146494" y="370840"/>
                  </a:lnTo>
                  <a:lnTo>
                    <a:pt x="151053" y="361950"/>
                  </a:lnTo>
                  <a:lnTo>
                    <a:pt x="154228" y="354330"/>
                  </a:lnTo>
                  <a:lnTo>
                    <a:pt x="157962" y="347980"/>
                  </a:lnTo>
                  <a:lnTo>
                    <a:pt x="158165" y="345440"/>
                  </a:lnTo>
                  <a:lnTo>
                    <a:pt x="181974" y="345440"/>
                  </a:lnTo>
                  <a:lnTo>
                    <a:pt x="180017" y="341630"/>
                  </a:lnTo>
                  <a:close/>
                </a:path>
                <a:path w="504189" h="501650">
                  <a:moveTo>
                    <a:pt x="421543" y="341630"/>
                  </a:moveTo>
                  <a:lnTo>
                    <a:pt x="365340" y="341630"/>
                  </a:lnTo>
                  <a:lnTo>
                    <a:pt x="372287" y="342900"/>
                  </a:lnTo>
                  <a:lnTo>
                    <a:pt x="378104" y="345440"/>
                  </a:lnTo>
                  <a:lnTo>
                    <a:pt x="384098" y="347980"/>
                  </a:lnTo>
                  <a:lnTo>
                    <a:pt x="399881" y="353060"/>
                  </a:lnTo>
                  <a:lnTo>
                    <a:pt x="415634" y="359410"/>
                  </a:lnTo>
                  <a:lnTo>
                    <a:pt x="457841" y="375920"/>
                  </a:lnTo>
                  <a:lnTo>
                    <a:pt x="477675" y="420370"/>
                  </a:lnTo>
                  <a:lnTo>
                    <a:pt x="482720" y="452120"/>
                  </a:lnTo>
                  <a:lnTo>
                    <a:pt x="485292" y="467360"/>
                  </a:lnTo>
                  <a:lnTo>
                    <a:pt x="486702" y="476250"/>
                  </a:lnTo>
                  <a:lnTo>
                    <a:pt x="481507" y="483870"/>
                  </a:lnTo>
                  <a:lnTo>
                    <a:pt x="501552" y="483870"/>
                  </a:lnTo>
                  <a:lnTo>
                    <a:pt x="503999" y="477520"/>
                  </a:lnTo>
                  <a:lnTo>
                    <a:pt x="503999" y="463550"/>
                  </a:lnTo>
                  <a:lnTo>
                    <a:pt x="498771" y="433070"/>
                  </a:lnTo>
                  <a:lnTo>
                    <a:pt x="496178" y="417830"/>
                  </a:lnTo>
                  <a:lnTo>
                    <a:pt x="480666" y="370840"/>
                  </a:lnTo>
                  <a:lnTo>
                    <a:pt x="453072" y="351790"/>
                  </a:lnTo>
                  <a:lnTo>
                    <a:pt x="421543" y="341630"/>
                  </a:lnTo>
                  <a:close/>
                </a:path>
                <a:path w="504189" h="501650">
                  <a:moveTo>
                    <a:pt x="276923" y="369570"/>
                  </a:moveTo>
                  <a:lnTo>
                    <a:pt x="254850" y="369570"/>
                  </a:lnTo>
                  <a:lnTo>
                    <a:pt x="261150" y="381000"/>
                  </a:lnTo>
                  <a:lnTo>
                    <a:pt x="259435" y="382270"/>
                  </a:lnTo>
                  <a:lnTo>
                    <a:pt x="254729" y="389890"/>
                  </a:lnTo>
                  <a:lnTo>
                    <a:pt x="253614" y="396240"/>
                  </a:lnTo>
                  <a:lnTo>
                    <a:pt x="253505" y="398780"/>
                  </a:lnTo>
                  <a:lnTo>
                    <a:pt x="254076" y="405130"/>
                  </a:lnTo>
                  <a:lnTo>
                    <a:pt x="255435" y="412750"/>
                  </a:lnTo>
                  <a:lnTo>
                    <a:pt x="262597" y="457200"/>
                  </a:lnTo>
                  <a:lnTo>
                    <a:pt x="259194" y="459740"/>
                  </a:lnTo>
                  <a:lnTo>
                    <a:pt x="256247" y="466090"/>
                  </a:lnTo>
                  <a:lnTo>
                    <a:pt x="254253" y="469900"/>
                  </a:lnTo>
                  <a:lnTo>
                    <a:pt x="252183" y="472440"/>
                  </a:lnTo>
                  <a:lnTo>
                    <a:pt x="289026" y="472440"/>
                  </a:lnTo>
                  <a:lnTo>
                    <a:pt x="301786" y="461010"/>
                  </a:lnTo>
                  <a:lnTo>
                    <a:pt x="317202" y="447040"/>
                  </a:lnTo>
                  <a:lnTo>
                    <a:pt x="288480" y="447040"/>
                  </a:lnTo>
                  <a:lnTo>
                    <a:pt x="299038" y="427990"/>
                  </a:lnTo>
                  <a:lnTo>
                    <a:pt x="277240" y="427990"/>
                  </a:lnTo>
                  <a:lnTo>
                    <a:pt x="275850" y="420370"/>
                  </a:lnTo>
                  <a:lnTo>
                    <a:pt x="274588" y="412750"/>
                  </a:lnTo>
                  <a:lnTo>
                    <a:pt x="273499" y="405130"/>
                  </a:lnTo>
                  <a:lnTo>
                    <a:pt x="272630" y="397510"/>
                  </a:lnTo>
                  <a:lnTo>
                    <a:pt x="315930" y="397510"/>
                  </a:lnTo>
                  <a:lnTo>
                    <a:pt x="318041" y="393700"/>
                  </a:lnTo>
                  <a:lnTo>
                    <a:pt x="294081" y="393700"/>
                  </a:lnTo>
                  <a:lnTo>
                    <a:pt x="293674" y="392430"/>
                  </a:lnTo>
                  <a:lnTo>
                    <a:pt x="276923" y="369570"/>
                  </a:lnTo>
                  <a:close/>
                </a:path>
                <a:path w="504189" h="501650">
                  <a:moveTo>
                    <a:pt x="367134" y="345440"/>
                  </a:moveTo>
                  <a:lnTo>
                    <a:pt x="346176" y="345440"/>
                  </a:lnTo>
                  <a:lnTo>
                    <a:pt x="346367" y="346710"/>
                  </a:lnTo>
                  <a:lnTo>
                    <a:pt x="350088" y="354330"/>
                  </a:lnTo>
                  <a:lnTo>
                    <a:pt x="353225" y="360680"/>
                  </a:lnTo>
                  <a:lnTo>
                    <a:pt x="357987" y="370840"/>
                  </a:lnTo>
                  <a:lnTo>
                    <a:pt x="330796" y="370840"/>
                  </a:lnTo>
                  <a:lnTo>
                    <a:pt x="326707" y="378460"/>
                  </a:lnTo>
                  <a:lnTo>
                    <a:pt x="332257" y="389890"/>
                  </a:lnTo>
                  <a:lnTo>
                    <a:pt x="334327" y="393700"/>
                  </a:lnTo>
                  <a:lnTo>
                    <a:pt x="338086" y="401320"/>
                  </a:lnTo>
                  <a:lnTo>
                    <a:pt x="337578" y="402590"/>
                  </a:lnTo>
                  <a:lnTo>
                    <a:pt x="323825" y="415290"/>
                  </a:lnTo>
                  <a:lnTo>
                    <a:pt x="288480" y="447040"/>
                  </a:lnTo>
                  <a:lnTo>
                    <a:pt x="317202" y="447040"/>
                  </a:lnTo>
                  <a:lnTo>
                    <a:pt x="346432" y="420370"/>
                  </a:lnTo>
                  <a:lnTo>
                    <a:pt x="354355" y="412750"/>
                  </a:lnTo>
                  <a:lnTo>
                    <a:pt x="360210" y="407670"/>
                  </a:lnTo>
                  <a:lnTo>
                    <a:pt x="361187" y="403860"/>
                  </a:lnTo>
                  <a:lnTo>
                    <a:pt x="356666" y="394970"/>
                  </a:lnTo>
                  <a:lnTo>
                    <a:pt x="356107" y="393700"/>
                  </a:lnTo>
                  <a:lnTo>
                    <a:pt x="354304" y="391160"/>
                  </a:lnTo>
                  <a:lnTo>
                    <a:pt x="355231" y="389890"/>
                  </a:lnTo>
                  <a:lnTo>
                    <a:pt x="381584" y="389890"/>
                  </a:lnTo>
                  <a:lnTo>
                    <a:pt x="385686" y="383540"/>
                  </a:lnTo>
                  <a:lnTo>
                    <a:pt x="380999" y="373380"/>
                  </a:lnTo>
                  <a:lnTo>
                    <a:pt x="377543" y="365760"/>
                  </a:lnTo>
                  <a:lnTo>
                    <a:pt x="367134" y="345440"/>
                  </a:lnTo>
                  <a:close/>
                </a:path>
                <a:path w="504189" h="501650">
                  <a:moveTo>
                    <a:pt x="181974" y="345440"/>
                  </a:moveTo>
                  <a:lnTo>
                    <a:pt x="160769" y="345440"/>
                  </a:lnTo>
                  <a:lnTo>
                    <a:pt x="161302" y="347980"/>
                  </a:lnTo>
                  <a:lnTo>
                    <a:pt x="165684" y="355600"/>
                  </a:lnTo>
                  <a:lnTo>
                    <a:pt x="169494" y="361950"/>
                  </a:lnTo>
                  <a:lnTo>
                    <a:pt x="177188" y="376159"/>
                  </a:lnTo>
                  <a:lnTo>
                    <a:pt x="177838" y="377190"/>
                  </a:lnTo>
                  <a:lnTo>
                    <a:pt x="214883" y="445770"/>
                  </a:lnTo>
                  <a:lnTo>
                    <a:pt x="243960" y="445770"/>
                  </a:lnTo>
                  <a:lnTo>
                    <a:pt x="245767" y="433070"/>
                  </a:lnTo>
                  <a:lnTo>
                    <a:pt x="246509" y="427990"/>
                  </a:lnTo>
                  <a:lnTo>
                    <a:pt x="227241" y="427990"/>
                  </a:lnTo>
                  <a:lnTo>
                    <a:pt x="222745" y="420370"/>
                  </a:lnTo>
                  <a:lnTo>
                    <a:pt x="219900" y="415290"/>
                  </a:lnTo>
                  <a:lnTo>
                    <a:pt x="219697" y="412750"/>
                  </a:lnTo>
                  <a:lnTo>
                    <a:pt x="224142" y="406400"/>
                  </a:lnTo>
                  <a:lnTo>
                    <a:pt x="227634" y="402590"/>
                  </a:lnTo>
                  <a:lnTo>
                    <a:pt x="231584" y="397510"/>
                  </a:lnTo>
                  <a:lnTo>
                    <a:pt x="251599" y="397510"/>
                  </a:lnTo>
                  <a:lnTo>
                    <a:pt x="252183" y="394970"/>
                  </a:lnTo>
                  <a:lnTo>
                    <a:pt x="209257" y="394970"/>
                  </a:lnTo>
                  <a:lnTo>
                    <a:pt x="208432" y="393700"/>
                  </a:lnTo>
                  <a:lnTo>
                    <a:pt x="202592" y="382270"/>
                  </a:lnTo>
                  <a:lnTo>
                    <a:pt x="187845" y="356870"/>
                  </a:lnTo>
                  <a:lnTo>
                    <a:pt x="181974" y="345440"/>
                  </a:lnTo>
                  <a:close/>
                </a:path>
                <a:path w="504189" h="501650">
                  <a:moveTo>
                    <a:pt x="251599" y="397510"/>
                  </a:moveTo>
                  <a:lnTo>
                    <a:pt x="231584" y="397510"/>
                  </a:lnTo>
                  <a:lnTo>
                    <a:pt x="230870" y="405130"/>
                  </a:lnTo>
                  <a:lnTo>
                    <a:pt x="229955" y="412750"/>
                  </a:lnTo>
                  <a:lnTo>
                    <a:pt x="228769" y="420370"/>
                  </a:lnTo>
                  <a:lnTo>
                    <a:pt x="227241" y="427990"/>
                  </a:lnTo>
                  <a:lnTo>
                    <a:pt x="246509" y="427990"/>
                  </a:lnTo>
                  <a:lnTo>
                    <a:pt x="247437" y="421640"/>
                  </a:lnTo>
                  <a:lnTo>
                    <a:pt x="249264" y="410210"/>
                  </a:lnTo>
                  <a:lnTo>
                    <a:pt x="251307" y="398780"/>
                  </a:lnTo>
                  <a:lnTo>
                    <a:pt x="251599" y="397510"/>
                  </a:lnTo>
                  <a:close/>
                </a:path>
                <a:path w="504189" h="501650">
                  <a:moveTo>
                    <a:pt x="315930" y="397510"/>
                  </a:moveTo>
                  <a:lnTo>
                    <a:pt x="272630" y="397510"/>
                  </a:lnTo>
                  <a:lnTo>
                    <a:pt x="277685" y="402590"/>
                  </a:lnTo>
                  <a:lnTo>
                    <a:pt x="280682" y="407670"/>
                  </a:lnTo>
                  <a:lnTo>
                    <a:pt x="284733" y="412750"/>
                  </a:lnTo>
                  <a:lnTo>
                    <a:pt x="284797" y="414020"/>
                  </a:lnTo>
                  <a:lnTo>
                    <a:pt x="282232" y="419100"/>
                  </a:lnTo>
                  <a:lnTo>
                    <a:pt x="280073" y="422910"/>
                  </a:lnTo>
                  <a:lnTo>
                    <a:pt x="277240" y="427990"/>
                  </a:lnTo>
                  <a:lnTo>
                    <a:pt x="299038" y="427990"/>
                  </a:lnTo>
                  <a:lnTo>
                    <a:pt x="315930" y="397510"/>
                  </a:lnTo>
                  <a:close/>
                </a:path>
                <a:path w="504189" h="501650">
                  <a:moveTo>
                    <a:pt x="224582" y="322580"/>
                  </a:moveTo>
                  <a:lnTo>
                    <a:pt x="189649" y="322580"/>
                  </a:lnTo>
                  <a:lnTo>
                    <a:pt x="190931" y="323850"/>
                  </a:lnTo>
                  <a:lnTo>
                    <a:pt x="192328" y="323850"/>
                  </a:lnTo>
                  <a:lnTo>
                    <a:pt x="203974" y="331470"/>
                  </a:lnTo>
                  <a:lnTo>
                    <a:pt x="237058" y="354330"/>
                  </a:lnTo>
                  <a:lnTo>
                    <a:pt x="238277" y="355600"/>
                  </a:lnTo>
                  <a:lnTo>
                    <a:pt x="230121" y="365760"/>
                  </a:lnTo>
                  <a:lnTo>
                    <a:pt x="209257" y="394970"/>
                  </a:lnTo>
                  <a:lnTo>
                    <a:pt x="252183" y="394970"/>
                  </a:lnTo>
                  <a:lnTo>
                    <a:pt x="252475" y="393700"/>
                  </a:lnTo>
                  <a:lnTo>
                    <a:pt x="249326" y="389890"/>
                  </a:lnTo>
                  <a:lnTo>
                    <a:pt x="245922" y="383540"/>
                  </a:lnTo>
                  <a:lnTo>
                    <a:pt x="243243" y="382270"/>
                  </a:lnTo>
                  <a:lnTo>
                    <a:pt x="246075" y="375920"/>
                  </a:lnTo>
                  <a:lnTo>
                    <a:pt x="248716" y="373380"/>
                  </a:lnTo>
                  <a:lnTo>
                    <a:pt x="251561" y="369570"/>
                  </a:lnTo>
                  <a:lnTo>
                    <a:pt x="276923" y="369570"/>
                  </a:lnTo>
                  <a:lnTo>
                    <a:pt x="275061" y="367030"/>
                  </a:lnTo>
                  <a:lnTo>
                    <a:pt x="266763" y="356870"/>
                  </a:lnTo>
                  <a:lnTo>
                    <a:pt x="266471" y="354330"/>
                  </a:lnTo>
                  <a:lnTo>
                    <a:pt x="279477" y="345440"/>
                  </a:lnTo>
                  <a:lnTo>
                    <a:pt x="288731" y="340360"/>
                  </a:lnTo>
                  <a:lnTo>
                    <a:pt x="251358" y="340360"/>
                  </a:lnTo>
                  <a:lnTo>
                    <a:pt x="224582" y="322580"/>
                  </a:lnTo>
                  <a:close/>
                </a:path>
                <a:path w="504189" h="501650">
                  <a:moveTo>
                    <a:pt x="369010" y="322580"/>
                  </a:moveTo>
                  <a:lnTo>
                    <a:pt x="316179" y="322580"/>
                  </a:lnTo>
                  <a:lnTo>
                    <a:pt x="321779" y="325120"/>
                  </a:lnTo>
                  <a:lnTo>
                    <a:pt x="328179" y="327660"/>
                  </a:lnTo>
                  <a:lnTo>
                    <a:pt x="330609" y="328930"/>
                  </a:lnTo>
                  <a:lnTo>
                    <a:pt x="329834" y="332740"/>
                  </a:lnTo>
                  <a:lnTo>
                    <a:pt x="326618" y="337820"/>
                  </a:lnTo>
                  <a:lnTo>
                    <a:pt x="319466" y="351790"/>
                  </a:lnTo>
                  <a:lnTo>
                    <a:pt x="312175" y="364490"/>
                  </a:lnTo>
                  <a:lnTo>
                    <a:pt x="304770" y="377281"/>
                  </a:lnTo>
                  <a:lnTo>
                    <a:pt x="296875" y="391160"/>
                  </a:lnTo>
                  <a:lnTo>
                    <a:pt x="296621" y="393700"/>
                  </a:lnTo>
                  <a:lnTo>
                    <a:pt x="318041" y="393700"/>
                  </a:lnTo>
                  <a:lnTo>
                    <a:pt x="337045" y="359410"/>
                  </a:lnTo>
                  <a:lnTo>
                    <a:pt x="339788" y="354330"/>
                  </a:lnTo>
                  <a:lnTo>
                    <a:pt x="343179" y="347980"/>
                  </a:lnTo>
                  <a:lnTo>
                    <a:pt x="343420" y="345440"/>
                  </a:lnTo>
                  <a:lnTo>
                    <a:pt x="367134" y="345440"/>
                  </a:lnTo>
                  <a:lnTo>
                    <a:pt x="366483" y="344170"/>
                  </a:lnTo>
                  <a:lnTo>
                    <a:pt x="366090" y="342900"/>
                  </a:lnTo>
                  <a:lnTo>
                    <a:pt x="365340" y="341630"/>
                  </a:lnTo>
                  <a:lnTo>
                    <a:pt x="421543" y="341630"/>
                  </a:lnTo>
                  <a:lnTo>
                    <a:pt x="369010" y="322580"/>
                  </a:lnTo>
                  <a:close/>
                </a:path>
                <a:path w="504189" h="501650">
                  <a:moveTo>
                    <a:pt x="177188" y="376159"/>
                  </a:moveTo>
                  <a:lnTo>
                    <a:pt x="177796" y="377281"/>
                  </a:lnTo>
                  <a:lnTo>
                    <a:pt x="177188" y="376159"/>
                  </a:lnTo>
                  <a:close/>
                </a:path>
                <a:path w="504189" h="501650">
                  <a:moveTo>
                    <a:pt x="333223" y="86360"/>
                  </a:moveTo>
                  <a:lnTo>
                    <a:pt x="271911" y="86360"/>
                  </a:lnTo>
                  <a:lnTo>
                    <a:pt x="281292" y="87630"/>
                  </a:lnTo>
                  <a:lnTo>
                    <a:pt x="290779" y="90170"/>
                  </a:lnTo>
                  <a:lnTo>
                    <a:pt x="292074" y="91440"/>
                  </a:lnTo>
                  <a:lnTo>
                    <a:pt x="293560" y="91440"/>
                  </a:lnTo>
                  <a:lnTo>
                    <a:pt x="314988" y="99060"/>
                  </a:lnTo>
                  <a:lnTo>
                    <a:pt x="343560" y="125730"/>
                  </a:lnTo>
                  <a:lnTo>
                    <a:pt x="343471" y="191770"/>
                  </a:lnTo>
                  <a:lnTo>
                    <a:pt x="330948" y="245110"/>
                  </a:lnTo>
                  <a:lnTo>
                    <a:pt x="314655" y="267970"/>
                  </a:lnTo>
                  <a:lnTo>
                    <a:pt x="310629" y="271780"/>
                  </a:lnTo>
                  <a:lnTo>
                    <a:pt x="303295" y="276860"/>
                  </a:lnTo>
                  <a:lnTo>
                    <a:pt x="296308" y="281940"/>
                  </a:lnTo>
                  <a:lnTo>
                    <a:pt x="289299" y="288290"/>
                  </a:lnTo>
                  <a:lnTo>
                    <a:pt x="281901" y="293370"/>
                  </a:lnTo>
                  <a:lnTo>
                    <a:pt x="267775" y="299720"/>
                  </a:lnTo>
                  <a:lnTo>
                    <a:pt x="253576" y="302260"/>
                  </a:lnTo>
                  <a:lnTo>
                    <a:pt x="302488" y="302260"/>
                  </a:lnTo>
                  <a:lnTo>
                    <a:pt x="304139" y="306070"/>
                  </a:lnTo>
                  <a:lnTo>
                    <a:pt x="302602" y="307340"/>
                  </a:lnTo>
                  <a:lnTo>
                    <a:pt x="252920" y="340360"/>
                  </a:lnTo>
                  <a:lnTo>
                    <a:pt x="288731" y="340360"/>
                  </a:lnTo>
                  <a:lnTo>
                    <a:pt x="307009" y="327660"/>
                  </a:lnTo>
                  <a:lnTo>
                    <a:pt x="311886" y="323850"/>
                  </a:lnTo>
                  <a:lnTo>
                    <a:pt x="316179" y="322580"/>
                  </a:lnTo>
                  <a:lnTo>
                    <a:pt x="369010" y="322580"/>
                  </a:lnTo>
                  <a:lnTo>
                    <a:pt x="323849" y="306070"/>
                  </a:lnTo>
                  <a:lnTo>
                    <a:pt x="322262" y="303530"/>
                  </a:lnTo>
                  <a:lnTo>
                    <a:pt x="322656" y="299720"/>
                  </a:lnTo>
                  <a:lnTo>
                    <a:pt x="321957" y="290830"/>
                  </a:lnTo>
                  <a:lnTo>
                    <a:pt x="323684" y="285750"/>
                  </a:lnTo>
                  <a:lnTo>
                    <a:pt x="351755" y="246380"/>
                  </a:lnTo>
                  <a:lnTo>
                    <a:pt x="362483" y="200660"/>
                  </a:lnTo>
                  <a:lnTo>
                    <a:pt x="364820" y="189230"/>
                  </a:lnTo>
                  <a:lnTo>
                    <a:pt x="380834" y="153670"/>
                  </a:lnTo>
                  <a:lnTo>
                    <a:pt x="382650" y="147320"/>
                  </a:lnTo>
                  <a:lnTo>
                    <a:pt x="382608" y="142240"/>
                  </a:lnTo>
                  <a:lnTo>
                    <a:pt x="362800" y="142240"/>
                  </a:lnTo>
                  <a:lnTo>
                    <a:pt x="362887" y="137160"/>
                  </a:lnTo>
                  <a:lnTo>
                    <a:pt x="346729" y="95250"/>
                  </a:lnTo>
                  <a:lnTo>
                    <a:pt x="338240" y="88900"/>
                  </a:lnTo>
                  <a:lnTo>
                    <a:pt x="333223" y="86360"/>
                  </a:lnTo>
                  <a:close/>
                </a:path>
                <a:path w="504189" h="501650">
                  <a:moveTo>
                    <a:pt x="302488" y="302260"/>
                  </a:moveTo>
                  <a:lnTo>
                    <a:pt x="201383" y="302260"/>
                  </a:lnTo>
                  <a:lnTo>
                    <a:pt x="226657" y="316230"/>
                  </a:lnTo>
                  <a:lnTo>
                    <a:pt x="251926" y="321310"/>
                  </a:lnTo>
                  <a:lnTo>
                    <a:pt x="277200" y="316230"/>
                  </a:lnTo>
                  <a:lnTo>
                    <a:pt x="302488" y="302260"/>
                  </a:lnTo>
                  <a:close/>
                </a:path>
                <a:path w="504189" h="501650">
                  <a:moveTo>
                    <a:pt x="350028" y="19050"/>
                  </a:moveTo>
                  <a:lnTo>
                    <a:pt x="321551" y="19050"/>
                  </a:lnTo>
                  <a:lnTo>
                    <a:pt x="331495" y="22860"/>
                  </a:lnTo>
                  <a:lnTo>
                    <a:pt x="334441" y="27940"/>
                  </a:lnTo>
                  <a:lnTo>
                    <a:pt x="329145" y="44450"/>
                  </a:lnTo>
                  <a:lnTo>
                    <a:pt x="331330" y="48260"/>
                  </a:lnTo>
                  <a:lnTo>
                    <a:pt x="339953" y="50800"/>
                  </a:lnTo>
                  <a:lnTo>
                    <a:pt x="349280" y="55880"/>
                  </a:lnTo>
                  <a:lnTo>
                    <a:pt x="356960" y="63500"/>
                  </a:lnTo>
                  <a:lnTo>
                    <a:pt x="362176" y="72390"/>
                  </a:lnTo>
                  <a:lnTo>
                    <a:pt x="364108" y="82550"/>
                  </a:lnTo>
                  <a:lnTo>
                    <a:pt x="364108" y="138430"/>
                  </a:lnTo>
                  <a:lnTo>
                    <a:pt x="364426" y="140970"/>
                  </a:lnTo>
                  <a:lnTo>
                    <a:pt x="362800" y="142240"/>
                  </a:lnTo>
                  <a:lnTo>
                    <a:pt x="382608" y="142240"/>
                  </a:lnTo>
                  <a:lnTo>
                    <a:pt x="382562" y="82550"/>
                  </a:lnTo>
                  <a:lnTo>
                    <a:pt x="367333" y="45720"/>
                  </a:lnTo>
                  <a:lnTo>
                    <a:pt x="353733" y="35560"/>
                  </a:lnTo>
                  <a:lnTo>
                    <a:pt x="352094" y="34290"/>
                  </a:lnTo>
                  <a:lnTo>
                    <a:pt x="352056" y="31750"/>
                  </a:lnTo>
                  <a:lnTo>
                    <a:pt x="350028" y="19050"/>
                  </a:lnTo>
                  <a:close/>
                </a:path>
                <a:path w="504189" h="501650">
                  <a:moveTo>
                    <a:pt x="198608" y="80010"/>
                  </a:moveTo>
                  <a:lnTo>
                    <a:pt x="184556" y="80010"/>
                  </a:lnTo>
                  <a:lnTo>
                    <a:pt x="180759" y="81280"/>
                  </a:lnTo>
                  <a:lnTo>
                    <a:pt x="147154" y="109220"/>
                  </a:lnTo>
                  <a:lnTo>
                    <a:pt x="141503" y="127000"/>
                  </a:lnTo>
                  <a:lnTo>
                    <a:pt x="142366" y="132080"/>
                  </a:lnTo>
                  <a:lnTo>
                    <a:pt x="142366" y="137160"/>
                  </a:lnTo>
                  <a:lnTo>
                    <a:pt x="160469" y="137160"/>
                  </a:lnTo>
                  <a:lnTo>
                    <a:pt x="160388" y="133350"/>
                  </a:lnTo>
                  <a:lnTo>
                    <a:pt x="163020" y="120650"/>
                  </a:lnTo>
                  <a:lnTo>
                    <a:pt x="170683" y="109220"/>
                  </a:lnTo>
                  <a:lnTo>
                    <a:pt x="181853" y="101600"/>
                  </a:lnTo>
                  <a:lnTo>
                    <a:pt x="195008" y="99060"/>
                  </a:lnTo>
                  <a:lnTo>
                    <a:pt x="226528" y="99060"/>
                  </a:lnTo>
                  <a:lnTo>
                    <a:pt x="235678" y="97790"/>
                  </a:lnTo>
                  <a:lnTo>
                    <a:pt x="244559" y="95250"/>
                  </a:lnTo>
                  <a:lnTo>
                    <a:pt x="253187" y="91440"/>
                  </a:lnTo>
                  <a:lnTo>
                    <a:pt x="262566" y="87630"/>
                  </a:lnTo>
                  <a:lnTo>
                    <a:pt x="271911" y="86360"/>
                  </a:lnTo>
                  <a:lnTo>
                    <a:pt x="333223" y="86360"/>
                  </a:lnTo>
                  <a:lnTo>
                    <a:pt x="328206" y="83820"/>
                  </a:lnTo>
                  <a:lnTo>
                    <a:pt x="321465" y="81280"/>
                  </a:lnTo>
                  <a:lnTo>
                    <a:pt x="208667" y="81280"/>
                  </a:lnTo>
                  <a:lnTo>
                    <a:pt x="198608" y="80010"/>
                  </a:lnTo>
                  <a:close/>
                </a:path>
                <a:path w="504189" h="501650">
                  <a:moveTo>
                    <a:pt x="279483" y="67310"/>
                  </a:moveTo>
                  <a:lnTo>
                    <a:pt x="271484" y="67310"/>
                  </a:lnTo>
                  <a:lnTo>
                    <a:pt x="255587" y="69850"/>
                  </a:lnTo>
                  <a:lnTo>
                    <a:pt x="248995" y="73660"/>
                  </a:lnTo>
                  <a:lnTo>
                    <a:pt x="242358" y="76200"/>
                  </a:lnTo>
                  <a:lnTo>
                    <a:pt x="235615" y="77470"/>
                  </a:lnTo>
                  <a:lnTo>
                    <a:pt x="228701" y="80010"/>
                  </a:lnTo>
                  <a:lnTo>
                    <a:pt x="218707" y="80010"/>
                  </a:lnTo>
                  <a:lnTo>
                    <a:pt x="208667" y="81280"/>
                  </a:lnTo>
                  <a:lnTo>
                    <a:pt x="321465" y="81280"/>
                  </a:lnTo>
                  <a:lnTo>
                    <a:pt x="297729" y="72390"/>
                  </a:lnTo>
                  <a:lnTo>
                    <a:pt x="287553" y="69850"/>
                  </a:lnTo>
                  <a:lnTo>
                    <a:pt x="279483" y="67310"/>
                  </a:lnTo>
                  <a:close/>
                </a:path>
              </a:pathLst>
            </a:custGeom>
            <a:solidFill>
              <a:srgbClr val="00B5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10416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5"/>
            <p:cNvSpPr/>
            <p:nvPr/>
          </p:nvSpPr>
          <p:spPr>
            <a:xfrm>
              <a:off x="3639540" y="1803056"/>
              <a:ext cx="648335" cy="648335"/>
            </a:xfrm>
            <a:custGeom>
              <a:avLst/>
              <a:gdLst/>
              <a:ahLst/>
              <a:cxnLst/>
              <a:rect l="l" t="t" r="r" b="b"/>
              <a:pathLst>
                <a:path w="648335" h="648335">
                  <a:moveTo>
                    <a:pt x="648004" y="648004"/>
                  </a:moveTo>
                  <a:lnTo>
                    <a:pt x="0" y="648004"/>
                  </a:lnTo>
                  <a:lnTo>
                    <a:pt x="0" y="0"/>
                  </a:lnTo>
                  <a:lnTo>
                    <a:pt x="648004" y="0"/>
                  </a:lnTo>
                  <a:lnTo>
                    <a:pt x="648004" y="648004"/>
                  </a:lnTo>
                  <a:close/>
                </a:path>
              </a:pathLst>
            </a:custGeom>
            <a:ln w="12700">
              <a:solidFill>
                <a:srgbClr val="00B5F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0416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6" name="object 6"/>
          <p:cNvGrpSpPr/>
          <p:nvPr/>
        </p:nvGrpSpPr>
        <p:grpSpPr>
          <a:xfrm>
            <a:off x="628090" y="2046881"/>
            <a:ext cx="753078" cy="753078"/>
            <a:chOff x="547090" y="1796706"/>
            <a:chExt cx="661035" cy="661035"/>
          </a:xfrm>
        </p:grpSpPr>
        <p:sp>
          <p:nvSpPr>
            <p:cNvPr id="67" name="object 7"/>
            <p:cNvSpPr/>
            <p:nvPr/>
          </p:nvSpPr>
          <p:spPr>
            <a:xfrm>
              <a:off x="553440" y="1803056"/>
              <a:ext cx="648335" cy="648335"/>
            </a:xfrm>
            <a:custGeom>
              <a:avLst/>
              <a:gdLst/>
              <a:ahLst/>
              <a:cxnLst/>
              <a:rect l="l" t="t" r="r" b="b"/>
              <a:pathLst>
                <a:path w="648335" h="648335">
                  <a:moveTo>
                    <a:pt x="648004" y="648004"/>
                  </a:moveTo>
                  <a:lnTo>
                    <a:pt x="0" y="648004"/>
                  </a:lnTo>
                  <a:lnTo>
                    <a:pt x="0" y="0"/>
                  </a:lnTo>
                  <a:lnTo>
                    <a:pt x="648004" y="0"/>
                  </a:lnTo>
                  <a:lnTo>
                    <a:pt x="648004" y="648004"/>
                  </a:lnTo>
                  <a:close/>
                </a:path>
              </a:pathLst>
            </a:custGeom>
            <a:ln w="12700">
              <a:solidFill>
                <a:srgbClr val="00B5F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0416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8"/>
            <p:cNvSpPr/>
            <p:nvPr/>
          </p:nvSpPr>
          <p:spPr>
            <a:xfrm>
              <a:off x="624446" y="1944979"/>
              <a:ext cx="506095" cy="405130"/>
            </a:xfrm>
            <a:custGeom>
              <a:avLst/>
              <a:gdLst/>
              <a:ahLst/>
              <a:cxnLst/>
              <a:rect l="l" t="t" r="r" b="b"/>
              <a:pathLst>
                <a:path w="506094" h="405130">
                  <a:moveTo>
                    <a:pt x="104825" y="121094"/>
                  </a:moveTo>
                  <a:lnTo>
                    <a:pt x="104813" y="114871"/>
                  </a:lnTo>
                  <a:lnTo>
                    <a:pt x="97129" y="107175"/>
                  </a:lnTo>
                  <a:lnTo>
                    <a:pt x="90893" y="107188"/>
                  </a:lnTo>
                  <a:lnTo>
                    <a:pt x="53746" y="144348"/>
                  </a:lnTo>
                  <a:lnTo>
                    <a:pt x="53746" y="150583"/>
                  </a:lnTo>
                  <a:lnTo>
                    <a:pt x="61429" y="158267"/>
                  </a:lnTo>
                  <a:lnTo>
                    <a:pt x="67665" y="158267"/>
                  </a:lnTo>
                  <a:lnTo>
                    <a:pt x="71513" y="154419"/>
                  </a:lnTo>
                  <a:lnTo>
                    <a:pt x="104825" y="121094"/>
                  </a:lnTo>
                  <a:close/>
                </a:path>
                <a:path w="506094" h="405130">
                  <a:moveTo>
                    <a:pt x="133299" y="87668"/>
                  </a:moveTo>
                  <a:lnTo>
                    <a:pt x="125603" y="79984"/>
                  </a:lnTo>
                  <a:lnTo>
                    <a:pt x="119367" y="79984"/>
                  </a:lnTo>
                  <a:lnTo>
                    <a:pt x="111683" y="87668"/>
                  </a:lnTo>
                  <a:lnTo>
                    <a:pt x="111683" y="93903"/>
                  </a:lnTo>
                  <a:lnTo>
                    <a:pt x="119367" y="101587"/>
                  </a:lnTo>
                  <a:lnTo>
                    <a:pt x="125603" y="101587"/>
                  </a:lnTo>
                  <a:lnTo>
                    <a:pt x="129451" y="97739"/>
                  </a:lnTo>
                  <a:lnTo>
                    <a:pt x="133299" y="93903"/>
                  </a:lnTo>
                  <a:lnTo>
                    <a:pt x="133299" y="87668"/>
                  </a:lnTo>
                  <a:close/>
                </a:path>
                <a:path w="506094" h="405130">
                  <a:moveTo>
                    <a:pt x="406831" y="67271"/>
                  </a:moveTo>
                  <a:lnTo>
                    <a:pt x="399148" y="59588"/>
                  </a:lnTo>
                  <a:lnTo>
                    <a:pt x="392912" y="59588"/>
                  </a:lnTo>
                  <a:lnTo>
                    <a:pt x="385229" y="67271"/>
                  </a:lnTo>
                  <a:lnTo>
                    <a:pt x="385229" y="73507"/>
                  </a:lnTo>
                  <a:lnTo>
                    <a:pt x="392912" y="81191"/>
                  </a:lnTo>
                  <a:lnTo>
                    <a:pt x="399148" y="81191"/>
                  </a:lnTo>
                  <a:lnTo>
                    <a:pt x="402996" y="77355"/>
                  </a:lnTo>
                  <a:lnTo>
                    <a:pt x="406831" y="73507"/>
                  </a:lnTo>
                  <a:lnTo>
                    <a:pt x="406831" y="67271"/>
                  </a:lnTo>
                  <a:close/>
                </a:path>
                <a:path w="506094" h="405130">
                  <a:moveTo>
                    <a:pt x="453237" y="115798"/>
                  </a:moveTo>
                  <a:lnTo>
                    <a:pt x="425907" y="88468"/>
                  </a:lnTo>
                  <a:lnTo>
                    <a:pt x="419684" y="88468"/>
                  </a:lnTo>
                  <a:lnTo>
                    <a:pt x="411988" y="96151"/>
                  </a:lnTo>
                  <a:lnTo>
                    <a:pt x="411988" y="102387"/>
                  </a:lnTo>
                  <a:lnTo>
                    <a:pt x="435470" y="125869"/>
                  </a:lnTo>
                  <a:lnTo>
                    <a:pt x="439318" y="129717"/>
                  </a:lnTo>
                  <a:lnTo>
                    <a:pt x="445554" y="129717"/>
                  </a:lnTo>
                  <a:lnTo>
                    <a:pt x="453237" y="122034"/>
                  </a:lnTo>
                  <a:lnTo>
                    <a:pt x="453237" y="115798"/>
                  </a:lnTo>
                  <a:close/>
                </a:path>
                <a:path w="506094" h="405130">
                  <a:moveTo>
                    <a:pt x="505955" y="119380"/>
                  </a:moveTo>
                  <a:lnTo>
                    <a:pt x="502107" y="115570"/>
                  </a:lnTo>
                  <a:lnTo>
                    <a:pt x="481228" y="94615"/>
                  </a:lnTo>
                  <a:lnTo>
                    <a:pt x="481228" y="121920"/>
                  </a:lnTo>
                  <a:lnTo>
                    <a:pt x="445465" y="158750"/>
                  </a:lnTo>
                  <a:lnTo>
                    <a:pt x="431546" y="144424"/>
                  </a:lnTo>
                  <a:lnTo>
                    <a:pt x="431546" y="172720"/>
                  </a:lnTo>
                  <a:lnTo>
                    <a:pt x="387654" y="215747"/>
                  </a:lnTo>
                  <a:lnTo>
                    <a:pt x="387654" y="261620"/>
                  </a:lnTo>
                  <a:lnTo>
                    <a:pt x="387654" y="271780"/>
                  </a:lnTo>
                  <a:lnTo>
                    <a:pt x="381901" y="276860"/>
                  </a:lnTo>
                  <a:lnTo>
                    <a:pt x="376148" y="283210"/>
                  </a:lnTo>
                  <a:lnTo>
                    <a:pt x="366776" y="283210"/>
                  </a:lnTo>
                  <a:lnTo>
                    <a:pt x="311924" y="228600"/>
                  </a:lnTo>
                  <a:lnTo>
                    <a:pt x="305701" y="228600"/>
                  </a:lnTo>
                  <a:lnTo>
                    <a:pt x="298005" y="236220"/>
                  </a:lnTo>
                  <a:lnTo>
                    <a:pt x="298005" y="242570"/>
                  </a:lnTo>
                  <a:lnTo>
                    <a:pt x="352869" y="297180"/>
                  </a:lnTo>
                  <a:lnTo>
                    <a:pt x="352869" y="306070"/>
                  </a:lnTo>
                  <a:lnTo>
                    <a:pt x="341312" y="317500"/>
                  </a:lnTo>
                  <a:lnTo>
                    <a:pt x="331978" y="317500"/>
                  </a:lnTo>
                  <a:lnTo>
                    <a:pt x="277139" y="262890"/>
                  </a:lnTo>
                  <a:lnTo>
                    <a:pt x="270903" y="262890"/>
                  </a:lnTo>
                  <a:lnTo>
                    <a:pt x="263207" y="270510"/>
                  </a:lnTo>
                  <a:lnTo>
                    <a:pt x="263207" y="276860"/>
                  </a:lnTo>
                  <a:lnTo>
                    <a:pt x="318046" y="331470"/>
                  </a:lnTo>
                  <a:lnTo>
                    <a:pt x="318046" y="341630"/>
                  </a:lnTo>
                  <a:lnTo>
                    <a:pt x="309511" y="349250"/>
                  </a:lnTo>
                  <a:lnTo>
                    <a:pt x="305803" y="351790"/>
                  </a:lnTo>
                  <a:lnTo>
                    <a:pt x="301853" y="351790"/>
                  </a:lnTo>
                  <a:lnTo>
                    <a:pt x="295833" y="350520"/>
                  </a:lnTo>
                  <a:lnTo>
                    <a:pt x="291058" y="346710"/>
                  </a:lnTo>
                  <a:lnTo>
                    <a:pt x="286359" y="341630"/>
                  </a:lnTo>
                  <a:lnTo>
                    <a:pt x="283260" y="338899"/>
                  </a:lnTo>
                  <a:lnTo>
                    <a:pt x="283260" y="367030"/>
                  </a:lnTo>
                  <a:lnTo>
                    <a:pt x="283260" y="375920"/>
                  </a:lnTo>
                  <a:lnTo>
                    <a:pt x="277482" y="382270"/>
                  </a:lnTo>
                  <a:lnTo>
                    <a:pt x="271729" y="387350"/>
                  </a:lnTo>
                  <a:lnTo>
                    <a:pt x="262369" y="387350"/>
                  </a:lnTo>
                  <a:lnTo>
                    <a:pt x="253123" y="378460"/>
                  </a:lnTo>
                  <a:lnTo>
                    <a:pt x="271703" y="359410"/>
                  </a:lnTo>
                  <a:lnTo>
                    <a:pt x="272770" y="358140"/>
                  </a:lnTo>
                  <a:lnTo>
                    <a:pt x="273748" y="356870"/>
                  </a:lnTo>
                  <a:lnTo>
                    <a:pt x="283260" y="367030"/>
                  </a:lnTo>
                  <a:lnTo>
                    <a:pt x="283260" y="338899"/>
                  </a:lnTo>
                  <a:lnTo>
                    <a:pt x="280606" y="336550"/>
                  </a:lnTo>
                  <a:lnTo>
                    <a:pt x="279908" y="328930"/>
                  </a:lnTo>
                  <a:lnTo>
                    <a:pt x="277952" y="322580"/>
                  </a:lnTo>
                  <a:lnTo>
                    <a:pt x="276377" y="320040"/>
                  </a:lnTo>
                  <a:lnTo>
                    <a:pt x="274802" y="317500"/>
                  </a:lnTo>
                  <a:lnTo>
                    <a:pt x="270535" y="312420"/>
                  </a:lnTo>
                  <a:lnTo>
                    <a:pt x="265252" y="307340"/>
                  </a:lnTo>
                  <a:lnTo>
                    <a:pt x="262420" y="306146"/>
                  </a:lnTo>
                  <a:lnTo>
                    <a:pt x="262420" y="331470"/>
                  </a:lnTo>
                  <a:lnTo>
                    <a:pt x="262331" y="341630"/>
                  </a:lnTo>
                  <a:lnTo>
                    <a:pt x="216039" y="387350"/>
                  </a:lnTo>
                  <a:lnTo>
                    <a:pt x="206679" y="387350"/>
                  </a:lnTo>
                  <a:lnTo>
                    <a:pt x="200926" y="382270"/>
                  </a:lnTo>
                  <a:lnTo>
                    <a:pt x="195148" y="375920"/>
                  </a:lnTo>
                  <a:lnTo>
                    <a:pt x="195148" y="367030"/>
                  </a:lnTo>
                  <a:lnTo>
                    <a:pt x="208927" y="353060"/>
                  </a:lnTo>
                  <a:lnTo>
                    <a:pt x="241490" y="320040"/>
                  </a:lnTo>
                  <a:lnTo>
                    <a:pt x="250837" y="320040"/>
                  </a:lnTo>
                  <a:lnTo>
                    <a:pt x="262420" y="331470"/>
                  </a:lnTo>
                  <a:lnTo>
                    <a:pt x="262420" y="306146"/>
                  </a:lnTo>
                  <a:lnTo>
                    <a:pt x="259270" y="304800"/>
                  </a:lnTo>
                  <a:lnTo>
                    <a:pt x="252742" y="302260"/>
                  </a:lnTo>
                  <a:lnTo>
                    <a:pt x="245808" y="302260"/>
                  </a:lnTo>
                  <a:lnTo>
                    <a:pt x="245198" y="294640"/>
                  </a:lnTo>
                  <a:lnTo>
                    <a:pt x="243255" y="288290"/>
                  </a:lnTo>
                  <a:lnTo>
                    <a:pt x="241655" y="285750"/>
                  </a:lnTo>
                  <a:lnTo>
                    <a:pt x="240068" y="283210"/>
                  </a:lnTo>
                  <a:lnTo>
                    <a:pt x="235724" y="276860"/>
                  </a:lnTo>
                  <a:lnTo>
                    <a:pt x="230251" y="273050"/>
                  </a:lnTo>
                  <a:lnTo>
                    <a:pt x="227660" y="271437"/>
                  </a:lnTo>
                  <a:lnTo>
                    <a:pt x="227660" y="306070"/>
                  </a:lnTo>
                  <a:lnTo>
                    <a:pt x="181254" y="353060"/>
                  </a:lnTo>
                  <a:lnTo>
                    <a:pt x="171869" y="353060"/>
                  </a:lnTo>
                  <a:lnTo>
                    <a:pt x="166116" y="346710"/>
                  </a:lnTo>
                  <a:lnTo>
                    <a:pt x="160350" y="341630"/>
                  </a:lnTo>
                  <a:lnTo>
                    <a:pt x="160350" y="331470"/>
                  </a:lnTo>
                  <a:lnTo>
                    <a:pt x="174510" y="317500"/>
                  </a:lnTo>
                  <a:lnTo>
                    <a:pt x="206679" y="285750"/>
                  </a:lnTo>
                  <a:lnTo>
                    <a:pt x="216039" y="285750"/>
                  </a:lnTo>
                  <a:lnTo>
                    <a:pt x="227495" y="297180"/>
                  </a:lnTo>
                  <a:lnTo>
                    <a:pt x="227660" y="306070"/>
                  </a:lnTo>
                  <a:lnTo>
                    <a:pt x="227660" y="271437"/>
                  </a:lnTo>
                  <a:lnTo>
                    <a:pt x="224167" y="269240"/>
                  </a:lnTo>
                  <a:lnTo>
                    <a:pt x="211010" y="266700"/>
                  </a:lnTo>
                  <a:lnTo>
                    <a:pt x="208368" y="254000"/>
                  </a:lnTo>
                  <a:lnTo>
                    <a:pt x="205879" y="250190"/>
                  </a:lnTo>
                  <a:lnTo>
                    <a:pt x="200914" y="242570"/>
                  </a:lnTo>
                  <a:lnTo>
                    <a:pt x="192786" y="236994"/>
                  </a:lnTo>
                  <a:lnTo>
                    <a:pt x="192786" y="271780"/>
                  </a:lnTo>
                  <a:lnTo>
                    <a:pt x="146443" y="317500"/>
                  </a:lnTo>
                  <a:lnTo>
                    <a:pt x="137071" y="317500"/>
                  </a:lnTo>
                  <a:lnTo>
                    <a:pt x="131318" y="312420"/>
                  </a:lnTo>
                  <a:lnTo>
                    <a:pt x="125552" y="306070"/>
                  </a:lnTo>
                  <a:lnTo>
                    <a:pt x="125539" y="297180"/>
                  </a:lnTo>
                  <a:lnTo>
                    <a:pt x="139331" y="283210"/>
                  </a:lnTo>
                  <a:lnTo>
                    <a:pt x="171894" y="250190"/>
                  </a:lnTo>
                  <a:lnTo>
                    <a:pt x="181229" y="250190"/>
                  </a:lnTo>
                  <a:lnTo>
                    <a:pt x="192760" y="261620"/>
                  </a:lnTo>
                  <a:lnTo>
                    <a:pt x="192786" y="271780"/>
                  </a:lnTo>
                  <a:lnTo>
                    <a:pt x="192786" y="236994"/>
                  </a:lnTo>
                  <a:lnTo>
                    <a:pt x="189814" y="234950"/>
                  </a:lnTo>
                  <a:lnTo>
                    <a:pt x="176212" y="232410"/>
                  </a:lnTo>
                  <a:lnTo>
                    <a:pt x="175590" y="226060"/>
                  </a:lnTo>
                  <a:lnTo>
                    <a:pt x="173621" y="218440"/>
                  </a:lnTo>
                  <a:lnTo>
                    <a:pt x="172021" y="215900"/>
                  </a:lnTo>
                  <a:lnTo>
                    <a:pt x="170434" y="213360"/>
                  </a:lnTo>
                  <a:lnTo>
                    <a:pt x="166116" y="208280"/>
                  </a:lnTo>
                  <a:lnTo>
                    <a:pt x="157975" y="202831"/>
                  </a:lnTo>
                  <a:lnTo>
                    <a:pt x="157975" y="227330"/>
                  </a:lnTo>
                  <a:lnTo>
                    <a:pt x="157975" y="236220"/>
                  </a:lnTo>
                  <a:lnTo>
                    <a:pt x="111645" y="283210"/>
                  </a:lnTo>
                  <a:lnTo>
                    <a:pt x="102273" y="283210"/>
                  </a:lnTo>
                  <a:lnTo>
                    <a:pt x="96507" y="276860"/>
                  </a:lnTo>
                  <a:lnTo>
                    <a:pt x="90741" y="271780"/>
                  </a:lnTo>
                  <a:lnTo>
                    <a:pt x="90741" y="261620"/>
                  </a:lnTo>
                  <a:lnTo>
                    <a:pt x="128079" y="224790"/>
                  </a:lnTo>
                  <a:lnTo>
                    <a:pt x="137083" y="215900"/>
                  </a:lnTo>
                  <a:lnTo>
                    <a:pt x="146443" y="215900"/>
                  </a:lnTo>
                  <a:lnTo>
                    <a:pt x="157975" y="227330"/>
                  </a:lnTo>
                  <a:lnTo>
                    <a:pt x="157975" y="202831"/>
                  </a:lnTo>
                  <a:lnTo>
                    <a:pt x="154736" y="200660"/>
                  </a:lnTo>
                  <a:lnTo>
                    <a:pt x="141770" y="198120"/>
                  </a:lnTo>
                  <a:lnTo>
                    <a:pt x="128790" y="200660"/>
                  </a:lnTo>
                  <a:lnTo>
                    <a:pt x="117398" y="208280"/>
                  </a:lnTo>
                  <a:lnTo>
                    <a:pt x="99987" y="224790"/>
                  </a:lnTo>
                  <a:lnTo>
                    <a:pt x="76530" y="201930"/>
                  </a:lnTo>
                  <a:lnTo>
                    <a:pt x="90538" y="187960"/>
                  </a:lnTo>
                  <a:lnTo>
                    <a:pt x="192392" y="86360"/>
                  </a:lnTo>
                  <a:lnTo>
                    <a:pt x="202336" y="87630"/>
                  </a:lnTo>
                  <a:lnTo>
                    <a:pt x="210883" y="90170"/>
                  </a:lnTo>
                  <a:lnTo>
                    <a:pt x="218401" y="93980"/>
                  </a:lnTo>
                  <a:lnTo>
                    <a:pt x="225247" y="100330"/>
                  </a:lnTo>
                  <a:lnTo>
                    <a:pt x="197434" y="128270"/>
                  </a:lnTo>
                  <a:lnTo>
                    <a:pt x="188810" y="140970"/>
                  </a:lnTo>
                  <a:lnTo>
                    <a:pt x="185940" y="154940"/>
                  </a:lnTo>
                  <a:lnTo>
                    <a:pt x="188810" y="170180"/>
                  </a:lnTo>
                  <a:lnTo>
                    <a:pt x="197446" y="182880"/>
                  </a:lnTo>
                  <a:lnTo>
                    <a:pt x="210477" y="191770"/>
                  </a:lnTo>
                  <a:lnTo>
                    <a:pt x="225298" y="194310"/>
                  </a:lnTo>
                  <a:lnTo>
                    <a:pt x="240118" y="191770"/>
                  </a:lnTo>
                  <a:lnTo>
                    <a:pt x="253123" y="182880"/>
                  </a:lnTo>
                  <a:lnTo>
                    <a:pt x="260718" y="175260"/>
                  </a:lnTo>
                  <a:lnTo>
                    <a:pt x="280974" y="154940"/>
                  </a:lnTo>
                  <a:lnTo>
                    <a:pt x="387654" y="261620"/>
                  </a:lnTo>
                  <a:lnTo>
                    <a:pt x="387654" y="215747"/>
                  </a:lnTo>
                  <a:lnTo>
                    <a:pt x="378421" y="224790"/>
                  </a:lnTo>
                  <a:lnTo>
                    <a:pt x="307746" y="154940"/>
                  </a:lnTo>
                  <a:lnTo>
                    <a:pt x="294894" y="142240"/>
                  </a:lnTo>
                  <a:lnTo>
                    <a:pt x="305701" y="130810"/>
                  </a:lnTo>
                  <a:lnTo>
                    <a:pt x="305701" y="124460"/>
                  </a:lnTo>
                  <a:lnTo>
                    <a:pt x="298005" y="116840"/>
                  </a:lnTo>
                  <a:lnTo>
                    <a:pt x="291782" y="116840"/>
                  </a:lnTo>
                  <a:lnTo>
                    <a:pt x="239204" y="168910"/>
                  </a:lnTo>
                  <a:lnTo>
                    <a:pt x="232702" y="173990"/>
                  </a:lnTo>
                  <a:lnTo>
                    <a:pt x="225285" y="175260"/>
                  </a:lnTo>
                  <a:lnTo>
                    <a:pt x="217881" y="173990"/>
                  </a:lnTo>
                  <a:lnTo>
                    <a:pt x="211366" y="168910"/>
                  </a:lnTo>
                  <a:lnTo>
                    <a:pt x="207060" y="162560"/>
                  </a:lnTo>
                  <a:lnTo>
                    <a:pt x="205613" y="154940"/>
                  </a:lnTo>
                  <a:lnTo>
                    <a:pt x="207048" y="148590"/>
                  </a:lnTo>
                  <a:lnTo>
                    <a:pt x="251447" y="101600"/>
                  </a:lnTo>
                  <a:lnTo>
                    <a:pt x="282790" y="85090"/>
                  </a:lnTo>
                  <a:lnTo>
                    <a:pt x="296316" y="85090"/>
                  </a:lnTo>
                  <a:lnTo>
                    <a:pt x="306425" y="83820"/>
                  </a:lnTo>
                  <a:lnTo>
                    <a:pt x="315925" y="81280"/>
                  </a:lnTo>
                  <a:lnTo>
                    <a:pt x="324929" y="77470"/>
                  </a:lnTo>
                  <a:lnTo>
                    <a:pt x="333527" y="71120"/>
                  </a:lnTo>
                  <a:lnTo>
                    <a:pt x="431546" y="172720"/>
                  </a:lnTo>
                  <a:lnTo>
                    <a:pt x="431546" y="144424"/>
                  </a:lnTo>
                  <a:lnTo>
                    <a:pt x="360387" y="71120"/>
                  </a:lnTo>
                  <a:lnTo>
                    <a:pt x="348056" y="58420"/>
                  </a:lnTo>
                  <a:lnTo>
                    <a:pt x="383590" y="25400"/>
                  </a:lnTo>
                  <a:lnTo>
                    <a:pt x="481228" y="121920"/>
                  </a:lnTo>
                  <a:lnTo>
                    <a:pt x="481228" y="94615"/>
                  </a:lnTo>
                  <a:lnTo>
                    <a:pt x="412292" y="25400"/>
                  </a:lnTo>
                  <a:lnTo>
                    <a:pt x="386994" y="0"/>
                  </a:lnTo>
                  <a:lnTo>
                    <a:pt x="380911" y="0"/>
                  </a:lnTo>
                  <a:lnTo>
                    <a:pt x="327050" y="50800"/>
                  </a:lnTo>
                  <a:lnTo>
                    <a:pt x="319824" y="57150"/>
                  </a:lnTo>
                  <a:lnTo>
                    <a:pt x="312445" y="62230"/>
                  </a:lnTo>
                  <a:lnTo>
                    <a:pt x="304673" y="64770"/>
                  </a:lnTo>
                  <a:lnTo>
                    <a:pt x="296316" y="64770"/>
                  </a:lnTo>
                  <a:lnTo>
                    <a:pt x="279488" y="66040"/>
                  </a:lnTo>
                  <a:lnTo>
                    <a:pt x="264528" y="69850"/>
                  </a:lnTo>
                  <a:lnTo>
                    <a:pt x="251180" y="76200"/>
                  </a:lnTo>
                  <a:lnTo>
                    <a:pt x="239217" y="86360"/>
                  </a:lnTo>
                  <a:lnTo>
                    <a:pt x="229552" y="78740"/>
                  </a:lnTo>
                  <a:lnTo>
                    <a:pt x="218884" y="72390"/>
                  </a:lnTo>
                  <a:lnTo>
                    <a:pt x="206883" y="68580"/>
                  </a:lnTo>
                  <a:lnTo>
                    <a:pt x="193141" y="66040"/>
                  </a:lnTo>
                  <a:lnTo>
                    <a:pt x="174790" y="47599"/>
                  </a:lnTo>
                  <a:lnTo>
                    <a:pt x="174790" y="76200"/>
                  </a:lnTo>
                  <a:lnTo>
                    <a:pt x="62598" y="187960"/>
                  </a:lnTo>
                  <a:lnTo>
                    <a:pt x="24752" y="149860"/>
                  </a:lnTo>
                  <a:lnTo>
                    <a:pt x="136969" y="38100"/>
                  </a:lnTo>
                  <a:lnTo>
                    <a:pt x="174790" y="76200"/>
                  </a:lnTo>
                  <a:lnTo>
                    <a:pt x="174790" y="47599"/>
                  </a:lnTo>
                  <a:lnTo>
                    <a:pt x="165354" y="38100"/>
                  </a:lnTo>
                  <a:lnTo>
                    <a:pt x="140081" y="12700"/>
                  </a:lnTo>
                  <a:lnTo>
                    <a:pt x="133858" y="12700"/>
                  </a:lnTo>
                  <a:lnTo>
                    <a:pt x="127" y="147320"/>
                  </a:lnTo>
                  <a:lnTo>
                    <a:pt x="0" y="152400"/>
                  </a:lnTo>
                  <a:lnTo>
                    <a:pt x="3873" y="157480"/>
                  </a:lnTo>
                  <a:lnTo>
                    <a:pt x="86067" y="238760"/>
                  </a:lnTo>
                  <a:lnTo>
                    <a:pt x="82588" y="242570"/>
                  </a:lnTo>
                  <a:lnTo>
                    <a:pt x="75031" y="254000"/>
                  </a:lnTo>
                  <a:lnTo>
                    <a:pt x="72504" y="266700"/>
                  </a:lnTo>
                  <a:lnTo>
                    <a:pt x="75031" y="279400"/>
                  </a:lnTo>
                  <a:lnTo>
                    <a:pt x="82600" y="290830"/>
                  </a:lnTo>
                  <a:lnTo>
                    <a:pt x="87807" y="295910"/>
                  </a:lnTo>
                  <a:lnTo>
                    <a:pt x="93764" y="298450"/>
                  </a:lnTo>
                  <a:lnTo>
                    <a:pt x="100304" y="300990"/>
                  </a:lnTo>
                  <a:lnTo>
                    <a:pt x="107315" y="300990"/>
                  </a:lnTo>
                  <a:lnTo>
                    <a:pt x="107937" y="308610"/>
                  </a:lnTo>
                  <a:lnTo>
                    <a:pt x="142113" y="336550"/>
                  </a:lnTo>
                  <a:lnTo>
                    <a:pt x="142735" y="342900"/>
                  </a:lnTo>
                  <a:lnTo>
                    <a:pt x="169913" y="370840"/>
                  </a:lnTo>
                  <a:lnTo>
                    <a:pt x="176923" y="370840"/>
                  </a:lnTo>
                  <a:lnTo>
                    <a:pt x="177533" y="378460"/>
                  </a:lnTo>
                  <a:lnTo>
                    <a:pt x="211366" y="405130"/>
                  </a:lnTo>
                  <a:lnTo>
                    <a:pt x="224332" y="403860"/>
                  </a:lnTo>
                  <a:lnTo>
                    <a:pt x="235724" y="396240"/>
                  </a:lnTo>
                  <a:lnTo>
                    <a:pt x="239204" y="392430"/>
                  </a:lnTo>
                  <a:lnTo>
                    <a:pt x="242697" y="396240"/>
                  </a:lnTo>
                  <a:lnTo>
                    <a:pt x="254088" y="403860"/>
                  </a:lnTo>
                  <a:lnTo>
                    <a:pt x="267055" y="405130"/>
                  </a:lnTo>
                  <a:lnTo>
                    <a:pt x="280022" y="403860"/>
                  </a:lnTo>
                  <a:lnTo>
                    <a:pt x="291414" y="396240"/>
                  </a:lnTo>
                  <a:lnTo>
                    <a:pt x="294017" y="392430"/>
                  </a:lnTo>
                  <a:lnTo>
                    <a:pt x="295757" y="389890"/>
                  </a:lnTo>
                  <a:lnTo>
                    <a:pt x="297345" y="387350"/>
                  </a:lnTo>
                  <a:lnTo>
                    <a:pt x="298932" y="384810"/>
                  </a:lnTo>
                  <a:lnTo>
                    <a:pt x="300875" y="378460"/>
                  </a:lnTo>
                  <a:lnTo>
                    <a:pt x="301498" y="370840"/>
                  </a:lnTo>
                  <a:lnTo>
                    <a:pt x="308406" y="370840"/>
                  </a:lnTo>
                  <a:lnTo>
                    <a:pt x="314921" y="368300"/>
                  </a:lnTo>
                  <a:lnTo>
                    <a:pt x="332574" y="351790"/>
                  </a:lnTo>
                  <a:lnTo>
                    <a:pt x="333844" y="349250"/>
                  </a:lnTo>
                  <a:lnTo>
                    <a:pt x="335711" y="342900"/>
                  </a:lnTo>
                  <a:lnTo>
                    <a:pt x="336283" y="336550"/>
                  </a:lnTo>
                  <a:lnTo>
                    <a:pt x="343268" y="335280"/>
                  </a:lnTo>
                  <a:lnTo>
                    <a:pt x="367284" y="317500"/>
                  </a:lnTo>
                  <a:lnTo>
                    <a:pt x="368566" y="314960"/>
                  </a:lnTo>
                  <a:lnTo>
                    <a:pt x="370497" y="308610"/>
                  </a:lnTo>
                  <a:lnTo>
                    <a:pt x="371106" y="300990"/>
                  </a:lnTo>
                  <a:lnTo>
                    <a:pt x="377888" y="300990"/>
                  </a:lnTo>
                  <a:lnTo>
                    <a:pt x="384390" y="298450"/>
                  </a:lnTo>
                  <a:lnTo>
                    <a:pt x="390436" y="295910"/>
                  </a:lnTo>
                  <a:lnTo>
                    <a:pt x="395820" y="290830"/>
                  </a:lnTo>
                  <a:lnTo>
                    <a:pt x="400875" y="283210"/>
                  </a:lnTo>
                  <a:lnTo>
                    <a:pt x="403402" y="279400"/>
                  </a:lnTo>
                  <a:lnTo>
                    <a:pt x="405917" y="266700"/>
                  </a:lnTo>
                  <a:lnTo>
                    <a:pt x="403402" y="254000"/>
                  </a:lnTo>
                  <a:lnTo>
                    <a:pt x="395820" y="242570"/>
                  </a:lnTo>
                  <a:lnTo>
                    <a:pt x="392353" y="238760"/>
                  </a:lnTo>
                  <a:lnTo>
                    <a:pt x="406349" y="224790"/>
                  </a:lnTo>
                  <a:lnTo>
                    <a:pt x="472719" y="158750"/>
                  </a:lnTo>
                  <a:lnTo>
                    <a:pt x="505955" y="125730"/>
                  </a:lnTo>
                  <a:lnTo>
                    <a:pt x="505955" y="119380"/>
                  </a:lnTo>
                  <a:close/>
                </a:path>
              </a:pathLst>
            </a:custGeom>
            <a:solidFill>
              <a:srgbClr val="00B5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10416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9" name="object 9"/>
          <p:cNvSpPr txBox="1"/>
          <p:nvPr/>
        </p:nvSpPr>
        <p:spPr>
          <a:xfrm>
            <a:off x="1612647" y="1918111"/>
            <a:ext cx="1531809" cy="587239"/>
          </a:xfrm>
          <a:prstGeom prst="rect">
            <a:avLst/>
          </a:prstGeom>
        </p:spPr>
        <p:txBody>
          <a:bodyPr vert="horz" wrap="square" lIns="0" tIns="17362" rIns="0" bIns="0" rtlCol="0">
            <a:spAutoFit/>
          </a:bodyPr>
          <a:lstStyle/>
          <a:p>
            <a:pPr marL="14468" marR="0" lvl="0" indent="0" algn="l" defTabSz="1041684" rtl="0" eaLnBrk="1" fontAlgn="auto" latinLnBrk="0" hangingPunct="1">
              <a:lnSpc>
                <a:spcPct val="10000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02" b="1" i="0" u="none" strike="noStrike" kern="1200" cap="none" spc="-239" normalizeH="0" baseline="0" noProof="0" dirty="0">
                <a:ln>
                  <a:noFill/>
                </a:ln>
                <a:solidFill>
                  <a:srgbClr val="F69B3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rebuchet MS"/>
              </a:rPr>
              <a:t>&gt; </a:t>
            </a:r>
            <a:r>
              <a:rPr kumimoji="0" lang="ru-RU" sz="3702" b="1" i="0" u="none" strike="noStrike" kern="1200" cap="none" spc="-239" normalizeH="0" baseline="0" noProof="0" dirty="0">
                <a:ln>
                  <a:noFill/>
                </a:ln>
                <a:solidFill>
                  <a:srgbClr val="F69B3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rebuchet MS"/>
              </a:rPr>
              <a:t>200</a:t>
            </a:r>
            <a:endParaRPr kumimoji="0" sz="370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Trebuchet MS"/>
            </a:endParaRPr>
          </a:p>
        </p:txBody>
      </p:sp>
      <p:sp>
        <p:nvSpPr>
          <p:cNvPr id="70" name="object 10"/>
          <p:cNvSpPr txBox="1"/>
          <p:nvPr/>
        </p:nvSpPr>
        <p:spPr>
          <a:xfrm>
            <a:off x="1612646" y="2367321"/>
            <a:ext cx="1689919" cy="330209"/>
          </a:xfrm>
          <a:prstGeom prst="rect">
            <a:avLst/>
          </a:prstGeom>
        </p:spPr>
        <p:txBody>
          <a:bodyPr vert="horz" wrap="square" lIns="0" tIns="14468" rIns="0" bIns="0" rtlCol="0">
            <a:spAutoFit/>
          </a:bodyPr>
          <a:lstStyle/>
          <a:p>
            <a:pPr marL="14468" marR="0" lvl="0" indent="0" algn="l" defTabSz="1041684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1" b="1" i="0" u="none" strike="noStrike" kern="1200" cap="none" spc="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</a:t>
            </a:r>
            <a:r>
              <a:rPr kumimoji="0" sz="2051" b="1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ртнеров</a:t>
            </a:r>
            <a:endParaRPr kumimoji="0" sz="2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object 11"/>
          <p:cNvSpPr txBox="1"/>
          <p:nvPr/>
        </p:nvSpPr>
        <p:spPr>
          <a:xfrm>
            <a:off x="5128458" y="1918111"/>
            <a:ext cx="1740542" cy="587239"/>
          </a:xfrm>
          <a:prstGeom prst="rect">
            <a:avLst/>
          </a:prstGeom>
        </p:spPr>
        <p:txBody>
          <a:bodyPr vert="horz" wrap="square" lIns="0" tIns="17362" rIns="0" bIns="0" rtlCol="0">
            <a:spAutoFit/>
          </a:bodyPr>
          <a:lstStyle/>
          <a:p>
            <a:pPr marL="14468" marR="0" lvl="0" indent="0" algn="l" defTabSz="1041684" rtl="0" eaLnBrk="1" fontAlgn="auto" latinLnBrk="0" hangingPunct="1">
              <a:lnSpc>
                <a:spcPct val="10000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02" b="1" i="0" u="none" strike="noStrike" kern="1200" cap="none" spc="-382" normalizeH="0" baseline="0" noProof="0" dirty="0">
                <a:ln>
                  <a:noFill/>
                </a:ln>
                <a:solidFill>
                  <a:srgbClr val="F69B3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rebuchet MS"/>
              </a:rPr>
              <a:t>5</a:t>
            </a:r>
            <a:r>
              <a:rPr kumimoji="0" lang="ru-RU" sz="3702" b="1" i="0" u="none" strike="noStrike" kern="1200" cap="none" spc="-382" normalizeH="0" baseline="0" noProof="0" dirty="0">
                <a:ln>
                  <a:noFill/>
                </a:ln>
                <a:solidFill>
                  <a:srgbClr val="F69B3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rebuchet MS"/>
              </a:rPr>
              <a:t>00</a:t>
            </a:r>
            <a:endParaRPr kumimoji="0" sz="370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Trebuchet MS"/>
            </a:endParaRPr>
          </a:p>
        </p:txBody>
      </p:sp>
      <p:sp>
        <p:nvSpPr>
          <p:cNvPr id="72" name="object 12"/>
          <p:cNvSpPr txBox="1"/>
          <p:nvPr/>
        </p:nvSpPr>
        <p:spPr>
          <a:xfrm>
            <a:off x="5128459" y="2367321"/>
            <a:ext cx="1835643" cy="330209"/>
          </a:xfrm>
          <a:prstGeom prst="rect">
            <a:avLst/>
          </a:prstGeom>
        </p:spPr>
        <p:txBody>
          <a:bodyPr vert="horz" wrap="square" lIns="0" tIns="14468" rIns="0" bIns="0" rtlCol="0">
            <a:spAutoFit/>
          </a:bodyPr>
          <a:lstStyle/>
          <a:p>
            <a:pPr marL="14468" marR="0" lvl="0" indent="0" algn="l" defTabSz="1041684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1" b="1" i="0" u="none" strike="noStrike" kern="1200" cap="none" spc="-9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</a:t>
            </a:r>
            <a:r>
              <a:rPr kumimoji="0" sz="2051" b="1" i="0" u="none" strike="noStrike" kern="1200" cap="none" spc="6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</a:t>
            </a:r>
            <a:r>
              <a:rPr kumimoji="0" sz="2051" b="1" i="0" u="none" strike="noStrike" kern="1200" cap="none" spc="-1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</a:t>
            </a:r>
            <a:r>
              <a:rPr kumimoji="0" sz="2051" b="1" i="0" u="none" strike="noStrike" kern="1200" cap="none" spc="-46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</a:t>
            </a:r>
            <a:r>
              <a:rPr kumimoji="0" sz="2051" b="1" i="0" u="none" strike="noStrike" kern="1200" cap="none" spc="-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</a:t>
            </a:r>
            <a:r>
              <a:rPr kumimoji="0" sz="2051" b="1" i="0" u="none" strike="noStrike" kern="1200" cap="none" spc="-3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дни</a:t>
            </a:r>
            <a:r>
              <a:rPr kumimoji="0" sz="2051" b="1" i="0" u="none" strike="noStrike" kern="1200" cap="none" spc="-7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</a:t>
            </a:r>
            <a:r>
              <a:rPr kumimoji="0" lang="ru-RU" sz="2051" b="1" i="0" u="none" strike="noStrike" kern="1200" cap="none" spc="-7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</a:t>
            </a:r>
            <a:r>
              <a:rPr kumimoji="0" sz="2051" b="1" i="0" u="none" strike="noStrike" kern="1200" cap="none" spc="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</a:t>
            </a:r>
            <a:endParaRPr kumimoji="0" sz="2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3" name="object 13"/>
          <p:cNvGrpSpPr/>
          <p:nvPr/>
        </p:nvGrpSpPr>
        <p:grpSpPr>
          <a:xfrm>
            <a:off x="7471622" y="2046881"/>
            <a:ext cx="753078" cy="753078"/>
            <a:chOff x="6554190" y="1796706"/>
            <a:chExt cx="661035" cy="661035"/>
          </a:xfrm>
        </p:grpSpPr>
        <p:sp>
          <p:nvSpPr>
            <p:cNvPr id="74" name="object 14"/>
            <p:cNvSpPr/>
            <p:nvPr/>
          </p:nvSpPr>
          <p:spPr>
            <a:xfrm>
              <a:off x="6560540" y="1803056"/>
              <a:ext cx="648335" cy="648335"/>
            </a:xfrm>
            <a:custGeom>
              <a:avLst/>
              <a:gdLst/>
              <a:ahLst/>
              <a:cxnLst/>
              <a:rect l="l" t="t" r="r" b="b"/>
              <a:pathLst>
                <a:path w="648334" h="648335">
                  <a:moveTo>
                    <a:pt x="648004" y="648004"/>
                  </a:moveTo>
                  <a:lnTo>
                    <a:pt x="0" y="648004"/>
                  </a:lnTo>
                  <a:lnTo>
                    <a:pt x="0" y="0"/>
                  </a:lnTo>
                  <a:lnTo>
                    <a:pt x="648004" y="0"/>
                  </a:lnTo>
                  <a:lnTo>
                    <a:pt x="648004" y="648004"/>
                  </a:lnTo>
                  <a:close/>
                </a:path>
              </a:pathLst>
            </a:custGeom>
            <a:ln w="12700">
              <a:solidFill>
                <a:srgbClr val="00B5F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0416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5"/>
            <p:cNvSpPr/>
            <p:nvPr/>
          </p:nvSpPr>
          <p:spPr>
            <a:xfrm>
              <a:off x="6643408" y="1875065"/>
              <a:ext cx="498475" cy="504190"/>
            </a:xfrm>
            <a:custGeom>
              <a:avLst/>
              <a:gdLst/>
              <a:ahLst/>
              <a:cxnLst/>
              <a:rect l="l" t="t" r="r" b="b"/>
              <a:pathLst>
                <a:path w="498475" h="504189">
                  <a:moveTo>
                    <a:pt x="165125" y="413613"/>
                  </a:moveTo>
                  <a:lnTo>
                    <a:pt x="161810" y="410311"/>
                  </a:lnTo>
                  <a:lnTo>
                    <a:pt x="63004" y="410311"/>
                  </a:lnTo>
                  <a:lnTo>
                    <a:pt x="58928" y="410311"/>
                  </a:lnTo>
                  <a:lnTo>
                    <a:pt x="55626" y="413613"/>
                  </a:lnTo>
                  <a:lnTo>
                    <a:pt x="55626" y="421767"/>
                  </a:lnTo>
                  <a:lnTo>
                    <a:pt x="58928" y="425069"/>
                  </a:lnTo>
                  <a:lnTo>
                    <a:pt x="161810" y="425069"/>
                  </a:lnTo>
                  <a:lnTo>
                    <a:pt x="165125" y="421767"/>
                  </a:lnTo>
                  <a:lnTo>
                    <a:pt x="165125" y="413613"/>
                  </a:lnTo>
                  <a:close/>
                </a:path>
                <a:path w="498475" h="504189">
                  <a:moveTo>
                    <a:pt x="259372" y="337591"/>
                  </a:moveTo>
                  <a:lnTo>
                    <a:pt x="256070" y="334289"/>
                  </a:lnTo>
                  <a:lnTo>
                    <a:pt x="58928" y="334289"/>
                  </a:lnTo>
                  <a:lnTo>
                    <a:pt x="55626" y="337591"/>
                  </a:lnTo>
                  <a:lnTo>
                    <a:pt x="55626" y="345744"/>
                  </a:lnTo>
                  <a:lnTo>
                    <a:pt x="58928" y="349046"/>
                  </a:lnTo>
                  <a:lnTo>
                    <a:pt x="256070" y="349046"/>
                  </a:lnTo>
                  <a:lnTo>
                    <a:pt x="259372" y="345744"/>
                  </a:lnTo>
                  <a:lnTo>
                    <a:pt x="259372" y="341668"/>
                  </a:lnTo>
                  <a:lnTo>
                    <a:pt x="259372" y="337591"/>
                  </a:lnTo>
                  <a:close/>
                </a:path>
                <a:path w="498475" h="504189">
                  <a:moveTo>
                    <a:pt x="259372" y="285711"/>
                  </a:moveTo>
                  <a:lnTo>
                    <a:pt x="256070" y="282409"/>
                  </a:lnTo>
                  <a:lnTo>
                    <a:pt x="251993" y="282409"/>
                  </a:lnTo>
                  <a:lnTo>
                    <a:pt x="58928" y="282409"/>
                  </a:lnTo>
                  <a:lnTo>
                    <a:pt x="55626" y="285711"/>
                  </a:lnTo>
                  <a:lnTo>
                    <a:pt x="55626" y="293865"/>
                  </a:lnTo>
                  <a:lnTo>
                    <a:pt x="58928" y="297180"/>
                  </a:lnTo>
                  <a:lnTo>
                    <a:pt x="256070" y="297180"/>
                  </a:lnTo>
                  <a:lnTo>
                    <a:pt x="259372" y="293865"/>
                  </a:lnTo>
                  <a:lnTo>
                    <a:pt x="259372" y="285711"/>
                  </a:lnTo>
                  <a:close/>
                </a:path>
                <a:path w="498475" h="504189">
                  <a:moveTo>
                    <a:pt x="259372" y="233845"/>
                  </a:moveTo>
                  <a:lnTo>
                    <a:pt x="256070" y="230543"/>
                  </a:lnTo>
                  <a:lnTo>
                    <a:pt x="251993" y="230543"/>
                  </a:lnTo>
                  <a:lnTo>
                    <a:pt x="58928" y="230543"/>
                  </a:lnTo>
                  <a:lnTo>
                    <a:pt x="55626" y="233845"/>
                  </a:lnTo>
                  <a:lnTo>
                    <a:pt x="55626" y="241998"/>
                  </a:lnTo>
                  <a:lnTo>
                    <a:pt x="58928" y="245300"/>
                  </a:lnTo>
                  <a:lnTo>
                    <a:pt x="256070" y="245300"/>
                  </a:lnTo>
                  <a:lnTo>
                    <a:pt x="259372" y="241998"/>
                  </a:lnTo>
                  <a:lnTo>
                    <a:pt x="259372" y="233845"/>
                  </a:lnTo>
                  <a:close/>
                </a:path>
                <a:path w="498475" h="504189">
                  <a:moveTo>
                    <a:pt x="259372" y="181965"/>
                  </a:moveTo>
                  <a:lnTo>
                    <a:pt x="256070" y="178663"/>
                  </a:lnTo>
                  <a:lnTo>
                    <a:pt x="251993" y="178663"/>
                  </a:lnTo>
                  <a:lnTo>
                    <a:pt x="58928" y="178663"/>
                  </a:lnTo>
                  <a:lnTo>
                    <a:pt x="55626" y="181965"/>
                  </a:lnTo>
                  <a:lnTo>
                    <a:pt x="55626" y="190119"/>
                  </a:lnTo>
                  <a:lnTo>
                    <a:pt x="58928" y="193433"/>
                  </a:lnTo>
                  <a:lnTo>
                    <a:pt x="256070" y="193433"/>
                  </a:lnTo>
                  <a:lnTo>
                    <a:pt x="259372" y="190119"/>
                  </a:lnTo>
                  <a:lnTo>
                    <a:pt x="259372" y="181965"/>
                  </a:lnTo>
                  <a:close/>
                </a:path>
                <a:path w="498475" h="504189">
                  <a:moveTo>
                    <a:pt x="337058" y="58318"/>
                  </a:moveTo>
                  <a:lnTo>
                    <a:pt x="329628" y="50901"/>
                  </a:lnTo>
                  <a:lnTo>
                    <a:pt x="159816" y="50901"/>
                  </a:lnTo>
                  <a:lnTo>
                    <a:pt x="152400" y="58318"/>
                  </a:lnTo>
                  <a:lnTo>
                    <a:pt x="152400" y="100533"/>
                  </a:lnTo>
                  <a:lnTo>
                    <a:pt x="159816" y="107950"/>
                  </a:lnTo>
                  <a:lnTo>
                    <a:pt x="185826" y="107950"/>
                  </a:lnTo>
                  <a:lnTo>
                    <a:pt x="189128" y="104648"/>
                  </a:lnTo>
                  <a:lnTo>
                    <a:pt x="189128" y="96481"/>
                  </a:lnTo>
                  <a:lnTo>
                    <a:pt x="185826" y="93179"/>
                  </a:lnTo>
                  <a:lnTo>
                    <a:pt x="167970" y="93179"/>
                  </a:lnTo>
                  <a:lnTo>
                    <a:pt x="167170" y="92392"/>
                  </a:lnTo>
                  <a:lnTo>
                    <a:pt x="167170" y="66459"/>
                  </a:lnTo>
                  <a:lnTo>
                    <a:pt x="167970" y="65659"/>
                  </a:lnTo>
                  <a:lnTo>
                    <a:pt x="321487" y="65659"/>
                  </a:lnTo>
                  <a:lnTo>
                    <a:pt x="322287" y="66459"/>
                  </a:lnTo>
                  <a:lnTo>
                    <a:pt x="322287" y="92392"/>
                  </a:lnTo>
                  <a:lnTo>
                    <a:pt x="321487" y="93179"/>
                  </a:lnTo>
                  <a:lnTo>
                    <a:pt x="212178" y="93179"/>
                  </a:lnTo>
                  <a:lnTo>
                    <a:pt x="208876" y="96481"/>
                  </a:lnTo>
                  <a:lnTo>
                    <a:pt x="208876" y="104648"/>
                  </a:lnTo>
                  <a:lnTo>
                    <a:pt x="212178" y="107950"/>
                  </a:lnTo>
                  <a:lnTo>
                    <a:pt x="329628" y="107950"/>
                  </a:lnTo>
                  <a:lnTo>
                    <a:pt x="337058" y="100533"/>
                  </a:lnTo>
                  <a:lnTo>
                    <a:pt x="337058" y="91401"/>
                  </a:lnTo>
                  <a:lnTo>
                    <a:pt x="337058" y="58318"/>
                  </a:lnTo>
                  <a:close/>
                </a:path>
                <a:path w="498475" h="504189">
                  <a:moveTo>
                    <a:pt x="399630" y="36525"/>
                  </a:moveTo>
                  <a:lnTo>
                    <a:pt x="377317" y="2870"/>
                  </a:lnTo>
                  <a:lnTo>
                    <a:pt x="363105" y="0"/>
                  </a:lnTo>
                  <a:lnTo>
                    <a:pt x="112649" y="0"/>
                  </a:lnTo>
                  <a:lnTo>
                    <a:pt x="105473" y="698"/>
                  </a:lnTo>
                  <a:lnTo>
                    <a:pt x="98666" y="2755"/>
                  </a:lnTo>
                  <a:lnTo>
                    <a:pt x="93192" y="5702"/>
                  </a:lnTo>
                  <a:lnTo>
                    <a:pt x="93192" y="25209"/>
                  </a:lnTo>
                  <a:lnTo>
                    <a:pt x="93192" y="88404"/>
                  </a:lnTo>
                  <a:lnTo>
                    <a:pt x="88392" y="93192"/>
                  </a:lnTo>
                  <a:lnTo>
                    <a:pt x="25209" y="93192"/>
                  </a:lnTo>
                  <a:lnTo>
                    <a:pt x="93192" y="25209"/>
                  </a:lnTo>
                  <a:lnTo>
                    <a:pt x="93192" y="5702"/>
                  </a:lnTo>
                  <a:lnTo>
                    <a:pt x="10706" y="86817"/>
                  </a:lnTo>
                  <a:lnTo>
                    <a:pt x="0" y="112649"/>
                  </a:lnTo>
                  <a:lnTo>
                    <a:pt x="0" y="467487"/>
                  </a:lnTo>
                  <a:lnTo>
                    <a:pt x="2882" y="481685"/>
                  </a:lnTo>
                  <a:lnTo>
                    <a:pt x="10718" y="493293"/>
                  </a:lnTo>
                  <a:lnTo>
                    <a:pt x="22339" y="501129"/>
                  </a:lnTo>
                  <a:lnTo>
                    <a:pt x="36537" y="504012"/>
                  </a:lnTo>
                  <a:lnTo>
                    <a:pt x="363105" y="504012"/>
                  </a:lnTo>
                  <a:lnTo>
                    <a:pt x="396760" y="481685"/>
                  </a:lnTo>
                  <a:lnTo>
                    <a:pt x="399630" y="467487"/>
                  </a:lnTo>
                  <a:lnTo>
                    <a:pt x="399630" y="453466"/>
                  </a:lnTo>
                  <a:lnTo>
                    <a:pt x="396328" y="450151"/>
                  </a:lnTo>
                  <a:lnTo>
                    <a:pt x="388175" y="450151"/>
                  </a:lnTo>
                  <a:lnTo>
                    <a:pt x="384873" y="453466"/>
                  </a:lnTo>
                  <a:lnTo>
                    <a:pt x="384873" y="467487"/>
                  </a:lnTo>
                  <a:lnTo>
                    <a:pt x="383171" y="475945"/>
                  </a:lnTo>
                  <a:lnTo>
                    <a:pt x="378498" y="482854"/>
                  </a:lnTo>
                  <a:lnTo>
                    <a:pt x="371576" y="487527"/>
                  </a:lnTo>
                  <a:lnTo>
                    <a:pt x="363105" y="489242"/>
                  </a:lnTo>
                  <a:lnTo>
                    <a:pt x="36537" y="489242"/>
                  </a:lnTo>
                  <a:lnTo>
                    <a:pt x="28079" y="487527"/>
                  </a:lnTo>
                  <a:lnTo>
                    <a:pt x="21158" y="482854"/>
                  </a:lnTo>
                  <a:lnTo>
                    <a:pt x="16484" y="475945"/>
                  </a:lnTo>
                  <a:lnTo>
                    <a:pt x="14770" y="467487"/>
                  </a:lnTo>
                  <a:lnTo>
                    <a:pt x="14770" y="111048"/>
                  </a:lnTo>
                  <a:lnTo>
                    <a:pt x="14960" y="109486"/>
                  </a:lnTo>
                  <a:lnTo>
                    <a:pt x="15290" y="107950"/>
                  </a:lnTo>
                  <a:lnTo>
                    <a:pt x="82511" y="107950"/>
                  </a:lnTo>
                  <a:lnTo>
                    <a:pt x="92417" y="105943"/>
                  </a:lnTo>
                  <a:lnTo>
                    <a:pt x="100507" y="100482"/>
                  </a:lnTo>
                  <a:lnTo>
                    <a:pt x="105435" y="93192"/>
                  </a:lnTo>
                  <a:lnTo>
                    <a:pt x="105968" y="92379"/>
                  </a:lnTo>
                  <a:lnTo>
                    <a:pt x="107962" y="82511"/>
                  </a:lnTo>
                  <a:lnTo>
                    <a:pt x="107962" y="25209"/>
                  </a:lnTo>
                  <a:lnTo>
                    <a:pt x="107962" y="15290"/>
                  </a:lnTo>
                  <a:lnTo>
                    <a:pt x="109486" y="14960"/>
                  </a:lnTo>
                  <a:lnTo>
                    <a:pt x="111048" y="14770"/>
                  </a:lnTo>
                  <a:lnTo>
                    <a:pt x="363105" y="14770"/>
                  </a:lnTo>
                  <a:lnTo>
                    <a:pt x="371576" y="16484"/>
                  </a:lnTo>
                  <a:lnTo>
                    <a:pt x="378498" y="21145"/>
                  </a:lnTo>
                  <a:lnTo>
                    <a:pt x="383159" y="28067"/>
                  </a:lnTo>
                  <a:lnTo>
                    <a:pt x="384873" y="36525"/>
                  </a:lnTo>
                  <a:lnTo>
                    <a:pt x="384873" y="138887"/>
                  </a:lnTo>
                  <a:lnTo>
                    <a:pt x="388175" y="142201"/>
                  </a:lnTo>
                  <a:lnTo>
                    <a:pt x="396328" y="142201"/>
                  </a:lnTo>
                  <a:lnTo>
                    <a:pt x="399630" y="138887"/>
                  </a:lnTo>
                  <a:lnTo>
                    <a:pt x="399630" y="36525"/>
                  </a:lnTo>
                  <a:close/>
                </a:path>
                <a:path w="498475" h="504189">
                  <a:moveTo>
                    <a:pt x="498398" y="244716"/>
                  </a:moveTo>
                  <a:lnTo>
                    <a:pt x="484428" y="222110"/>
                  </a:lnTo>
                  <a:lnTo>
                    <a:pt x="484428" y="247002"/>
                  </a:lnTo>
                  <a:lnTo>
                    <a:pt x="483755" y="251688"/>
                  </a:lnTo>
                  <a:lnTo>
                    <a:pt x="481164" y="255485"/>
                  </a:lnTo>
                  <a:lnTo>
                    <a:pt x="477291" y="263537"/>
                  </a:lnTo>
                  <a:lnTo>
                    <a:pt x="476008" y="272122"/>
                  </a:lnTo>
                  <a:lnTo>
                    <a:pt x="477291" y="280708"/>
                  </a:lnTo>
                  <a:lnTo>
                    <a:pt x="481164" y="288734"/>
                  </a:lnTo>
                  <a:lnTo>
                    <a:pt x="483755" y="292531"/>
                  </a:lnTo>
                  <a:lnTo>
                    <a:pt x="484428" y="297230"/>
                  </a:lnTo>
                  <a:lnTo>
                    <a:pt x="481584" y="305968"/>
                  </a:lnTo>
                  <a:lnTo>
                    <a:pt x="478282" y="309372"/>
                  </a:lnTo>
                  <a:lnTo>
                    <a:pt x="473951" y="310921"/>
                  </a:lnTo>
                  <a:lnTo>
                    <a:pt x="466102" y="315150"/>
                  </a:lnTo>
                  <a:lnTo>
                    <a:pt x="460019" y="321348"/>
                  </a:lnTo>
                  <a:lnTo>
                    <a:pt x="456018" y="329044"/>
                  </a:lnTo>
                  <a:lnTo>
                    <a:pt x="454418" y="337820"/>
                  </a:lnTo>
                  <a:lnTo>
                    <a:pt x="454279" y="342112"/>
                  </a:lnTo>
                  <a:lnTo>
                    <a:pt x="452399" y="345986"/>
                  </a:lnTo>
                  <a:lnTo>
                    <a:pt x="445401" y="351790"/>
                  </a:lnTo>
                  <a:lnTo>
                    <a:pt x="440385" y="352945"/>
                  </a:lnTo>
                  <a:lnTo>
                    <a:pt x="435533" y="351536"/>
                  </a:lnTo>
                  <a:lnTo>
                    <a:pt x="428917" y="350647"/>
                  </a:lnTo>
                  <a:lnTo>
                    <a:pt x="428917" y="365213"/>
                  </a:lnTo>
                  <a:lnTo>
                    <a:pt x="428828" y="434594"/>
                  </a:lnTo>
                  <a:lnTo>
                    <a:pt x="428155" y="434975"/>
                  </a:lnTo>
                  <a:lnTo>
                    <a:pt x="420458" y="430225"/>
                  </a:lnTo>
                  <a:lnTo>
                    <a:pt x="395439" y="414820"/>
                  </a:lnTo>
                  <a:lnTo>
                    <a:pt x="389077" y="414820"/>
                  </a:lnTo>
                  <a:lnTo>
                    <a:pt x="356349" y="434975"/>
                  </a:lnTo>
                  <a:lnTo>
                    <a:pt x="355701" y="434594"/>
                  </a:lnTo>
                  <a:lnTo>
                    <a:pt x="355587" y="365213"/>
                  </a:lnTo>
                  <a:lnTo>
                    <a:pt x="360667" y="364617"/>
                  </a:lnTo>
                  <a:lnTo>
                    <a:pt x="365696" y="366687"/>
                  </a:lnTo>
                  <a:lnTo>
                    <a:pt x="368909" y="370840"/>
                  </a:lnTo>
                  <a:lnTo>
                    <a:pt x="373646" y="375704"/>
                  </a:lnTo>
                  <a:lnTo>
                    <a:pt x="379247" y="379298"/>
                  </a:lnTo>
                  <a:lnTo>
                    <a:pt x="385533" y="381533"/>
                  </a:lnTo>
                  <a:lnTo>
                    <a:pt x="392264" y="382295"/>
                  </a:lnTo>
                  <a:lnTo>
                    <a:pt x="398995" y="381533"/>
                  </a:lnTo>
                  <a:lnTo>
                    <a:pt x="405269" y="379298"/>
                  </a:lnTo>
                  <a:lnTo>
                    <a:pt x="410883" y="375704"/>
                  </a:lnTo>
                  <a:lnTo>
                    <a:pt x="415607" y="370840"/>
                  </a:lnTo>
                  <a:lnTo>
                    <a:pt x="418160" y="367525"/>
                  </a:lnTo>
                  <a:lnTo>
                    <a:pt x="418807" y="366687"/>
                  </a:lnTo>
                  <a:lnTo>
                    <a:pt x="423849" y="364617"/>
                  </a:lnTo>
                  <a:lnTo>
                    <a:pt x="428917" y="365213"/>
                  </a:lnTo>
                  <a:lnTo>
                    <a:pt x="428917" y="350647"/>
                  </a:lnTo>
                  <a:lnTo>
                    <a:pt x="401104" y="365442"/>
                  </a:lnTo>
                  <a:lnTo>
                    <a:pt x="396849" y="367525"/>
                  </a:lnTo>
                  <a:lnTo>
                    <a:pt x="387654" y="367525"/>
                  </a:lnTo>
                  <a:lnTo>
                    <a:pt x="383400" y="365442"/>
                  </a:lnTo>
                  <a:lnTo>
                    <a:pt x="382765" y="364617"/>
                  </a:lnTo>
                  <a:lnTo>
                    <a:pt x="380580" y="361797"/>
                  </a:lnTo>
                  <a:lnTo>
                    <a:pt x="357339" y="350329"/>
                  </a:lnTo>
                  <a:lnTo>
                    <a:pt x="354482" y="350342"/>
                  </a:lnTo>
                  <a:lnTo>
                    <a:pt x="351751" y="350723"/>
                  </a:lnTo>
                  <a:lnTo>
                    <a:pt x="344119" y="352958"/>
                  </a:lnTo>
                  <a:lnTo>
                    <a:pt x="339077" y="351764"/>
                  </a:lnTo>
                  <a:lnTo>
                    <a:pt x="332105" y="345973"/>
                  </a:lnTo>
                  <a:lnTo>
                    <a:pt x="330225" y="342112"/>
                  </a:lnTo>
                  <a:lnTo>
                    <a:pt x="330098" y="337820"/>
                  </a:lnTo>
                  <a:lnTo>
                    <a:pt x="328510" y="329044"/>
                  </a:lnTo>
                  <a:lnTo>
                    <a:pt x="324510" y="321348"/>
                  </a:lnTo>
                  <a:lnTo>
                    <a:pt x="318414" y="315150"/>
                  </a:lnTo>
                  <a:lnTo>
                    <a:pt x="310553" y="310921"/>
                  </a:lnTo>
                  <a:lnTo>
                    <a:pt x="306222" y="309372"/>
                  </a:lnTo>
                  <a:lnTo>
                    <a:pt x="302933" y="305968"/>
                  </a:lnTo>
                  <a:lnTo>
                    <a:pt x="300088" y="297230"/>
                  </a:lnTo>
                  <a:lnTo>
                    <a:pt x="300748" y="292531"/>
                  </a:lnTo>
                  <a:lnTo>
                    <a:pt x="303352" y="288734"/>
                  </a:lnTo>
                  <a:lnTo>
                    <a:pt x="307225" y="280708"/>
                  </a:lnTo>
                  <a:lnTo>
                    <a:pt x="308508" y="272122"/>
                  </a:lnTo>
                  <a:lnTo>
                    <a:pt x="307225" y="263537"/>
                  </a:lnTo>
                  <a:lnTo>
                    <a:pt x="303352" y="255485"/>
                  </a:lnTo>
                  <a:lnTo>
                    <a:pt x="300748" y="251688"/>
                  </a:lnTo>
                  <a:lnTo>
                    <a:pt x="300088" y="247002"/>
                  </a:lnTo>
                  <a:lnTo>
                    <a:pt x="302933" y="238252"/>
                  </a:lnTo>
                  <a:lnTo>
                    <a:pt x="306222" y="234848"/>
                  </a:lnTo>
                  <a:lnTo>
                    <a:pt x="310553" y="233299"/>
                  </a:lnTo>
                  <a:lnTo>
                    <a:pt x="318414" y="229082"/>
                  </a:lnTo>
                  <a:lnTo>
                    <a:pt x="324510" y="222885"/>
                  </a:lnTo>
                  <a:lnTo>
                    <a:pt x="328510" y="215188"/>
                  </a:lnTo>
                  <a:lnTo>
                    <a:pt x="330098" y="206400"/>
                  </a:lnTo>
                  <a:lnTo>
                    <a:pt x="330238" y="201803"/>
                  </a:lnTo>
                  <a:lnTo>
                    <a:pt x="332473" y="197612"/>
                  </a:lnTo>
                  <a:lnTo>
                    <a:pt x="339890" y="192214"/>
                  </a:lnTo>
                  <a:lnTo>
                    <a:pt x="344551" y="191401"/>
                  </a:lnTo>
                  <a:lnTo>
                    <a:pt x="348970" y="192697"/>
                  </a:lnTo>
                  <a:lnTo>
                    <a:pt x="357809" y="193903"/>
                  </a:lnTo>
                  <a:lnTo>
                    <a:pt x="366369" y="192468"/>
                  </a:lnTo>
                  <a:lnTo>
                    <a:pt x="368503" y="191401"/>
                  </a:lnTo>
                  <a:lnTo>
                    <a:pt x="374142" y="188595"/>
                  </a:lnTo>
                  <a:lnTo>
                    <a:pt x="380580" y="182422"/>
                  </a:lnTo>
                  <a:lnTo>
                    <a:pt x="382282" y="180225"/>
                  </a:lnTo>
                  <a:lnTo>
                    <a:pt x="383400" y="178777"/>
                  </a:lnTo>
                  <a:lnTo>
                    <a:pt x="387654" y="176695"/>
                  </a:lnTo>
                  <a:lnTo>
                    <a:pt x="396849" y="176695"/>
                  </a:lnTo>
                  <a:lnTo>
                    <a:pt x="401104" y="178777"/>
                  </a:lnTo>
                  <a:lnTo>
                    <a:pt x="403923" y="182422"/>
                  </a:lnTo>
                  <a:lnTo>
                    <a:pt x="410362" y="188595"/>
                  </a:lnTo>
                  <a:lnTo>
                    <a:pt x="418134" y="192468"/>
                  </a:lnTo>
                  <a:lnTo>
                    <a:pt x="426694" y="193903"/>
                  </a:lnTo>
                  <a:lnTo>
                    <a:pt x="435533" y="192697"/>
                  </a:lnTo>
                  <a:lnTo>
                    <a:pt x="439953" y="191401"/>
                  </a:lnTo>
                  <a:lnTo>
                    <a:pt x="444614" y="192214"/>
                  </a:lnTo>
                  <a:lnTo>
                    <a:pt x="452069" y="197624"/>
                  </a:lnTo>
                  <a:lnTo>
                    <a:pt x="454279" y="201803"/>
                  </a:lnTo>
                  <a:lnTo>
                    <a:pt x="454418" y="206400"/>
                  </a:lnTo>
                  <a:lnTo>
                    <a:pt x="456018" y="215188"/>
                  </a:lnTo>
                  <a:lnTo>
                    <a:pt x="460019" y="222885"/>
                  </a:lnTo>
                  <a:lnTo>
                    <a:pt x="466102" y="229082"/>
                  </a:lnTo>
                  <a:lnTo>
                    <a:pt x="473951" y="233299"/>
                  </a:lnTo>
                  <a:lnTo>
                    <a:pt x="478282" y="234848"/>
                  </a:lnTo>
                  <a:lnTo>
                    <a:pt x="481584" y="238252"/>
                  </a:lnTo>
                  <a:lnTo>
                    <a:pt x="484428" y="247002"/>
                  </a:lnTo>
                  <a:lnTo>
                    <a:pt x="484428" y="222110"/>
                  </a:lnTo>
                  <a:lnTo>
                    <a:pt x="478929" y="219405"/>
                  </a:lnTo>
                  <a:lnTo>
                    <a:pt x="473189" y="217347"/>
                  </a:lnTo>
                  <a:lnTo>
                    <a:pt x="469353" y="212064"/>
                  </a:lnTo>
                  <a:lnTo>
                    <a:pt x="444728" y="177761"/>
                  </a:lnTo>
                  <a:lnTo>
                    <a:pt x="438086" y="177380"/>
                  </a:lnTo>
                  <a:lnTo>
                    <a:pt x="431406" y="178523"/>
                  </a:lnTo>
                  <a:lnTo>
                    <a:pt x="425538" y="180225"/>
                  </a:lnTo>
                  <a:lnTo>
                    <a:pt x="419341" y="178206"/>
                  </a:lnTo>
                  <a:lnTo>
                    <a:pt x="392252" y="161925"/>
                  </a:lnTo>
                  <a:lnTo>
                    <a:pt x="385521" y="162699"/>
                  </a:lnTo>
                  <a:lnTo>
                    <a:pt x="379247" y="164934"/>
                  </a:lnTo>
                  <a:lnTo>
                    <a:pt x="373646" y="168529"/>
                  </a:lnTo>
                  <a:lnTo>
                    <a:pt x="368909" y="173380"/>
                  </a:lnTo>
                  <a:lnTo>
                    <a:pt x="365175" y="178206"/>
                  </a:lnTo>
                  <a:lnTo>
                    <a:pt x="358965" y="180225"/>
                  </a:lnTo>
                  <a:lnTo>
                    <a:pt x="353110" y="178523"/>
                  </a:lnTo>
                  <a:lnTo>
                    <a:pt x="346430" y="177380"/>
                  </a:lnTo>
                  <a:lnTo>
                    <a:pt x="339788" y="177761"/>
                  </a:lnTo>
                  <a:lnTo>
                    <a:pt x="315150" y="212064"/>
                  </a:lnTo>
                  <a:lnTo>
                    <a:pt x="311315" y="217347"/>
                  </a:lnTo>
                  <a:lnTo>
                    <a:pt x="286118" y="244716"/>
                  </a:lnTo>
                  <a:lnTo>
                    <a:pt x="286296" y="251371"/>
                  </a:lnTo>
                  <a:lnTo>
                    <a:pt x="287985" y="257810"/>
                  </a:lnTo>
                  <a:lnTo>
                    <a:pt x="291147" y="263804"/>
                  </a:lnTo>
                  <a:lnTo>
                    <a:pt x="294589" y="268846"/>
                  </a:lnTo>
                  <a:lnTo>
                    <a:pt x="294589" y="275374"/>
                  </a:lnTo>
                  <a:lnTo>
                    <a:pt x="291147" y="280416"/>
                  </a:lnTo>
                  <a:lnTo>
                    <a:pt x="287985" y="286423"/>
                  </a:lnTo>
                  <a:lnTo>
                    <a:pt x="286296" y="292862"/>
                  </a:lnTo>
                  <a:lnTo>
                    <a:pt x="286118" y="299516"/>
                  </a:lnTo>
                  <a:lnTo>
                    <a:pt x="287464" y="306158"/>
                  </a:lnTo>
                  <a:lnTo>
                    <a:pt x="311315" y="326885"/>
                  </a:lnTo>
                  <a:lnTo>
                    <a:pt x="315150" y="332155"/>
                  </a:lnTo>
                  <a:lnTo>
                    <a:pt x="335432" y="365874"/>
                  </a:lnTo>
                  <a:lnTo>
                    <a:pt x="340829" y="366610"/>
                  </a:lnTo>
                  <a:lnTo>
                    <a:pt x="340829" y="439496"/>
                  </a:lnTo>
                  <a:lnTo>
                    <a:pt x="343903" y="444741"/>
                  </a:lnTo>
                  <a:lnTo>
                    <a:pt x="353796" y="450265"/>
                  </a:lnTo>
                  <a:lnTo>
                    <a:pt x="359879" y="450138"/>
                  </a:lnTo>
                  <a:lnTo>
                    <a:pt x="384517" y="434975"/>
                  </a:lnTo>
                  <a:lnTo>
                    <a:pt x="392226" y="430225"/>
                  </a:lnTo>
                  <a:lnTo>
                    <a:pt x="392493" y="430352"/>
                  </a:lnTo>
                  <a:lnTo>
                    <a:pt x="424637" y="450138"/>
                  </a:lnTo>
                  <a:lnTo>
                    <a:pt x="430707" y="450265"/>
                  </a:lnTo>
                  <a:lnTo>
                    <a:pt x="440613" y="444741"/>
                  </a:lnTo>
                  <a:lnTo>
                    <a:pt x="443687" y="439496"/>
                  </a:lnTo>
                  <a:lnTo>
                    <a:pt x="443687" y="434975"/>
                  </a:lnTo>
                  <a:lnTo>
                    <a:pt x="443687" y="366610"/>
                  </a:lnTo>
                  <a:lnTo>
                    <a:pt x="469353" y="332155"/>
                  </a:lnTo>
                  <a:lnTo>
                    <a:pt x="473189" y="326885"/>
                  </a:lnTo>
                  <a:lnTo>
                    <a:pt x="498398" y="299516"/>
                  </a:lnTo>
                  <a:lnTo>
                    <a:pt x="498221" y="292862"/>
                  </a:lnTo>
                  <a:lnTo>
                    <a:pt x="496531" y="286423"/>
                  </a:lnTo>
                  <a:lnTo>
                    <a:pt x="493369" y="280416"/>
                  </a:lnTo>
                  <a:lnTo>
                    <a:pt x="489927" y="275374"/>
                  </a:lnTo>
                  <a:lnTo>
                    <a:pt x="489927" y="268846"/>
                  </a:lnTo>
                  <a:lnTo>
                    <a:pt x="493369" y="263804"/>
                  </a:lnTo>
                  <a:lnTo>
                    <a:pt x="496531" y="257810"/>
                  </a:lnTo>
                  <a:lnTo>
                    <a:pt x="498221" y="251371"/>
                  </a:lnTo>
                  <a:lnTo>
                    <a:pt x="498398" y="244716"/>
                  </a:lnTo>
                  <a:close/>
                </a:path>
              </a:pathLst>
            </a:custGeom>
            <a:solidFill>
              <a:srgbClr val="00B5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10416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3797" y="2085306"/>
              <a:ext cx="123748" cy="123748"/>
            </a:xfrm>
            <a:prstGeom prst="rect">
              <a:avLst/>
            </a:prstGeom>
          </p:spPr>
        </p:pic>
      </p:grpSp>
      <p:sp>
        <p:nvSpPr>
          <p:cNvPr id="77" name="object 17"/>
          <p:cNvSpPr txBox="1"/>
          <p:nvPr/>
        </p:nvSpPr>
        <p:spPr>
          <a:xfrm>
            <a:off x="8456179" y="1918111"/>
            <a:ext cx="2042195" cy="587239"/>
          </a:xfrm>
          <a:prstGeom prst="rect">
            <a:avLst/>
          </a:prstGeom>
        </p:spPr>
        <p:txBody>
          <a:bodyPr vert="horz" wrap="square" lIns="0" tIns="17362" rIns="0" bIns="0" rtlCol="0">
            <a:spAutoFit/>
          </a:bodyPr>
          <a:lstStyle/>
          <a:p>
            <a:pPr marL="14468" marR="0" lvl="0" indent="0" algn="l" defTabSz="1041684" rtl="0" eaLnBrk="1" fontAlgn="auto" latinLnBrk="0" hangingPunct="1">
              <a:lnSpc>
                <a:spcPct val="10000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02" b="1" i="0" u="none" strike="noStrike" kern="1200" cap="none" spc="-347" normalizeH="0" baseline="0" noProof="0" dirty="0">
                <a:ln>
                  <a:noFill/>
                </a:ln>
                <a:solidFill>
                  <a:srgbClr val="F69B3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rebuchet MS"/>
              </a:rPr>
              <a:t>1153</a:t>
            </a:r>
            <a:endParaRPr kumimoji="0" sz="370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Trebuchet MS"/>
            </a:endParaRPr>
          </a:p>
        </p:txBody>
      </p:sp>
      <p:sp>
        <p:nvSpPr>
          <p:cNvPr id="78" name="object 18"/>
          <p:cNvSpPr txBox="1"/>
          <p:nvPr/>
        </p:nvSpPr>
        <p:spPr>
          <a:xfrm>
            <a:off x="8456180" y="2367321"/>
            <a:ext cx="2501188" cy="330209"/>
          </a:xfrm>
          <a:prstGeom prst="rect">
            <a:avLst/>
          </a:prstGeom>
        </p:spPr>
        <p:txBody>
          <a:bodyPr vert="horz" wrap="square" lIns="0" tIns="14468" rIns="0" bIns="0" rtlCol="0">
            <a:spAutoFit/>
          </a:bodyPr>
          <a:lstStyle/>
          <a:p>
            <a:pPr marL="14468" marR="0" lvl="0" indent="0" algn="l" defTabSz="1041684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1" b="1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сертификатов</a:t>
            </a:r>
            <a:endParaRPr kumimoji="0" sz="2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9" name="object 19"/>
          <p:cNvGrpSpPr/>
          <p:nvPr/>
        </p:nvGrpSpPr>
        <p:grpSpPr>
          <a:xfrm>
            <a:off x="637099" y="3329479"/>
            <a:ext cx="491201" cy="491201"/>
            <a:chOff x="554998" y="2922542"/>
            <a:chExt cx="431165" cy="431165"/>
          </a:xfrm>
        </p:grpSpPr>
        <p:sp>
          <p:nvSpPr>
            <p:cNvPr id="80" name="object 20"/>
            <p:cNvSpPr/>
            <p:nvPr/>
          </p:nvSpPr>
          <p:spPr>
            <a:xfrm>
              <a:off x="554990" y="2922549"/>
              <a:ext cx="431165" cy="431165"/>
            </a:xfrm>
            <a:custGeom>
              <a:avLst/>
              <a:gdLst/>
              <a:ahLst/>
              <a:cxnLst/>
              <a:rect l="l" t="t" r="r" b="b"/>
              <a:pathLst>
                <a:path w="431165" h="431164">
                  <a:moveTo>
                    <a:pt x="346633" y="144145"/>
                  </a:moveTo>
                  <a:lnTo>
                    <a:pt x="344436" y="132842"/>
                  </a:lnTo>
                  <a:lnTo>
                    <a:pt x="342582" y="130035"/>
                  </a:lnTo>
                  <a:lnTo>
                    <a:pt x="337858" y="122910"/>
                  </a:lnTo>
                  <a:lnTo>
                    <a:pt x="330733" y="118186"/>
                  </a:lnTo>
                  <a:lnTo>
                    <a:pt x="330733" y="140068"/>
                  </a:lnTo>
                  <a:lnTo>
                    <a:pt x="330733" y="148234"/>
                  </a:lnTo>
                  <a:lnTo>
                    <a:pt x="175704" y="303263"/>
                  </a:lnTo>
                  <a:lnTo>
                    <a:pt x="172478" y="304596"/>
                  </a:lnTo>
                  <a:lnTo>
                    <a:pt x="165595" y="304596"/>
                  </a:lnTo>
                  <a:lnTo>
                    <a:pt x="162369" y="303263"/>
                  </a:lnTo>
                  <a:lnTo>
                    <a:pt x="92278" y="233172"/>
                  </a:lnTo>
                  <a:lnTo>
                    <a:pt x="92278" y="225005"/>
                  </a:lnTo>
                  <a:lnTo>
                    <a:pt x="166319" y="270814"/>
                  </a:lnTo>
                  <a:lnTo>
                    <a:pt x="171754" y="270814"/>
                  </a:lnTo>
                  <a:lnTo>
                    <a:pt x="193306" y="249262"/>
                  </a:lnTo>
                  <a:lnTo>
                    <a:pt x="312534" y="130035"/>
                  </a:lnTo>
                  <a:lnTo>
                    <a:pt x="320700" y="130035"/>
                  </a:lnTo>
                  <a:lnTo>
                    <a:pt x="330733" y="140068"/>
                  </a:lnTo>
                  <a:lnTo>
                    <a:pt x="330733" y="118186"/>
                  </a:lnTo>
                  <a:lnTo>
                    <a:pt x="327926" y="116319"/>
                  </a:lnTo>
                  <a:lnTo>
                    <a:pt x="316611" y="114122"/>
                  </a:lnTo>
                  <a:lnTo>
                    <a:pt x="305308" y="116319"/>
                  </a:lnTo>
                  <a:lnTo>
                    <a:pt x="295376" y="122910"/>
                  </a:lnTo>
                  <a:lnTo>
                    <a:pt x="169037" y="249262"/>
                  </a:lnTo>
                  <a:lnTo>
                    <a:pt x="136004" y="216230"/>
                  </a:lnTo>
                  <a:lnTo>
                    <a:pt x="127635" y="207860"/>
                  </a:lnTo>
                  <a:lnTo>
                    <a:pt x="117703" y="201269"/>
                  </a:lnTo>
                  <a:lnTo>
                    <a:pt x="106400" y="199072"/>
                  </a:lnTo>
                  <a:lnTo>
                    <a:pt x="95097" y="201269"/>
                  </a:lnTo>
                  <a:lnTo>
                    <a:pt x="85166" y="207860"/>
                  </a:lnTo>
                  <a:lnTo>
                    <a:pt x="78574" y="217792"/>
                  </a:lnTo>
                  <a:lnTo>
                    <a:pt x="76377" y="229095"/>
                  </a:lnTo>
                  <a:lnTo>
                    <a:pt x="78574" y="240398"/>
                  </a:lnTo>
                  <a:lnTo>
                    <a:pt x="85166" y="250329"/>
                  </a:lnTo>
                  <a:lnTo>
                    <a:pt x="153479" y="318643"/>
                  </a:lnTo>
                  <a:lnTo>
                    <a:pt x="161010" y="321767"/>
                  </a:lnTo>
                  <a:lnTo>
                    <a:pt x="177063" y="321767"/>
                  </a:lnTo>
                  <a:lnTo>
                    <a:pt x="184594" y="318643"/>
                  </a:lnTo>
                  <a:lnTo>
                    <a:pt x="198640" y="304596"/>
                  </a:lnTo>
                  <a:lnTo>
                    <a:pt x="337858" y="165379"/>
                  </a:lnTo>
                  <a:lnTo>
                    <a:pt x="344436" y="155448"/>
                  </a:lnTo>
                  <a:lnTo>
                    <a:pt x="346633" y="144145"/>
                  </a:lnTo>
                  <a:close/>
                </a:path>
                <a:path w="431165" h="431164">
                  <a:moveTo>
                    <a:pt x="430733" y="215366"/>
                  </a:moveTo>
                  <a:lnTo>
                    <a:pt x="426605" y="173024"/>
                  </a:lnTo>
                  <a:lnTo>
                    <a:pt x="414451" y="132905"/>
                  </a:lnTo>
                  <a:lnTo>
                    <a:pt x="413575" y="131279"/>
                  </a:lnTo>
                  <a:lnTo>
                    <a:pt x="413575" y="215366"/>
                  </a:lnTo>
                  <a:lnTo>
                    <a:pt x="408330" y="260756"/>
                  </a:lnTo>
                  <a:lnTo>
                    <a:pt x="393407" y="302450"/>
                  </a:lnTo>
                  <a:lnTo>
                    <a:pt x="369976" y="339255"/>
                  </a:lnTo>
                  <a:lnTo>
                    <a:pt x="339267" y="369963"/>
                  </a:lnTo>
                  <a:lnTo>
                    <a:pt x="302463" y="393382"/>
                  </a:lnTo>
                  <a:lnTo>
                    <a:pt x="260756" y="408317"/>
                  </a:lnTo>
                  <a:lnTo>
                    <a:pt x="215366" y="413562"/>
                  </a:lnTo>
                  <a:lnTo>
                    <a:pt x="169976" y="408317"/>
                  </a:lnTo>
                  <a:lnTo>
                    <a:pt x="128282" y="393382"/>
                  </a:lnTo>
                  <a:lnTo>
                    <a:pt x="91465" y="369963"/>
                  </a:lnTo>
                  <a:lnTo>
                    <a:pt x="60756" y="339255"/>
                  </a:lnTo>
                  <a:lnTo>
                    <a:pt x="37338" y="302450"/>
                  </a:lnTo>
                  <a:lnTo>
                    <a:pt x="22402" y="260756"/>
                  </a:lnTo>
                  <a:lnTo>
                    <a:pt x="17157" y="215366"/>
                  </a:lnTo>
                  <a:lnTo>
                    <a:pt x="22402" y="169976"/>
                  </a:lnTo>
                  <a:lnTo>
                    <a:pt x="37338" y="128270"/>
                  </a:lnTo>
                  <a:lnTo>
                    <a:pt x="60756" y="91465"/>
                  </a:lnTo>
                  <a:lnTo>
                    <a:pt x="91465" y="60756"/>
                  </a:lnTo>
                  <a:lnTo>
                    <a:pt x="128282" y="37338"/>
                  </a:lnTo>
                  <a:lnTo>
                    <a:pt x="169976" y="22402"/>
                  </a:lnTo>
                  <a:lnTo>
                    <a:pt x="215366" y="17157"/>
                  </a:lnTo>
                  <a:lnTo>
                    <a:pt x="260756" y="22402"/>
                  </a:lnTo>
                  <a:lnTo>
                    <a:pt x="302463" y="37338"/>
                  </a:lnTo>
                  <a:lnTo>
                    <a:pt x="339267" y="60756"/>
                  </a:lnTo>
                  <a:lnTo>
                    <a:pt x="369976" y="91465"/>
                  </a:lnTo>
                  <a:lnTo>
                    <a:pt x="393407" y="128270"/>
                  </a:lnTo>
                  <a:lnTo>
                    <a:pt x="408330" y="169976"/>
                  </a:lnTo>
                  <a:lnTo>
                    <a:pt x="413575" y="215366"/>
                  </a:lnTo>
                  <a:lnTo>
                    <a:pt x="413575" y="131279"/>
                  </a:lnTo>
                  <a:lnTo>
                    <a:pt x="394677" y="95948"/>
                  </a:lnTo>
                  <a:lnTo>
                    <a:pt x="367652" y="63080"/>
                  </a:lnTo>
                  <a:lnTo>
                    <a:pt x="334784" y="36068"/>
                  </a:lnTo>
                  <a:lnTo>
                    <a:pt x="299466" y="17157"/>
                  </a:lnTo>
                  <a:lnTo>
                    <a:pt x="257708" y="4140"/>
                  </a:lnTo>
                  <a:lnTo>
                    <a:pt x="215366" y="0"/>
                  </a:lnTo>
                  <a:lnTo>
                    <a:pt x="173024" y="4140"/>
                  </a:lnTo>
                  <a:lnTo>
                    <a:pt x="132905" y="16281"/>
                  </a:lnTo>
                  <a:lnTo>
                    <a:pt x="95948" y="36068"/>
                  </a:lnTo>
                  <a:lnTo>
                    <a:pt x="63080" y="63080"/>
                  </a:lnTo>
                  <a:lnTo>
                    <a:pt x="36068" y="95948"/>
                  </a:lnTo>
                  <a:lnTo>
                    <a:pt x="16294" y="132905"/>
                  </a:lnTo>
                  <a:lnTo>
                    <a:pt x="4140" y="173024"/>
                  </a:lnTo>
                  <a:lnTo>
                    <a:pt x="0" y="215366"/>
                  </a:lnTo>
                  <a:lnTo>
                    <a:pt x="4140" y="257708"/>
                  </a:lnTo>
                  <a:lnTo>
                    <a:pt x="16294" y="297827"/>
                  </a:lnTo>
                  <a:lnTo>
                    <a:pt x="36068" y="334784"/>
                  </a:lnTo>
                  <a:lnTo>
                    <a:pt x="63080" y="367652"/>
                  </a:lnTo>
                  <a:lnTo>
                    <a:pt x="95948" y="394665"/>
                  </a:lnTo>
                  <a:lnTo>
                    <a:pt x="132905" y="414451"/>
                  </a:lnTo>
                  <a:lnTo>
                    <a:pt x="173024" y="426593"/>
                  </a:lnTo>
                  <a:lnTo>
                    <a:pt x="215366" y="430733"/>
                  </a:lnTo>
                  <a:lnTo>
                    <a:pt x="257708" y="426593"/>
                  </a:lnTo>
                  <a:lnTo>
                    <a:pt x="297827" y="414451"/>
                  </a:lnTo>
                  <a:lnTo>
                    <a:pt x="299478" y="413562"/>
                  </a:lnTo>
                  <a:lnTo>
                    <a:pt x="334784" y="394665"/>
                  </a:lnTo>
                  <a:lnTo>
                    <a:pt x="367652" y="367652"/>
                  </a:lnTo>
                  <a:lnTo>
                    <a:pt x="394677" y="334784"/>
                  </a:lnTo>
                  <a:lnTo>
                    <a:pt x="414451" y="297827"/>
                  </a:lnTo>
                  <a:lnTo>
                    <a:pt x="426605" y="257708"/>
                  </a:lnTo>
                  <a:lnTo>
                    <a:pt x="430733" y="215366"/>
                  </a:lnTo>
                  <a:close/>
                </a:path>
              </a:pathLst>
            </a:custGeom>
            <a:solidFill>
              <a:srgbClr val="00B5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10416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780" y="3129328"/>
              <a:ext cx="193917" cy="193911"/>
            </a:xfrm>
            <a:prstGeom prst="rect">
              <a:avLst/>
            </a:prstGeom>
          </p:spPr>
        </p:pic>
      </p:grpSp>
      <p:grpSp>
        <p:nvGrpSpPr>
          <p:cNvPr id="82" name="object 22"/>
          <p:cNvGrpSpPr/>
          <p:nvPr/>
        </p:nvGrpSpPr>
        <p:grpSpPr>
          <a:xfrm>
            <a:off x="637099" y="3995023"/>
            <a:ext cx="491201" cy="491201"/>
            <a:chOff x="554998" y="3506742"/>
            <a:chExt cx="431165" cy="431165"/>
          </a:xfrm>
        </p:grpSpPr>
        <p:sp>
          <p:nvSpPr>
            <p:cNvPr id="83" name="object 23"/>
            <p:cNvSpPr/>
            <p:nvPr/>
          </p:nvSpPr>
          <p:spPr>
            <a:xfrm>
              <a:off x="554990" y="3506749"/>
              <a:ext cx="431165" cy="431165"/>
            </a:xfrm>
            <a:custGeom>
              <a:avLst/>
              <a:gdLst/>
              <a:ahLst/>
              <a:cxnLst/>
              <a:rect l="l" t="t" r="r" b="b"/>
              <a:pathLst>
                <a:path w="431165" h="431164">
                  <a:moveTo>
                    <a:pt x="346633" y="144145"/>
                  </a:moveTo>
                  <a:lnTo>
                    <a:pt x="344436" y="132842"/>
                  </a:lnTo>
                  <a:lnTo>
                    <a:pt x="342582" y="130035"/>
                  </a:lnTo>
                  <a:lnTo>
                    <a:pt x="337858" y="122910"/>
                  </a:lnTo>
                  <a:lnTo>
                    <a:pt x="330733" y="118186"/>
                  </a:lnTo>
                  <a:lnTo>
                    <a:pt x="330733" y="140068"/>
                  </a:lnTo>
                  <a:lnTo>
                    <a:pt x="330733" y="148234"/>
                  </a:lnTo>
                  <a:lnTo>
                    <a:pt x="175704" y="303263"/>
                  </a:lnTo>
                  <a:lnTo>
                    <a:pt x="172478" y="304596"/>
                  </a:lnTo>
                  <a:lnTo>
                    <a:pt x="165595" y="304596"/>
                  </a:lnTo>
                  <a:lnTo>
                    <a:pt x="162369" y="303263"/>
                  </a:lnTo>
                  <a:lnTo>
                    <a:pt x="92278" y="233172"/>
                  </a:lnTo>
                  <a:lnTo>
                    <a:pt x="92278" y="225005"/>
                  </a:lnTo>
                  <a:lnTo>
                    <a:pt x="166319" y="270814"/>
                  </a:lnTo>
                  <a:lnTo>
                    <a:pt x="171754" y="270814"/>
                  </a:lnTo>
                  <a:lnTo>
                    <a:pt x="193306" y="249262"/>
                  </a:lnTo>
                  <a:lnTo>
                    <a:pt x="312534" y="130035"/>
                  </a:lnTo>
                  <a:lnTo>
                    <a:pt x="320700" y="130035"/>
                  </a:lnTo>
                  <a:lnTo>
                    <a:pt x="330733" y="140068"/>
                  </a:lnTo>
                  <a:lnTo>
                    <a:pt x="330733" y="118186"/>
                  </a:lnTo>
                  <a:lnTo>
                    <a:pt x="327926" y="116319"/>
                  </a:lnTo>
                  <a:lnTo>
                    <a:pt x="316611" y="114122"/>
                  </a:lnTo>
                  <a:lnTo>
                    <a:pt x="305308" y="116319"/>
                  </a:lnTo>
                  <a:lnTo>
                    <a:pt x="295376" y="122910"/>
                  </a:lnTo>
                  <a:lnTo>
                    <a:pt x="169037" y="249262"/>
                  </a:lnTo>
                  <a:lnTo>
                    <a:pt x="136004" y="216230"/>
                  </a:lnTo>
                  <a:lnTo>
                    <a:pt x="127635" y="207860"/>
                  </a:lnTo>
                  <a:lnTo>
                    <a:pt x="117703" y="201269"/>
                  </a:lnTo>
                  <a:lnTo>
                    <a:pt x="106400" y="199072"/>
                  </a:lnTo>
                  <a:lnTo>
                    <a:pt x="95097" y="201269"/>
                  </a:lnTo>
                  <a:lnTo>
                    <a:pt x="85166" y="207860"/>
                  </a:lnTo>
                  <a:lnTo>
                    <a:pt x="78574" y="217792"/>
                  </a:lnTo>
                  <a:lnTo>
                    <a:pt x="76377" y="229095"/>
                  </a:lnTo>
                  <a:lnTo>
                    <a:pt x="78574" y="240398"/>
                  </a:lnTo>
                  <a:lnTo>
                    <a:pt x="85166" y="250329"/>
                  </a:lnTo>
                  <a:lnTo>
                    <a:pt x="153479" y="318643"/>
                  </a:lnTo>
                  <a:lnTo>
                    <a:pt x="161010" y="321767"/>
                  </a:lnTo>
                  <a:lnTo>
                    <a:pt x="177063" y="321767"/>
                  </a:lnTo>
                  <a:lnTo>
                    <a:pt x="184594" y="318643"/>
                  </a:lnTo>
                  <a:lnTo>
                    <a:pt x="198640" y="304596"/>
                  </a:lnTo>
                  <a:lnTo>
                    <a:pt x="337858" y="165379"/>
                  </a:lnTo>
                  <a:lnTo>
                    <a:pt x="344436" y="155448"/>
                  </a:lnTo>
                  <a:lnTo>
                    <a:pt x="346633" y="144145"/>
                  </a:lnTo>
                  <a:close/>
                </a:path>
                <a:path w="431165" h="431164">
                  <a:moveTo>
                    <a:pt x="430733" y="215366"/>
                  </a:moveTo>
                  <a:lnTo>
                    <a:pt x="426605" y="173024"/>
                  </a:lnTo>
                  <a:lnTo>
                    <a:pt x="414451" y="132905"/>
                  </a:lnTo>
                  <a:lnTo>
                    <a:pt x="413575" y="131279"/>
                  </a:lnTo>
                  <a:lnTo>
                    <a:pt x="413575" y="215366"/>
                  </a:lnTo>
                  <a:lnTo>
                    <a:pt x="408330" y="260756"/>
                  </a:lnTo>
                  <a:lnTo>
                    <a:pt x="393407" y="302450"/>
                  </a:lnTo>
                  <a:lnTo>
                    <a:pt x="369976" y="339255"/>
                  </a:lnTo>
                  <a:lnTo>
                    <a:pt x="339267" y="369963"/>
                  </a:lnTo>
                  <a:lnTo>
                    <a:pt x="302463" y="393382"/>
                  </a:lnTo>
                  <a:lnTo>
                    <a:pt x="260756" y="408317"/>
                  </a:lnTo>
                  <a:lnTo>
                    <a:pt x="215366" y="413562"/>
                  </a:lnTo>
                  <a:lnTo>
                    <a:pt x="169976" y="408317"/>
                  </a:lnTo>
                  <a:lnTo>
                    <a:pt x="128282" y="393382"/>
                  </a:lnTo>
                  <a:lnTo>
                    <a:pt x="91465" y="369963"/>
                  </a:lnTo>
                  <a:lnTo>
                    <a:pt x="60756" y="339255"/>
                  </a:lnTo>
                  <a:lnTo>
                    <a:pt x="37338" y="302450"/>
                  </a:lnTo>
                  <a:lnTo>
                    <a:pt x="22402" y="260756"/>
                  </a:lnTo>
                  <a:lnTo>
                    <a:pt x="17157" y="215366"/>
                  </a:lnTo>
                  <a:lnTo>
                    <a:pt x="22402" y="169976"/>
                  </a:lnTo>
                  <a:lnTo>
                    <a:pt x="37338" y="128270"/>
                  </a:lnTo>
                  <a:lnTo>
                    <a:pt x="60756" y="91465"/>
                  </a:lnTo>
                  <a:lnTo>
                    <a:pt x="91465" y="60756"/>
                  </a:lnTo>
                  <a:lnTo>
                    <a:pt x="128282" y="37338"/>
                  </a:lnTo>
                  <a:lnTo>
                    <a:pt x="169976" y="22402"/>
                  </a:lnTo>
                  <a:lnTo>
                    <a:pt x="215366" y="17157"/>
                  </a:lnTo>
                  <a:lnTo>
                    <a:pt x="260756" y="22402"/>
                  </a:lnTo>
                  <a:lnTo>
                    <a:pt x="302463" y="37338"/>
                  </a:lnTo>
                  <a:lnTo>
                    <a:pt x="339267" y="60756"/>
                  </a:lnTo>
                  <a:lnTo>
                    <a:pt x="369976" y="91465"/>
                  </a:lnTo>
                  <a:lnTo>
                    <a:pt x="393407" y="128270"/>
                  </a:lnTo>
                  <a:lnTo>
                    <a:pt x="408330" y="169976"/>
                  </a:lnTo>
                  <a:lnTo>
                    <a:pt x="413575" y="215366"/>
                  </a:lnTo>
                  <a:lnTo>
                    <a:pt x="413575" y="131279"/>
                  </a:lnTo>
                  <a:lnTo>
                    <a:pt x="394677" y="95948"/>
                  </a:lnTo>
                  <a:lnTo>
                    <a:pt x="367652" y="63080"/>
                  </a:lnTo>
                  <a:lnTo>
                    <a:pt x="334784" y="36068"/>
                  </a:lnTo>
                  <a:lnTo>
                    <a:pt x="299466" y="17157"/>
                  </a:lnTo>
                  <a:lnTo>
                    <a:pt x="257708" y="4140"/>
                  </a:lnTo>
                  <a:lnTo>
                    <a:pt x="215366" y="0"/>
                  </a:lnTo>
                  <a:lnTo>
                    <a:pt x="173024" y="4140"/>
                  </a:lnTo>
                  <a:lnTo>
                    <a:pt x="132905" y="16281"/>
                  </a:lnTo>
                  <a:lnTo>
                    <a:pt x="95948" y="36068"/>
                  </a:lnTo>
                  <a:lnTo>
                    <a:pt x="63080" y="63080"/>
                  </a:lnTo>
                  <a:lnTo>
                    <a:pt x="36068" y="95948"/>
                  </a:lnTo>
                  <a:lnTo>
                    <a:pt x="16294" y="132905"/>
                  </a:lnTo>
                  <a:lnTo>
                    <a:pt x="4140" y="173024"/>
                  </a:lnTo>
                  <a:lnTo>
                    <a:pt x="0" y="215366"/>
                  </a:lnTo>
                  <a:lnTo>
                    <a:pt x="4140" y="257708"/>
                  </a:lnTo>
                  <a:lnTo>
                    <a:pt x="16294" y="297827"/>
                  </a:lnTo>
                  <a:lnTo>
                    <a:pt x="36068" y="334784"/>
                  </a:lnTo>
                  <a:lnTo>
                    <a:pt x="63080" y="367652"/>
                  </a:lnTo>
                  <a:lnTo>
                    <a:pt x="95948" y="394665"/>
                  </a:lnTo>
                  <a:lnTo>
                    <a:pt x="132905" y="414451"/>
                  </a:lnTo>
                  <a:lnTo>
                    <a:pt x="173024" y="426593"/>
                  </a:lnTo>
                  <a:lnTo>
                    <a:pt x="215366" y="430733"/>
                  </a:lnTo>
                  <a:lnTo>
                    <a:pt x="257708" y="426593"/>
                  </a:lnTo>
                  <a:lnTo>
                    <a:pt x="297827" y="414451"/>
                  </a:lnTo>
                  <a:lnTo>
                    <a:pt x="299478" y="413562"/>
                  </a:lnTo>
                  <a:lnTo>
                    <a:pt x="334784" y="394665"/>
                  </a:lnTo>
                  <a:lnTo>
                    <a:pt x="367652" y="367652"/>
                  </a:lnTo>
                  <a:lnTo>
                    <a:pt x="394677" y="334784"/>
                  </a:lnTo>
                  <a:lnTo>
                    <a:pt x="414451" y="297827"/>
                  </a:lnTo>
                  <a:lnTo>
                    <a:pt x="426605" y="257708"/>
                  </a:lnTo>
                  <a:lnTo>
                    <a:pt x="430733" y="215366"/>
                  </a:lnTo>
                  <a:close/>
                </a:path>
              </a:pathLst>
            </a:custGeom>
            <a:solidFill>
              <a:srgbClr val="00B5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10416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780" y="3713528"/>
              <a:ext cx="193917" cy="193911"/>
            </a:xfrm>
            <a:prstGeom prst="rect">
              <a:avLst/>
            </a:prstGeom>
          </p:spPr>
        </p:pic>
      </p:grpSp>
      <p:grpSp>
        <p:nvGrpSpPr>
          <p:cNvPr id="85" name="object 25"/>
          <p:cNvGrpSpPr/>
          <p:nvPr/>
        </p:nvGrpSpPr>
        <p:grpSpPr>
          <a:xfrm>
            <a:off x="637099" y="4631631"/>
            <a:ext cx="491201" cy="491201"/>
            <a:chOff x="554998" y="4065542"/>
            <a:chExt cx="431165" cy="431165"/>
          </a:xfrm>
        </p:grpSpPr>
        <p:sp>
          <p:nvSpPr>
            <p:cNvPr id="86" name="object 26"/>
            <p:cNvSpPr/>
            <p:nvPr/>
          </p:nvSpPr>
          <p:spPr>
            <a:xfrm>
              <a:off x="554990" y="4065549"/>
              <a:ext cx="431165" cy="431165"/>
            </a:xfrm>
            <a:custGeom>
              <a:avLst/>
              <a:gdLst/>
              <a:ahLst/>
              <a:cxnLst/>
              <a:rect l="l" t="t" r="r" b="b"/>
              <a:pathLst>
                <a:path w="431165" h="431164">
                  <a:moveTo>
                    <a:pt x="346633" y="144145"/>
                  </a:moveTo>
                  <a:lnTo>
                    <a:pt x="344436" y="132842"/>
                  </a:lnTo>
                  <a:lnTo>
                    <a:pt x="342582" y="130035"/>
                  </a:lnTo>
                  <a:lnTo>
                    <a:pt x="337858" y="122910"/>
                  </a:lnTo>
                  <a:lnTo>
                    <a:pt x="330733" y="118186"/>
                  </a:lnTo>
                  <a:lnTo>
                    <a:pt x="330733" y="140068"/>
                  </a:lnTo>
                  <a:lnTo>
                    <a:pt x="330733" y="148234"/>
                  </a:lnTo>
                  <a:lnTo>
                    <a:pt x="175704" y="303263"/>
                  </a:lnTo>
                  <a:lnTo>
                    <a:pt x="172478" y="304596"/>
                  </a:lnTo>
                  <a:lnTo>
                    <a:pt x="165595" y="304596"/>
                  </a:lnTo>
                  <a:lnTo>
                    <a:pt x="162369" y="303263"/>
                  </a:lnTo>
                  <a:lnTo>
                    <a:pt x="92278" y="233172"/>
                  </a:lnTo>
                  <a:lnTo>
                    <a:pt x="92278" y="225005"/>
                  </a:lnTo>
                  <a:lnTo>
                    <a:pt x="166319" y="270814"/>
                  </a:lnTo>
                  <a:lnTo>
                    <a:pt x="171754" y="270814"/>
                  </a:lnTo>
                  <a:lnTo>
                    <a:pt x="193306" y="249262"/>
                  </a:lnTo>
                  <a:lnTo>
                    <a:pt x="312534" y="130035"/>
                  </a:lnTo>
                  <a:lnTo>
                    <a:pt x="320700" y="130035"/>
                  </a:lnTo>
                  <a:lnTo>
                    <a:pt x="330733" y="140068"/>
                  </a:lnTo>
                  <a:lnTo>
                    <a:pt x="330733" y="118186"/>
                  </a:lnTo>
                  <a:lnTo>
                    <a:pt x="327926" y="116319"/>
                  </a:lnTo>
                  <a:lnTo>
                    <a:pt x="316611" y="114122"/>
                  </a:lnTo>
                  <a:lnTo>
                    <a:pt x="305308" y="116319"/>
                  </a:lnTo>
                  <a:lnTo>
                    <a:pt x="295376" y="122910"/>
                  </a:lnTo>
                  <a:lnTo>
                    <a:pt x="169037" y="249262"/>
                  </a:lnTo>
                  <a:lnTo>
                    <a:pt x="136004" y="216230"/>
                  </a:lnTo>
                  <a:lnTo>
                    <a:pt x="127635" y="207860"/>
                  </a:lnTo>
                  <a:lnTo>
                    <a:pt x="117703" y="201269"/>
                  </a:lnTo>
                  <a:lnTo>
                    <a:pt x="106400" y="199072"/>
                  </a:lnTo>
                  <a:lnTo>
                    <a:pt x="95097" y="201269"/>
                  </a:lnTo>
                  <a:lnTo>
                    <a:pt x="85166" y="207860"/>
                  </a:lnTo>
                  <a:lnTo>
                    <a:pt x="78574" y="217792"/>
                  </a:lnTo>
                  <a:lnTo>
                    <a:pt x="76377" y="229095"/>
                  </a:lnTo>
                  <a:lnTo>
                    <a:pt x="78574" y="240398"/>
                  </a:lnTo>
                  <a:lnTo>
                    <a:pt x="85166" y="250329"/>
                  </a:lnTo>
                  <a:lnTo>
                    <a:pt x="153479" y="318643"/>
                  </a:lnTo>
                  <a:lnTo>
                    <a:pt x="161010" y="321767"/>
                  </a:lnTo>
                  <a:lnTo>
                    <a:pt x="177063" y="321767"/>
                  </a:lnTo>
                  <a:lnTo>
                    <a:pt x="184594" y="318643"/>
                  </a:lnTo>
                  <a:lnTo>
                    <a:pt x="198640" y="304596"/>
                  </a:lnTo>
                  <a:lnTo>
                    <a:pt x="337858" y="165379"/>
                  </a:lnTo>
                  <a:lnTo>
                    <a:pt x="344436" y="155448"/>
                  </a:lnTo>
                  <a:lnTo>
                    <a:pt x="346633" y="144145"/>
                  </a:lnTo>
                  <a:close/>
                </a:path>
                <a:path w="431165" h="431164">
                  <a:moveTo>
                    <a:pt x="430733" y="215366"/>
                  </a:moveTo>
                  <a:lnTo>
                    <a:pt x="426605" y="173024"/>
                  </a:lnTo>
                  <a:lnTo>
                    <a:pt x="414451" y="132905"/>
                  </a:lnTo>
                  <a:lnTo>
                    <a:pt x="413575" y="131279"/>
                  </a:lnTo>
                  <a:lnTo>
                    <a:pt x="413575" y="215366"/>
                  </a:lnTo>
                  <a:lnTo>
                    <a:pt x="408330" y="260756"/>
                  </a:lnTo>
                  <a:lnTo>
                    <a:pt x="393407" y="302450"/>
                  </a:lnTo>
                  <a:lnTo>
                    <a:pt x="369976" y="339255"/>
                  </a:lnTo>
                  <a:lnTo>
                    <a:pt x="339267" y="369963"/>
                  </a:lnTo>
                  <a:lnTo>
                    <a:pt x="302463" y="393382"/>
                  </a:lnTo>
                  <a:lnTo>
                    <a:pt x="260756" y="408317"/>
                  </a:lnTo>
                  <a:lnTo>
                    <a:pt x="215366" y="413562"/>
                  </a:lnTo>
                  <a:lnTo>
                    <a:pt x="169976" y="408317"/>
                  </a:lnTo>
                  <a:lnTo>
                    <a:pt x="128282" y="393382"/>
                  </a:lnTo>
                  <a:lnTo>
                    <a:pt x="91465" y="369963"/>
                  </a:lnTo>
                  <a:lnTo>
                    <a:pt x="60756" y="339255"/>
                  </a:lnTo>
                  <a:lnTo>
                    <a:pt x="37338" y="302450"/>
                  </a:lnTo>
                  <a:lnTo>
                    <a:pt x="22402" y="260756"/>
                  </a:lnTo>
                  <a:lnTo>
                    <a:pt x="17157" y="215366"/>
                  </a:lnTo>
                  <a:lnTo>
                    <a:pt x="22402" y="169976"/>
                  </a:lnTo>
                  <a:lnTo>
                    <a:pt x="37338" y="128270"/>
                  </a:lnTo>
                  <a:lnTo>
                    <a:pt x="60756" y="91465"/>
                  </a:lnTo>
                  <a:lnTo>
                    <a:pt x="91465" y="60756"/>
                  </a:lnTo>
                  <a:lnTo>
                    <a:pt x="128282" y="37338"/>
                  </a:lnTo>
                  <a:lnTo>
                    <a:pt x="169976" y="22402"/>
                  </a:lnTo>
                  <a:lnTo>
                    <a:pt x="215366" y="17157"/>
                  </a:lnTo>
                  <a:lnTo>
                    <a:pt x="260756" y="22402"/>
                  </a:lnTo>
                  <a:lnTo>
                    <a:pt x="302463" y="37338"/>
                  </a:lnTo>
                  <a:lnTo>
                    <a:pt x="339267" y="60756"/>
                  </a:lnTo>
                  <a:lnTo>
                    <a:pt x="369976" y="91465"/>
                  </a:lnTo>
                  <a:lnTo>
                    <a:pt x="393407" y="128270"/>
                  </a:lnTo>
                  <a:lnTo>
                    <a:pt x="408330" y="169976"/>
                  </a:lnTo>
                  <a:lnTo>
                    <a:pt x="413575" y="215366"/>
                  </a:lnTo>
                  <a:lnTo>
                    <a:pt x="413575" y="131279"/>
                  </a:lnTo>
                  <a:lnTo>
                    <a:pt x="394677" y="95948"/>
                  </a:lnTo>
                  <a:lnTo>
                    <a:pt x="367652" y="63080"/>
                  </a:lnTo>
                  <a:lnTo>
                    <a:pt x="334784" y="36068"/>
                  </a:lnTo>
                  <a:lnTo>
                    <a:pt x="299466" y="17157"/>
                  </a:lnTo>
                  <a:lnTo>
                    <a:pt x="257708" y="4140"/>
                  </a:lnTo>
                  <a:lnTo>
                    <a:pt x="215366" y="0"/>
                  </a:lnTo>
                  <a:lnTo>
                    <a:pt x="173024" y="4140"/>
                  </a:lnTo>
                  <a:lnTo>
                    <a:pt x="132905" y="16281"/>
                  </a:lnTo>
                  <a:lnTo>
                    <a:pt x="95948" y="36068"/>
                  </a:lnTo>
                  <a:lnTo>
                    <a:pt x="63080" y="63080"/>
                  </a:lnTo>
                  <a:lnTo>
                    <a:pt x="36068" y="95948"/>
                  </a:lnTo>
                  <a:lnTo>
                    <a:pt x="16294" y="132905"/>
                  </a:lnTo>
                  <a:lnTo>
                    <a:pt x="4140" y="173024"/>
                  </a:lnTo>
                  <a:lnTo>
                    <a:pt x="0" y="215366"/>
                  </a:lnTo>
                  <a:lnTo>
                    <a:pt x="4140" y="257708"/>
                  </a:lnTo>
                  <a:lnTo>
                    <a:pt x="16294" y="297827"/>
                  </a:lnTo>
                  <a:lnTo>
                    <a:pt x="36068" y="334784"/>
                  </a:lnTo>
                  <a:lnTo>
                    <a:pt x="63080" y="367652"/>
                  </a:lnTo>
                  <a:lnTo>
                    <a:pt x="95948" y="394665"/>
                  </a:lnTo>
                  <a:lnTo>
                    <a:pt x="132905" y="414439"/>
                  </a:lnTo>
                  <a:lnTo>
                    <a:pt x="173024" y="426580"/>
                  </a:lnTo>
                  <a:lnTo>
                    <a:pt x="215366" y="430720"/>
                  </a:lnTo>
                  <a:lnTo>
                    <a:pt x="257708" y="426580"/>
                  </a:lnTo>
                  <a:lnTo>
                    <a:pt x="297827" y="414439"/>
                  </a:lnTo>
                  <a:lnTo>
                    <a:pt x="334784" y="394665"/>
                  </a:lnTo>
                  <a:lnTo>
                    <a:pt x="367652" y="367652"/>
                  </a:lnTo>
                  <a:lnTo>
                    <a:pt x="394677" y="334784"/>
                  </a:lnTo>
                  <a:lnTo>
                    <a:pt x="414451" y="297827"/>
                  </a:lnTo>
                  <a:lnTo>
                    <a:pt x="426605" y="257708"/>
                  </a:lnTo>
                  <a:lnTo>
                    <a:pt x="430733" y="215366"/>
                  </a:lnTo>
                  <a:close/>
                </a:path>
              </a:pathLst>
            </a:custGeom>
            <a:solidFill>
              <a:srgbClr val="00B5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10416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780" y="4272328"/>
              <a:ext cx="193917" cy="193909"/>
            </a:xfrm>
            <a:prstGeom prst="rect">
              <a:avLst/>
            </a:prstGeom>
          </p:spPr>
        </p:pic>
      </p:grpSp>
      <p:grpSp>
        <p:nvGrpSpPr>
          <p:cNvPr id="88" name="object 28"/>
          <p:cNvGrpSpPr/>
          <p:nvPr/>
        </p:nvGrpSpPr>
        <p:grpSpPr>
          <a:xfrm>
            <a:off x="637099" y="5363850"/>
            <a:ext cx="491201" cy="491201"/>
            <a:chOff x="554998" y="4649742"/>
            <a:chExt cx="431165" cy="431165"/>
          </a:xfrm>
        </p:grpSpPr>
        <p:sp>
          <p:nvSpPr>
            <p:cNvPr id="89" name="object 29"/>
            <p:cNvSpPr/>
            <p:nvPr/>
          </p:nvSpPr>
          <p:spPr>
            <a:xfrm>
              <a:off x="554990" y="4649749"/>
              <a:ext cx="431165" cy="431165"/>
            </a:xfrm>
            <a:custGeom>
              <a:avLst/>
              <a:gdLst/>
              <a:ahLst/>
              <a:cxnLst/>
              <a:rect l="l" t="t" r="r" b="b"/>
              <a:pathLst>
                <a:path w="431165" h="431164">
                  <a:moveTo>
                    <a:pt x="346633" y="144145"/>
                  </a:moveTo>
                  <a:lnTo>
                    <a:pt x="344436" y="132842"/>
                  </a:lnTo>
                  <a:lnTo>
                    <a:pt x="342582" y="130035"/>
                  </a:lnTo>
                  <a:lnTo>
                    <a:pt x="337858" y="122910"/>
                  </a:lnTo>
                  <a:lnTo>
                    <a:pt x="330733" y="118186"/>
                  </a:lnTo>
                  <a:lnTo>
                    <a:pt x="330733" y="140068"/>
                  </a:lnTo>
                  <a:lnTo>
                    <a:pt x="330733" y="148234"/>
                  </a:lnTo>
                  <a:lnTo>
                    <a:pt x="175704" y="303263"/>
                  </a:lnTo>
                  <a:lnTo>
                    <a:pt x="172478" y="304596"/>
                  </a:lnTo>
                  <a:lnTo>
                    <a:pt x="165595" y="304596"/>
                  </a:lnTo>
                  <a:lnTo>
                    <a:pt x="162369" y="303263"/>
                  </a:lnTo>
                  <a:lnTo>
                    <a:pt x="92278" y="233172"/>
                  </a:lnTo>
                  <a:lnTo>
                    <a:pt x="92278" y="225005"/>
                  </a:lnTo>
                  <a:lnTo>
                    <a:pt x="166319" y="270814"/>
                  </a:lnTo>
                  <a:lnTo>
                    <a:pt x="171754" y="270814"/>
                  </a:lnTo>
                  <a:lnTo>
                    <a:pt x="193306" y="249262"/>
                  </a:lnTo>
                  <a:lnTo>
                    <a:pt x="312534" y="130035"/>
                  </a:lnTo>
                  <a:lnTo>
                    <a:pt x="320700" y="130035"/>
                  </a:lnTo>
                  <a:lnTo>
                    <a:pt x="330733" y="140068"/>
                  </a:lnTo>
                  <a:lnTo>
                    <a:pt x="330733" y="118186"/>
                  </a:lnTo>
                  <a:lnTo>
                    <a:pt x="327926" y="116319"/>
                  </a:lnTo>
                  <a:lnTo>
                    <a:pt x="316611" y="114122"/>
                  </a:lnTo>
                  <a:lnTo>
                    <a:pt x="305308" y="116319"/>
                  </a:lnTo>
                  <a:lnTo>
                    <a:pt x="295376" y="122910"/>
                  </a:lnTo>
                  <a:lnTo>
                    <a:pt x="169037" y="249262"/>
                  </a:lnTo>
                  <a:lnTo>
                    <a:pt x="136004" y="216230"/>
                  </a:lnTo>
                  <a:lnTo>
                    <a:pt x="127635" y="207860"/>
                  </a:lnTo>
                  <a:lnTo>
                    <a:pt x="117703" y="201269"/>
                  </a:lnTo>
                  <a:lnTo>
                    <a:pt x="106400" y="199072"/>
                  </a:lnTo>
                  <a:lnTo>
                    <a:pt x="95097" y="201269"/>
                  </a:lnTo>
                  <a:lnTo>
                    <a:pt x="85166" y="207860"/>
                  </a:lnTo>
                  <a:lnTo>
                    <a:pt x="78574" y="217792"/>
                  </a:lnTo>
                  <a:lnTo>
                    <a:pt x="76377" y="229095"/>
                  </a:lnTo>
                  <a:lnTo>
                    <a:pt x="78574" y="240398"/>
                  </a:lnTo>
                  <a:lnTo>
                    <a:pt x="85166" y="250329"/>
                  </a:lnTo>
                  <a:lnTo>
                    <a:pt x="153479" y="318643"/>
                  </a:lnTo>
                  <a:lnTo>
                    <a:pt x="161010" y="321767"/>
                  </a:lnTo>
                  <a:lnTo>
                    <a:pt x="177063" y="321767"/>
                  </a:lnTo>
                  <a:lnTo>
                    <a:pt x="184594" y="318643"/>
                  </a:lnTo>
                  <a:lnTo>
                    <a:pt x="198640" y="304596"/>
                  </a:lnTo>
                  <a:lnTo>
                    <a:pt x="337858" y="165379"/>
                  </a:lnTo>
                  <a:lnTo>
                    <a:pt x="344436" y="155448"/>
                  </a:lnTo>
                  <a:lnTo>
                    <a:pt x="346633" y="144145"/>
                  </a:lnTo>
                  <a:close/>
                </a:path>
                <a:path w="431165" h="431164">
                  <a:moveTo>
                    <a:pt x="430733" y="215366"/>
                  </a:moveTo>
                  <a:lnTo>
                    <a:pt x="426605" y="173024"/>
                  </a:lnTo>
                  <a:lnTo>
                    <a:pt x="414451" y="132905"/>
                  </a:lnTo>
                  <a:lnTo>
                    <a:pt x="413575" y="131279"/>
                  </a:lnTo>
                  <a:lnTo>
                    <a:pt x="413575" y="215366"/>
                  </a:lnTo>
                  <a:lnTo>
                    <a:pt x="408330" y="260756"/>
                  </a:lnTo>
                  <a:lnTo>
                    <a:pt x="393407" y="302450"/>
                  </a:lnTo>
                  <a:lnTo>
                    <a:pt x="369976" y="339255"/>
                  </a:lnTo>
                  <a:lnTo>
                    <a:pt x="339267" y="369963"/>
                  </a:lnTo>
                  <a:lnTo>
                    <a:pt x="302463" y="393382"/>
                  </a:lnTo>
                  <a:lnTo>
                    <a:pt x="260756" y="408317"/>
                  </a:lnTo>
                  <a:lnTo>
                    <a:pt x="215366" y="413562"/>
                  </a:lnTo>
                  <a:lnTo>
                    <a:pt x="169976" y="408317"/>
                  </a:lnTo>
                  <a:lnTo>
                    <a:pt x="128282" y="393382"/>
                  </a:lnTo>
                  <a:lnTo>
                    <a:pt x="91465" y="369963"/>
                  </a:lnTo>
                  <a:lnTo>
                    <a:pt x="60756" y="339255"/>
                  </a:lnTo>
                  <a:lnTo>
                    <a:pt x="37338" y="302450"/>
                  </a:lnTo>
                  <a:lnTo>
                    <a:pt x="22402" y="260756"/>
                  </a:lnTo>
                  <a:lnTo>
                    <a:pt x="17157" y="215366"/>
                  </a:lnTo>
                  <a:lnTo>
                    <a:pt x="22402" y="169976"/>
                  </a:lnTo>
                  <a:lnTo>
                    <a:pt x="37338" y="128270"/>
                  </a:lnTo>
                  <a:lnTo>
                    <a:pt x="60756" y="91465"/>
                  </a:lnTo>
                  <a:lnTo>
                    <a:pt x="91465" y="60756"/>
                  </a:lnTo>
                  <a:lnTo>
                    <a:pt x="128282" y="37338"/>
                  </a:lnTo>
                  <a:lnTo>
                    <a:pt x="169976" y="22402"/>
                  </a:lnTo>
                  <a:lnTo>
                    <a:pt x="215366" y="17157"/>
                  </a:lnTo>
                  <a:lnTo>
                    <a:pt x="260756" y="22402"/>
                  </a:lnTo>
                  <a:lnTo>
                    <a:pt x="302463" y="37338"/>
                  </a:lnTo>
                  <a:lnTo>
                    <a:pt x="339267" y="60756"/>
                  </a:lnTo>
                  <a:lnTo>
                    <a:pt x="369976" y="91465"/>
                  </a:lnTo>
                  <a:lnTo>
                    <a:pt x="393407" y="128270"/>
                  </a:lnTo>
                  <a:lnTo>
                    <a:pt x="408330" y="169976"/>
                  </a:lnTo>
                  <a:lnTo>
                    <a:pt x="413575" y="215366"/>
                  </a:lnTo>
                  <a:lnTo>
                    <a:pt x="413575" y="131279"/>
                  </a:lnTo>
                  <a:lnTo>
                    <a:pt x="394677" y="95948"/>
                  </a:lnTo>
                  <a:lnTo>
                    <a:pt x="367652" y="63080"/>
                  </a:lnTo>
                  <a:lnTo>
                    <a:pt x="334784" y="36068"/>
                  </a:lnTo>
                  <a:lnTo>
                    <a:pt x="299466" y="17157"/>
                  </a:lnTo>
                  <a:lnTo>
                    <a:pt x="257708" y="4140"/>
                  </a:lnTo>
                  <a:lnTo>
                    <a:pt x="215366" y="0"/>
                  </a:lnTo>
                  <a:lnTo>
                    <a:pt x="173024" y="4140"/>
                  </a:lnTo>
                  <a:lnTo>
                    <a:pt x="132905" y="16281"/>
                  </a:lnTo>
                  <a:lnTo>
                    <a:pt x="95948" y="36068"/>
                  </a:lnTo>
                  <a:lnTo>
                    <a:pt x="63080" y="63080"/>
                  </a:lnTo>
                  <a:lnTo>
                    <a:pt x="36068" y="95948"/>
                  </a:lnTo>
                  <a:lnTo>
                    <a:pt x="16294" y="132905"/>
                  </a:lnTo>
                  <a:lnTo>
                    <a:pt x="4140" y="173024"/>
                  </a:lnTo>
                  <a:lnTo>
                    <a:pt x="0" y="215366"/>
                  </a:lnTo>
                  <a:lnTo>
                    <a:pt x="4140" y="257708"/>
                  </a:lnTo>
                  <a:lnTo>
                    <a:pt x="16294" y="297827"/>
                  </a:lnTo>
                  <a:lnTo>
                    <a:pt x="36068" y="334784"/>
                  </a:lnTo>
                  <a:lnTo>
                    <a:pt x="63080" y="367652"/>
                  </a:lnTo>
                  <a:lnTo>
                    <a:pt x="95948" y="394665"/>
                  </a:lnTo>
                  <a:lnTo>
                    <a:pt x="132905" y="414439"/>
                  </a:lnTo>
                  <a:lnTo>
                    <a:pt x="173024" y="426580"/>
                  </a:lnTo>
                  <a:lnTo>
                    <a:pt x="215366" y="430720"/>
                  </a:lnTo>
                  <a:lnTo>
                    <a:pt x="257708" y="426580"/>
                  </a:lnTo>
                  <a:lnTo>
                    <a:pt x="297827" y="414439"/>
                  </a:lnTo>
                  <a:lnTo>
                    <a:pt x="334784" y="394665"/>
                  </a:lnTo>
                  <a:lnTo>
                    <a:pt x="367652" y="367652"/>
                  </a:lnTo>
                  <a:lnTo>
                    <a:pt x="394677" y="334784"/>
                  </a:lnTo>
                  <a:lnTo>
                    <a:pt x="414451" y="297827"/>
                  </a:lnTo>
                  <a:lnTo>
                    <a:pt x="426605" y="257708"/>
                  </a:lnTo>
                  <a:lnTo>
                    <a:pt x="430733" y="215366"/>
                  </a:lnTo>
                  <a:close/>
                </a:path>
              </a:pathLst>
            </a:custGeom>
            <a:solidFill>
              <a:srgbClr val="00B5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10416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780" y="4856528"/>
              <a:ext cx="193917" cy="193909"/>
            </a:xfrm>
            <a:prstGeom prst="rect">
              <a:avLst/>
            </a:prstGeom>
          </p:spPr>
        </p:pic>
      </p:grpSp>
      <p:sp>
        <p:nvSpPr>
          <p:cNvPr id="91" name="object 31"/>
          <p:cNvSpPr txBox="1"/>
          <p:nvPr/>
        </p:nvSpPr>
        <p:spPr>
          <a:xfrm>
            <a:off x="1299152" y="3335357"/>
            <a:ext cx="9199222" cy="2521779"/>
          </a:xfrm>
          <a:prstGeom prst="rect">
            <a:avLst/>
          </a:prstGeom>
        </p:spPr>
        <p:txBody>
          <a:bodyPr vert="horz" wrap="square" lIns="0" tIns="40511" rIns="0" bIns="0" rtlCol="0">
            <a:spAutoFit/>
          </a:bodyPr>
          <a:lstStyle/>
          <a:p>
            <a:pPr marL="20255" marR="232209" lvl="0" indent="0" algn="l" defTabSz="1041684" rtl="0" eaLnBrk="1" fontAlgn="auto" latinLnBrk="0" hangingPunct="1">
              <a:lnSpc>
                <a:spcPts val="1595"/>
              </a:lnSpc>
              <a:spcBef>
                <a:spcPts val="3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81" b="0" i="0" u="none" strike="noStrike" kern="1200" cap="none" spc="51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«Информзащита»</a:t>
            </a:r>
            <a:r>
              <a:rPr kumimoji="0" sz="1481" b="0" i="0" u="none" strike="noStrike" kern="1200" cap="none" spc="-57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28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обеспечивает</a:t>
            </a:r>
            <a:r>
              <a:rPr kumimoji="0" sz="1481" b="0" i="0" u="none" strike="noStrike" kern="1200" cap="none" spc="-57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46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адаптивную</a:t>
            </a:r>
            <a:r>
              <a:rPr kumimoji="0" sz="1481" b="0" i="0" u="none" strike="noStrike" kern="1200" cap="none" spc="-57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0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защиту,</a:t>
            </a:r>
            <a:r>
              <a:rPr kumimoji="0" sz="1481" b="0" i="0" u="none" strike="noStrike" kern="1200" cap="none" spc="-57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34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соответствующую</a:t>
            </a:r>
            <a:r>
              <a:rPr kumimoji="0" sz="1481" b="0" i="0" u="none" strike="noStrike" kern="1200" cap="none" spc="-57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28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</a:t>
            </a:r>
            <a:r>
              <a:rPr kumimoji="0" sz="1481" b="0" i="0" u="none" strike="noStrike" kern="1200" cap="none" spc="-57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51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направлению </a:t>
            </a:r>
            <a:r>
              <a:rPr kumimoji="0" sz="1481" b="0" i="0" u="none" strike="noStrike" kern="1200" cap="none" spc="-427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46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развития</a:t>
            </a:r>
            <a:r>
              <a:rPr kumimoji="0" sz="1481" b="0" i="0" u="none" strike="noStrike" kern="1200" cap="none" spc="-80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6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бизнеса,</a:t>
            </a:r>
            <a:r>
              <a:rPr kumimoji="0" sz="1481" b="0" i="0" u="none" strike="noStrike" kern="1200" cap="none" spc="-80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23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так</a:t>
            </a:r>
            <a:r>
              <a:rPr kumimoji="0" sz="1481" b="0" i="0" u="none" strike="noStrike" kern="1200" cap="none" spc="-80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46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kumimoji="0" sz="1481" b="0" i="0" u="none" strike="noStrike" kern="1200" cap="none" spc="-80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17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требуемому</a:t>
            </a:r>
            <a:r>
              <a:rPr kumimoji="0" sz="1481" b="0" i="0" u="none" strike="noStrike" kern="1200" cap="none" spc="-80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57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уровню</a:t>
            </a:r>
            <a:r>
              <a:rPr kumimoji="0" sz="1481" b="0" i="0" u="none" strike="noStrike" kern="1200" cap="none" spc="-80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34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безопасности</a:t>
            </a:r>
            <a:endParaRPr kumimoji="0" sz="14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3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4468" marR="5787" lvl="0" indent="0" algn="l" defTabSz="1041684" rtl="0" eaLnBrk="1" fontAlgn="auto" latinLnBrk="0" hangingPunct="1">
              <a:lnSpc>
                <a:spcPts val="1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81" b="0" i="0" u="none" strike="noStrike" kern="1200" cap="none" spc="40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Решения</a:t>
            </a:r>
            <a:r>
              <a:rPr kumimoji="0" sz="1481" b="0" i="0" u="none" strike="noStrike" kern="1200" cap="none" spc="-74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46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kumimoji="0" sz="1481" b="0" i="0" u="none" strike="noStrike" kern="1200" cap="none" spc="-68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11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услуги</a:t>
            </a:r>
            <a:r>
              <a:rPr kumimoji="0" sz="1481" b="0" i="0" u="none" strike="noStrike" kern="1200" cap="none" spc="-68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34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которые</a:t>
            </a:r>
            <a:r>
              <a:rPr kumimoji="0" sz="1481" b="0" i="0" u="none" strike="noStrike" kern="1200" cap="none" spc="-68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51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мы</a:t>
            </a:r>
            <a:r>
              <a:rPr kumimoji="0" sz="1481" b="0" i="0" u="none" strike="noStrike" kern="1200" cap="none" spc="-68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46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оказываем</a:t>
            </a:r>
            <a:r>
              <a:rPr kumimoji="0" sz="1481" b="0" i="0" u="none" strike="noStrike" kern="1200" cap="none" spc="-68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57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позволяют</a:t>
            </a:r>
            <a:r>
              <a:rPr kumimoji="0" sz="1481" b="0" i="0" u="none" strike="noStrike" kern="1200" cap="none" spc="-74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23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клиентам</a:t>
            </a:r>
            <a:r>
              <a:rPr kumimoji="0" sz="1481" b="0" i="0" u="none" strike="noStrike" kern="1200" cap="none" spc="-68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28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снизить</a:t>
            </a:r>
            <a:r>
              <a:rPr kumimoji="0" sz="1481" b="0" i="0" u="none" strike="noStrike" kern="1200" cap="none" spc="-68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51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финансовые</a:t>
            </a:r>
            <a:r>
              <a:rPr kumimoji="0" sz="1481" b="0" i="0" u="none" strike="noStrike" kern="1200" cap="none" spc="-68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34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потери </a:t>
            </a:r>
            <a:r>
              <a:rPr kumimoji="0" sz="1481" b="0" i="0" u="none" strike="noStrike" kern="1200" cap="none" spc="-427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46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kumimoji="0" sz="1481" b="0" i="0" u="none" strike="noStrike" kern="1200" cap="none" spc="-85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28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экономить</a:t>
            </a:r>
            <a:r>
              <a:rPr kumimoji="0" sz="1481" b="0" i="0" u="none" strike="noStrike" kern="1200" cap="none" spc="-80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23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денежные</a:t>
            </a:r>
            <a:r>
              <a:rPr kumimoji="0" sz="1481" b="0" i="0" u="none" strike="noStrike" kern="1200" cap="none" spc="-80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17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средства</a:t>
            </a:r>
            <a:endParaRPr kumimoji="0" sz="14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9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255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81" b="0" i="0" u="none" strike="noStrike" kern="1200" cap="none" spc="34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Мультивендорная</a:t>
            </a:r>
            <a:r>
              <a:rPr kumimoji="0" sz="1481" b="0" i="0" u="none" strike="noStrike" kern="1200" cap="none" spc="-74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28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поддержка</a:t>
            </a:r>
            <a:r>
              <a:rPr kumimoji="0" sz="1481" b="0" i="0" u="none" strike="noStrike" kern="1200" cap="none" spc="-74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46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kumimoji="0" sz="1481" b="0" i="0" u="none" strike="noStrike" kern="1200" cap="none" spc="-68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34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сопровождение</a:t>
            </a:r>
            <a:r>
              <a:rPr kumimoji="0" sz="1481" b="0" i="0" u="none" strike="noStrike" kern="1200" cap="none" spc="-74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40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проектов</a:t>
            </a:r>
            <a:r>
              <a:rPr kumimoji="0" sz="1481" b="0" i="0" u="none" strike="noStrike" kern="1200" cap="none" spc="-74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51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sz="1481" b="0" i="0" u="none" strike="noStrike" kern="1200" cap="none" spc="-68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0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всех</a:t>
            </a:r>
            <a:r>
              <a:rPr kumimoji="0" sz="1481" b="0" i="0" u="none" strike="noStrike" kern="1200" cap="none" spc="-74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17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этапах</a:t>
            </a:r>
            <a:endParaRPr kumimoji="0" sz="14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4468" marR="92594" lvl="0" indent="0" algn="l" defTabSz="1041684" rtl="0" eaLnBrk="1" fontAlgn="auto" latinLnBrk="0" hangingPunct="1">
              <a:lnSpc>
                <a:spcPts val="1595"/>
              </a:lnSpc>
              <a:spcBef>
                <a:spcPts val="11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81" b="0" i="0" u="none" strike="noStrike" kern="1200" cap="none" spc="46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Высшие</a:t>
            </a:r>
            <a:r>
              <a:rPr kumimoji="0" sz="1481" b="0" i="0" u="none" strike="noStrike" kern="1200" cap="none" spc="-74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28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партнерские</a:t>
            </a:r>
            <a:r>
              <a:rPr kumimoji="0" sz="1481" b="0" i="0" u="none" strike="noStrike" kern="1200" cap="none" spc="-68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11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статусы</a:t>
            </a:r>
            <a:r>
              <a:rPr kumimoji="0" sz="1481" b="0" i="0" u="none" strike="noStrike" kern="1200" cap="none" spc="-68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28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ведущих</a:t>
            </a:r>
            <a:r>
              <a:rPr kumimoji="0" sz="1481" b="0" i="0" u="none" strike="noStrike" kern="1200" cap="none" spc="-68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ИТ </a:t>
            </a:r>
            <a:r>
              <a:rPr kumimoji="0" sz="1481" b="0" i="0" u="none" strike="noStrike" kern="1200" cap="none" spc="46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kumimoji="0" sz="1481" b="0" i="0" u="none" strike="noStrike" kern="1200" cap="none" spc="-68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11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ИБ</a:t>
            </a:r>
            <a:r>
              <a:rPr kumimoji="0" sz="1481" b="0" i="0" u="none" strike="noStrike" kern="1200" cap="none" spc="-68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23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вендоров,</a:t>
            </a:r>
            <a:r>
              <a:rPr kumimoji="0" sz="1481" b="0" i="0" u="none" strike="noStrike" kern="1200" cap="none" spc="-68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40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высокая</a:t>
            </a:r>
            <a:r>
              <a:rPr kumimoji="0" sz="1481" b="0" i="0" u="none" strike="noStrike" kern="1200" cap="none" spc="-68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23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экспертиза</a:t>
            </a:r>
            <a:r>
              <a:rPr kumimoji="0" sz="1481" b="0" i="0" u="none" strike="noStrike" kern="1200" cap="none" spc="-68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6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сотрудников, </a:t>
            </a:r>
            <a:r>
              <a:rPr kumimoji="0" sz="1481" b="0" i="0" u="none" strike="noStrike" kern="1200" cap="none" spc="-427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28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подтвержденная</a:t>
            </a:r>
            <a:r>
              <a:rPr kumimoji="0" sz="1481" b="0" i="0" u="none" strike="noStrike" kern="1200" cap="none" spc="-85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81" b="0" i="0" u="none" strike="noStrike" kern="1200" cap="none" spc="28" normalizeH="0" baseline="0" noProof="0" dirty="0">
                <a:ln>
                  <a:noFill/>
                </a:ln>
                <a:solidFill>
                  <a:srgbClr val="1E0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сертификатами</a:t>
            </a:r>
            <a:endParaRPr kumimoji="0" sz="14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63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317" y="424221"/>
            <a:ext cx="4327849" cy="1053325"/>
          </a:xfrm>
          <a:prstGeom prst="rect">
            <a:avLst/>
          </a:prstGeom>
        </p:spPr>
        <p:txBody>
          <a:bodyPr vert="horz" wrap="square" lIns="0" tIns="155535" rIns="0" bIns="0" rtlCol="0">
            <a:spAutoFit/>
          </a:bodyPr>
          <a:lstStyle/>
          <a:p>
            <a:pPr marL="14468">
              <a:spcBef>
                <a:spcPts val="1225"/>
              </a:spcBef>
            </a:pPr>
            <a:r>
              <a:rPr sz="3190" spc="6" dirty="0">
                <a:solidFill>
                  <a:srgbClr val="F79C3E"/>
                </a:solidFill>
              </a:rPr>
              <a:t>«Информзащи</a:t>
            </a:r>
            <a:r>
              <a:rPr sz="3190" spc="-28" dirty="0">
                <a:solidFill>
                  <a:srgbClr val="F79C3E"/>
                </a:solidFill>
              </a:rPr>
              <a:t>т</a:t>
            </a:r>
            <a:r>
              <a:rPr sz="3190" spc="85" dirty="0">
                <a:solidFill>
                  <a:srgbClr val="F79C3E"/>
                </a:solidFill>
              </a:rPr>
              <a:t>а»</a:t>
            </a:r>
            <a:endParaRPr sz="3190" dirty="0"/>
          </a:p>
          <a:p>
            <a:pPr marL="14468">
              <a:spcBef>
                <a:spcPts val="712"/>
              </a:spcBef>
            </a:pPr>
            <a:r>
              <a:rPr lang="ru-RU" sz="2051" b="0" dirty="0">
                <a:solidFill>
                  <a:srgbClr val="F79C3E"/>
                </a:solidFill>
              </a:rPr>
              <a:t>Наши заказчики</a:t>
            </a:r>
            <a:endParaRPr sz="2051" dirty="0"/>
          </a:p>
        </p:txBody>
      </p:sp>
      <p:sp>
        <p:nvSpPr>
          <p:cNvPr id="3" name="object 3"/>
          <p:cNvSpPr/>
          <p:nvPr/>
        </p:nvSpPr>
        <p:spPr>
          <a:xfrm>
            <a:off x="4823" y="1836569"/>
            <a:ext cx="12182354" cy="4513403"/>
          </a:xfrm>
          <a:custGeom>
            <a:avLst/>
            <a:gdLst/>
            <a:ahLst/>
            <a:cxnLst/>
            <a:rect l="l" t="t" r="r" b="b"/>
            <a:pathLst>
              <a:path w="10692130" h="3961765">
                <a:moveTo>
                  <a:pt x="0" y="3961714"/>
                </a:moveTo>
                <a:lnTo>
                  <a:pt x="10692003" y="3961714"/>
                </a:lnTo>
                <a:lnTo>
                  <a:pt x="10692003" y="0"/>
                </a:lnTo>
                <a:lnTo>
                  <a:pt x="0" y="0"/>
                </a:lnTo>
                <a:lnTo>
                  <a:pt x="0" y="3961714"/>
                </a:lnTo>
                <a:close/>
              </a:path>
            </a:pathLst>
          </a:custGeom>
          <a:solidFill>
            <a:srgbClr val="9DD3F1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6662" y="2069930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5" h="649605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63959" y="2069930"/>
            <a:ext cx="1419547" cy="739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69401" y="2906547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4" h="649605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03632" y="2906547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4" h="649605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28254" y="2906547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4" h="649605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62484" y="2906547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4" h="649605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0549" y="3748549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5" h="649604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69401" y="3748549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4" h="649604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03632" y="3748549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4" h="649604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028254" y="3748549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4" h="649604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62484" y="3748549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4" h="649604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10549" y="4590549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5" h="649604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769401" y="4590549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4" h="649604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03632" y="4590549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4" h="649604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028254" y="4590549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4" h="649604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662484" y="4590549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4" h="649604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836435" y="2366704"/>
            <a:ext cx="205046" cy="197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813749" y="3228051"/>
            <a:ext cx="136725" cy="120811"/>
          </a:xfrm>
          <a:custGeom>
            <a:avLst/>
            <a:gdLst/>
            <a:ahLst/>
            <a:cxnLst/>
            <a:rect l="l" t="t" r="r" b="b"/>
            <a:pathLst>
              <a:path w="120015" h="106044">
                <a:moveTo>
                  <a:pt x="92066" y="0"/>
                </a:moveTo>
                <a:lnTo>
                  <a:pt x="51981" y="2652"/>
                </a:lnTo>
                <a:lnTo>
                  <a:pt x="47599" y="7401"/>
                </a:lnTo>
                <a:lnTo>
                  <a:pt x="50393" y="9522"/>
                </a:lnTo>
                <a:lnTo>
                  <a:pt x="57429" y="13599"/>
                </a:lnTo>
                <a:lnTo>
                  <a:pt x="61633" y="16228"/>
                </a:lnTo>
                <a:lnTo>
                  <a:pt x="61366" y="17219"/>
                </a:lnTo>
                <a:lnTo>
                  <a:pt x="60604" y="18425"/>
                </a:lnTo>
                <a:lnTo>
                  <a:pt x="59867" y="19657"/>
                </a:lnTo>
                <a:lnTo>
                  <a:pt x="52095" y="29588"/>
                </a:lnTo>
                <a:lnTo>
                  <a:pt x="43235" y="41601"/>
                </a:lnTo>
                <a:lnTo>
                  <a:pt x="3314" y="97165"/>
                </a:lnTo>
                <a:lnTo>
                  <a:pt x="2184" y="98676"/>
                </a:lnTo>
                <a:lnTo>
                  <a:pt x="0" y="101166"/>
                </a:lnTo>
                <a:lnTo>
                  <a:pt x="4368" y="105598"/>
                </a:lnTo>
                <a:lnTo>
                  <a:pt x="8356" y="102423"/>
                </a:lnTo>
                <a:lnTo>
                  <a:pt x="32203" y="84738"/>
                </a:lnTo>
                <a:lnTo>
                  <a:pt x="73076" y="51373"/>
                </a:lnTo>
                <a:lnTo>
                  <a:pt x="104673" y="23505"/>
                </a:lnTo>
                <a:lnTo>
                  <a:pt x="112255" y="16711"/>
                </a:lnTo>
                <a:lnTo>
                  <a:pt x="117957" y="12151"/>
                </a:lnTo>
                <a:lnTo>
                  <a:pt x="117779" y="5750"/>
                </a:lnTo>
                <a:lnTo>
                  <a:pt x="119672" y="1852"/>
                </a:lnTo>
                <a:lnTo>
                  <a:pt x="105765" y="378"/>
                </a:lnTo>
                <a:lnTo>
                  <a:pt x="92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8869641" y="3238046"/>
            <a:ext cx="17362" cy="14468"/>
          </a:xfrm>
          <a:custGeom>
            <a:avLst/>
            <a:gdLst/>
            <a:ahLst/>
            <a:cxnLst/>
            <a:rect l="l" t="t" r="r" b="b"/>
            <a:pathLst>
              <a:path w="15240" h="12700">
                <a:moveTo>
                  <a:pt x="0" y="0"/>
                </a:moveTo>
                <a:lnTo>
                  <a:pt x="863" y="2400"/>
                </a:lnTo>
                <a:lnTo>
                  <a:pt x="1435" y="4737"/>
                </a:lnTo>
                <a:lnTo>
                  <a:pt x="2285" y="5359"/>
                </a:lnTo>
                <a:lnTo>
                  <a:pt x="3670" y="6438"/>
                </a:lnTo>
                <a:lnTo>
                  <a:pt x="10755" y="10566"/>
                </a:lnTo>
                <a:lnTo>
                  <a:pt x="12992" y="11988"/>
                </a:lnTo>
                <a:lnTo>
                  <a:pt x="13423" y="12318"/>
                </a:lnTo>
                <a:lnTo>
                  <a:pt x="13766" y="11798"/>
                </a:lnTo>
                <a:lnTo>
                  <a:pt x="14503" y="10566"/>
                </a:lnTo>
                <a:lnTo>
                  <a:pt x="14808" y="9601"/>
                </a:lnTo>
                <a:lnTo>
                  <a:pt x="10655" y="6972"/>
                </a:lnTo>
                <a:lnTo>
                  <a:pt x="3670" y="2920"/>
                </a:lnTo>
                <a:lnTo>
                  <a:pt x="2197" y="1790"/>
                </a:lnTo>
                <a:lnTo>
                  <a:pt x="50" y="88"/>
                </a:lnTo>
                <a:close/>
              </a:path>
            </a:pathLst>
          </a:custGeom>
          <a:solidFill>
            <a:srgbClr val="3B342A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510549" y="5426718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5" h="649604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3769401" y="5426718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4" h="649604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7028254" y="5426718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4" h="649604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object 5"/>
          <p:cNvSpPr/>
          <p:nvPr/>
        </p:nvSpPr>
        <p:spPr>
          <a:xfrm>
            <a:off x="3769401" y="2069930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5" h="649605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object 5"/>
          <p:cNvSpPr/>
          <p:nvPr/>
        </p:nvSpPr>
        <p:spPr>
          <a:xfrm>
            <a:off x="5385966" y="2069930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5" h="649605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object 5"/>
          <p:cNvSpPr/>
          <p:nvPr/>
        </p:nvSpPr>
        <p:spPr>
          <a:xfrm>
            <a:off x="7028252" y="2069930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5" h="649605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object 5"/>
          <p:cNvSpPr/>
          <p:nvPr/>
        </p:nvSpPr>
        <p:spPr>
          <a:xfrm>
            <a:off x="10255982" y="2069930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5" h="649605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object 5"/>
          <p:cNvSpPr/>
          <p:nvPr/>
        </p:nvSpPr>
        <p:spPr>
          <a:xfrm>
            <a:off x="10233819" y="2906546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5" h="649605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object 5"/>
          <p:cNvSpPr/>
          <p:nvPr/>
        </p:nvSpPr>
        <p:spPr>
          <a:xfrm>
            <a:off x="10233855" y="3748547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5" h="649605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object 5"/>
          <p:cNvSpPr/>
          <p:nvPr/>
        </p:nvSpPr>
        <p:spPr>
          <a:xfrm>
            <a:off x="10233819" y="4585164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5" h="649605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object 5"/>
          <p:cNvSpPr/>
          <p:nvPr/>
        </p:nvSpPr>
        <p:spPr>
          <a:xfrm>
            <a:off x="8662483" y="5426717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5" h="649605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object 5"/>
          <p:cNvSpPr/>
          <p:nvPr/>
        </p:nvSpPr>
        <p:spPr>
          <a:xfrm>
            <a:off x="10233819" y="5426717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5" h="649605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object 5"/>
          <p:cNvSpPr/>
          <p:nvPr/>
        </p:nvSpPr>
        <p:spPr>
          <a:xfrm>
            <a:off x="2144780" y="2918427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5" h="649605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object 5"/>
          <p:cNvSpPr/>
          <p:nvPr/>
        </p:nvSpPr>
        <p:spPr>
          <a:xfrm>
            <a:off x="2144778" y="3748547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5" h="649605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object 5"/>
          <p:cNvSpPr/>
          <p:nvPr/>
        </p:nvSpPr>
        <p:spPr>
          <a:xfrm>
            <a:off x="2144777" y="4578668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5" h="649605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object 5"/>
          <p:cNvSpPr/>
          <p:nvPr/>
        </p:nvSpPr>
        <p:spPr>
          <a:xfrm>
            <a:off x="2143897" y="5423851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5" h="649605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object 5"/>
          <p:cNvSpPr/>
          <p:nvPr/>
        </p:nvSpPr>
        <p:spPr>
          <a:xfrm>
            <a:off x="5403632" y="5432549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5" h="649605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object 5"/>
          <p:cNvSpPr/>
          <p:nvPr/>
        </p:nvSpPr>
        <p:spPr>
          <a:xfrm>
            <a:off x="510548" y="2918426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5" h="649605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object 5"/>
          <p:cNvSpPr/>
          <p:nvPr/>
        </p:nvSpPr>
        <p:spPr>
          <a:xfrm>
            <a:off x="503923" y="2072866"/>
            <a:ext cx="1420069" cy="740056"/>
          </a:xfrm>
          <a:custGeom>
            <a:avLst/>
            <a:gdLst/>
            <a:ahLst/>
            <a:cxnLst/>
            <a:rect l="l" t="t" r="r" b="b"/>
            <a:pathLst>
              <a:path w="1246505" h="649605">
                <a:moveTo>
                  <a:pt x="1246047" y="649287"/>
                </a:moveTo>
                <a:lnTo>
                  <a:pt x="0" y="649287"/>
                </a:lnTo>
                <a:lnTo>
                  <a:pt x="0" y="0"/>
                </a:lnTo>
                <a:lnTo>
                  <a:pt x="1246047" y="0"/>
                </a:lnTo>
                <a:lnTo>
                  <a:pt x="1246047" y="64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4" name="Рисунок 2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875" y="2310586"/>
            <a:ext cx="1004250" cy="258380"/>
          </a:xfrm>
          <a:prstGeom prst="rect">
            <a:avLst/>
          </a:prstGeom>
        </p:spPr>
      </p:pic>
      <p:pic>
        <p:nvPicPr>
          <p:cNvPr id="248" name="Рисунок 2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25" y="3115822"/>
            <a:ext cx="946864" cy="354076"/>
          </a:xfrm>
          <a:prstGeom prst="rect">
            <a:avLst/>
          </a:prstGeom>
        </p:spPr>
      </p:pic>
      <p:pic>
        <p:nvPicPr>
          <p:cNvPr id="252" name="Рисунок 2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496" y="3127290"/>
            <a:ext cx="755578" cy="296658"/>
          </a:xfrm>
          <a:prstGeom prst="rect">
            <a:avLst/>
          </a:prstGeom>
        </p:spPr>
      </p:pic>
      <p:pic>
        <p:nvPicPr>
          <p:cNvPr id="254" name="Рисунок 2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1717" y="3031594"/>
            <a:ext cx="784271" cy="488051"/>
          </a:xfrm>
          <a:prstGeom prst="rect">
            <a:avLst/>
          </a:prstGeom>
        </p:spPr>
      </p:pic>
      <p:pic>
        <p:nvPicPr>
          <p:cNvPr id="261" name="Рисунок 2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8667" y="3846030"/>
            <a:ext cx="650371" cy="526329"/>
          </a:xfrm>
          <a:prstGeom prst="rect">
            <a:avLst/>
          </a:prstGeom>
        </p:spPr>
      </p:pic>
      <p:pic>
        <p:nvPicPr>
          <p:cNvPr id="264" name="Рисунок 2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5981" y="4695099"/>
            <a:ext cx="506907" cy="507190"/>
          </a:xfrm>
          <a:prstGeom prst="rect">
            <a:avLst/>
          </a:prstGeom>
        </p:spPr>
      </p:pic>
      <p:pic>
        <p:nvPicPr>
          <p:cNvPr id="265" name="Рисунок 26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4831" y="4756036"/>
            <a:ext cx="755578" cy="440203"/>
          </a:xfrm>
          <a:prstGeom prst="rect">
            <a:avLst/>
          </a:prstGeom>
        </p:spPr>
      </p:pic>
      <p:pic>
        <p:nvPicPr>
          <p:cNvPr id="267" name="Рисунок 26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75115" y="4737501"/>
            <a:ext cx="822528" cy="449772"/>
          </a:xfrm>
          <a:prstGeom prst="rect">
            <a:avLst/>
          </a:prstGeom>
        </p:spPr>
      </p:pic>
      <p:pic>
        <p:nvPicPr>
          <p:cNvPr id="269" name="Рисунок 26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7615" y="5516359"/>
            <a:ext cx="449522" cy="555038"/>
          </a:xfrm>
          <a:prstGeom prst="rect">
            <a:avLst/>
          </a:prstGeom>
        </p:spPr>
      </p:pic>
      <p:pic>
        <p:nvPicPr>
          <p:cNvPr id="270" name="Рисунок 26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05580" y="5661523"/>
            <a:ext cx="899042" cy="248810"/>
          </a:xfrm>
          <a:prstGeom prst="rect">
            <a:avLst/>
          </a:prstGeom>
        </p:spPr>
      </p:pic>
      <p:pic>
        <p:nvPicPr>
          <p:cNvPr id="271" name="Рисунок 27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05200" y="5615968"/>
            <a:ext cx="765142" cy="373215"/>
          </a:xfrm>
          <a:prstGeom prst="rect">
            <a:avLst/>
          </a:prstGeom>
        </p:spPr>
      </p:pic>
      <p:pic>
        <p:nvPicPr>
          <p:cNvPr id="77" name="Picture 186"/>
          <p:cNvPicPr/>
          <p:nvPr/>
        </p:nvPicPr>
        <p:blipFill>
          <a:blip r:embed="rId15"/>
          <a:stretch>
            <a:fillRect/>
          </a:stretch>
        </p:blipFill>
        <p:spPr>
          <a:xfrm>
            <a:off x="605155" y="2192949"/>
            <a:ext cx="542668" cy="549385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71647" y="2251627"/>
            <a:ext cx="841851" cy="458439"/>
          </a:xfrm>
          <a:prstGeom prst="rect">
            <a:avLst/>
          </a:prstGeom>
          <a:noFill/>
        </p:spPr>
        <p:txBody>
          <a:bodyPr wrap="square" lIns="89577" tIns="44789" rIns="89577" bIns="44789" rtlCol="0">
            <a:spAutoFit/>
          </a:bodyPr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Федеральное </a:t>
            </a:r>
          </a:p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казначейство </a:t>
            </a:r>
          </a:p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РФ</a:t>
            </a: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22" y="2203178"/>
            <a:ext cx="418405" cy="516773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2721194" y="2232256"/>
            <a:ext cx="1291363" cy="458439"/>
          </a:xfrm>
          <a:prstGeom prst="rect">
            <a:avLst/>
          </a:prstGeom>
          <a:noFill/>
        </p:spPr>
        <p:txBody>
          <a:bodyPr wrap="square" lIns="89577" tIns="44789" rIns="89577" bIns="44789" rtlCol="0">
            <a:spAutoFit/>
          </a:bodyPr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</a:t>
            </a:r>
          </a:p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</a:t>
            </a:r>
          </a:p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РФ</a:t>
            </a:r>
          </a:p>
        </p:txBody>
      </p:sp>
      <p:pic>
        <p:nvPicPr>
          <p:cNvPr id="81" name="Picture 166"/>
          <p:cNvPicPr/>
          <p:nvPr/>
        </p:nvPicPr>
        <p:blipFill rotWithShape="1">
          <a:blip r:embed="rId17"/>
          <a:srcRect l="10655" r="11913"/>
          <a:stretch/>
        </p:blipFill>
        <p:spPr>
          <a:xfrm>
            <a:off x="3809242" y="2139163"/>
            <a:ext cx="627291" cy="615245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4339988" y="2244884"/>
            <a:ext cx="1105046" cy="458439"/>
          </a:xfrm>
          <a:prstGeom prst="rect">
            <a:avLst/>
          </a:prstGeom>
          <a:noFill/>
        </p:spPr>
        <p:txBody>
          <a:bodyPr wrap="square" lIns="89577" tIns="44789" rIns="89577" bIns="44789" rtlCol="0">
            <a:spAutoFit/>
          </a:bodyPr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Федеральная</a:t>
            </a:r>
          </a:p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таможенная</a:t>
            </a:r>
          </a:p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служба</a:t>
            </a: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40" y="4036671"/>
            <a:ext cx="1127138" cy="182575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028" y="3171805"/>
            <a:ext cx="1127138" cy="180524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89" y="3148175"/>
            <a:ext cx="1034173" cy="309780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8" t="11366" r="11161" b="26435"/>
          <a:stretch/>
        </p:blipFill>
        <p:spPr>
          <a:xfrm>
            <a:off x="7287994" y="3931967"/>
            <a:ext cx="959933" cy="3839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208783" y="2374356"/>
            <a:ext cx="1067974" cy="1497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757997" y="2366704"/>
            <a:ext cx="1229038" cy="1934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397501" y="2400872"/>
            <a:ext cx="1137029" cy="1407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272174" y="3181363"/>
            <a:ext cx="1144733" cy="2312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766220" y="3115822"/>
            <a:ext cx="1203243" cy="3148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44509" y="3934381"/>
            <a:ext cx="561755" cy="4379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388245" y="3870253"/>
            <a:ext cx="945546" cy="5117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685568" y="3889020"/>
            <a:ext cx="894102" cy="4993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57997" y="4036671"/>
            <a:ext cx="1238211" cy="20079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33130" y="4879905"/>
            <a:ext cx="1198356" cy="1231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270908" y="4794352"/>
            <a:ext cx="1145998" cy="34491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147855" y="4771835"/>
            <a:ext cx="1191365" cy="36743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370489" y="4710161"/>
            <a:ext cx="1098466" cy="47711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865468" y="5557829"/>
            <a:ext cx="534299" cy="52293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123482" y="5661523"/>
            <a:ext cx="1196176" cy="22358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757998" y="5678733"/>
            <a:ext cx="1229310" cy="28722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0397500" y="5677761"/>
            <a:ext cx="1120022" cy="26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01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3" y="0"/>
            <a:ext cx="12180908" cy="6852213"/>
          </a:xfrm>
          <a:custGeom>
            <a:avLst/>
            <a:gdLst/>
            <a:ahLst/>
            <a:cxnLst/>
            <a:rect l="l" t="t" r="r" b="b"/>
            <a:pathLst>
              <a:path w="10692130" h="6014720">
                <a:moveTo>
                  <a:pt x="0" y="6014250"/>
                </a:moveTo>
                <a:lnTo>
                  <a:pt x="10692003" y="6014250"/>
                </a:lnTo>
                <a:lnTo>
                  <a:pt x="10692003" y="0"/>
                </a:lnTo>
                <a:lnTo>
                  <a:pt x="0" y="0"/>
                </a:lnTo>
                <a:lnTo>
                  <a:pt x="0" y="6014250"/>
                </a:lnTo>
                <a:close/>
              </a:path>
            </a:pathLst>
          </a:custGeom>
          <a:solidFill>
            <a:srgbClr val="3CA4DE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23" y="1718131"/>
            <a:ext cx="6944158" cy="852376"/>
          </a:xfrm>
          <a:prstGeom prst="rect">
            <a:avLst/>
          </a:prstGeom>
          <a:solidFill>
            <a:srgbClr val="F79C3E"/>
          </a:solidFill>
        </p:spPr>
        <p:txBody>
          <a:bodyPr vert="horz" wrap="square" lIns="0" tIns="54256" rIns="0" bIns="0" rtlCol="0">
            <a:spAutoFit/>
          </a:bodyPr>
          <a:lstStyle/>
          <a:p>
            <a:pPr marL="878921">
              <a:spcBef>
                <a:spcPts val="427"/>
              </a:spcBef>
            </a:pPr>
            <a:r>
              <a:rPr spc="11" dirty="0"/>
              <a:t>Информационная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23" y="2567879"/>
            <a:ext cx="5396696" cy="769441"/>
          </a:xfrm>
          <a:prstGeom prst="rect">
            <a:avLst/>
          </a:prstGeom>
          <a:solidFill>
            <a:srgbClr val="F79C3E"/>
          </a:solidFill>
        </p:spPr>
        <p:txBody>
          <a:bodyPr vert="horz" wrap="square" lIns="0" tIns="0" rIns="0" bIns="0" rtlCol="0">
            <a:spAutoFit/>
          </a:bodyPr>
          <a:lstStyle/>
          <a:p>
            <a:pPr marL="878921" marR="0" lvl="0" indent="0" algn="l" defTabSz="1041684" rtl="0" eaLnBrk="1" fontAlgn="auto" latinLnBrk="0" hangingPunct="1">
              <a:lnSpc>
                <a:spcPts val="5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183" b="1" i="0" u="none" strike="noStrike" kern="1200" cap="none" spc="-3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безопасность</a:t>
            </a:r>
            <a:endParaRPr kumimoji="0" sz="518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12333" y="4237880"/>
            <a:ext cx="1592242" cy="186243"/>
          </a:xfrm>
          <a:prstGeom prst="rect">
            <a:avLst/>
          </a:prstGeom>
        </p:spPr>
        <p:txBody>
          <a:bodyPr vert="horz" wrap="square" lIns="0" tIns="19532" rIns="0" bIns="0" rtlCol="0">
            <a:spAutoFit/>
          </a:bodyPr>
          <a:lstStyle/>
          <a:p>
            <a:pPr marL="14468" marR="0" lvl="0" indent="0" algn="l" defTabSz="1041684" rtl="0" eaLnBrk="1" fontAlgn="auto" latinLnBrk="0" hangingPunct="1">
              <a:lnSpc>
                <a:spcPct val="100000"/>
              </a:lnSpc>
              <a:spcBef>
                <a:spcPts val="1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82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Системный</a:t>
            </a:r>
            <a:r>
              <a:rPr kumimoji="0" sz="1082" b="0" i="0" u="none" strike="noStrike" kern="120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082" b="0" i="0" u="none" strike="noStrike" kern="1200" cap="none" spc="4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интегратор</a:t>
            </a:r>
            <a:endParaRPr kumimoji="0" sz="108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613348" y="4556084"/>
            <a:ext cx="168564" cy="651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623172" y="5846350"/>
            <a:ext cx="168570" cy="641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77399" y="5486312"/>
            <a:ext cx="1226916" cy="186243"/>
          </a:xfrm>
          <a:prstGeom prst="rect">
            <a:avLst/>
          </a:prstGeom>
        </p:spPr>
        <p:txBody>
          <a:bodyPr vert="horz" wrap="square" lIns="0" tIns="19532" rIns="0" bIns="0" rtlCol="0">
            <a:spAutoFit/>
          </a:bodyPr>
          <a:lstStyle/>
          <a:p>
            <a:pPr marL="14468" marR="0" lvl="0" indent="0" algn="l" defTabSz="1041684" rtl="0" eaLnBrk="1" fontAlgn="auto" latinLnBrk="0" hangingPunct="1">
              <a:lnSpc>
                <a:spcPct val="100000"/>
              </a:lnSpc>
              <a:spcBef>
                <a:spcPts val="1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82" b="0" i="0" u="none" strike="noStrike" kern="1200" cap="none" spc="5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Сервисный</a:t>
            </a:r>
            <a:r>
              <a:rPr kumimoji="0" sz="1082" b="0" i="0" u="none" strike="noStrike" kern="1200" cap="none" spc="-10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082" b="0" i="0" u="none" strike="noStrike" kern="1200" cap="none" spc="5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центр</a:t>
            </a:r>
            <a:endParaRPr kumimoji="0" sz="108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12333" y="4493954"/>
            <a:ext cx="1311521" cy="698624"/>
          </a:xfrm>
          <a:prstGeom prst="rect">
            <a:avLst/>
          </a:prstGeom>
        </p:spPr>
        <p:txBody>
          <a:bodyPr vert="horz" wrap="square" lIns="0" tIns="100555" rIns="0" bIns="0" rtlCol="0">
            <a:spAutoFit/>
          </a:bodyPr>
          <a:lstStyle/>
          <a:p>
            <a:pPr marL="189529" marR="0" lvl="0" indent="0" algn="r" defTabSz="1041684" rtl="0" eaLnBrk="1" fontAlgn="auto" latinLnBrk="0" hangingPunct="1">
              <a:lnSpc>
                <a:spcPct val="100000"/>
              </a:lnSpc>
              <a:spcBef>
                <a:spcPts val="7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11" b="0" i="0" u="none" strike="noStrike" kern="1200" cap="none" spc="-4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+7</a:t>
            </a:r>
            <a:r>
              <a:rPr kumimoji="0" sz="911" b="0" i="0" u="none" strike="noStrike" kern="1200" cap="none" spc="-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11" b="0" i="0" u="none" strike="noStrike" kern="1200" cap="none" spc="1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495</a:t>
            </a:r>
            <a:r>
              <a:rPr kumimoji="0" sz="911" b="0" i="0" u="none" strike="noStrike" kern="1200" cap="none" spc="-6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11" b="0" i="0" u="none" strike="noStrike" kern="1200" cap="none" spc="4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980</a:t>
            </a:r>
            <a:r>
              <a:rPr kumimoji="0" sz="911" b="0" i="0" u="none" strike="noStrike" kern="1200" cap="none" spc="-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1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r>
              <a:rPr kumimoji="0" sz="911" b="0" i="0" u="none" strike="noStrike" kern="1200" cap="none" spc="-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11" b="0" i="0" u="none" strike="noStrike" kern="1200" cap="none" spc="1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</a:t>
            </a:r>
            <a:endParaRPr kumimoji="0" sz="91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1103" marR="5787" lvl="0" indent="-187359" algn="r" defTabSz="1041684" rtl="0" eaLnBrk="1" fontAlgn="auto" latinLnBrk="0" hangingPunct="1">
              <a:lnSpc>
                <a:spcPct val="16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11" b="0" i="0" u="none" strike="noStrike" kern="1200" cap="none" spc="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</a:t>
            </a:r>
            <a:r>
              <a:rPr kumimoji="0" sz="911" b="0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sz="911" b="0" i="0" u="none" strike="noStrike" kern="1200" cap="none" spc="5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et@in</a:t>
            </a:r>
            <a:r>
              <a:rPr kumimoji="0" sz="911" b="0" i="0" u="none" strike="noStrike" kern="1200" cap="none" spc="1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sz="911" b="0" i="0" u="none" strike="noStrike" kern="1200" cap="none" spc="1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osec.ru </a:t>
            </a:r>
            <a:r>
              <a:rPr kumimoji="0" sz="911" b="0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1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www.infosec.ru</a:t>
            </a:r>
            <a:endParaRPr kumimoji="0" sz="91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12333" y="5752604"/>
            <a:ext cx="1311579" cy="698624"/>
          </a:xfrm>
          <a:prstGeom prst="rect">
            <a:avLst/>
          </a:prstGeom>
        </p:spPr>
        <p:txBody>
          <a:bodyPr vert="horz" wrap="square" lIns="0" tIns="100555" rIns="0" bIns="0" rtlCol="0">
            <a:spAutoFit/>
          </a:bodyPr>
          <a:lstStyle/>
          <a:p>
            <a:pPr marL="126594" marR="0" lvl="0" indent="0" algn="r" defTabSz="1041684" rtl="0" eaLnBrk="1" fontAlgn="auto" latinLnBrk="0" hangingPunct="1">
              <a:lnSpc>
                <a:spcPct val="100000"/>
              </a:lnSpc>
              <a:spcBef>
                <a:spcPts val="7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11" b="0" i="0" u="none" strike="noStrike" kern="1200" cap="none" spc="-4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+7</a:t>
            </a:r>
            <a:r>
              <a:rPr kumimoji="0" sz="911" b="0" i="0" u="none" strike="noStrike" kern="1200" cap="none" spc="-7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11" b="0" i="0" u="none" strike="noStrike" kern="1200" cap="none" spc="1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495</a:t>
            </a:r>
            <a:r>
              <a:rPr kumimoji="0" sz="911" b="0" i="0" u="none" strike="noStrike" kern="1200" cap="none" spc="-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1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981</a:t>
            </a:r>
            <a:r>
              <a:rPr kumimoji="0" sz="911" b="0" i="0" u="none" strike="noStrike" kern="1200" cap="none" spc="-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11" b="0" i="0" u="none" strike="noStrike" kern="1200" cap="none" spc="1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92</a:t>
            </a:r>
            <a:r>
              <a:rPr kumimoji="0" sz="911" b="0" i="0" u="none" strike="noStrike" kern="1200" cap="none" spc="-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1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endParaRPr kumimoji="0" sz="91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46677" marR="5787" lvl="0" indent="-232932" algn="r" defTabSz="1041684" rtl="0" eaLnBrk="1" fontAlgn="auto" latinLnBrk="0" hangingPunct="1">
              <a:lnSpc>
                <a:spcPct val="16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11" b="0" i="0" u="none" strike="noStrike" kern="1200" cap="none" spc="4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</a:t>
            </a:r>
            <a:r>
              <a:rPr kumimoji="0" sz="911" b="0" i="0" u="none" strike="noStrike" kern="1200" cap="none" spc="5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sz="911" b="0" i="0" u="none" strike="noStrike" kern="1200" cap="none" spc="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t@itsoc.ru </a:t>
            </a:r>
            <a:r>
              <a:rPr kumimoji="0" sz="911" b="0" i="0" u="none" strike="noStrike" kern="1200" cap="none" spc="1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1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www.itsoc.ru</a:t>
            </a:r>
            <a:endParaRPr kumimoji="0" sz="91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07037" y="2553819"/>
            <a:ext cx="4408609" cy="925539"/>
          </a:xfrm>
          <a:prstGeom prst="rect">
            <a:avLst/>
          </a:prstGeom>
        </p:spPr>
        <p:txBody>
          <a:bodyPr vert="horz" wrap="square" lIns="0" tIns="13745" rIns="0" bIns="0" rtlCol="0">
            <a:spAutoFit/>
          </a:bodyPr>
          <a:lstStyle/>
          <a:p>
            <a:pPr marL="14468" marR="0" lvl="0" indent="0" algn="l" defTabSz="1041684" rtl="0" eaLnBrk="1" fontAlgn="auto" latinLnBrk="0" hangingPunct="1">
              <a:lnSpc>
                <a:spcPct val="100000"/>
              </a:lnSpc>
              <a:spcBef>
                <a:spcPts val="10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924" b="1" i="0" u="none" strike="noStrike" kern="1200" cap="none" spc="-33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24х7х365</a:t>
            </a:r>
            <a:endParaRPr kumimoji="0" sz="592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39874" y="4493954"/>
            <a:ext cx="1333299" cy="698624"/>
          </a:xfrm>
          <a:prstGeom prst="rect">
            <a:avLst/>
          </a:prstGeom>
        </p:spPr>
        <p:txBody>
          <a:bodyPr vert="horz" wrap="square" lIns="0" tIns="100555" rIns="0" bIns="0" rtlCol="0">
            <a:spAutoFit/>
          </a:bodyPr>
          <a:lstStyle/>
          <a:p>
            <a:pPr marL="75956" marR="0" lvl="0" indent="0" algn="r" defTabSz="1041684" rtl="0" eaLnBrk="1" fontAlgn="auto" latinLnBrk="0" hangingPunct="1">
              <a:lnSpc>
                <a:spcPct val="100000"/>
              </a:lnSpc>
              <a:spcBef>
                <a:spcPts val="7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11" b="0" i="0" u="none" strike="noStrike" kern="1200" cap="none" spc="-4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+7</a:t>
            </a:r>
            <a:r>
              <a:rPr kumimoji="0" sz="911" b="0" i="0" u="none" strike="noStrike" kern="1200" cap="none" spc="-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11" b="0" i="0" u="none" strike="noStrike" kern="1200" cap="none" spc="1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495</a:t>
            </a:r>
            <a:r>
              <a:rPr kumimoji="0" sz="911" b="0" i="0" u="none" strike="noStrike" kern="1200" cap="none" spc="-6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11" b="0" i="0" u="none" strike="noStrike" kern="1200" cap="none" spc="4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980</a:t>
            </a:r>
            <a:r>
              <a:rPr kumimoji="0" sz="911" b="0" i="0" u="none" strike="noStrike" kern="1200" cap="none" spc="-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1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r>
              <a:rPr kumimoji="0" sz="911" b="0" i="0" u="none" strike="noStrike" kern="1200" cap="none" spc="-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11" b="0" i="0" u="none" strike="noStrike" kern="1200" cap="none" spc="1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</a:t>
            </a:r>
            <a:endParaRPr kumimoji="0" sz="91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37271" marR="5787" lvl="0" indent="-223528" algn="r" defTabSz="1041684" rtl="0" eaLnBrk="1" fontAlgn="auto" latinLnBrk="0" hangingPunct="1">
              <a:lnSpc>
                <a:spcPct val="16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11" b="0" i="0" u="none" strike="noStrike" kern="1200" cap="none" spc="4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izsoc@in</a:t>
            </a:r>
            <a:r>
              <a:rPr kumimoji="0" sz="911" b="0" i="0" u="none" strike="noStrike" kern="1200" cap="none" spc="1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sz="911" b="0" i="0" u="none" strike="noStrike" kern="1200" cap="none" spc="1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osec.ru </a:t>
            </a:r>
            <a:r>
              <a:rPr kumimoji="0" sz="911" b="0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11" b="0" i="0" u="none" strike="noStrike" kern="1200" cap="none" spc="1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</a:t>
            </a:r>
            <a:r>
              <a:rPr kumimoji="0" sz="911" b="0" i="0" u="none" strike="noStrike" kern="1200" cap="none" spc="-3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  <a:r>
              <a:rPr kumimoji="0" sz="911" b="0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.izsoc.ru</a:t>
            </a:r>
            <a:endParaRPr kumimoji="0" sz="91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48981" y="5419826"/>
            <a:ext cx="2824223" cy="457735"/>
          </a:xfrm>
          <a:prstGeom prst="rect">
            <a:avLst/>
          </a:prstGeom>
        </p:spPr>
        <p:txBody>
          <a:bodyPr vert="horz" wrap="square" lIns="0" tIns="86087" rIns="0" bIns="0" rtlCol="0">
            <a:spAutoFit/>
          </a:bodyPr>
          <a:lstStyle/>
          <a:p>
            <a:pPr marL="14468" marR="0" lvl="0" indent="0" algn="l" defTabSz="1041684" rtl="0" eaLnBrk="1" fontAlgn="auto" latinLnBrk="0" hangingPunct="1">
              <a:lnSpc>
                <a:spcPct val="100000"/>
              </a:lnSpc>
              <a:spcBef>
                <a:spcPts val="67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82" b="0" i="0" u="none" strike="noStrike" kern="1200" cap="none" spc="4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Центр </a:t>
            </a:r>
            <a:r>
              <a:rPr kumimoji="0" sz="1082" b="0" i="0" u="none" strike="noStrike" kern="1200" cap="none" spc="5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противодействия</a:t>
            </a:r>
            <a:r>
              <a:rPr kumimoji="0" sz="1082" b="0" i="0" u="none" strike="noStrike" kern="1200" cap="none" spc="-15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082" b="0" i="0" u="none" strike="noStrike" kern="1200" cap="none" spc="4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мошенничеству</a:t>
            </a:r>
            <a:endParaRPr kumimoji="0" sz="108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47164" marR="0" lvl="0" indent="0" algn="l" defTabSz="1041684" rtl="0" eaLnBrk="1" fontAlgn="auto" latinLnBrk="0" hangingPunct="1">
              <a:lnSpc>
                <a:spcPct val="100000"/>
              </a:lnSpc>
              <a:spcBef>
                <a:spcPts val="4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11" b="0" i="0" u="none" strike="noStrike" kern="1200" cap="none" spc="1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antif</a:t>
            </a:r>
            <a:r>
              <a:rPr kumimoji="0" sz="91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sz="911" b="0" i="0" u="none" strike="noStrike" kern="1200" cap="none" spc="6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aud@in</a:t>
            </a:r>
            <a:r>
              <a:rPr kumimoji="0" sz="911" b="0" i="0" u="none" strike="noStrike" kern="1200" cap="none" spc="2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sz="911" b="0" i="0" u="none" strike="noStrike" kern="1200" cap="none" spc="1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osec.ru</a:t>
            </a:r>
            <a:endParaRPr kumimoji="0" sz="91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08266" y="6083023"/>
            <a:ext cx="965039" cy="377625"/>
          </a:xfrm>
          <a:prstGeom prst="rect">
            <a:avLst/>
          </a:prstGeom>
        </p:spPr>
        <p:txBody>
          <a:bodyPr vert="horz" wrap="square" lIns="0" tIns="44852" rIns="0" bIns="0" rtlCol="0">
            <a:spAutoFit/>
          </a:bodyPr>
          <a:lstStyle/>
          <a:p>
            <a:pPr marL="14468" marR="0" lvl="0" indent="0" algn="l" defTabSz="1041684" rtl="0" eaLnBrk="1" fontAlgn="auto" latinLnBrk="0" hangingPunct="1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82" b="0" i="0" u="none" strike="noStrike" kern="1200" cap="none" spc="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Пресс-служба</a:t>
            </a:r>
            <a:endParaRPr kumimoji="0" sz="108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337" marR="0" lvl="0" indent="0" algn="l" defTabSz="1041684" rtl="0" eaLnBrk="1" fontAlgn="auto" latinLnBrk="0" hangingPunct="1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11" b="0" i="0" u="none" strike="noStrike" kern="1200" cap="none" spc="5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pr@in</a:t>
            </a:r>
            <a:r>
              <a:rPr kumimoji="0" sz="911" b="0" i="0" u="none" strike="noStrike" kern="1200" cap="none" spc="2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sz="911" b="0" i="0" u="none" strike="noStrike" kern="1200" cap="none" spc="1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osec.ru</a:t>
            </a:r>
            <a:endParaRPr kumimoji="0" sz="91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013221" y="649382"/>
            <a:ext cx="1418955" cy="367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551279" y="683210"/>
            <a:ext cx="118639" cy="145407"/>
          </a:xfrm>
          <a:custGeom>
            <a:avLst/>
            <a:gdLst/>
            <a:ahLst/>
            <a:cxnLst/>
            <a:rect l="l" t="t" r="r" b="b"/>
            <a:pathLst>
              <a:path w="104140" h="127634">
                <a:moveTo>
                  <a:pt x="97357" y="108737"/>
                </a:moveTo>
                <a:lnTo>
                  <a:pt x="74701" y="108737"/>
                </a:lnTo>
                <a:lnTo>
                  <a:pt x="89090" y="127520"/>
                </a:lnTo>
                <a:lnTo>
                  <a:pt x="103682" y="120205"/>
                </a:lnTo>
                <a:lnTo>
                  <a:pt x="97357" y="108737"/>
                </a:lnTo>
                <a:close/>
              </a:path>
              <a:path w="104140" h="127634">
                <a:moveTo>
                  <a:pt x="88106" y="16979"/>
                </a:moveTo>
                <a:lnTo>
                  <a:pt x="71818" y="16979"/>
                </a:lnTo>
                <a:lnTo>
                  <a:pt x="71818" y="45681"/>
                </a:lnTo>
                <a:lnTo>
                  <a:pt x="33147" y="52298"/>
                </a:lnTo>
                <a:lnTo>
                  <a:pt x="13983" y="55898"/>
                </a:lnTo>
                <a:lnTo>
                  <a:pt x="4143" y="60093"/>
                </a:lnTo>
                <a:lnTo>
                  <a:pt x="517" y="67579"/>
                </a:lnTo>
                <a:lnTo>
                  <a:pt x="0" y="81051"/>
                </a:lnTo>
                <a:lnTo>
                  <a:pt x="0" y="96126"/>
                </a:lnTo>
                <a:lnTo>
                  <a:pt x="3868" y="113457"/>
                </a:lnTo>
                <a:lnTo>
                  <a:pt x="12871" y="122629"/>
                </a:lnTo>
                <a:lnTo>
                  <a:pt x="23102" y="126274"/>
                </a:lnTo>
                <a:lnTo>
                  <a:pt x="30657" y="127025"/>
                </a:lnTo>
                <a:lnTo>
                  <a:pt x="35496" y="126573"/>
                </a:lnTo>
                <a:lnTo>
                  <a:pt x="47231" y="124296"/>
                </a:lnTo>
                <a:lnTo>
                  <a:pt x="61690" y="118811"/>
                </a:lnTo>
                <a:lnTo>
                  <a:pt x="73389" y="109753"/>
                </a:lnTo>
                <a:lnTo>
                  <a:pt x="19011" y="109753"/>
                </a:lnTo>
                <a:lnTo>
                  <a:pt x="19011" y="73037"/>
                </a:lnTo>
                <a:lnTo>
                  <a:pt x="33362" y="68821"/>
                </a:lnTo>
                <a:lnTo>
                  <a:pt x="72047" y="62737"/>
                </a:lnTo>
                <a:lnTo>
                  <a:pt x="91325" y="62737"/>
                </a:lnTo>
                <a:lnTo>
                  <a:pt x="91325" y="31597"/>
                </a:lnTo>
                <a:lnTo>
                  <a:pt x="88106" y="16979"/>
                </a:lnTo>
                <a:close/>
              </a:path>
              <a:path w="104140" h="127634">
                <a:moveTo>
                  <a:pt x="91325" y="62737"/>
                </a:moveTo>
                <a:lnTo>
                  <a:pt x="72047" y="62737"/>
                </a:lnTo>
                <a:lnTo>
                  <a:pt x="71818" y="93700"/>
                </a:lnTo>
                <a:lnTo>
                  <a:pt x="68689" y="96126"/>
                </a:lnTo>
                <a:lnTo>
                  <a:pt x="60590" y="101631"/>
                </a:lnTo>
                <a:lnTo>
                  <a:pt x="49128" y="107209"/>
                </a:lnTo>
                <a:lnTo>
                  <a:pt x="36055" y="109753"/>
                </a:lnTo>
                <a:lnTo>
                  <a:pt x="73389" y="109753"/>
                </a:lnTo>
                <a:lnTo>
                  <a:pt x="74701" y="108737"/>
                </a:lnTo>
                <a:lnTo>
                  <a:pt x="97357" y="108737"/>
                </a:lnTo>
                <a:lnTo>
                  <a:pt x="91325" y="97802"/>
                </a:lnTo>
                <a:lnTo>
                  <a:pt x="91325" y="62737"/>
                </a:lnTo>
                <a:close/>
              </a:path>
              <a:path w="104140" h="127634">
                <a:moveTo>
                  <a:pt x="61137" y="0"/>
                </a:moveTo>
                <a:lnTo>
                  <a:pt x="43859" y="235"/>
                </a:lnTo>
                <a:lnTo>
                  <a:pt x="32545" y="1884"/>
                </a:lnTo>
                <a:lnTo>
                  <a:pt x="22195" y="6359"/>
                </a:lnTo>
                <a:lnTo>
                  <a:pt x="7810" y="15074"/>
                </a:lnTo>
                <a:lnTo>
                  <a:pt x="14859" y="29413"/>
                </a:lnTo>
                <a:lnTo>
                  <a:pt x="28359" y="22760"/>
                </a:lnTo>
                <a:lnTo>
                  <a:pt x="39938" y="19010"/>
                </a:lnTo>
                <a:lnTo>
                  <a:pt x="48959" y="17352"/>
                </a:lnTo>
                <a:lnTo>
                  <a:pt x="54787" y="16979"/>
                </a:lnTo>
                <a:lnTo>
                  <a:pt x="88106" y="16979"/>
                </a:lnTo>
                <a:lnTo>
                  <a:pt x="87458" y="14037"/>
                </a:lnTo>
                <a:lnTo>
                  <a:pt x="78498" y="4578"/>
                </a:lnTo>
                <a:lnTo>
                  <a:pt x="68404" y="729"/>
                </a:lnTo>
                <a:lnTo>
                  <a:pt x="611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494946" y="705636"/>
            <a:ext cx="0" cy="119364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673"/>
                </a:lnTo>
              </a:path>
            </a:pathLst>
          </a:custGeom>
          <a:ln w="192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446021" y="686220"/>
            <a:ext cx="97661" cy="19532"/>
          </a:xfrm>
          <a:custGeom>
            <a:avLst/>
            <a:gdLst/>
            <a:ahLst/>
            <a:cxnLst/>
            <a:rect l="l" t="t" r="r" b="b"/>
            <a:pathLst>
              <a:path w="85725" h="17145">
                <a:moveTo>
                  <a:pt x="85166" y="0"/>
                </a:moveTo>
                <a:lnTo>
                  <a:pt x="0" y="0"/>
                </a:lnTo>
                <a:lnTo>
                  <a:pt x="0" y="17043"/>
                </a:lnTo>
                <a:lnTo>
                  <a:pt x="85166" y="17043"/>
                </a:lnTo>
                <a:lnTo>
                  <a:pt x="851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376527" y="526083"/>
            <a:ext cx="524478" cy="574394"/>
          </a:xfrm>
          <a:custGeom>
            <a:avLst/>
            <a:gdLst/>
            <a:ahLst/>
            <a:cxnLst/>
            <a:rect l="l" t="t" r="r" b="b"/>
            <a:pathLst>
              <a:path w="460375" h="504190">
                <a:moveTo>
                  <a:pt x="110400" y="54165"/>
                </a:moveTo>
                <a:lnTo>
                  <a:pt x="107695" y="54165"/>
                </a:lnTo>
                <a:lnTo>
                  <a:pt x="105904" y="54317"/>
                </a:lnTo>
                <a:lnTo>
                  <a:pt x="64696" y="62922"/>
                </a:lnTo>
                <a:lnTo>
                  <a:pt x="26175" y="77031"/>
                </a:lnTo>
                <a:lnTo>
                  <a:pt x="0" y="394792"/>
                </a:lnTo>
                <a:lnTo>
                  <a:pt x="2929" y="413522"/>
                </a:lnTo>
                <a:lnTo>
                  <a:pt x="25413" y="448517"/>
                </a:lnTo>
                <a:lnTo>
                  <a:pt x="66457" y="476921"/>
                </a:lnTo>
                <a:lnTo>
                  <a:pt x="119786" y="496906"/>
                </a:lnTo>
                <a:lnTo>
                  <a:pt x="151904" y="503999"/>
                </a:lnTo>
                <a:lnTo>
                  <a:pt x="155231" y="503999"/>
                </a:lnTo>
                <a:lnTo>
                  <a:pt x="157822" y="503072"/>
                </a:lnTo>
                <a:lnTo>
                  <a:pt x="159816" y="501383"/>
                </a:lnTo>
                <a:lnTo>
                  <a:pt x="162407" y="499236"/>
                </a:lnTo>
                <a:lnTo>
                  <a:pt x="163905" y="496061"/>
                </a:lnTo>
                <a:lnTo>
                  <a:pt x="163905" y="478916"/>
                </a:lnTo>
                <a:lnTo>
                  <a:pt x="141236" y="478916"/>
                </a:lnTo>
                <a:lnTo>
                  <a:pt x="116831" y="472562"/>
                </a:lnTo>
                <a:lnTo>
                  <a:pt x="74619" y="455699"/>
                </a:lnTo>
                <a:lnTo>
                  <a:pt x="42297" y="433351"/>
                </a:lnTo>
                <a:lnTo>
                  <a:pt x="22708" y="394792"/>
                </a:lnTo>
                <a:lnTo>
                  <a:pt x="22643" y="160375"/>
                </a:lnTo>
                <a:lnTo>
                  <a:pt x="57868" y="160375"/>
                </a:lnTo>
                <a:lnTo>
                  <a:pt x="57390" y="160096"/>
                </a:lnTo>
                <a:lnTo>
                  <a:pt x="51917" y="156387"/>
                </a:lnTo>
                <a:lnTo>
                  <a:pt x="47040" y="152488"/>
                </a:lnTo>
                <a:lnTo>
                  <a:pt x="42773" y="148475"/>
                </a:lnTo>
                <a:lnTo>
                  <a:pt x="172192" y="148475"/>
                </a:lnTo>
                <a:lnTo>
                  <a:pt x="156542" y="147308"/>
                </a:lnTo>
                <a:lnTo>
                  <a:pt x="137490" y="145384"/>
                </a:lnTo>
                <a:lnTo>
                  <a:pt x="119023" y="143001"/>
                </a:lnTo>
                <a:lnTo>
                  <a:pt x="119023" y="139242"/>
                </a:lnTo>
                <a:lnTo>
                  <a:pt x="96417" y="139242"/>
                </a:lnTo>
                <a:lnTo>
                  <a:pt x="52723" y="127987"/>
                </a:lnTo>
                <a:lnTo>
                  <a:pt x="22643" y="109956"/>
                </a:lnTo>
                <a:lnTo>
                  <a:pt x="22643" y="108559"/>
                </a:lnTo>
                <a:lnTo>
                  <a:pt x="72464" y="84307"/>
                </a:lnTo>
                <a:lnTo>
                  <a:pt x="96417" y="78930"/>
                </a:lnTo>
                <a:lnTo>
                  <a:pt x="119023" y="78930"/>
                </a:lnTo>
                <a:lnTo>
                  <a:pt x="119023" y="62179"/>
                </a:lnTo>
                <a:lnTo>
                  <a:pt x="117588" y="59042"/>
                </a:lnTo>
                <a:lnTo>
                  <a:pt x="113016" y="55156"/>
                </a:lnTo>
                <a:lnTo>
                  <a:pt x="110400" y="54165"/>
                </a:lnTo>
                <a:close/>
              </a:path>
              <a:path w="460375" h="504190">
                <a:moveTo>
                  <a:pt x="57868" y="160375"/>
                </a:moveTo>
                <a:lnTo>
                  <a:pt x="22643" y="160375"/>
                </a:lnTo>
                <a:lnTo>
                  <a:pt x="27487" y="165192"/>
                </a:lnTo>
                <a:lnTo>
                  <a:pt x="64723" y="190723"/>
                </a:lnTo>
                <a:lnTo>
                  <a:pt x="113353" y="209791"/>
                </a:lnTo>
                <a:lnTo>
                  <a:pt x="141236" y="216712"/>
                </a:lnTo>
                <a:lnTo>
                  <a:pt x="141236" y="478916"/>
                </a:lnTo>
                <a:lnTo>
                  <a:pt x="163905" y="478916"/>
                </a:lnTo>
                <a:lnTo>
                  <a:pt x="163905" y="455815"/>
                </a:lnTo>
                <a:lnTo>
                  <a:pt x="266122" y="455815"/>
                </a:lnTo>
                <a:lnTo>
                  <a:pt x="269226" y="452615"/>
                </a:lnTo>
                <a:lnTo>
                  <a:pt x="269226" y="435660"/>
                </a:lnTo>
                <a:lnTo>
                  <a:pt x="227926" y="435660"/>
                </a:lnTo>
                <a:lnTo>
                  <a:pt x="211822" y="435506"/>
                </a:lnTo>
                <a:lnTo>
                  <a:pt x="195754" y="435041"/>
                </a:lnTo>
                <a:lnTo>
                  <a:pt x="179766" y="434267"/>
                </a:lnTo>
                <a:lnTo>
                  <a:pt x="163905" y="433184"/>
                </a:lnTo>
                <a:lnTo>
                  <a:pt x="163905" y="201866"/>
                </a:lnTo>
                <a:lnTo>
                  <a:pt x="159968" y="197218"/>
                </a:lnTo>
                <a:lnTo>
                  <a:pt x="154609" y="196291"/>
                </a:lnTo>
                <a:lnTo>
                  <a:pt x="126270" y="189926"/>
                </a:lnTo>
                <a:lnTo>
                  <a:pt x="100218" y="181627"/>
                </a:lnTo>
                <a:lnTo>
                  <a:pt x="77056" y="171611"/>
                </a:lnTo>
                <a:lnTo>
                  <a:pt x="57868" y="160375"/>
                </a:lnTo>
                <a:close/>
              </a:path>
              <a:path w="460375" h="504190">
                <a:moveTo>
                  <a:pt x="266122" y="455815"/>
                </a:moveTo>
                <a:lnTo>
                  <a:pt x="163905" y="455815"/>
                </a:lnTo>
                <a:lnTo>
                  <a:pt x="180177" y="456908"/>
                </a:lnTo>
                <a:lnTo>
                  <a:pt x="196651" y="457690"/>
                </a:lnTo>
                <a:lnTo>
                  <a:pt x="213274" y="458160"/>
                </a:lnTo>
                <a:lnTo>
                  <a:pt x="229996" y="458317"/>
                </a:lnTo>
                <a:lnTo>
                  <a:pt x="244247" y="458208"/>
                </a:lnTo>
                <a:lnTo>
                  <a:pt x="258241" y="457898"/>
                </a:lnTo>
                <a:lnTo>
                  <a:pt x="264303" y="457690"/>
                </a:lnTo>
                <a:lnTo>
                  <a:pt x="266122" y="455815"/>
                </a:lnTo>
                <a:close/>
              </a:path>
              <a:path w="460375" h="504190">
                <a:moveTo>
                  <a:pt x="363714" y="353987"/>
                </a:moveTo>
                <a:lnTo>
                  <a:pt x="269226" y="353987"/>
                </a:lnTo>
                <a:lnTo>
                  <a:pt x="288081" y="355033"/>
                </a:lnTo>
                <a:lnTo>
                  <a:pt x="306375" y="356474"/>
                </a:lnTo>
                <a:lnTo>
                  <a:pt x="324053" y="358303"/>
                </a:lnTo>
                <a:lnTo>
                  <a:pt x="341058" y="360514"/>
                </a:lnTo>
                <a:lnTo>
                  <a:pt x="341058" y="441286"/>
                </a:lnTo>
                <a:lnTo>
                  <a:pt x="342505" y="444436"/>
                </a:lnTo>
                <a:lnTo>
                  <a:pt x="347065" y="448335"/>
                </a:lnTo>
                <a:lnTo>
                  <a:pt x="349655" y="449325"/>
                </a:lnTo>
                <a:lnTo>
                  <a:pt x="352386" y="449325"/>
                </a:lnTo>
                <a:lnTo>
                  <a:pt x="395244" y="440577"/>
                </a:lnTo>
                <a:lnTo>
                  <a:pt x="433823" y="426483"/>
                </a:lnTo>
                <a:lnTo>
                  <a:pt x="437210" y="424560"/>
                </a:lnTo>
                <a:lnTo>
                  <a:pt x="363714" y="424560"/>
                </a:lnTo>
                <a:lnTo>
                  <a:pt x="363714" y="353987"/>
                </a:lnTo>
                <a:close/>
              </a:path>
              <a:path w="460375" h="504190">
                <a:moveTo>
                  <a:pt x="269226" y="172872"/>
                </a:moveTo>
                <a:lnTo>
                  <a:pt x="246570" y="172872"/>
                </a:lnTo>
                <a:lnTo>
                  <a:pt x="246570" y="435521"/>
                </a:lnTo>
                <a:lnTo>
                  <a:pt x="241121" y="435622"/>
                </a:lnTo>
                <a:lnTo>
                  <a:pt x="235559" y="435660"/>
                </a:lnTo>
                <a:lnTo>
                  <a:pt x="269226" y="435660"/>
                </a:lnTo>
                <a:lnTo>
                  <a:pt x="269226" y="353987"/>
                </a:lnTo>
                <a:lnTo>
                  <a:pt x="363714" y="353987"/>
                </a:lnTo>
                <a:lnTo>
                  <a:pt x="363714" y="337692"/>
                </a:lnTo>
                <a:lnTo>
                  <a:pt x="341058" y="337692"/>
                </a:lnTo>
                <a:lnTo>
                  <a:pt x="323983" y="335542"/>
                </a:lnTo>
                <a:lnTo>
                  <a:pt x="306285" y="333763"/>
                </a:lnTo>
                <a:lnTo>
                  <a:pt x="288015" y="332369"/>
                </a:lnTo>
                <a:lnTo>
                  <a:pt x="269226" y="331368"/>
                </a:lnTo>
                <a:lnTo>
                  <a:pt x="269226" y="172872"/>
                </a:lnTo>
                <a:close/>
              </a:path>
              <a:path w="460375" h="504190">
                <a:moveTo>
                  <a:pt x="459980" y="139255"/>
                </a:moveTo>
                <a:lnTo>
                  <a:pt x="437374" y="139255"/>
                </a:lnTo>
                <a:lnTo>
                  <a:pt x="437374" y="394792"/>
                </a:lnTo>
                <a:lnTo>
                  <a:pt x="437133" y="396366"/>
                </a:lnTo>
                <a:lnTo>
                  <a:pt x="387676" y="419167"/>
                </a:lnTo>
                <a:lnTo>
                  <a:pt x="363714" y="424560"/>
                </a:lnTo>
                <a:lnTo>
                  <a:pt x="437210" y="424560"/>
                </a:lnTo>
                <a:lnTo>
                  <a:pt x="459980" y="402081"/>
                </a:lnTo>
                <a:lnTo>
                  <a:pt x="459980" y="139255"/>
                </a:lnTo>
                <a:close/>
              </a:path>
              <a:path w="460375" h="504190">
                <a:moveTo>
                  <a:pt x="411486" y="67856"/>
                </a:moveTo>
                <a:lnTo>
                  <a:pt x="230441" y="67856"/>
                </a:lnTo>
                <a:lnTo>
                  <a:pt x="272258" y="68862"/>
                </a:lnTo>
                <a:lnTo>
                  <a:pt x="312338" y="71794"/>
                </a:lnTo>
                <a:lnTo>
                  <a:pt x="381977" y="82905"/>
                </a:lnTo>
                <a:lnTo>
                  <a:pt x="425932" y="98463"/>
                </a:lnTo>
                <a:lnTo>
                  <a:pt x="437336" y="107911"/>
                </a:lnTo>
                <a:lnTo>
                  <a:pt x="437286" y="109956"/>
                </a:lnTo>
                <a:lnTo>
                  <a:pt x="381630" y="135394"/>
                </a:lnTo>
                <a:lnTo>
                  <a:pt x="345058" y="142417"/>
                </a:lnTo>
                <a:lnTo>
                  <a:pt x="341058" y="147116"/>
                </a:lnTo>
                <a:lnTo>
                  <a:pt x="341058" y="337692"/>
                </a:lnTo>
                <a:lnTo>
                  <a:pt x="363714" y="337692"/>
                </a:lnTo>
                <a:lnTo>
                  <a:pt x="363714" y="162204"/>
                </a:lnTo>
                <a:lnTo>
                  <a:pt x="382249" y="158463"/>
                </a:lnTo>
                <a:lnTo>
                  <a:pt x="426948" y="144538"/>
                </a:lnTo>
                <a:lnTo>
                  <a:pt x="437374" y="139255"/>
                </a:lnTo>
                <a:lnTo>
                  <a:pt x="459980" y="139255"/>
                </a:lnTo>
                <a:lnTo>
                  <a:pt x="457176" y="90574"/>
                </a:lnTo>
                <a:lnTo>
                  <a:pt x="446681" y="69799"/>
                </a:lnTo>
                <a:lnTo>
                  <a:pt x="417245" y="69799"/>
                </a:lnTo>
                <a:lnTo>
                  <a:pt x="411486" y="67856"/>
                </a:lnTo>
                <a:close/>
              </a:path>
              <a:path w="460375" h="504190">
                <a:moveTo>
                  <a:pt x="172192" y="148475"/>
                </a:moveTo>
                <a:lnTo>
                  <a:pt x="42773" y="148475"/>
                </a:lnTo>
                <a:lnTo>
                  <a:pt x="52389" y="151716"/>
                </a:lnTo>
                <a:lnTo>
                  <a:pt x="120495" y="166086"/>
                </a:lnTo>
                <a:lnTo>
                  <a:pt x="191649" y="172239"/>
                </a:lnTo>
                <a:lnTo>
                  <a:pt x="229996" y="173024"/>
                </a:lnTo>
                <a:lnTo>
                  <a:pt x="235559" y="173024"/>
                </a:lnTo>
                <a:lnTo>
                  <a:pt x="246570" y="172872"/>
                </a:lnTo>
                <a:lnTo>
                  <a:pt x="269226" y="172872"/>
                </a:lnTo>
                <a:lnTo>
                  <a:pt x="269226" y="158267"/>
                </a:lnTo>
                <a:lnTo>
                  <a:pt x="267982" y="155320"/>
                </a:lnTo>
                <a:lnTo>
                  <a:pt x="263664" y="151117"/>
                </a:lnTo>
                <a:lnTo>
                  <a:pt x="261901" y="150406"/>
                </a:lnTo>
                <a:lnTo>
                  <a:pt x="226237" y="150406"/>
                </a:lnTo>
                <a:lnTo>
                  <a:pt x="218795" y="150304"/>
                </a:lnTo>
                <a:lnTo>
                  <a:pt x="218795" y="149758"/>
                </a:lnTo>
                <a:lnTo>
                  <a:pt x="196176" y="149758"/>
                </a:lnTo>
                <a:lnTo>
                  <a:pt x="176123" y="148768"/>
                </a:lnTo>
                <a:lnTo>
                  <a:pt x="172192" y="148475"/>
                </a:lnTo>
                <a:close/>
              </a:path>
              <a:path w="460375" h="504190">
                <a:moveTo>
                  <a:pt x="260768" y="149948"/>
                </a:moveTo>
                <a:lnTo>
                  <a:pt x="257568" y="149948"/>
                </a:lnTo>
                <a:lnTo>
                  <a:pt x="243901" y="150287"/>
                </a:lnTo>
                <a:lnTo>
                  <a:pt x="229996" y="150406"/>
                </a:lnTo>
                <a:lnTo>
                  <a:pt x="261901" y="150406"/>
                </a:lnTo>
                <a:lnTo>
                  <a:pt x="260768" y="149948"/>
                </a:lnTo>
                <a:close/>
              </a:path>
              <a:path w="460375" h="504190">
                <a:moveTo>
                  <a:pt x="229996" y="45211"/>
                </a:moveTo>
                <a:lnTo>
                  <a:pt x="214718" y="45288"/>
                </a:lnTo>
                <a:lnTo>
                  <a:pt x="200989" y="45669"/>
                </a:lnTo>
                <a:lnTo>
                  <a:pt x="196176" y="50634"/>
                </a:lnTo>
                <a:lnTo>
                  <a:pt x="196176" y="149758"/>
                </a:lnTo>
                <a:lnTo>
                  <a:pt x="218795" y="149758"/>
                </a:lnTo>
                <a:lnTo>
                  <a:pt x="218795" y="67906"/>
                </a:lnTo>
                <a:lnTo>
                  <a:pt x="411486" y="67856"/>
                </a:lnTo>
                <a:lnTo>
                  <a:pt x="371296" y="57429"/>
                </a:lnTo>
                <a:lnTo>
                  <a:pt x="321423" y="50012"/>
                </a:lnTo>
                <a:lnTo>
                  <a:pt x="321423" y="47853"/>
                </a:lnTo>
                <a:lnTo>
                  <a:pt x="298792" y="47853"/>
                </a:lnTo>
                <a:lnTo>
                  <a:pt x="281962" y="46713"/>
                </a:lnTo>
                <a:lnTo>
                  <a:pt x="264846" y="45889"/>
                </a:lnTo>
                <a:lnTo>
                  <a:pt x="247505" y="45387"/>
                </a:lnTo>
                <a:lnTo>
                  <a:pt x="229996" y="45211"/>
                </a:lnTo>
                <a:close/>
              </a:path>
              <a:path w="460375" h="504190">
                <a:moveTo>
                  <a:pt x="119023" y="78930"/>
                </a:moveTo>
                <a:lnTo>
                  <a:pt x="96417" y="78930"/>
                </a:lnTo>
                <a:lnTo>
                  <a:pt x="96417" y="139242"/>
                </a:lnTo>
                <a:lnTo>
                  <a:pt x="119023" y="139242"/>
                </a:lnTo>
                <a:lnTo>
                  <a:pt x="119023" y="78930"/>
                </a:lnTo>
                <a:close/>
              </a:path>
              <a:path w="460375" h="504190">
                <a:moveTo>
                  <a:pt x="390264" y="25234"/>
                </a:moveTo>
                <a:lnTo>
                  <a:pt x="321423" y="25234"/>
                </a:lnTo>
                <a:lnTo>
                  <a:pt x="345312" y="31653"/>
                </a:lnTo>
                <a:lnTo>
                  <a:pt x="367113" y="39425"/>
                </a:lnTo>
                <a:lnTo>
                  <a:pt x="403364" y="58597"/>
                </a:lnTo>
                <a:lnTo>
                  <a:pt x="417245" y="69799"/>
                </a:lnTo>
                <a:lnTo>
                  <a:pt x="446681" y="69799"/>
                </a:lnTo>
                <a:lnTo>
                  <a:pt x="435140" y="55558"/>
                </a:lnTo>
                <a:lnTo>
                  <a:pt x="416267" y="39992"/>
                </a:lnTo>
                <a:lnTo>
                  <a:pt x="394844" y="27265"/>
                </a:lnTo>
                <a:lnTo>
                  <a:pt x="390264" y="25234"/>
                </a:lnTo>
                <a:close/>
              </a:path>
              <a:path w="460375" h="504190">
                <a:moveTo>
                  <a:pt x="310793" y="0"/>
                </a:moveTo>
                <a:lnTo>
                  <a:pt x="307428" y="0"/>
                </a:lnTo>
                <a:lnTo>
                  <a:pt x="304863" y="927"/>
                </a:lnTo>
                <a:lnTo>
                  <a:pt x="300278" y="4762"/>
                </a:lnTo>
                <a:lnTo>
                  <a:pt x="298792" y="7962"/>
                </a:lnTo>
                <a:lnTo>
                  <a:pt x="298792" y="47853"/>
                </a:lnTo>
                <a:lnTo>
                  <a:pt x="321423" y="47853"/>
                </a:lnTo>
                <a:lnTo>
                  <a:pt x="321423" y="25234"/>
                </a:lnTo>
                <a:lnTo>
                  <a:pt x="390264" y="25234"/>
                </a:lnTo>
                <a:lnTo>
                  <a:pt x="370117" y="16302"/>
                </a:lnTo>
                <a:lnTo>
                  <a:pt x="342449" y="7236"/>
                </a:lnTo>
                <a:lnTo>
                  <a:pt x="312203" y="203"/>
                </a:lnTo>
                <a:lnTo>
                  <a:pt x="311517" y="76"/>
                </a:lnTo>
                <a:lnTo>
                  <a:pt x="310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041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5"/>
          <p:cNvSpPr txBox="1"/>
          <p:nvPr/>
        </p:nvSpPr>
        <p:spPr>
          <a:xfrm>
            <a:off x="4446608" y="4237881"/>
            <a:ext cx="5326566" cy="186243"/>
          </a:xfrm>
          <a:prstGeom prst="rect">
            <a:avLst/>
          </a:prstGeom>
        </p:spPr>
        <p:txBody>
          <a:bodyPr vert="horz" wrap="square" lIns="0" tIns="19532" rIns="0" bIns="0" rtlCol="0">
            <a:spAutoFit/>
          </a:bodyPr>
          <a:lstStyle/>
          <a:p>
            <a:pPr marL="14468" marR="0" lvl="0" indent="0" algn="r" defTabSz="1041684" rtl="0" eaLnBrk="1" fontAlgn="auto" latinLnBrk="0" hangingPunct="1">
              <a:lnSpc>
                <a:spcPct val="100000"/>
              </a:lnSpc>
              <a:spcBef>
                <a:spcPts val="1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82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Центр противодействия </a:t>
            </a:r>
            <a:r>
              <a:rPr kumimoji="0" lang="ru-RU" sz="1082" b="0" i="0" u="none" strike="noStrike" kern="1200" cap="none" spc="4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кибератакам</a:t>
            </a:r>
            <a:r>
              <a:rPr kumimoji="0" lang="en-US" sz="1082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IZ</a:t>
            </a:r>
            <a:r>
              <a:rPr kumimoji="0" lang="ru-RU" sz="1082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1082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</a:t>
            </a:r>
            <a:r>
              <a:rPr kumimoji="0" lang="ru-RU" sz="1082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sz="108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0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2"/>
          <p:cNvSpPr txBox="1">
            <a:spLocks/>
          </p:cNvSpPr>
          <p:nvPr/>
        </p:nvSpPr>
        <p:spPr>
          <a:xfrm>
            <a:off x="534302" y="410903"/>
            <a:ext cx="11657698" cy="649496"/>
          </a:xfrm>
          <a:prstGeom prst="rect">
            <a:avLst/>
          </a:prstGeom>
        </p:spPr>
        <p:txBody>
          <a:bodyPr vert="horz" wrap="square" lIns="0" tIns="155535" rIns="0" bIns="0" rtlCol="0">
            <a:spAutoFit/>
          </a:bodyPr>
          <a:lstStyle>
            <a:lvl1pPr>
              <a:defRPr sz="5183" b="1" i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4468" marR="0" lvl="0" indent="0" algn="l" defTabSz="914400" rtl="0" eaLnBrk="1" fontAlgn="auto" latinLnBrk="0" hangingPunct="1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23" normalizeH="0" baseline="0" noProof="0" dirty="0" smtClean="0">
                <a:ln>
                  <a:noFill/>
                </a:ln>
                <a:solidFill>
                  <a:srgbClr val="F79C3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Цифровой рубль: участники и очередь подключения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4302" y="1299222"/>
            <a:ext cx="1140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Цифровой рубль — это цифровая форма российской национальной валюты, которую Банк России планирует выпускать в дополнение к существующим формам денег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719BA47D-C446-48A6-A452-C063FD1B716F}"/>
              </a:ext>
            </a:extLst>
          </p:cNvPr>
          <p:cNvSpPr/>
          <p:nvPr/>
        </p:nvSpPr>
        <p:spPr>
          <a:xfrm>
            <a:off x="6206627" y="2058952"/>
            <a:ext cx="5360400" cy="4513921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FFBA04-5757-478C-B667-41AF474BFF71}"/>
              </a:ext>
            </a:extLst>
          </p:cNvPr>
          <p:cNvSpPr txBox="1"/>
          <p:nvPr/>
        </p:nvSpPr>
        <p:spPr>
          <a:xfrm>
            <a:off x="6112728" y="2011122"/>
            <a:ext cx="5364000" cy="4437808"/>
          </a:xfrm>
          <a:prstGeom prst="rect">
            <a:avLst/>
          </a:prstGeom>
          <a:solidFill>
            <a:srgbClr val="FCFCFC"/>
          </a:solidFill>
          <a:ln>
            <a:solidFill>
              <a:srgbClr val="00B0F0"/>
            </a:solidFill>
          </a:ln>
        </p:spPr>
        <p:txBody>
          <a:bodyPr wrap="square" lIns="107933" tIns="91383" rIns="71955" bIns="45691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 38">
            <a:extLst>
              <a:ext uri="{FF2B5EF4-FFF2-40B4-BE49-F238E27FC236}">
                <a16:creationId xmlns:a16="http://schemas.microsoft.com/office/drawing/2014/main" id="{EF6A1127-96CA-40B0-90E1-3B25671B9206}"/>
              </a:ext>
            </a:extLst>
          </p:cNvPr>
          <p:cNvSpPr/>
          <p:nvPr/>
        </p:nvSpPr>
        <p:spPr>
          <a:xfrm>
            <a:off x="6209164" y="2101584"/>
            <a:ext cx="3989895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all" spc="0" normalizeH="0" baseline="0" noProof="0" dirty="0">
              <a:ln>
                <a:noFill/>
              </a:ln>
              <a:solidFill>
                <a:srgbClr val="3CA4D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E60D43C-438B-4970-8283-2567447B5B6E}"/>
              </a:ext>
            </a:extLst>
          </p:cNvPr>
          <p:cNvCxnSpPr>
            <a:cxnSpLocks/>
          </p:cNvCxnSpPr>
          <p:nvPr/>
        </p:nvCxnSpPr>
        <p:spPr>
          <a:xfrm>
            <a:off x="6266449" y="2601562"/>
            <a:ext cx="3350576" cy="641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B6B8200-9141-4340-9D69-F082B2551EF1}"/>
              </a:ext>
            </a:extLst>
          </p:cNvPr>
          <p:cNvSpPr/>
          <p:nvPr/>
        </p:nvSpPr>
        <p:spPr>
          <a:xfrm>
            <a:off x="6225687" y="2607973"/>
            <a:ext cx="5026513" cy="2241194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tIns="91440" bIns="91440" rtlCol="0" anchor="t"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Подключение к платформе – комплексный проект, включающий работы в ИТ-инфраструктуре, АБС и  ландшафте представленных СЗИ;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Необходимо развертывание Удостоверяющего центра;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Требуется развернуть средства криптографической защиты информации для обеспечения защищенности узлов и каналов контура в Банке;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Требуется привести ИБ в соответствие общим требованиям ИБ;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Требуется доработка банковских систем и мобильного приложения Банка (требуется его первичная оценка аттестованной лабораторией;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</p:txBody>
      </p:sp>
      <p:sp>
        <p:nvSpPr>
          <p:cNvPr id="57" name="Rectangle 36">
            <a:extLst>
              <a:ext uri="{FF2B5EF4-FFF2-40B4-BE49-F238E27FC236}">
                <a16:creationId xmlns:a16="http://schemas.microsoft.com/office/drawing/2014/main" id="{719BA47D-C446-48A6-A452-C063FD1B716F}"/>
              </a:ext>
            </a:extLst>
          </p:cNvPr>
          <p:cNvSpPr/>
          <p:nvPr/>
        </p:nvSpPr>
        <p:spPr>
          <a:xfrm>
            <a:off x="628241" y="2058953"/>
            <a:ext cx="5359220" cy="4513920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BFFBA04-5757-478C-B667-41AF474BFF71}"/>
              </a:ext>
            </a:extLst>
          </p:cNvPr>
          <p:cNvSpPr txBox="1"/>
          <p:nvPr/>
        </p:nvSpPr>
        <p:spPr>
          <a:xfrm>
            <a:off x="534302" y="2011122"/>
            <a:ext cx="5364240" cy="4437806"/>
          </a:xfrm>
          <a:prstGeom prst="rect">
            <a:avLst/>
          </a:prstGeom>
          <a:solidFill>
            <a:srgbClr val="FCFCFC"/>
          </a:solidFill>
          <a:ln>
            <a:solidFill>
              <a:srgbClr val="00B0F0"/>
            </a:solidFill>
          </a:ln>
        </p:spPr>
        <p:txBody>
          <a:bodyPr wrap="square" lIns="107933" tIns="91383" rIns="71955" bIns="45691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Rectangle 38">
            <a:extLst>
              <a:ext uri="{FF2B5EF4-FFF2-40B4-BE49-F238E27FC236}">
                <a16:creationId xmlns:a16="http://schemas.microsoft.com/office/drawing/2014/main" id="{EF6A1127-96CA-40B0-90E1-3B25671B9206}"/>
              </a:ext>
            </a:extLst>
          </p:cNvPr>
          <p:cNvSpPr/>
          <p:nvPr/>
        </p:nvSpPr>
        <p:spPr>
          <a:xfrm>
            <a:off x="618081" y="2101584"/>
            <a:ext cx="3991600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rgbClr val="3CA4D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График подключения к платформе</a:t>
            </a:r>
            <a:endParaRPr kumimoji="0" lang="ru-RU" sz="1200" b="1" i="0" u="none" strike="noStrike" kern="1200" cap="all" spc="0" normalizeH="0" baseline="0" noProof="0" dirty="0">
              <a:ln>
                <a:noFill/>
              </a:ln>
              <a:solidFill>
                <a:srgbClr val="3CA4D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7E60D43C-438B-4970-8283-2567447B5B6E}"/>
              </a:ext>
            </a:extLst>
          </p:cNvPr>
          <p:cNvCxnSpPr>
            <a:cxnSpLocks/>
          </p:cNvCxnSpPr>
          <p:nvPr/>
        </p:nvCxnSpPr>
        <p:spPr>
          <a:xfrm>
            <a:off x="688090" y="2601562"/>
            <a:ext cx="3190587" cy="641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6B6B8200-9141-4340-9D69-F082B2551EF1}"/>
              </a:ext>
            </a:extLst>
          </p:cNvPr>
          <p:cNvSpPr/>
          <p:nvPr/>
        </p:nvSpPr>
        <p:spPr>
          <a:xfrm>
            <a:off x="647312" y="2607973"/>
            <a:ext cx="5251230" cy="2241194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tIns="91440" bIns="91440" rtlCol="0" anchor="t"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Крупнейшие банки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 к 1 июля 2025 года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должны будут обеспечить своим клиентам возможность проводить операции с цифровыми рублями.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Остальным банкам с универсальной лицензией предоставляется больше времени на доработку своих систем — до 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1 июля 2026 года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, прочим кредитным организациям —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до 1 июля 2027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 года.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Планируется установить сроки обязательного приема оплаты в цифровых рублях для торговых и сервисных предприятий (ТСП). Компании с годовой выручкой более 30 млн рублей должны будут это делать с 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1 июля 2025 года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, более 20 млн рублей —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с 1 июля 2026 года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, все другие —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с 1 июля 2027 года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lvl="0">
              <a:defRPr/>
            </a:pPr>
            <a:r>
              <a:rPr lang="ru-RU" sz="1400" noProof="0" dirty="0" smtClean="0">
                <a:solidFill>
                  <a:prstClr val="black"/>
                </a:solidFill>
                <a:latin typeface=" Arial"/>
              </a:rPr>
              <a:t>Источник: </a:t>
            </a:r>
            <a:r>
              <a:rPr lang="en-US" sz="1400" dirty="0">
                <a:solidFill>
                  <a:prstClr val="black"/>
                </a:solidFill>
                <a:latin typeface=" Arial"/>
                <a:hlinkClick r:id="rId2"/>
              </a:rPr>
              <a:t>https://www.cbr.ru/fintech/dr</a:t>
            </a:r>
            <a:r>
              <a:rPr lang="en-US" sz="1400" dirty="0" smtClean="0">
                <a:solidFill>
                  <a:prstClr val="black"/>
                </a:solidFill>
                <a:latin typeface=" Arial"/>
                <a:hlinkClick r:id="rId2"/>
              </a:rPr>
              <a:t>/</a:t>
            </a:r>
            <a:r>
              <a:rPr lang="ru-RU" sz="1400" dirty="0" smtClean="0">
                <a:solidFill>
                  <a:prstClr val="black"/>
                </a:solidFill>
                <a:latin typeface=" Arial"/>
              </a:rPr>
              <a:t>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</p:txBody>
      </p:sp>
      <p:sp>
        <p:nvSpPr>
          <p:cNvPr id="20" name="Rectangle 38">
            <a:extLst>
              <a:ext uri="{FF2B5EF4-FFF2-40B4-BE49-F238E27FC236}">
                <a16:creationId xmlns:a16="http://schemas.microsoft.com/office/drawing/2014/main" id="{EF6A1127-96CA-40B0-90E1-3B25671B9206}"/>
              </a:ext>
            </a:extLst>
          </p:cNvPr>
          <p:cNvSpPr/>
          <p:nvPr/>
        </p:nvSpPr>
        <p:spPr>
          <a:xfrm>
            <a:off x="6205670" y="2101584"/>
            <a:ext cx="3991600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rgbClr val="3CA4D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</a:t>
            </a:r>
            <a:r>
              <a:rPr kumimoji="0" lang="ru-RU" sz="12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3CA4D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подключени</a:t>
            </a:r>
            <a:r>
              <a:rPr kumimoji="0" lang="ru-RU" sz="1200" b="1" i="0" u="none" strike="noStrike" kern="1200" cap="all" spc="0" normalizeH="0" baseline="0" noProof="0" dirty="0" err="1">
                <a:ln>
                  <a:noFill/>
                </a:ln>
                <a:solidFill>
                  <a:srgbClr val="3CA4D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Ю</a:t>
            </a:r>
            <a:endParaRPr kumimoji="0" lang="ru-RU" sz="1200" b="1" i="0" u="none" strike="noStrike" kern="1200" cap="all" spc="0" normalizeH="0" baseline="0" noProof="0" dirty="0">
              <a:ln>
                <a:noFill/>
              </a:ln>
              <a:solidFill>
                <a:srgbClr val="3CA4D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2"/>
          <p:cNvSpPr txBox="1">
            <a:spLocks/>
          </p:cNvSpPr>
          <p:nvPr/>
        </p:nvSpPr>
        <p:spPr>
          <a:xfrm>
            <a:off x="534302" y="410903"/>
            <a:ext cx="11657698" cy="649496"/>
          </a:xfrm>
          <a:prstGeom prst="rect">
            <a:avLst/>
          </a:prstGeom>
        </p:spPr>
        <p:txBody>
          <a:bodyPr vert="horz" wrap="square" lIns="0" tIns="155535" rIns="0" bIns="0" rtlCol="0">
            <a:spAutoFit/>
          </a:bodyPr>
          <a:lstStyle>
            <a:lvl1pPr>
              <a:defRPr sz="5183" b="1" i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4468" marR="0" lvl="0" indent="0" algn="l" defTabSz="914400" rtl="0" eaLnBrk="1" fontAlgn="auto" latinLnBrk="0" hangingPunct="1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23" normalizeH="0" baseline="0" noProof="0" dirty="0" smtClean="0">
                <a:ln>
                  <a:noFill/>
                </a:ln>
                <a:solidFill>
                  <a:srgbClr val="F79C3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Путь Банка по подключению к платформе ЦР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56600" y="1472059"/>
            <a:ext cx="5488600" cy="4142835"/>
            <a:chOff x="556600" y="1472059"/>
            <a:chExt cx="5488600" cy="4142835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62903D66-87C7-49C2-BA6E-F224AFCF445D}"/>
                </a:ext>
              </a:extLst>
            </p:cNvPr>
            <p:cNvCxnSpPr>
              <a:cxnSpLocks/>
              <a:endCxn id="66" idx="4"/>
            </p:cNvCxnSpPr>
            <p:nvPr/>
          </p:nvCxnSpPr>
          <p:spPr>
            <a:xfrm>
              <a:off x="813227" y="2012059"/>
              <a:ext cx="6814" cy="3557225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Arrow: Pentagon 56">
              <a:extLst>
                <a:ext uri="{FF2B5EF4-FFF2-40B4-BE49-F238E27FC236}">
                  <a16:creationId xmlns:a16="http://schemas.microsoft.com/office/drawing/2014/main" id="{4550A86A-2A37-45B8-8B9C-5924C6746B44}"/>
                </a:ext>
              </a:extLst>
            </p:cNvPr>
            <p:cNvSpPr/>
            <p:nvPr/>
          </p:nvSpPr>
          <p:spPr>
            <a:xfrm>
              <a:off x="556600" y="1472059"/>
              <a:ext cx="540000" cy="540000"/>
            </a:xfrm>
            <a:prstGeom prst="homePlate">
              <a:avLst>
                <a:gd name="adj" fmla="val 0"/>
              </a:avLst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!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6B779D4-5783-400F-BADC-929891813264}"/>
                </a:ext>
              </a:extLst>
            </p:cNvPr>
            <p:cNvSpPr/>
            <p:nvPr/>
          </p:nvSpPr>
          <p:spPr>
            <a:xfrm>
              <a:off x="1167446" y="2313158"/>
              <a:ext cx="4161331" cy="305807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tIns="91440" bIns="9144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6363D"/>
                  </a:solidFill>
                  <a:effectLst/>
                  <a:uLnTx/>
                  <a:uFillTx/>
                  <a:latin typeface=" Arial"/>
                  <a:ea typeface="+mn-ea"/>
                  <a:cs typeface="Arial" panose="020B0604020202020204" pitchFamily="34" charset="0"/>
                </a:rPr>
                <a:t>Обеспечение функционирования подчиненного Удостоверяющего центра участника </a:t>
              </a:r>
              <a:r>
                <a:rPr kumimoji="0" lang="ru-RU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6363D"/>
                  </a:solidFill>
                  <a:effectLst/>
                  <a:uLnTx/>
                  <a:uFillTx/>
                  <a:latin typeface=" Arial"/>
                  <a:ea typeface="+mn-ea"/>
                  <a:cs typeface="Arial" panose="020B0604020202020204" pitchFamily="34" charset="0"/>
                </a:rPr>
                <a:t>ПлЦР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36363D"/>
                </a:solidFill>
                <a:effectLst/>
                <a:uLnTx/>
                <a:uFillTx/>
                <a:latin typeface=" 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AF35E027-CBC8-4DBB-B4BA-5A984FF38850}"/>
                </a:ext>
              </a:extLst>
            </p:cNvPr>
            <p:cNvSpPr/>
            <p:nvPr/>
          </p:nvSpPr>
          <p:spPr>
            <a:xfrm>
              <a:off x="730041" y="2376856"/>
              <a:ext cx="180000" cy="180000"/>
            </a:xfrm>
            <a:prstGeom prst="ellipse">
              <a:avLst/>
            </a:prstGeom>
            <a:solidFill>
              <a:srgbClr val="00B0F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8AF6BC72-4A3F-42F4-AAAF-DE75226DE9B7}"/>
                </a:ext>
              </a:extLst>
            </p:cNvPr>
            <p:cNvSpPr/>
            <p:nvPr/>
          </p:nvSpPr>
          <p:spPr>
            <a:xfrm>
              <a:off x="1167446" y="2857338"/>
              <a:ext cx="3104679" cy="35494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tIns="91440" bIns="9144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6363D"/>
                  </a:solidFill>
                  <a:effectLst/>
                  <a:uLnTx/>
                  <a:uFillTx/>
                  <a:latin typeface=" Arial"/>
                  <a:ea typeface="+mn-ea"/>
                  <a:cs typeface="Arial" panose="020B0604020202020204" pitchFamily="34" charset="0"/>
                </a:rPr>
                <a:t>Регистрация на </a:t>
              </a:r>
              <a:r>
                <a:rPr kumimoji="0" lang="ru-RU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6363D"/>
                  </a:solidFill>
                  <a:effectLst/>
                  <a:uLnTx/>
                  <a:uFillTx/>
                  <a:latin typeface=" Arial"/>
                  <a:ea typeface="+mn-ea"/>
                  <a:cs typeface="Arial" panose="020B0604020202020204" pitchFamily="34" charset="0"/>
                </a:rPr>
                <a:t>ПлЦР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6363D"/>
                  </a:solidFill>
                  <a:effectLst/>
                  <a:uLnTx/>
                  <a:uFillTx/>
                  <a:latin typeface=" Arial"/>
                  <a:ea typeface="+mn-ea"/>
                  <a:cs typeface="Arial" panose="020B0604020202020204" pitchFamily="34" charset="0"/>
                </a:rPr>
                <a:t> и открытие счета цифрового рубля участника </a:t>
              </a:r>
              <a:r>
                <a:rPr kumimoji="0" lang="ru-RU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6363D"/>
                  </a:solidFill>
                  <a:effectLst/>
                  <a:uLnTx/>
                  <a:uFillTx/>
                  <a:latin typeface=" Arial"/>
                  <a:ea typeface="+mn-ea"/>
                  <a:cs typeface="Arial" panose="020B0604020202020204" pitchFamily="34" charset="0"/>
                </a:rPr>
                <a:t>ПлЦР</a:t>
              </a:r>
              <a:endPara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36363D"/>
                </a:solidFill>
                <a:effectLst/>
                <a:uLnTx/>
                <a:uFillTx/>
                <a:latin typeface=" 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8F13B04D-9DE4-49BC-91D7-BFB9A4C65D41}"/>
                </a:ext>
              </a:extLst>
            </p:cNvPr>
            <p:cNvSpPr/>
            <p:nvPr/>
          </p:nvSpPr>
          <p:spPr>
            <a:xfrm>
              <a:off x="1287188" y="1564586"/>
              <a:ext cx="4758012" cy="35494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tIns="91440" bIns="9144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6363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Порядок подключения участника платформы к платформе цифрового рубля</a:t>
              </a: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36363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167446" y="3431195"/>
              <a:ext cx="304442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rPr>
                <a:t>Доработка автоматизированных систем КО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167446" y="3911717"/>
              <a:ext cx="368883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rPr>
                <a:t>Доработка мобильного приложения участника </a:t>
              </a:r>
              <a:r>
                <a:rPr kumimoji="0" lang="ru-RU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rPr>
                <a:t>ПлЦР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167446" y="4392239"/>
              <a:ext cx="286328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rPr>
                <a:t>Подключение к тестовому контуру </a:t>
              </a:r>
              <a:r>
                <a:rPr kumimoji="0" lang="ru-RU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rPr>
                <a:t>ПлЦР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167446" y="4872761"/>
              <a:ext cx="367280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rPr>
                <a:t>Выполнение ТИВ и пользовательского тестирования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167446" y="5353284"/>
              <a:ext cx="287610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rPr>
                <a:t>Подключение к промышленному контуру</a:t>
              </a: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AF35E027-CBC8-4DBB-B4BA-5A984FF38850}"/>
                </a:ext>
              </a:extLst>
            </p:cNvPr>
            <p:cNvSpPr/>
            <p:nvPr/>
          </p:nvSpPr>
          <p:spPr>
            <a:xfrm>
              <a:off x="730041" y="2951911"/>
              <a:ext cx="180000" cy="180000"/>
            </a:xfrm>
            <a:prstGeom prst="ellipse">
              <a:avLst/>
            </a:prstGeom>
            <a:solidFill>
              <a:srgbClr val="00B0F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AF35E027-CBC8-4DBB-B4BA-5A984FF38850}"/>
                </a:ext>
              </a:extLst>
            </p:cNvPr>
            <p:cNvSpPr/>
            <p:nvPr/>
          </p:nvSpPr>
          <p:spPr>
            <a:xfrm>
              <a:off x="730041" y="3474347"/>
              <a:ext cx="180000" cy="180000"/>
            </a:xfrm>
            <a:prstGeom prst="ellipse">
              <a:avLst/>
            </a:prstGeom>
            <a:solidFill>
              <a:srgbClr val="00B0F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AF35E027-CBC8-4DBB-B4BA-5A984FF38850}"/>
                </a:ext>
              </a:extLst>
            </p:cNvPr>
            <p:cNvSpPr/>
            <p:nvPr/>
          </p:nvSpPr>
          <p:spPr>
            <a:xfrm>
              <a:off x="730041" y="3952522"/>
              <a:ext cx="180000" cy="180000"/>
            </a:xfrm>
            <a:prstGeom prst="ellipse">
              <a:avLst/>
            </a:prstGeom>
            <a:solidFill>
              <a:srgbClr val="00B0F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AF35E027-CBC8-4DBB-B4BA-5A984FF38850}"/>
                </a:ext>
              </a:extLst>
            </p:cNvPr>
            <p:cNvSpPr/>
            <p:nvPr/>
          </p:nvSpPr>
          <p:spPr>
            <a:xfrm>
              <a:off x="730041" y="4433044"/>
              <a:ext cx="180000" cy="180000"/>
            </a:xfrm>
            <a:prstGeom prst="ellipse">
              <a:avLst/>
            </a:prstGeom>
            <a:solidFill>
              <a:srgbClr val="00B0F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AF35E027-CBC8-4DBB-B4BA-5A984FF38850}"/>
                </a:ext>
              </a:extLst>
            </p:cNvPr>
            <p:cNvSpPr/>
            <p:nvPr/>
          </p:nvSpPr>
          <p:spPr>
            <a:xfrm>
              <a:off x="730041" y="4918890"/>
              <a:ext cx="180000" cy="180000"/>
            </a:xfrm>
            <a:prstGeom prst="ellipse">
              <a:avLst/>
            </a:prstGeom>
            <a:solidFill>
              <a:srgbClr val="00B0F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AF35E027-CBC8-4DBB-B4BA-5A984FF38850}"/>
                </a:ext>
              </a:extLst>
            </p:cNvPr>
            <p:cNvSpPr/>
            <p:nvPr/>
          </p:nvSpPr>
          <p:spPr>
            <a:xfrm>
              <a:off x="730041" y="5389284"/>
              <a:ext cx="180000" cy="180000"/>
            </a:xfrm>
            <a:prstGeom prst="ellipse">
              <a:avLst/>
            </a:prstGeom>
            <a:solidFill>
              <a:srgbClr val="00B0F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7" name="Рисунок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696" y="2488545"/>
            <a:ext cx="6145590" cy="2182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743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01639"/>
              </p:ext>
            </p:extLst>
          </p:nvPr>
        </p:nvGraphicFramePr>
        <p:xfrm>
          <a:off x="534302" y="1278602"/>
          <a:ext cx="10852040" cy="4522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7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4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99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3CA4DE"/>
                          </a:solidFill>
                        </a:rPr>
                        <a:t>Регламентирующие документы для участников </a:t>
                      </a:r>
                      <a:r>
                        <a:rPr lang="ru-RU" sz="1400" b="1" dirty="0" err="1" smtClean="0">
                          <a:solidFill>
                            <a:srgbClr val="3CA4DE"/>
                          </a:solidFill>
                        </a:rPr>
                        <a:t>ПлЦР</a:t>
                      </a:r>
                      <a:r>
                        <a:rPr lang="ru-RU" sz="1400" b="1" dirty="0" smtClean="0">
                          <a:solidFill>
                            <a:srgbClr val="3CA4DE"/>
                          </a:solidFill>
                        </a:rPr>
                        <a:t>*:</a:t>
                      </a:r>
                      <a:endParaRPr lang="ru-RU" sz="1400" dirty="0" smtClean="0">
                        <a:solidFill>
                          <a:srgbClr val="3CA4DE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756679"/>
                  </a:ext>
                </a:extLst>
              </a:tr>
              <a:tr h="3409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Общий документ</a:t>
                      </a: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</a:rPr>
                        <a:t>№ 820-П от 03.08.2023</a:t>
                      </a:r>
                      <a:r>
                        <a:rPr lang="ru-RU" sz="14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</a:rPr>
                        <a:t>«О платформе цифрового рубля»</a:t>
                      </a:r>
                    </a:p>
                  </a:txBody>
                  <a:tcPr>
                    <a:lnL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750718"/>
                  </a:ext>
                </a:extLst>
              </a:tr>
              <a:tr h="476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</a:rPr>
                        <a:t>2. Порядок подключения</a:t>
                      </a:r>
                      <a:endParaRPr lang="ru-RU" sz="1400" dirty="0" smtClean="0">
                        <a:solidFill>
                          <a:sysClr val="windowText" lastClr="000000"/>
                        </a:solidFill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Стандарт платформы цифрового рубля «Порядок подключения участника платформы к платформе цифрового рубля»</a:t>
                      </a:r>
                    </a:p>
                  </a:txBody>
                  <a:tcPr>
                    <a:lnL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</a:rPr>
                        <a:t>3. Общие</a:t>
                      </a:r>
                      <a:r>
                        <a:rPr lang="ru-RU" sz="14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</a:rPr>
                        <a:t>требования к обеспечению защиты информации</a:t>
                      </a:r>
                      <a:endParaRPr lang="ru-RU" sz="1400" dirty="0" smtClean="0">
                        <a:solidFill>
                          <a:sysClr val="windowText" lastClr="000000"/>
                        </a:solidFill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</a:rPr>
                        <a:t>Положение Банка России от 7 декабря 2023 г. № 833-П "О требованиях к обеспечению защиты информации для участников платформы цифрового рубля")</a:t>
                      </a:r>
                    </a:p>
                  </a:txBody>
                  <a:tcPr>
                    <a:lnL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</a:rPr>
                        <a:t>4. Требования к организации криптографической защиты информации</a:t>
                      </a:r>
                      <a:endParaRPr lang="en-US" sz="1400" dirty="0" smtClean="0">
                        <a:solidFill>
                          <a:sysClr val="windowText" lastClr="000000"/>
                        </a:solidFill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</a:rPr>
                        <a:t>Регламент взаимодействия Финансового посредника и Банка России при управлении криптографическими ключами Платформы Цифрового рубля; ПКЗ — 2005; </a:t>
                      </a:r>
                      <a:r>
                        <a:rPr lang="ru-RU" sz="1400" dirty="0" smtClean="0"/>
                        <a:t>Приказ ФСБ России N 796 «Об утверждении требований к средствам электронной подписи и требований к средствам удостоверяющего центра» </a:t>
                      </a:r>
                      <a:endParaRPr lang="ru-RU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9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</a:rPr>
                        <a:t>5. Требования к ПМ БР</a:t>
                      </a:r>
                      <a:endParaRPr lang="en-US" sz="1400" dirty="0" smtClean="0">
                        <a:solidFill>
                          <a:sysClr val="windowText" lastClr="000000"/>
                        </a:solidFill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</a:rPr>
                        <a:t>Руководство</a:t>
                      </a:r>
                      <a:r>
                        <a:rPr lang="ru-RU" sz="1400" baseline="0" dirty="0" smtClean="0">
                          <a:solidFill>
                            <a:sysClr val="windowText" lastClr="000000"/>
                          </a:solidFill>
                        </a:rPr>
                        <a:t> разработчика ПМ БР; Стандарт по упрощенному порядку; </a:t>
                      </a:r>
                      <a:r>
                        <a:rPr lang="ru-RU" sz="1400" dirty="0" smtClean="0"/>
                        <a:t>Порядок проведения работ по оценке влияния аппаратных, программно-аппаратных и программных средств сети (системы) конфиденциальной связи…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C</a:t>
                      </a:r>
                      <a:r>
                        <a:rPr lang="ru-RU" sz="1400" dirty="0" err="1" smtClean="0"/>
                        <a:t>пецификация</a:t>
                      </a:r>
                      <a:r>
                        <a:rPr lang="ru-RU" sz="1400" dirty="0" smtClean="0"/>
                        <a:t> на программный модуль </a:t>
                      </a:r>
                      <a:endParaRPr lang="ru-RU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40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lang="ru-RU" sz="1200" baseline="0" dirty="0" smtClean="0">
                          <a:solidFill>
                            <a:sysClr val="windowText" lastClr="000000"/>
                          </a:solidFill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Иные документы </a:t>
                      </a:r>
                      <a:endParaRPr lang="en-US" sz="1400" dirty="0" smtClean="0">
                        <a:solidFill>
                          <a:sysClr val="windowText" lastClr="000000"/>
                        </a:solidFill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Стандарт платформы цифрового рубля «Требования операционно-технологического взаимодействия на платформе цифрового рубля».</a:t>
                      </a:r>
                    </a:p>
                  </a:txBody>
                  <a:tcPr>
                    <a:lnL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101716"/>
                  </a:ext>
                </a:extLst>
              </a:tr>
              <a:tr h="42040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ysClr val="windowText" lastClr="000000"/>
                        </a:solidFill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Стандарт платформы цифрового рубля «Требования и рекомендации к пользовательским интерфейсам при совершении операций с цифровым рублем»</a:t>
                      </a:r>
                    </a:p>
                  </a:txBody>
                  <a:tcPr>
                    <a:lnL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80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670599"/>
                  </a:ext>
                </a:extLst>
              </a:tr>
            </a:tbl>
          </a:graphicData>
        </a:graphic>
      </p:graphicFrame>
      <p:sp>
        <p:nvSpPr>
          <p:cNvPr id="5" name="object 2"/>
          <p:cNvSpPr txBox="1">
            <a:spLocks/>
          </p:cNvSpPr>
          <p:nvPr/>
        </p:nvSpPr>
        <p:spPr>
          <a:xfrm>
            <a:off x="534302" y="410903"/>
            <a:ext cx="11657698" cy="649496"/>
          </a:xfrm>
          <a:prstGeom prst="rect">
            <a:avLst/>
          </a:prstGeom>
        </p:spPr>
        <p:txBody>
          <a:bodyPr vert="horz" wrap="square" lIns="0" tIns="155535" rIns="0" bIns="0" rtlCol="0">
            <a:spAutoFit/>
          </a:bodyPr>
          <a:lstStyle>
            <a:lvl1pPr>
              <a:defRPr sz="5183" b="1" i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4468" marR="0" lvl="0" indent="0" algn="l" defTabSz="914400" rtl="0" eaLnBrk="1" fontAlgn="auto" latinLnBrk="0" hangingPunct="1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23" normalizeH="0" baseline="0" noProof="0" dirty="0" smtClean="0">
                <a:ln>
                  <a:noFill/>
                </a:ln>
                <a:solidFill>
                  <a:srgbClr val="F79C3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Регламентирующие документы в области ИТ и ИБ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64998" y="-154027"/>
            <a:ext cx="84409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4122" y="6385480"/>
            <a:ext cx="55795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- Отдельные документы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находятся в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разработке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или</a:t>
            </a:r>
            <a:r>
              <a:rPr kumimoji="0" lang="ru-RU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доступны по запросу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2"/>
          <p:cNvSpPr txBox="1">
            <a:spLocks/>
          </p:cNvSpPr>
          <p:nvPr/>
        </p:nvSpPr>
        <p:spPr>
          <a:xfrm>
            <a:off x="534302" y="410903"/>
            <a:ext cx="11657698" cy="649496"/>
          </a:xfrm>
          <a:prstGeom prst="rect">
            <a:avLst/>
          </a:prstGeom>
        </p:spPr>
        <p:txBody>
          <a:bodyPr vert="horz" wrap="square" lIns="0" tIns="155535" rIns="0" bIns="0" rtlCol="0">
            <a:spAutoFit/>
          </a:bodyPr>
          <a:lstStyle>
            <a:lvl1pPr>
              <a:defRPr sz="5183" b="1" i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4468" marR="0" lvl="0" indent="0" algn="l" defTabSz="914400" rtl="0" eaLnBrk="1" fontAlgn="auto" latinLnBrk="0" hangingPunct="1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spc="-23" noProof="0" dirty="0" smtClean="0">
                <a:solidFill>
                  <a:srgbClr val="F79C3E"/>
                </a:solidFill>
              </a:rPr>
              <a:t>Общая схема взаимодействия (2/2)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302" y="1057490"/>
            <a:ext cx="7451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 архитектуры решения</a:t>
            </a:r>
            <a:endParaRPr lang="ru-RU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02" y="1423913"/>
            <a:ext cx="11056565" cy="510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5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2"/>
          <p:cNvSpPr txBox="1">
            <a:spLocks/>
          </p:cNvSpPr>
          <p:nvPr/>
        </p:nvSpPr>
        <p:spPr>
          <a:xfrm>
            <a:off x="534302" y="410903"/>
            <a:ext cx="11657698" cy="649496"/>
          </a:xfrm>
          <a:prstGeom prst="rect">
            <a:avLst/>
          </a:prstGeom>
        </p:spPr>
        <p:txBody>
          <a:bodyPr vert="horz" wrap="square" lIns="0" tIns="155535" rIns="0" bIns="0" rtlCol="0">
            <a:spAutoFit/>
          </a:bodyPr>
          <a:lstStyle>
            <a:lvl1pPr>
              <a:defRPr sz="5183" b="1" i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4468" marR="0" lvl="0" indent="0" algn="l" defTabSz="914400" rtl="0" eaLnBrk="1" fontAlgn="auto" latinLnBrk="0" hangingPunct="1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spc="-23" dirty="0" smtClean="0">
                <a:solidFill>
                  <a:srgbClr val="F79C3E"/>
                </a:solidFill>
              </a:rPr>
              <a:t>Минимальный и оптимальный набор работ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8" name="Table 2">
            <a:extLst>
              <a:ext uri="{FF2B5EF4-FFF2-40B4-BE49-F238E27FC236}">
                <a16:creationId xmlns:a16="http://schemas.microsoft.com/office/drawing/2014/main" id="{FAAD74B5-C258-4D06-AEE7-40C288DD5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00594"/>
              </p:ext>
            </p:extLst>
          </p:nvPr>
        </p:nvGraphicFramePr>
        <p:xfrm>
          <a:off x="2370667" y="1244066"/>
          <a:ext cx="9072033" cy="48501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072033">
                  <a:extLst>
                    <a:ext uri="{9D8B030D-6E8A-4147-A177-3AD203B41FA5}">
                      <a16:colId xmlns:a16="http://schemas.microsoft.com/office/drawing/2014/main" val="2575273046"/>
                    </a:ext>
                  </a:extLst>
                </a:gridCol>
              </a:tblGrid>
              <a:tr h="184905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Проектирование архитектуры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решения, разработка проектной и эксплуатационной документации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Монтаж серверов и АРМ обслуживающего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персонала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настройка и конфигурация ОС</a:t>
                      </a:r>
                      <a:endParaRPr lang="ru-RU" sz="1100" b="1" kern="0" baseline="0" dirty="0" smtClean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Развертывание и конфигурация Удостоверяющих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Центров (включая </a:t>
                      </a:r>
                      <a:r>
                        <a:rPr lang="en-US" sz="11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HSM 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сервер точного времени)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Установка и настройка СЗИ и СКЗИ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 серверах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Установка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настройка межсетевых экранов, коммутаторов и </a:t>
                      </a:r>
                      <a:r>
                        <a:rPr lang="en-US" sz="11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TLS-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шлюзов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организационно-распорядительной документации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b="1" kern="1200" baseline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Установка решения для автоматизации выпуска сертификатов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Установка и настройка решения для мониторинга работоспособности Удостоверяющих Центров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Кластеризация системы</a:t>
                      </a: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667162"/>
                  </a:ext>
                </a:extLst>
              </a:tr>
              <a:tr h="13685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Развертывание</a:t>
                      </a:r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решения для взаимодействия с Платформой ЦР (Контур контроля и контур обработки)</a:t>
                      </a:r>
                      <a:endParaRPr lang="ru-RU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Доработка</a:t>
                      </a:r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АБС (</a:t>
                      </a:r>
                      <a:r>
                        <a:rPr lang="ru-RU" sz="11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квитовка</a:t>
                      </a:r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платежей (</a:t>
                      </a:r>
                      <a:r>
                        <a:rPr 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ED101)</a:t>
                      </a:r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изменение статуса и баланса СЦР клиента, изменение реквизитов клиента, проверки ПОД / ФТ и проверки АБС, бух. учет по новым счетам 30502-3050</a:t>
                      </a:r>
                      <a:r>
                        <a:rPr 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API </a:t>
                      </a:r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ДБО ФЛ / ЮЛ…)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Доработка</a:t>
                      </a:r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ДБО ФЛ / ЮЛ (ПМ БР, экраны для веб-клиента, интеграция с АБС…)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Интеграция с ЕСИА и СБП</a:t>
                      </a:r>
                      <a:endParaRPr lang="ru-RU" sz="11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Встраивание ПМ БР в мобильное приложение (при наличии мобильного приложения)</a:t>
                      </a: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204117"/>
                  </a:ext>
                </a:extLst>
              </a:tr>
              <a:tr h="1546102">
                <a:tc>
                  <a:txBody>
                    <a:bodyPr/>
                    <a:lstStyle/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00" b="0" i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Оценка влияния для ПМ БР в мобильное приложение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Оценка влияния</a:t>
                      </a:r>
                      <a:r>
                        <a:rPr lang="ru-RU" sz="11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для контура контроля и контура обработки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Аудит на соответствие ГОСТ Р 57580.1-2017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00" b="0" i="0" kern="1200" baseline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Аудит на соответствие ОУД 4 для ДБО и ПО в контуре контроля и контуре обработки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Оценка влияния для решения автоматизации выпуска сертификатов</a:t>
                      </a: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074895"/>
                  </a:ext>
                </a:extLst>
              </a:tr>
            </a:tbl>
          </a:graphicData>
        </a:graphic>
      </p:graphicFrame>
      <p:sp>
        <p:nvSpPr>
          <p:cNvPr id="80" name="TextBox 79">
            <a:extLst>
              <a:ext uri="{FF2B5EF4-FFF2-40B4-BE49-F238E27FC236}">
                <a16:creationId xmlns:a16="http://schemas.microsoft.com/office/drawing/2014/main" id="{67427BCC-0F3B-4BD7-943D-3166ED697E1D}"/>
              </a:ext>
            </a:extLst>
          </p:cNvPr>
          <p:cNvSpPr txBox="1"/>
          <p:nvPr/>
        </p:nvSpPr>
        <p:spPr>
          <a:xfrm>
            <a:off x="334962" y="1244065"/>
            <a:ext cx="1985837" cy="1876587"/>
          </a:xfrm>
          <a:prstGeom prst="roundRect">
            <a:avLst>
              <a:gd name="adj" fmla="val 6949"/>
            </a:avLst>
          </a:prstGeom>
          <a:solidFill>
            <a:schemeClr val="bg1">
              <a:lumMod val="95000"/>
            </a:schemeClr>
          </a:solidFill>
        </p:spPr>
        <p:txBody>
          <a:bodyPr wrap="square" lIns="360000" anchor="ctr">
            <a:noAutofit/>
          </a:bodyPr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1B1A1A"/>
                </a:solidFill>
                <a:latin typeface=" Arial"/>
                <a:cs typeface="Arial Black" panose="020B0604020202020204" pitchFamily="34" charset="0"/>
              </a:rPr>
              <a:t>УЦ / СЗИ / СКЗИ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B1A1A"/>
              </a:solidFill>
              <a:effectLst/>
              <a:uLnTx/>
              <a:uFillTx/>
              <a:latin typeface=" Arial"/>
              <a:cs typeface="Arial Black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5F73836-D758-45D7-9D6C-816DC5C6267C}"/>
              </a:ext>
            </a:extLst>
          </p:cNvPr>
          <p:cNvSpPr txBox="1"/>
          <p:nvPr/>
        </p:nvSpPr>
        <p:spPr>
          <a:xfrm>
            <a:off x="334961" y="3174294"/>
            <a:ext cx="1985837" cy="1388534"/>
          </a:xfrm>
          <a:prstGeom prst="roundRect">
            <a:avLst>
              <a:gd name="adj" fmla="val 5067"/>
            </a:avLst>
          </a:prstGeom>
          <a:solidFill>
            <a:schemeClr val="bg1">
              <a:lumMod val="95000"/>
            </a:schemeClr>
          </a:solidFill>
        </p:spPr>
        <p:txBody>
          <a:bodyPr wrap="square" lIns="360000" anchor="ctr">
            <a:noAutofit/>
          </a:bodyPr>
          <a:lstStyle/>
          <a:p>
            <a:pPr marL="88900" algn="ctr">
              <a:defRPr/>
            </a:pPr>
            <a:r>
              <a:rPr lang="ru-RU" sz="1200" b="1" dirty="0" smtClean="0">
                <a:solidFill>
                  <a:srgbClr val="1B1A1A"/>
                </a:solidFill>
                <a:latin typeface=" Arial"/>
                <a:cs typeface="Arial Black" panose="020B0604020202020204" pitchFamily="34" charset="0"/>
              </a:rPr>
              <a:t>АБС / ДБО / </a:t>
            </a:r>
            <a:r>
              <a:rPr lang="ru-RU" sz="1200" b="1" dirty="0">
                <a:solidFill>
                  <a:srgbClr val="1B1A1A"/>
                </a:solidFill>
                <a:latin typeface=" Arial"/>
                <a:cs typeface="Arial Black" panose="020B0604020202020204" pitchFamily="34" charset="0"/>
              </a:rPr>
              <a:t>Мобильное </a:t>
            </a:r>
            <a:r>
              <a:rPr lang="ru-RU" sz="1200" b="1" dirty="0" smtClean="0">
                <a:solidFill>
                  <a:srgbClr val="1B1A1A"/>
                </a:solidFill>
                <a:latin typeface=" Arial"/>
                <a:cs typeface="Arial Black" panose="020B0604020202020204" pitchFamily="34" charset="0"/>
              </a:rPr>
              <a:t>приложение</a:t>
            </a:r>
            <a:endParaRPr lang="ru-RU" sz="1200" b="1" dirty="0">
              <a:solidFill>
                <a:srgbClr val="1B1A1A"/>
              </a:solidFill>
              <a:latin typeface=" Arial"/>
              <a:cs typeface="Arial Black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841CF4-BDFE-47D1-9CA1-5C1976D0D43E}"/>
              </a:ext>
            </a:extLst>
          </p:cNvPr>
          <p:cNvSpPr txBox="1"/>
          <p:nvPr/>
        </p:nvSpPr>
        <p:spPr>
          <a:xfrm>
            <a:off x="334961" y="4619272"/>
            <a:ext cx="1985837" cy="1538936"/>
          </a:xfrm>
          <a:prstGeom prst="roundRect">
            <a:avLst>
              <a:gd name="adj" fmla="val 4342"/>
            </a:avLst>
          </a:prstGeom>
          <a:solidFill>
            <a:schemeClr val="bg1">
              <a:lumMod val="95000"/>
            </a:schemeClr>
          </a:solidFill>
        </p:spPr>
        <p:txBody>
          <a:bodyPr wrap="square" lIns="360000" anchor="ctr">
            <a:noAutofit/>
          </a:bodyPr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1A1A"/>
                </a:solidFill>
                <a:effectLst/>
                <a:uLnTx/>
                <a:uFillTx/>
                <a:latin typeface=" Arial"/>
                <a:cs typeface="Arial Black" panose="020B0604020202020204" pitchFamily="34" charset="0"/>
              </a:rPr>
              <a:t>Оценка / Аудит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B1A1A"/>
              </a:solidFill>
              <a:effectLst/>
              <a:uLnTx/>
              <a:uFillTx/>
              <a:latin typeface=" Arial"/>
              <a:cs typeface="Arial Black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10178" y="1379361"/>
            <a:ext cx="8980311" cy="1160640"/>
          </a:xfrm>
          <a:prstGeom prst="roundRect">
            <a:avLst/>
          </a:prstGeom>
          <a:noFill/>
          <a:ln>
            <a:solidFill>
              <a:srgbClr val="3CA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00187" y="3321072"/>
            <a:ext cx="8980311" cy="1155677"/>
          </a:xfrm>
          <a:prstGeom prst="roundRect">
            <a:avLst/>
          </a:prstGeom>
          <a:noFill/>
          <a:ln>
            <a:solidFill>
              <a:srgbClr val="3CA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10178" y="4751444"/>
            <a:ext cx="8980311" cy="577858"/>
          </a:xfrm>
          <a:prstGeom prst="roundRect">
            <a:avLst/>
          </a:prstGeom>
          <a:noFill/>
          <a:ln>
            <a:solidFill>
              <a:srgbClr val="3CA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Group 45"/>
          <p:cNvGrpSpPr/>
          <p:nvPr/>
        </p:nvGrpSpPr>
        <p:grpSpPr>
          <a:xfrm>
            <a:off x="372828" y="3665056"/>
            <a:ext cx="538172" cy="407010"/>
            <a:chOff x="3490913" y="4305301"/>
            <a:chExt cx="631825" cy="477838"/>
          </a:xfrm>
          <a:solidFill>
            <a:srgbClr val="3CA4DE"/>
          </a:solidFill>
        </p:grpSpPr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3621088" y="4305301"/>
              <a:ext cx="501650" cy="477838"/>
            </a:xfrm>
            <a:custGeom>
              <a:avLst/>
              <a:gdLst>
                <a:gd name="T0" fmla="*/ 68 w 76"/>
                <a:gd name="T1" fmla="*/ 0 h 72"/>
                <a:gd name="T2" fmla="*/ 8 w 76"/>
                <a:gd name="T3" fmla="*/ 0 h 72"/>
                <a:gd name="T4" fmla="*/ 0 w 76"/>
                <a:gd name="T5" fmla="*/ 5 h 72"/>
                <a:gd name="T6" fmla="*/ 2 w 76"/>
                <a:gd name="T7" fmla="*/ 8 h 72"/>
                <a:gd name="T8" fmla="*/ 4 w 76"/>
                <a:gd name="T9" fmla="*/ 7 h 72"/>
                <a:gd name="T10" fmla="*/ 8 w 76"/>
                <a:gd name="T11" fmla="*/ 4 h 72"/>
                <a:gd name="T12" fmla="*/ 68 w 76"/>
                <a:gd name="T13" fmla="*/ 4 h 72"/>
                <a:gd name="T14" fmla="*/ 72 w 76"/>
                <a:gd name="T15" fmla="*/ 8 h 72"/>
                <a:gd name="T16" fmla="*/ 72 w 76"/>
                <a:gd name="T17" fmla="*/ 44 h 72"/>
                <a:gd name="T18" fmla="*/ 34 w 76"/>
                <a:gd name="T19" fmla="*/ 44 h 72"/>
                <a:gd name="T20" fmla="*/ 32 w 76"/>
                <a:gd name="T21" fmla="*/ 46 h 72"/>
                <a:gd name="T22" fmla="*/ 34 w 76"/>
                <a:gd name="T23" fmla="*/ 48 h 72"/>
                <a:gd name="T24" fmla="*/ 72 w 76"/>
                <a:gd name="T25" fmla="*/ 48 h 72"/>
                <a:gd name="T26" fmla="*/ 72 w 76"/>
                <a:gd name="T27" fmla="*/ 56 h 72"/>
                <a:gd name="T28" fmla="*/ 68 w 76"/>
                <a:gd name="T29" fmla="*/ 60 h 72"/>
                <a:gd name="T30" fmla="*/ 14 w 76"/>
                <a:gd name="T31" fmla="*/ 60 h 72"/>
                <a:gd name="T32" fmla="*/ 12 w 76"/>
                <a:gd name="T33" fmla="*/ 62 h 72"/>
                <a:gd name="T34" fmla="*/ 14 w 76"/>
                <a:gd name="T35" fmla="*/ 64 h 72"/>
                <a:gd name="T36" fmla="*/ 36 w 76"/>
                <a:gd name="T37" fmla="*/ 64 h 72"/>
                <a:gd name="T38" fmla="*/ 36 w 76"/>
                <a:gd name="T39" fmla="*/ 68 h 72"/>
                <a:gd name="T40" fmla="*/ 20 w 76"/>
                <a:gd name="T41" fmla="*/ 68 h 72"/>
                <a:gd name="T42" fmla="*/ 18 w 76"/>
                <a:gd name="T43" fmla="*/ 70 h 72"/>
                <a:gd name="T44" fmla="*/ 20 w 76"/>
                <a:gd name="T45" fmla="*/ 72 h 72"/>
                <a:gd name="T46" fmla="*/ 56 w 76"/>
                <a:gd name="T47" fmla="*/ 72 h 72"/>
                <a:gd name="T48" fmla="*/ 58 w 76"/>
                <a:gd name="T49" fmla="*/ 70 h 72"/>
                <a:gd name="T50" fmla="*/ 56 w 76"/>
                <a:gd name="T51" fmla="*/ 68 h 72"/>
                <a:gd name="T52" fmla="*/ 40 w 76"/>
                <a:gd name="T53" fmla="*/ 68 h 72"/>
                <a:gd name="T54" fmla="*/ 40 w 76"/>
                <a:gd name="T55" fmla="*/ 64 h 72"/>
                <a:gd name="T56" fmla="*/ 68 w 76"/>
                <a:gd name="T57" fmla="*/ 64 h 72"/>
                <a:gd name="T58" fmla="*/ 76 w 76"/>
                <a:gd name="T59" fmla="*/ 56 h 72"/>
                <a:gd name="T60" fmla="*/ 76 w 76"/>
                <a:gd name="T61" fmla="*/ 8 h 72"/>
                <a:gd name="T62" fmla="*/ 68 w 76"/>
                <a:gd name="T6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72">
                  <a:moveTo>
                    <a:pt x="6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1" y="8"/>
                    <a:pt x="2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5" y="5"/>
                    <a:pt x="6" y="4"/>
                    <a:pt x="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70" y="4"/>
                    <a:pt x="72" y="6"/>
                    <a:pt x="72" y="8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3" y="44"/>
                    <a:pt x="32" y="45"/>
                    <a:pt x="32" y="46"/>
                  </a:cubicBezTo>
                  <a:cubicBezTo>
                    <a:pt x="32" y="47"/>
                    <a:pt x="33" y="48"/>
                    <a:pt x="3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2" y="58"/>
                    <a:pt x="70" y="60"/>
                    <a:pt x="6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60"/>
                    <a:pt x="12" y="61"/>
                    <a:pt x="12" y="62"/>
                  </a:cubicBezTo>
                  <a:cubicBezTo>
                    <a:pt x="12" y="63"/>
                    <a:pt x="13" y="64"/>
                    <a:pt x="14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9" y="68"/>
                    <a:pt x="18" y="69"/>
                    <a:pt x="18" y="70"/>
                  </a:cubicBezTo>
                  <a:cubicBezTo>
                    <a:pt x="18" y="71"/>
                    <a:pt x="19" y="72"/>
                    <a:pt x="20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7" y="72"/>
                    <a:pt x="58" y="71"/>
                    <a:pt x="58" y="70"/>
                  </a:cubicBezTo>
                  <a:cubicBezTo>
                    <a:pt x="58" y="69"/>
                    <a:pt x="57" y="68"/>
                    <a:pt x="56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72" y="64"/>
                    <a:pt x="76" y="60"/>
                    <a:pt x="76" y="56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4"/>
                    <a:pt x="72" y="0"/>
                    <a:pt x="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0"/>
            <p:cNvSpPr>
              <a:spLocks noEditPoints="1"/>
            </p:cNvSpPr>
            <p:nvPr/>
          </p:nvSpPr>
          <p:spPr bwMode="auto">
            <a:xfrm>
              <a:off x="3490913" y="4518026"/>
              <a:ext cx="184150" cy="265113"/>
            </a:xfrm>
            <a:custGeom>
              <a:avLst/>
              <a:gdLst>
                <a:gd name="T0" fmla="*/ 28 w 28"/>
                <a:gd name="T1" fmla="*/ 10 h 40"/>
                <a:gd name="T2" fmla="*/ 28 w 28"/>
                <a:gd name="T3" fmla="*/ 6 h 40"/>
                <a:gd name="T4" fmla="*/ 22 w 28"/>
                <a:gd name="T5" fmla="*/ 0 h 40"/>
                <a:gd name="T6" fmla="*/ 6 w 28"/>
                <a:gd name="T7" fmla="*/ 0 h 40"/>
                <a:gd name="T8" fmla="*/ 0 w 28"/>
                <a:gd name="T9" fmla="*/ 6 h 40"/>
                <a:gd name="T10" fmla="*/ 0 w 28"/>
                <a:gd name="T11" fmla="*/ 34 h 40"/>
                <a:gd name="T12" fmla="*/ 6 w 28"/>
                <a:gd name="T13" fmla="*/ 40 h 40"/>
                <a:gd name="T14" fmla="*/ 22 w 28"/>
                <a:gd name="T15" fmla="*/ 40 h 40"/>
                <a:gd name="T16" fmla="*/ 28 w 28"/>
                <a:gd name="T17" fmla="*/ 34 h 40"/>
                <a:gd name="T18" fmla="*/ 28 w 28"/>
                <a:gd name="T19" fmla="*/ 10 h 40"/>
                <a:gd name="T20" fmla="*/ 28 w 28"/>
                <a:gd name="T21" fmla="*/ 10 h 40"/>
                <a:gd name="T22" fmla="*/ 28 w 28"/>
                <a:gd name="T23" fmla="*/ 10 h 40"/>
                <a:gd name="T24" fmla="*/ 4 w 28"/>
                <a:gd name="T25" fmla="*/ 12 h 40"/>
                <a:gd name="T26" fmla="*/ 24 w 28"/>
                <a:gd name="T27" fmla="*/ 12 h 40"/>
                <a:gd name="T28" fmla="*/ 24 w 28"/>
                <a:gd name="T29" fmla="*/ 28 h 40"/>
                <a:gd name="T30" fmla="*/ 4 w 28"/>
                <a:gd name="T31" fmla="*/ 28 h 40"/>
                <a:gd name="T32" fmla="*/ 4 w 28"/>
                <a:gd name="T33" fmla="*/ 12 h 40"/>
                <a:gd name="T34" fmla="*/ 6 w 28"/>
                <a:gd name="T35" fmla="*/ 4 h 40"/>
                <a:gd name="T36" fmla="*/ 22 w 28"/>
                <a:gd name="T37" fmla="*/ 4 h 40"/>
                <a:gd name="T38" fmla="*/ 24 w 28"/>
                <a:gd name="T39" fmla="*/ 6 h 40"/>
                <a:gd name="T40" fmla="*/ 24 w 28"/>
                <a:gd name="T41" fmla="*/ 8 h 40"/>
                <a:gd name="T42" fmla="*/ 4 w 28"/>
                <a:gd name="T43" fmla="*/ 8 h 40"/>
                <a:gd name="T44" fmla="*/ 4 w 28"/>
                <a:gd name="T45" fmla="*/ 6 h 40"/>
                <a:gd name="T46" fmla="*/ 6 w 28"/>
                <a:gd name="T47" fmla="*/ 4 h 40"/>
                <a:gd name="T48" fmla="*/ 22 w 28"/>
                <a:gd name="T49" fmla="*/ 36 h 40"/>
                <a:gd name="T50" fmla="*/ 6 w 28"/>
                <a:gd name="T51" fmla="*/ 36 h 40"/>
                <a:gd name="T52" fmla="*/ 4 w 28"/>
                <a:gd name="T53" fmla="*/ 34 h 40"/>
                <a:gd name="T54" fmla="*/ 4 w 28"/>
                <a:gd name="T55" fmla="*/ 32 h 40"/>
                <a:gd name="T56" fmla="*/ 24 w 28"/>
                <a:gd name="T57" fmla="*/ 32 h 40"/>
                <a:gd name="T58" fmla="*/ 24 w 28"/>
                <a:gd name="T59" fmla="*/ 34 h 40"/>
                <a:gd name="T60" fmla="*/ 22 w 28"/>
                <a:gd name="T61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40">
                  <a:moveTo>
                    <a:pt x="28" y="10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28" y="3"/>
                    <a:pt x="25" y="0"/>
                    <a:pt x="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3" y="40"/>
                    <a:pt x="6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40"/>
                    <a:pt x="28" y="37"/>
                    <a:pt x="28" y="34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lose/>
                  <a:moveTo>
                    <a:pt x="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4" y="28"/>
                    <a:pt x="4" y="28"/>
                    <a:pt x="4" y="28"/>
                  </a:cubicBezTo>
                  <a:lnTo>
                    <a:pt x="4" y="12"/>
                  </a:lnTo>
                  <a:close/>
                  <a:moveTo>
                    <a:pt x="6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5"/>
                    <a:pt x="24" y="6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lose/>
                  <a:moveTo>
                    <a:pt x="22" y="36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4" y="35"/>
                    <a:pt x="4" y="34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5"/>
                    <a:pt x="23" y="36"/>
                    <a:pt x="2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1"/>
            <p:cNvSpPr>
              <a:spLocks noEditPoints="1"/>
            </p:cNvSpPr>
            <p:nvPr/>
          </p:nvSpPr>
          <p:spPr bwMode="auto">
            <a:xfrm>
              <a:off x="3568700" y="4384676"/>
              <a:ext cx="238125" cy="292100"/>
            </a:xfrm>
            <a:custGeom>
              <a:avLst/>
              <a:gdLst>
                <a:gd name="T0" fmla="*/ 0 w 36"/>
                <a:gd name="T1" fmla="*/ 10 h 44"/>
                <a:gd name="T2" fmla="*/ 0 w 36"/>
                <a:gd name="T3" fmla="*/ 14 h 44"/>
                <a:gd name="T4" fmla="*/ 2 w 36"/>
                <a:gd name="T5" fmla="*/ 16 h 44"/>
                <a:gd name="T6" fmla="*/ 4 w 36"/>
                <a:gd name="T7" fmla="*/ 14 h 44"/>
                <a:gd name="T8" fmla="*/ 4 w 36"/>
                <a:gd name="T9" fmla="*/ 12 h 44"/>
                <a:gd name="T10" fmla="*/ 32 w 36"/>
                <a:gd name="T11" fmla="*/ 12 h 44"/>
                <a:gd name="T12" fmla="*/ 32 w 36"/>
                <a:gd name="T13" fmla="*/ 32 h 44"/>
                <a:gd name="T14" fmla="*/ 22 w 36"/>
                <a:gd name="T15" fmla="*/ 32 h 44"/>
                <a:gd name="T16" fmla="*/ 20 w 36"/>
                <a:gd name="T17" fmla="*/ 34 h 44"/>
                <a:gd name="T18" fmla="*/ 22 w 36"/>
                <a:gd name="T19" fmla="*/ 36 h 44"/>
                <a:gd name="T20" fmla="*/ 32 w 36"/>
                <a:gd name="T21" fmla="*/ 36 h 44"/>
                <a:gd name="T22" fmla="*/ 32 w 36"/>
                <a:gd name="T23" fmla="*/ 38 h 44"/>
                <a:gd name="T24" fmla="*/ 30 w 36"/>
                <a:gd name="T25" fmla="*/ 40 h 44"/>
                <a:gd name="T26" fmla="*/ 22 w 36"/>
                <a:gd name="T27" fmla="*/ 40 h 44"/>
                <a:gd name="T28" fmla="*/ 20 w 36"/>
                <a:gd name="T29" fmla="*/ 42 h 44"/>
                <a:gd name="T30" fmla="*/ 22 w 36"/>
                <a:gd name="T31" fmla="*/ 44 h 44"/>
                <a:gd name="T32" fmla="*/ 30 w 36"/>
                <a:gd name="T33" fmla="*/ 44 h 44"/>
                <a:gd name="T34" fmla="*/ 36 w 36"/>
                <a:gd name="T35" fmla="*/ 38 h 44"/>
                <a:gd name="T36" fmla="*/ 36 w 36"/>
                <a:gd name="T37" fmla="*/ 6 h 44"/>
                <a:gd name="T38" fmla="*/ 30 w 36"/>
                <a:gd name="T39" fmla="*/ 0 h 44"/>
                <a:gd name="T40" fmla="*/ 6 w 36"/>
                <a:gd name="T41" fmla="*/ 0 h 44"/>
                <a:gd name="T42" fmla="*/ 0 w 36"/>
                <a:gd name="T43" fmla="*/ 6 h 44"/>
                <a:gd name="T44" fmla="*/ 0 w 36"/>
                <a:gd name="T45" fmla="*/ 10 h 44"/>
                <a:gd name="T46" fmla="*/ 0 w 36"/>
                <a:gd name="T47" fmla="*/ 10 h 44"/>
                <a:gd name="T48" fmla="*/ 0 w 36"/>
                <a:gd name="T49" fmla="*/ 10 h 44"/>
                <a:gd name="T50" fmla="*/ 6 w 36"/>
                <a:gd name="T51" fmla="*/ 4 h 44"/>
                <a:gd name="T52" fmla="*/ 30 w 36"/>
                <a:gd name="T53" fmla="*/ 4 h 44"/>
                <a:gd name="T54" fmla="*/ 32 w 36"/>
                <a:gd name="T55" fmla="*/ 6 h 44"/>
                <a:gd name="T56" fmla="*/ 32 w 36"/>
                <a:gd name="T57" fmla="*/ 8 h 44"/>
                <a:gd name="T58" fmla="*/ 4 w 36"/>
                <a:gd name="T59" fmla="*/ 8 h 44"/>
                <a:gd name="T60" fmla="*/ 4 w 36"/>
                <a:gd name="T61" fmla="*/ 6 h 44"/>
                <a:gd name="T62" fmla="*/ 6 w 36"/>
                <a:gd name="T6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44">
                  <a:moveTo>
                    <a:pt x="0" y="1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" y="16"/>
                    <a:pt x="4" y="15"/>
                    <a:pt x="4" y="1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2"/>
                    <a:pt x="20" y="33"/>
                    <a:pt x="20" y="34"/>
                  </a:cubicBezTo>
                  <a:cubicBezTo>
                    <a:pt x="20" y="35"/>
                    <a:pt x="21" y="36"/>
                    <a:pt x="2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9"/>
                    <a:pt x="31" y="40"/>
                    <a:pt x="30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4"/>
                    <a:pt x="22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3" y="44"/>
                    <a:pt x="36" y="41"/>
                    <a:pt x="36" y="38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  <a:moveTo>
                    <a:pt x="6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1" y="4"/>
                    <a:pt x="32" y="5"/>
                    <a:pt x="32" y="6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169"/>
          <p:cNvGrpSpPr/>
          <p:nvPr/>
        </p:nvGrpSpPr>
        <p:grpSpPr>
          <a:xfrm>
            <a:off x="361792" y="1922965"/>
            <a:ext cx="530726" cy="518785"/>
            <a:chOff x="3989388" y="4489450"/>
            <a:chExt cx="635001" cy="620713"/>
          </a:xfrm>
          <a:solidFill>
            <a:srgbClr val="3CA4DE"/>
          </a:solidFill>
        </p:grpSpPr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4333876" y="4773613"/>
              <a:ext cx="290513" cy="336550"/>
            </a:xfrm>
            <a:custGeom>
              <a:avLst/>
              <a:gdLst>
                <a:gd name="T0" fmla="*/ 42 w 44"/>
                <a:gd name="T1" fmla="*/ 16 h 52"/>
                <a:gd name="T2" fmla="*/ 36 w 44"/>
                <a:gd name="T3" fmla="*/ 16 h 52"/>
                <a:gd name="T4" fmla="*/ 36 w 44"/>
                <a:gd name="T5" fmla="*/ 14 h 52"/>
                <a:gd name="T6" fmla="*/ 22 w 44"/>
                <a:gd name="T7" fmla="*/ 0 h 52"/>
                <a:gd name="T8" fmla="*/ 8 w 44"/>
                <a:gd name="T9" fmla="*/ 14 h 52"/>
                <a:gd name="T10" fmla="*/ 8 w 44"/>
                <a:gd name="T11" fmla="*/ 16 h 52"/>
                <a:gd name="T12" fmla="*/ 2 w 44"/>
                <a:gd name="T13" fmla="*/ 16 h 52"/>
                <a:gd name="T14" fmla="*/ 0 w 44"/>
                <a:gd name="T15" fmla="*/ 18 h 52"/>
                <a:gd name="T16" fmla="*/ 0 w 44"/>
                <a:gd name="T17" fmla="*/ 50 h 52"/>
                <a:gd name="T18" fmla="*/ 2 w 44"/>
                <a:gd name="T19" fmla="*/ 52 h 52"/>
                <a:gd name="T20" fmla="*/ 42 w 44"/>
                <a:gd name="T21" fmla="*/ 52 h 52"/>
                <a:gd name="T22" fmla="*/ 44 w 44"/>
                <a:gd name="T23" fmla="*/ 50 h 52"/>
                <a:gd name="T24" fmla="*/ 44 w 44"/>
                <a:gd name="T25" fmla="*/ 18 h 52"/>
                <a:gd name="T26" fmla="*/ 42 w 44"/>
                <a:gd name="T27" fmla="*/ 16 h 52"/>
                <a:gd name="T28" fmla="*/ 12 w 44"/>
                <a:gd name="T29" fmla="*/ 14 h 52"/>
                <a:gd name="T30" fmla="*/ 22 w 44"/>
                <a:gd name="T31" fmla="*/ 4 h 52"/>
                <a:gd name="T32" fmla="*/ 32 w 44"/>
                <a:gd name="T33" fmla="*/ 14 h 52"/>
                <a:gd name="T34" fmla="*/ 32 w 44"/>
                <a:gd name="T35" fmla="*/ 16 h 52"/>
                <a:gd name="T36" fmla="*/ 12 w 44"/>
                <a:gd name="T37" fmla="*/ 16 h 52"/>
                <a:gd name="T38" fmla="*/ 12 w 44"/>
                <a:gd name="T39" fmla="*/ 14 h 52"/>
                <a:gd name="T40" fmla="*/ 40 w 44"/>
                <a:gd name="T41" fmla="*/ 48 h 52"/>
                <a:gd name="T42" fmla="*/ 4 w 44"/>
                <a:gd name="T43" fmla="*/ 48 h 52"/>
                <a:gd name="T44" fmla="*/ 4 w 44"/>
                <a:gd name="T45" fmla="*/ 20 h 52"/>
                <a:gd name="T46" fmla="*/ 40 w 44"/>
                <a:gd name="T47" fmla="*/ 20 h 52"/>
                <a:gd name="T48" fmla="*/ 40 w 44"/>
                <a:gd name="T4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52">
                  <a:moveTo>
                    <a:pt x="42" y="16"/>
                  </a:moveTo>
                  <a:cubicBezTo>
                    <a:pt x="36" y="16"/>
                    <a:pt x="36" y="16"/>
                    <a:pt x="36" y="16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6"/>
                    <a:pt x="30" y="0"/>
                    <a:pt x="22" y="0"/>
                  </a:cubicBezTo>
                  <a:cubicBezTo>
                    <a:pt x="14" y="0"/>
                    <a:pt x="8" y="6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3" y="52"/>
                    <a:pt x="44" y="51"/>
                    <a:pt x="44" y="50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7"/>
                    <a:pt x="43" y="16"/>
                    <a:pt x="42" y="16"/>
                  </a:cubicBezTo>
                  <a:close/>
                  <a:moveTo>
                    <a:pt x="12" y="14"/>
                  </a:moveTo>
                  <a:cubicBezTo>
                    <a:pt x="12" y="8"/>
                    <a:pt x="16" y="4"/>
                    <a:pt x="22" y="4"/>
                  </a:cubicBezTo>
                  <a:cubicBezTo>
                    <a:pt x="28" y="4"/>
                    <a:pt x="32" y="8"/>
                    <a:pt x="32" y="1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2" y="14"/>
                  </a:lnTo>
                  <a:close/>
                  <a:moveTo>
                    <a:pt x="40" y="48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0" y="20"/>
                    <a:pt x="40" y="20"/>
                    <a:pt x="40" y="20"/>
                  </a:cubicBezTo>
                  <a:lnTo>
                    <a:pt x="4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4452938" y="4941888"/>
              <a:ext cx="52388" cy="103188"/>
            </a:xfrm>
            <a:custGeom>
              <a:avLst/>
              <a:gdLst>
                <a:gd name="T0" fmla="*/ 4 w 8"/>
                <a:gd name="T1" fmla="*/ 0 h 16"/>
                <a:gd name="T2" fmla="*/ 0 w 8"/>
                <a:gd name="T3" fmla="*/ 4 h 16"/>
                <a:gd name="T4" fmla="*/ 2 w 8"/>
                <a:gd name="T5" fmla="*/ 7 h 16"/>
                <a:gd name="T6" fmla="*/ 2 w 8"/>
                <a:gd name="T7" fmla="*/ 14 h 16"/>
                <a:gd name="T8" fmla="*/ 4 w 8"/>
                <a:gd name="T9" fmla="*/ 16 h 16"/>
                <a:gd name="T10" fmla="*/ 6 w 8"/>
                <a:gd name="T11" fmla="*/ 14 h 16"/>
                <a:gd name="T12" fmla="*/ 6 w 8"/>
                <a:gd name="T13" fmla="*/ 7 h 16"/>
                <a:gd name="T14" fmla="*/ 8 w 8"/>
                <a:gd name="T15" fmla="*/ 4 h 16"/>
                <a:gd name="T16" fmla="*/ 4 w 8"/>
                <a:gd name="T17" fmla="*/ 0 h 16"/>
                <a:gd name="T18" fmla="*/ 4 w 8"/>
                <a:gd name="T19" fmla="*/ 4 h 16"/>
                <a:gd name="T20" fmla="*/ 4 w 8"/>
                <a:gd name="T21" fmla="*/ 4 h 16"/>
                <a:gd name="T22" fmla="*/ 6 w 8"/>
                <a:gd name="T23" fmla="*/ 4 h 16"/>
                <a:gd name="T24" fmla="*/ 4 w 8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6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1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3" y="16"/>
                    <a:pt x="4" y="16"/>
                  </a:cubicBezTo>
                  <a:cubicBezTo>
                    <a:pt x="5" y="16"/>
                    <a:pt x="6" y="15"/>
                    <a:pt x="6" y="14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5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4214813" y="4670425"/>
              <a:ext cx="52388" cy="50800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4 h 8"/>
                <a:gd name="T6" fmla="*/ 4 w 8"/>
                <a:gd name="T7" fmla="*/ 0 h 8"/>
                <a:gd name="T8" fmla="*/ 0 w 8"/>
                <a:gd name="T9" fmla="*/ 4 h 8"/>
                <a:gd name="T10" fmla="*/ 4 w 8"/>
                <a:gd name="T11" fmla="*/ 4 h 8"/>
                <a:gd name="T12" fmla="*/ 4 w 8"/>
                <a:gd name="T13" fmla="*/ 4 h 8"/>
                <a:gd name="T14" fmla="*/ 6 w 8"/>
                <a:gd name="T15" fmla="*/ 4 h 8"/>
                <a:gd name="T16" fmla="*/ 4 w 8"/>
                <a:gd name="T1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4"/>
            <p:cNvSpPr>
              <a:spLocks noEditPoints="1"/>
            </p:cNvSpPr>
            <p:nvPr/>
          </p:nvSpPr>
          <p:spPr bwMode="auto">
            <a:xfrm>
              <a:off x="4294188" y="4670425"/>
              <a:ext cx="52388" cy="50800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4 h 8"/>
                <a:gd name="T6" fmla="*/ 4 w 8"/>
                <a:gd name="T7" fmla="*/ 0 h 8"/>
                <a:gd name="T8" fmla="*/ 0 w 8"/>
                <a:gd name="T9" fmla="*/ 4 h 8"/>
                <a:gd name="T10" fmla="*/ 4 w 8"/>
                <a:gd name="T11" fmla="*/ 4 h 8"/>
                <a:gd name="T12" fmla="*/ 4 w 8"/>
                <a:gd name="T13" fmla="*/ 4 h 8"/>
                <a:gd name="T14" fmla="*/ 6 w 8"/>
                <a:gd name="T15" fmla="*/ 4 h 8"/>
                <a:gd name="T16" fmla="*/ 4 w 8"/>
                <a:gd name="T1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4373563" y="4670425"/>
              <a:ext cx="52388" cy="50800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4 h 8"/>
                <a:gd name="T6" fmla="*/ 4 w 8"/>
                <a:gd name="T7" fmla="*/ 0 h 8"/>
                <a:gd name="T8" fmla="*/ 0 w 8"/>
                <a:gd name="T9" fmla="*/ 4 h 8"/>
                <a:gd name="T10" fmla="*/ 4 w 8"/>
                <a:gd name="T11" fmla="*/ 4 h 8"/>
                <a:gd name="T12" fmla="*/ 4 w 8"/>
                <a:gd name="T13" fmla="*/ 4 h 8"/>
                <a:gd name="T14" fmla="*/ 6 w 8"/>
                <a:gd name="T15" fmla="*/ 4 h 8"/>
                <a:gd name="T16" fmla="*/ 4 w 8"/>
                <a:gd name="T1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6"/>
            <p:cNvSpPr>
              <a:spLocks noEditPoints="1"/>
            </p:cNvSpPr>
            <p:nvPr/>
          </p:nvSpPr>
          <p:spPr bwMode="auto">
            <a:xfrm>
              <a:off x="4041776" y="4657725"/>
              <a:ext cx="79375" cy="77788"/>
            </a:xfrm>
            <a:custGeom>
              <a:avLst/>
              <a:gdLst>
                <a:gd name="T0" fmla="*/ 0 w 12"/>
                <a:gd name="T1" fmla="*/ 6 h 12"/>
                <a:gd name="T2" fmla="*/ 6 w 12"/>
                <a:gd name="T3" fmla="*/ 12 h 12"/>
                <a:gd name="T4" fmla="*/ 12 w 12"/>
                <a:gd name="T5" fmla="*/ 6 h 12"/>
                <a:gd name="T6" fmla="*/ 6 w 12"/>
                <a:gd name="T7" fmla="*/ 0 h 12"/>
                <a:gd name="T8" fmla="*/ 0 w 12"/>
                <a:gd name="T9" fmla="*/ 6 h 12"/>
                <a:gd name="T10" fmla="*/ 8 w 12"/>
                <a:gd name="T11" fmla="*/ 6 h 12"/>
                <a:gd name="T12" fmla="*/ 6 w 12"/>
                <a:gd name="T13" fmla="*/ 8 h 12"/>
                <a:gd name="T14" fmla="*/ 4 w 12"/>
                <a:gd name="T15" fmla="*/ 6 h 12"/>
                <a:gd name="T16" fmla="*/ 6 w 12"/>
                <a:gd name="T17" fmla="*/ 4 h 12"/>
                <a:gd name="T18" fmla="*/ 8 w 12"/>
                <a:gd name="T1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lose/>
                  <a:moveTo>
                    <a:pt x="8" y="6"/>
                  </a:moveTo>
                  <a:cubicBezTo>
                    <a:pt x="8" y="7"/>
                    <a:pt x="7" y="8"/>
                    <a:pt x="6" y="8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7"/>
            <p:cNvSpPr>
              <a:spLocks noEditPoints="1"/>
            </p:cNvSpPr>
            <p:nvPr/>
          </p:nvSpPr>
          <p:spPr bwMode="auto">
            <a:xfrm>
              <a:off x="4214813" y="4540250"/>
              <a:ext cx="52388" cy="52388"/>
            </a:xfrm>
            <a:custGeom>
              <a:avLst/>
              <a:gdLst>
                <a:gd name="T0" fmla="*/ 4 w 8"/>
                <a:gd name="T1" fmla="*/ 8 h 8"/>
                <a:gd name="T2" fmla="*/ 8 w 8"/>
                <a:gd name="T3" fmla="*/ 4 h 8"/>
                <a:gd name="T4" fmla="*/ 4 w 8"/>
                <a:gd name="T5" fmla="*/ 0 h 8"/>
                <a:gd name="T6" fmla="*/ 0 w 8"/>
                <a:gd name="T7" fmla="*/ 4 h 8"/>
                <a:gd name="T8" fmla="*/ 4 w 8"/>
                <a:gd name="T9" fmla="*/ 8 h 8"/>
                <a:gd name="T10" fmla="*/ 4 w 8"/>
                <a:gd name="T11" fmla="*/ 4 h 8"/>
                <a:gd name="T12" fmla="*/ 6 w 8"/>
                <a:gd name="T13" fmla="*/ 4 h 8"/>
                <a:gd name="T14" fmla="*/ 4 w 8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  <a:moveTo>
                    <a:pt x="4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8"/>
            <p:cNvSpPr>
              <a:spLocks noEditPoints="1"/>
            </p:cNvSpPr>
            <p:nvPr/>
          </p:nvSpPr>
          <p:spPr bwMode="auto">
            <a:xfrm>
              <a:off x="4294188" y="4540250"/>
              <a:ext cx="52388" cy="52388"/>
            </a:xfrm>
            <a:custGeom>
              <a:avLst/>
              <a:gdLst>
                <a:gd name="T0" fmla="*/ 4 w 8"/>
                <a:gd name="T1" fmla="*/ 8 h 8"/>
                <a:gd name="T2" fmla="*/ 8 w 8"/>
                <a:gd name="T3" fmla="*/ 4 h 8"/>
                <a:gd name="T4" fmla="*/ 4 w 8"/>
                <a:gd name="T5" fmla="*/ 0 h 8"/>
                <a:gd name="T6" fmla="*/ 0 w 8"/>
                <a:gd name="T7" fmla="*/ 4 h 8"/>
                <a:gd name="T8" fmla="*/ 4 w 8"/>
                <a:gd name="T9" fmla="*/ 8 h 8"/>
                <a:gd name="T10" fmla="*/ 4 w 8"/>
                <a:gd name="T11" fmla="*/ 4 h 8"/>
                <a:gd name="T12" fmla="*/ 6 w 8"/>
                <a:gd name="T13" fmla="*/ 4 h 8"/>
                <a:gd name="T14" fmla="*/ 4 w 8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  <a:moveTo>
                    <a:pt x="4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9"/>
            <p:cNvSpPr>
              <a:spLocks noEditPoints="1"/>
            </p:cNvSpPr>
            <p:nvPr/>
          </p:nvSpPr>
          <p:spPr bwMode="auto">
            <a:xfrm>
              <a:off x="4373563" y="4540250"/>
              <a:ext cx="52388" cy="52388"/>
            </a:xfrm>
            <a:custGeom>
              <a:avLst/>
              <a:gdLst>
                <a:gd name="T0" fmla="*/ 4 w 8"/>
                <a:gd name="T1" fmla="*/ 8 h 8"/>
                <a:gd name="T2" fmla="*/ 8 w 8"/>
                <a:gd name="T3" fmla="*/ 4 h 8"/>
                <a:gd name="T4" fmla="*/ 4 w 8"/>
                <a:gd name="T5" fmla="*/ 0 h 8"/>
                <a:gd name="T6" fmla="*/ 0 w 8"/>
                <a:gd name="T7" fmla="*/ 4 h 8"/>
                <a:gd name="T8" fmla="*/ 4 w 8"/>
                <a:gd name="T9" fmla="*/ 8 h 8"/>
                <a:gd name="T10" fmla="*/ 4 w 8"/>
                <a:gd name="T11" fmla="*/ 4 h 8"/>
                <a:gd name="T12" fmla="*/ 6 w 8"/>
                <a:gd name="T13" fmla="*/ 4 h 8"/>
                <a:gd name="T14" fmla="*/ 4 w 8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  <a:moveTo>
                    <a:pt x="4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20"/>
            <p:cNvSpPr>
              <a:spLocks noEditPoints="1"/>
            </p:cNvSpPr>
            <p:nvPr/>
          </p:nvSpPr>
          <p:spPr bwMode="auto">
            <a:xfrm>
              <a:off x="4041776" y="4527550"/>
              <a:ext cx="79375" cy="77788"/>
            </a:xfrm>
            <a:custGeom>
              <a:avLst/>
              <a:gdLst>
                <a:gd name="T0" fmla="*/ 6 w 12"/>
                <a:gd name="T1" fmla="*/ 12 h 12"/>
                <a:gd name="T2" fmla="*/ 12 w 12"/>
                <a:gd name="T3" fmla="*/ 6 h 12"/>
                <a:gd name="T4" fmla="*/ 6 w 12"/>
                <a:gd name="T5" fmla="*/ 0 h 12"/>
                <a:gd name="T6" fmla="*/ 0 w 12"/>
                <a:gd name="T7" fmla="*/ 6 h 12"/>
                <a:gd name="T8" fmla="*/ 6 w 12"/>
                <a:gd name="T9" fmla="*/ 12 h 12"/>
                <a:gd name="T10" fmla="*/ 6 w 12"/>
                <a:gd name="T11" fmla="*/ 4 h 12"/>
                <a:gd name="T12" fmla="*/ 8 w 12"/>
                <a:gd name="T13" fmla="*/ 6 h 12"/>
                <a:gd name="T14" fmla="*/ 6 w 12"/>
                <a:gd name="T15" fmla="*/ 8 h 12"/>
                <a:gd name="T16" fmla="*/ 4 w 12"/>
                <a:gd name="T17" fmla="*/ 6 h 12"/>
                <a:gd name="T18" fmla="*/ 6 w 12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lose/>
                  <a:moveTo>
                    <a:pt x="6" y="4"/>
                  </a:move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21"/>
            <p:cNvSpPr>
              <a:spLocks noEditPoints="1"/>
            </p:cNvSpPr>
            <p:nvPr/>
          </p:nvSpPr>
          <p:spPr bwMode="auto">
            <a:xfrm>
              <a:off x="3989388" y="4489450"/>
              <a:ext cx="503238" cy="517525"/>
            </a:xfrm>
            <a:custGeom>
              <a:avLst/>
              <a:gdLst>
                <a:gd name="T0" fmla="*/ 46 w 76"/>
                <a:gd name="T1" fmla="*/ 64 h 80"/>
                <a:gd name="T2" fmla="*/ 48 w 76"/>
                <a:gd name="T3" fmla="*/ 62 h 80"/>
                <a:gd name="T4" fmla="*/ 46 w 76"/>
                <a:gd name="T5" fmla="*/ 60 h 80"/>
                <a:gd name="T6" fmla="*/ 4 w 76"/>
                <a:gd name="T7" fmla="*/ 60 h 80"/>
                <a:gd name="T8" fmla="*/ 4 w 76"/>
                <a:gd name="T9" fmla="*/ 44 h 80"/>
                <a:gd name="T10" fmla="*/ 56 w 76"/>
                <a:gd name="T11" fmla="*/ 44 h 80"/>
                <a:gd name="T12" fmla="*/ 58 w 76"/>
                <a:gd name="T13" fmla="*/ 42 h 80"/>
                <a:gd name="T14" fmla="*/ 56 w 76"/>
                <a:gd name="T15" fmla="*/ 40 h 80"/>
                <a:gd name="T16" fmla="*/ 4 w 76"/>
                <a:gd name="T17" fmla="*/ 40 h 80"/>
                <a:gd name="T18" fmla="*/ 4 w 76"/>
                <a:gd name="T19" fmla="*/ 24 h 80"/>
                <a:gd name="T20" fmla="*/ 72 w 76"/>
                <a:gd name="T21" fmla="*/ 24 h 80"/>
                <a:gd name="T22" fmla="*/ 72 w 76"/>
                <a:gd name="T23" fmla="*/ 38 h 80"/>
                <a:gd name="T24" fmla="*/ 74 w 76"/>
                <a:gd name="T25" fmla="*/ 40 h 80"/>
                <a:gd name="T26" fmla="*/ 76 w 76"/>
                <a:gd name="T27" fmla="*/ 38 h 80"/>
                <a:gd name="T28" fmla="*/ 76 w 76"/>
                <a:gd name="T29" fmla="*/ 22 h 80"/>
                <a:gd name="T30" fmla="*/ 76 w 76"/>
                <a:gd name="T31" fmla="*/ 2 h 80"/>
                <a:gd name="T32" fmla="*/ 74 w 76"/>
                <a:gd name="T33" fmla="*/ 0 h 80"/>
                <a:gd name="T34" fmla="*/ 2 w 76"/>
                <a:gd name="T35" fmla="*/ 0 h 80"/>
                <a:gd name="T36" fmla="*/ 0 w 76"/>
                <a:gd name="T37" fmla="*/ 2 h 80"/>
                <a:gd name="T38" fmla="*/ 0 w 76"/>
                <a:gd name="T39" fmla="*/ 22 h 80"/>
                <a:gd name="T40" fmla="*/ 0 w 76"/>
                <a:gd name="T41" fmla="*/ 42 h 80"/>
                <a:gd name="T42" fmla="*/ 0 w 76"/>
                <a:gd name="T43" fmla="*/ 62 h 80"/>
                <a:gd name="T44" fmla="*/ 2 w 76"/>
                <a:gd name="T45" fmla="*/ 64 h 80"/>
                <a:gd name="T46" fmla="*/ 36 w 76"/>
                <a:gd name="T47" fmla="*/ 64 h 80"/>
                <a:gd name="T48" fmla="*/ 36 w 76"/>
                <a:gd name="T49" fmla="*/ 76 h 80"/>
                <a:gd name="T50" fmla="*/ 22 w 76"/>
                <a:gd name="T51" fmla="*/ 76 h 80"/>
                <a:gd name="T52" fmla="*/ 20 w 76"/>
                <a:gd name="T53" fmla="*/ 78 h 80"/>
                <a:gd name="T54" fmla="*/ 22 w 76"/>
                <a:gd name="T55" fmla="*/ 80 h 80"/>
                <a:gd name="T56" fmla="*/ 46 w 76"/>
                <a:gd name="T57" fmla="*/ 80 h 80"/>
                <a:gd name="T58" fmla="*/ 48 w 76"/>
                <a:gd name="T59" fmla="*/ 78 h 80"/>
                <a:gd name="T60" fmla="*/ 46 w 76"/>
                <a:gd name="T61" fmla="*/ 76 h 80"/>
                <a:gd name="T62" fmla="*/ 40 w 76"/>
                <a:gd name="T63" fmla="*/ 76 h 80"/>
                <a:gd name="T64" fmla="*/ 40 w 76"/>
                <a:gd name="T65" fmla="*/ 64 h 80"/>
                <a:gd name="T66" fmla="*/ 46 w 76"/>
                <a:gd name="T67" fmla="*/ 64 h 80"/>
                <a:gd name="T68" fmla="*/ 72 w 76"/>
                <a:gd name="T69" fmla="*/ 4 h 80"/>
                <a:gd name="T70" fmla="*/ 72 w 76"/>
                <a:gd name="T71" fmla="*/ 20 h 80"/>
                <a:gd name="T72" fmla="*/ 4 w 76"/>
                <a:gd name="T73" fmla="*/ 20 h 80"/>
                <a:gd name="T74" fmla="*/ 4 w 76"/>
                <a:gd name="T75" fmla="*/ 4 h 80"/>
                <a:gd name="T76" fmla="*/ 72 w 76"/>
                <a:gd name="T77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6" h="80">
                  <a:moveTo>
                    <a:pt x="46" y="64"/>
                  </a:moveTo>
                  <a:cubicBezTo>
                    <a:pt x="47" y="64"/>
                    <a:pt x="48" y="63"/>
                    <a:pt x="48" y="62"/>
                  </a:cubicBezTo>
                  <a:cubicBezTo>
                    <a:pt x="48" y="61"/>
                    <a:pt x="47" y="60"/>
                    <a:pt x="46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4"/>
                    <a:pt x="58" y="43"/>
                    <a:pt x="58" y="42"/>
                  </a:cubicBezTo>
                  <a:cubicBezTo>
                    <a:pt x="58" y="41"/>
                    <a:pt x="57" y="40"/>
                    <a:pt x="56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9"/>
                    <a:pt x="73" y="40"/>
                    <a:pt x="74" y="40"/>
                  </a:cubicBezTo>
                  <a:cubicBezTo>
                    <a:pt x="75" y="40"/>
                    <a:pt x="76" y="39"/>
                    <a:pt x="76" y="38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1"/>
                    <a:pt x="75" y="0"/>
                    <a:pt x="7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1" y="76"/>
                    <a:pt x="20" y="77"/>
                    <a:pt x="20" y="78"/>
                  </a:cubicBezTo>
                  <a:cubicBezTo>
                    <a:pt x="20" y="79"/>
                    <a:pt x="21" y="80"/>
                    <a:pt x="22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7" y="80"/>
                    <a:pt x="48" y="79"/>
                    <a:pt x="48" y="78"/>
                  </a:cubicBezTo>
                  <a:cubicBezTo>
                    <a:pt x="48" y="77"/>
                    <a:pt x="47" y="76"/>
                    <a:pt x="46" y="76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40" y="64"/>
                    <a:pt x="40" y="64"/>
                    <a:pt x="40" y="64"/>
                  </a:cubicBezTo>
                  <a:lnTo>
                    <a:pt x="46" y="64"/>
                  </a:lnTo>
                  <a:close/>
                  <a:moveTo>
                    <a:pt x="72" y="4"/>
                  </a:moveTo>
                  <a:cubicBezTo>
                    <a:pt x="72" y="20"/>
                    <a:pt x="72" y="20"/>
                    <a:pt x="72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7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4214813" y="4799013"/>
              <a:ext cx="52388" cy="52388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4 h 8"/>
                <a:gd name="T6" fmla="*/ 4 w 8"/>
                <a:gd name="T7" fmla="*/ 0 h 8"/>
                <a:gd name="T8" fmla="*/ 0 w 8"/>
                <a:gd name="T9" fmla="*/ 4 h 8"/>
                <a:gd name="T10" fmla="*/ 4 w 8"/>
                <a:gd name="T11" fmla="*/ 4 h 8"/>
                <a:gd name="T12" fmla="*/ 4 w 8"/>
                <a:gd name="T13" fmla="*/ 4 h 8"/>
                <a:gd name="T14" fmla="*/ 6 w 8"/>
                <a:gd name="T15" fmla="*/ 4 h 8"/>
                <a:gd name="T16" fmla="*/ 4 w 8"/>
                <a:gd name="T1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4041776" y="4786313"/>
              <a:ext cx="79375" cy="77788"/>
            </a:xfrm>
            <a:custGeom>
              <a:avLst/>
              <a:gdLst>
                <a:gd name="T0" fmla="*/ 0 w 12"/>
                <a:gd name="T1" fmla="*/ 6 h 12"/>
                <a:gd name="T2" fmla="*/ 6 w 12"/>
                <a:gd name="T3" fmla="*/ 12 h 12"/>
                <a:gd name="T4" fmla="*/ 12 w 12"/>
                <a:gd name="T5" fmla="*/ 6 h 12"/>
                <a:gd name="T6" fmla="*/ 6 w 12"/>
                <a:gd name="T7" fmla="*/ 0 h 12"/>
                <a:gd name="T8" fmla="*/ 0 w 12"/>
                <a:gd name="T9" fmla="*/ 6 h 12"/>
                <a:gd name="T10" fmla="*/ 8 w 12"/>
                <a:gd name="T11" fmla="*/ 6 h 12"/>
                <a:gd name="T12" fmla="*/ 6 w 12"/>
                <a:gd name="T13" fmla="*/ 8 h 12"/>
                <a:gd name="T14" fmla="*/ 4 w 12"/>
                <a:gd name="T15" fmla="*/ 6 h 12"/>
                <a:gd name="T16" fmla="*/ 6 w 12"/>
                <a:gd name="T17" fmla="*/ 4 h 12"/>
                <a:gd name="T18" fmla="*/ 8 w 12"/>
                <a:gd name="T1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lose/>
                  <a:moveTo>
                    <a:pt x="8" y="6"/>
                  </a:moveTo>
                  <a:cubicBezTo>
                    <a:pt x="8" y="7"/>
                    <a:pt x="7" y="8"/>
                    <a:pt x="6" y="8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24"/>
            <p:cNvSpPr>
              <a:spLocks noChangeArrowheads="1"/>
            </p:cNvSpPr>
            <p:nvPr/>
          </p:nvSpPr>
          <p:spPr bwMode="auto">
            <a:xfrm>
              <a:off x="4016376" y="4981575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Oval 25"/>
            <p:cNvSpPr>
              <a:spLocks noChangeArrowheads="1"/>
            </p:cNvSpPr>
            <p:nvPr/>
          </p:nvSpPr>
          <p:spPr bwMode="auto">
            <a:xfrm>
              <a:off x="4068763" y="4981575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5" name="Group 4"/>
          <p:cNvGrpSpPr>
            <a:grpSpLocks noChangeAspect="1"/>
          </p:cNvGrpSpPr>
          <p:nvPr/>
        </p:nvGrpSpPr>
        <p:grpSpPr bwMode="auto">
          <a:xfrm>
            <a:off x="361792" y="5151543"/>
            <a:ext cx="473284" cy="474394"/>
            <a:chOff x="348" y="440"/>
            <a:chExt cx="426" cy="427"/>
          </a:xfrm>
          <a:solidFill>
            <a:srgbClr val="3CA4DE"/>
          </a:solidFill>
        </p:grpSpPr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348" y="440"/>
              <a:ext cx="426" cy="302"/>
            </a:xfrm>
            <a:custGeom>
              <a:avLst/>
              <a:gdLst>
                <a:gd name="T0" fmla="*/ 144 w 288"/>
                <a:gd name="T1" fmla="*/ 204 h 204"/>
                <a:gd name="T2" fmla="*/ 6 w 288"/>
                <a:gd name="T3" fmla="*/ 204 h 204"/>
                <a:gd name="T4" fmla="*/ 0 w 288"/>
                <a:gd name="T5" fmla="*/ 198 h 204"/>
                <a:gd name="T6" fmla="*/ 0 w 288"/>
                <a:gd name="T7" fmla="*/ 6 h 204"/>
                <a:gd name="T8" fmla="*/ 6 w 288"/>
                <a:gd name="T9" fmla="*/ 0 h 204"/>
                <a:gd name="T10" fmla="*/ 282 w 288"/>
                <a:gd name="T11" fmla="*/ 0 h 204"/>
                <a:gd name="T12" fmla="*/ 288 w 288"/>
                <a:gd name="T13" fmla="*/ 6 h 204"/>
                <a:gd name="T14" fmla="*/ 288 w 288"/>
                <a:gd name="T15" fmla="*/ 108 h 204"/>
                <a:gd name="T16" fmla="*/ 282 w 288"/>
                <a:gd name="T17" fmla="*/ 114 h 204"/>
                <a:gd name="T18" fmla="*/ 276 w 288"/>
                <a:gd name="T19" fmla="*/ 108 h 204"/>
                <a:gd name="T20" fmla="*/ 276 w 288"/>
                <a:gd name="T21" fmla="*/ 12 h 204"/>
                <a:gd name="T22" fmla="*/ 12 w 288"/>
                <a:gd name="T23" fmla="*/ 12 h 204"/>
                <a:gd name="T24" fmla="*/ 12 w 288"/>
                <a:gd name="T25" fmla="*/ 192 h 204"/>
                <a:gd name="T26" fmla="*/ 144 w 288"/>
                <a:gd name="T27" fmla="*/ 192 h 204"/>
                <a:gd name="T28" fmla="*/ 150 w 288"/>
                <a:gd name="T29" fmla="*/ 198 h 204"/>
                <a:gd name="T30" fmla="*/ 144 w 288"/>
                <a:gd name="T3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" h="204">
                  <a:moveTo>
                    <a:pt x="144" y="204"/>
                  </a:moveTo>
                  <a:cubicBezTo>
                    <a:pt x="6" y="204"/>
                    <a:pt x="6" y="204"/>
                    <a:pt x="6" y="204"/>
                  </a:cubicBezTo>
                  <a:cubicBezTo>
                    <a:pt x="3" y="204"/>
                    <a:pt x="0" y="201"/>
                    <a:pt x="0" y="1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6" y="0"/>
                    <a:pt x="288" y="3"/>
                    <a:pt x="288" y="6"/>
                  </a:cubicBezTo>
                  <a:cubicBezTo>
                    <a:pt x="288" y="108"/>
                    <a:pt x="288" y="108"/>
                    <a:pt x="288" y="108"/>
                  </a:cubicBezTo>
                  <a:cubicBezTo>
                    <a:pt x="288" y="111"/>
                    <a:pt x="286" y="114"/>
                    <a:pt x="282" y="114"/>
                  </a:cubicBezTo>
                  <a:cubicBezTo>
                    <a:pt x="279" y="114"/>
                    <a:pt x="276" y="111"/>
                    <a:pt x="276" y="108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44" y="192"/>
                    <a:pt x="144" y="192"/>
                    <a:pt x="144" y="192"/>
                  </a:cubicBezTo>
                  <a:cubicBezTo>
                    <a:pt x="148" y="192"/>
                    <a:pt x="150" y="195"/>
                    <a:pt x="150" y="198"/>
                  </a:cubicBezTo>
                  <a:cubicBezTo>
                    <a:pt x="150" y="201"/>
                    <a:pt x="148" y="204"/>
                    <a:pt x="144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614" y="742"/>
              <a:ext cx="125" cy="125"/>
            </a:xfrm>
            <a:custGeom>
              <a:avLst/>
              <a:gdLst>
                <a:gd name="T0" fmla="*/ 78 w 84"/>
                <a:gd name="T1" fmla="*/ 84 h 84"/>
                <a:gd name="T2" fmla="*/ 74 w 84"/>
                <a:gd name="T3" fmla="*/ 82 h 84"/>
                <a:gd name="T4" fmla="*/ 42 w 84"/>
                <a:gd name="T5" fmla="*/ 56 h 84"/>
                <a:gd name="T6" fmla="*/ 10 w 84"/>
                <a:gd name="T7" fmla="*/ 82 h 84"/>
                <a:gd name="T8" fmla="*/ 4 w 84"/>
                <a:gd name="T9" fmla="*/ 83 h 84"/>
                <a:gd name="T10" fmla="*/ 0 w 84"/>
                <a:gd name="T11" fmla="*/ 78 h 84"/>
                <a:gd name="T12" fmla="*/ 0 w 84"/>
                <a:gd name="T13" fmla="*/ 0 h 84"/>
                <a:gd name="T14" fmla="*/ 12 w 84"/>
                <a:gd name="T15" fmla="*/ 0 h 84"/>
                <a:gd name="T16" fmla="*/ 12 w 84"/>
                <a:gd name="T17" fmla="*/ 65 h 84"/>
                <a:gd name="T18" fmla="*/ 38 w 84"/>
                <a:gd name="T19" fmla="*/ 43 h 84"/>
                <a:gd name="T20" fmla="*/ 46 w 84"/>
                <a:gd name="T21" fmla="*/ 43 h 84"/>
                <a:gd name="T22" fmla="*/ 72 w 84"/>
                <a:gd name="T23" fmla="*/ 65 h 84"/>
                <a:gd name="T24" fmla="*/ 72 w 84"/>
                <a:gd name="T25" fmla="*/ 0 h 84"/>
                <a:gd name="T26" fmla="*/ 84 w 84"/>
                <a:gd name="T27" fmla="*/ 0 h 84"/>
                <a:gd name="T28" fmla="*/ 84 w 84"/>
                <a:gd name="T29" fmla="*/ 78 h 84"/>
                <a:gd name="T30" fmla="*/ 81 w 84"/>
                <a:gd name="T31" fmla="*/ 83 h 84"/>
                <a:gd name="T32" fmla="*/ 78 w 84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84">
                  <a:moveTo>
                    <a:pt x="78" y="84"/>
                  </a:moveTo>
                  <a:cubicBezTo>
                    <a:pt x="77" y="84"/>
                    <a:pt x="75" y="83"/>
                    <a:pt x="74" y="82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8" y="84"/>
                    <a:pt x="6" y="84"/>
                    <a:pt x="4" y="83"/>
                  </a:cubicBezTo>
                  <a:cubicBezTo>
                    <a:pt x="2" y="82"/>
                    <a:pt x="0" y="80"/>
                    <a:pt x="0" y="7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1" y="41"/>
                    <a:pt x="44" y="41"/>
                    <a:pt x="46" y="43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80"/>
                    <a:pt x="83" y="82"/>
                    <a:pt x="81" y="83"/>
                  </a:cubicBezTo>
                  <a:cubicBezTo>
                    <a:pt x="80" y="84"/>
                    <a:pt x="79" y="84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41" y="653"/>
              <a:ext cx="71" cy="71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8" y="12"/>
                    <a:pt x="12" y="17"/>
                    <a:pt x="12" y="24"/>
                  </a:cubicBezTo>
                  <a:cubicBezTo>
                    <a:pt x="12" y="30"/>
                    <a:pt x="18" y="36"/>
                    <a:pt x="24" y="36"/>
                  </a:cubicBezTo>
                  <a:cubicBezTo>
                    <a:pt x="31" y="36"/>
                    <a:pt x="36" y="30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592" y="600"/>
              <a:ext cx="170" cy="178"/>
            </a:xfrm>
            <a:custGeom>
              <a:avLst/>
              <a:gdLst>
                <a:gd name="T0" fmla="*/ 57 w 115"/>
                <a:gd name="T1" fmla="*/ 120 h 120"/>
                <a:gd name="T2" fmla="*/ 31 w 115"/>
                <a:gd name="T3" fmla="*/ 105 h 120"/>
                <a:gd name="T4" fmla="*/ 5 w 115"/>
                <a:gd name="T5" fmla="*/ 90 h 120"/>
                <a:gd name="T6" fmla="*/ 5 w 115"/>
                <a:gd name="T7" fmla="*/ 60 h 120"/>
                <a:gd name="T8" fmla="*/ 5 w 115"/>
                <a:gd name="T9" fmla="*/ 30 h 120"/>
                <a:gd name="T10" fmla="*/ 31 w 115"/>
                <a:gd name="T11" fmla="*/ 15 h 120"/>
                <a:gd name="T12" fmla="*/ 57 w 115"/>
                <a:gd name="T13" fmla="*/ 0 h 120"/>
                <a:gd name="T14" fmla="*/ 83 w 115"/>
                <a:gd name="T15" fmla="*/ 15 h 120"/>
                <a:gd name="T16" fmla="*/ 83 w 115"/>
                <a:gd name="T17" fmla="*/ 15 h 120"/>
                <a:gd name="T18" fmla="*/ 109 w 115"/>
                <a:gd name="T19" fmla="*/ 30 h 120"/>
                <a:gd name="T20" fmla="*/ 109 w 115"/>
                <a:gd name="T21" fmla="*/ 60 h 120"/>
                <a:gd name="T22" fmla="*/ 109 w 115"/>
                <a:gd name="T23" fmla="*/ 90 h 120"/>
                <a:gd name="T24" fmla="*/ 83 w 115"/>
                <a:gd name="T25" fmla="*/ 105 h 120"/>
                <a:gd name="T26" fmla="*/ 83 w 115"/>
                <a:gd name="T27" fmla="*/ 105 h 120"/>
                <a:gd name="T28" fmla="*/ 57 w 115"/>
                <a:gd name="T29" fmla="*/ 120 h 120"/>
                <a:gd name="T30" fmla="*/ 35 w 115"/>
                <a:gd name="T31" fmla="*/ 93 h 120"/>
                <a:gd name="T32" fmla="*/ 41 w 115"/>
                <a:gd name="T33" fmla="*/ 96 h 120"/>
                <a:gd name="T34" fmla="*/ 57 w 115"/>
                <a:gd name="T35" fmla="*/ 108 h 120"/>
                <a:gd name="T36" fmla="*/ 74 w 115"/>
                <a:gd name="T37" fmla="*/ 96 h 120"/>
                <a:gd name="T38" fmla="*/ 80 w 115"/>
                <a:gd name="T39" fmla="*/ 93 h 120"/>
                <a:gd name="T40" fmla="*/ 99 w 115"/>
                <a:gd name="T41" fmla="*/ 84 h 120"/>
                <a:gd name="T42" fmla="*/ 97 w 115"/>
                <a:gd name="T43" fmla="*/ 64 h 120"/>
                <a:gd name="T44" fmla="*/ 97 w 115"/>
                <a:gd name="T45" fmla="*/ 56 h 120"/>
                <a:gd name="T46" fmla="*/ 99 w 115"/>
                <a:gd name="T47" fmla="*/ 36 h 120"/>
                <a:gd name="T48" fmla="*/ 80 w 115"/>
                <a:gd name="T49" fmla="*/ 27 h 120"/>
                <a:gd name="T50" fmla="*/ 74 w 115"/>
                <a:gd name="T51" fmla="*/ 23 h 120"/>
                <a:gd name="T52" fmla="*/ 57 w 115"/>
                <a:gd name="T53" fmla="*/ 12 h 120"/>
                <a:gd name="T54" fmla="*/ 41 w 115"/>
                <a:gd name="T55" fmla="*/ 23 h 120"/>
                <a:gd name="T56" fmla="*/ 34 w 115"/>
                <a:gd name="T57" fmla="*/ 27 h 120"/>
                <a:gd name="T58" fmla="*/ 16 w 115"/>
                <a:gd name="T59" fmla="*/ 36 h 120"/>
                <a:gd name="T60" fmla="*/ 17 w 115"/>
                <a:gd name="T61" fmla="*/ 56 h 120"/>
                <a:gd name="T62" fmla="*/ 17 w 115"/>
                <a:gd name="T63" fmla="*/ 64 h 120"/>
                <a:gd name="T64" fmla="*/ 16 w 115"/>
                <a:gd name="T65" fmla="*/ 84 h 120"/>
                <a:gd name="T66" fmla="*/ 34 w 115"/>
                <a:gd name="T67" fmla="*/ 93 h 120"/>
                <a:gd name="T68" fmla="*/ 35 w 115"/>
                <a:gd name="T69" fmla="*/ 9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120">
                  <a:moveTo>
                    <a:pt x="57" y="120"/>
                  </a:moveTo>
                  <a:cubicBezTo>
                    <a:pt x="46" y="120"/>
                    <a:pt x="37" y="114"/>
                    <a:pt x="31" y="105"/>
                  </a:cubicBezTo>
                  <a:cubicBezTo>
                    <a:pt x="21" y="105"/>
                    <a:pt x="11" y="99"/>
                    <a:pt x="5" y="90"/>
                  </a:cubicBezTo>
                  <a:cubicBezTo>
                    <a:pt x="0" y="80"/>
                    <a:pt x="0" y="69"/>
                    <a:pt x="5" y="60"/>
                  </a:cubicBezTo>
                  <a:cubicBezTo>
                    <a:pt x="0" y="51"/>
                    <a:pt x="0" y="39"/>
                    <a:pt x="5" y="30"/>
                  </a:cubicBezTo>
                  <a:cubicBezTo>
                    <a:pt x="11" y="20"/>
                    <a:pt x="21" y="15"/>
                    <a:pt x="31" y="15"/>
                  </a:cubicBezTo>
                  <a:cubicBezTo>
                    <a:pt x="37" y="6"/>
                    <a:pt x="46" y="0"/>
                    <a:pt x="57" y="0"/>
                  </a:cubicBezTo>
                  <a:cubicBezTo>
                    <a:pt x="68" y="0"/>
                    <a:pt x="78" y="6"/>
                    <a:pt x="83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94" y="15"/>
                    <a:pt x="104" y="20"/>
                    <a:pt x="109" y="30"/>
                  </a:cubicBezTo>
                  <a:cubicBezTo>
                    <a:pt x="115" y="39"/>
                    <a:pt x="115" y="51"/>
                    <a:pt x="109" y="60"/>
                  </a:cubicBezTo>
                  <a:cubicBezTo>
                    <a:pt x="115" y="69"/>
                    <a:pt x="115" y="80"/>
                    <a:pt x="109" y="90"/>
                  </a:cubicBezTo>
                  <a:cubicBezTo>
                    <a:pt x="104" y="99"/>
                    <a:pt x="94" y="105"/>
                    <a:pt x="83" y="105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78" y="114"/>
                    <a:pt x="68" y="120"/>
                    <a:pt x="57" y="120"/>
                  </a:cubicBezTo>
                  <a:close/>
                  <a:moveTo>
                    <a:pt x="35" y="93"/>
                  </a:moveTo>
                  <a:cubicBezTo>
                    <a:pt x="37" y="93"/>
                    <a:pt x="40" y="94"/>
                    <a:pt x="41" y="96"/>
                  </a:cubicBezTo>
                  <a:cubicBezTo>
                    <a:pt x="43" y="103"/>
                    <a:pt x="50" y="108"/>
                    <a:pt x="57" y="108"/>
                  </a:cubicBezTo>
                  <a:cubicBezTo>
                    <a:pt x="65" y="108"/>
                    <a:pt x="71" y="103"/>
                    <a:pt x="74" y="96"/>
                  </a:cubicBezTo>
                  <a:cubicBezTo>
                    <a:pt x="75" y="94"/>
                    <a:pt x="78" y="92"/>
                    <a:pt x="80" y="93"/>
                  </a:cubicBezTo>
                  <a:cubicBezTo>
                    <a:pt x="88" y="94"/>
                    <a:pt x="95" y="90"/>
                    <a:pt x="99" y="84"/>
                  </a:cubicBezTo>
                  <a:cubicBezTo>
                    <a:pt x="103" y="77"/>
                    <a:pt x="102" y="69"/>
                    <a:pt x="97" y="64"/>
                  </a:cubicBezTo>
                  <a:cubicBezTo>
                    <a:pt x="95" y="61"/>
                    <a:pt x="95" y="58"/>
                    <a:pt x="97" y="56"/>
                  </a:cubicBezTo>
                  <a:cubicBezTo>
                    <a:pt x="102" y="50"/>
                    <a:pt x="103" y="42"/>
                    <a:pt x="99" y="36"/>
                  </a:cubicBezTo>
                  <a:cubicBezTo>
                    <a:pt x="95" y="29"/>
                    <a:pt x="88" y="26"/>
                    <a:pt x="80" y="27"/>
                  </a:cubicBezTo>
                  <a:cubicBezTo>
                    <a:pt x="78" y="28"/>
                    <a:pt x="75" y="26"/>
                    <a:pt x="74" y="23"/>
                  </a:cubicBezTo>
                  <a:cubicBezTo>
                    <a:pt x="71" y="16"/>
                    <a:pt x="65" y="12"/>
                    <a:pt x="57" y="12"/>
                  </a:cubicBezTo>
                  <a:cubicBezTo>
                    <a:pt x="50" y="12"/>
                    <a:pt x="43" y="16"/>
                    <a:pt x="41" y="23"/>
                  </a:cubicBezTo>
                  <a:cubicBezTo>
                    <a:pt x="40" y="26"/>
                    <a:pt x="37" y="28"/>
                    <a:pt x="34" y="27"/>
                  </a:cubicBezTo>
                  <a:cubicBezTo>
                    <a:pt x="27" y="26"/>
                    <a:pt x="19" y="29"/>
                    <a:pt x="16" y="36"/>
                  </a:cubicBezTo>
                  <a:cubicBezTo>
                    <a:pt x="12" y="42"/>
                    <a:pt x="13" y="50"/>
                    <a:pt x="17" y="56"/>
                  </a:cubicBezTo>
                  <a:cubicBezTo>
                    <a:pt x="19" y="58"/>
                    <a:pt x="19" y="61"/>
                    <a:pt x="17" y="64"/>
                  </a:cubicBezTo>
                  <a:cubicBezTo>
                    <a:pt x="13" y="69"/>
                    <a:pt x="12" y="77"/>
                    <a:pt x="16" y="84"/>
                  </a:cubicBezTo>
                  <a:cubicBezTo>
                    <a:pt x="19" y="90"/>
                    <a:pt x="27" y="94"/>
                    <a:pt x="34" y="93"/>
                  </a:cubicBezTo>
                  <a:cubicBezTo>
                    <a:pt x="34" y="93"/>
                    <a:pt x="35" y="93"/>
                    <a:pt x="35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383" y="476"/>
              <a:ext cx="356" cy="231"/>
            </a:xfrm>
            <a:custGeom>
              <a:avLst/>
              <a:gdLst>
                <a:gd name="T0" fmla="*/ 120 w 240"/>
                <a:gd name="T1" fmla="*/ 156 h 156"/>
                <a:gd name="T2" fmla="*/ 42 w 240"/>
                <a:gd name="T3" fmla="*/ 156 h 156"/>
                <a:gd name="T4" fmla="*/ 36 w 240"/>
                <a:gd name="T5" fmla="*/ 150 h 156"/>
                <a:gd name="T6" fmla="*/ 6 w 240"/>
                <a:gd name="T7" fmla="*/ 120 h 156"/>
                <a:gd name="T8" fmla="*/ 0 w 240"/>
                <a:gd name="T9" fmla="*/ 114 h 156"/>
                <a:gd name="T10" fmla="*/ 0 w 240"/>
                <a:gd name="T11" fmla="*/ 42 h 156"/>
                <a:gd name="T12" fmla="*/ 6 w 240"/>
                <a:gd name="T13" fmla="*/ 36 h 156"/>
                <a:gd name="T14" fmla="*/ 36 w 240"/>
                <a:gd name="T15" fmla="*/ 6 h 156"/>
                <a:gd name="T16" fmla="*/ 42 w 240"/>
                <a:gd name="T17" fmla="*/ 0 h 156"/>
                <a:gd name="T18" fmla="*/ 198 w 240"/>
                <a:gd name="T19" fmla="*/ 0 h 156"/>
                <a:gd name="T20" fmla="*/ 204 w 240"/>
                <a:gd name="T21" fmla="*/ 6 h 156"/>
                <a:gd name="T22" fmla="*/ 234 w 240"/>
                <a:gd name="T23" fmla="*/ 36 h 156"/>
                <a:gd name="T24" fmla="*/ 240 w 240"/>
                <a:gd name="T25" fmla="*/ 42 h 156"/>
                <a:gd name="T26" fmla="*/ 240 w 240"/>
                <a:gd name="T27" fmla="*/ 72 h 156"/>
                <a:gd name="T28" fmla="*/ 234 w 240"/>
                <a:gd name="T29" fmla="*/ 78 h 156"/>
                <a:gd name="T30" fmla="*/ 228 w 240"/>
                <a:gd name="T31" fmla="*/ 72 h 156"/>
                <a:gd name="T32" fmla="*/ 228 w 240"/>
                <a:gd name="T33" fmla="*/ 47 h 156"/>
                <a:gd name="T34" fmla="*/ 193 w 240"/>
                <a:gd name="T35" fmla="*/ 12 h 156"/>
                <a:gd name="T36" fmla="*/ 48 w 240"/>
                <a:gd name="T37" fmla="*/ 12 h 156"/>
                <a:gd name="T38" fmla="*/ 12 w 240"/>
                <a:gd name="T39" fmla="*/ 47 h 156"/>
                <a:gd name="T40" fmla="*/ 12 w 240"/>
                <a:gd name="T41" fmla="*/ 108 h 156"/>
                <a:gd name="T42" fmla="*/ 48 w 240"/>
                <a:gd name="T43" fmla="*/ 144 h 156"/>
                <a:gd name="T44" fmla="*/ 120 w 240"/>
                <a:gd name="T45" fmla="*/ 144 h 156"/>
                <a:gd name="T46" fmla="*/ 126 w 240"/>
                <a:gd name="T47" fmla="*/ 150 h 156"/>
                <a:gd name="T48" fmla="*/ 120 w 240"/>
                <a:gd name="T4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0" h="156">
                  <a:moveTo>
                    <a:pt x="120" y="156"/>
                  </a:moveTo>
                  <a:cubicBezTo>
                    <a:pt x="42" y="156"/>
                    <a:pt x="42" y="156"/>
                    <a:pt x="42" y="156"/>
                  </a:cubicBezTo>
                  <a:cubicBezTo>
                    <a:pt x="39" y="156"/>
                    <a:pt x="36" y="153"/>
                    <a:pt x="36" y="150"/>
                  </a:cubicBezTo>
                  <a:cubicBezTo>
                    <a:pt x="36" y="133"/>
                    <a:pt x="23" y="120"/>
                    <a:pt x="6" y="120"/>
                  </a:cubicBezTo>
                  <a:cubicBezTo>
                    <a:pt x="3" y="120"/>
                    <a:pt x="0" y="117"/>
                    <a:pt x="0" y="11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39"/>
                    <a:pt x="3" y="36"/>
                    <a:pt x="6" y="36"/>
                  </a:cubicBezTo>
                  <a:cubicBezTo>
                    <a:pt x="23" y="36"/>
                    <a:pt x="36" y="22"/>
                    <a:pt x="36" y="6"/>
                  </a:cubicBezTo>
                  <a:cubicBezTo>
                    <a:pt x="36" y="3"/>
                    <a:pt x="39" y="0"/>
                    <a:pt x="42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02" y="0"/>
                    <a:pt x="204" y="3"/>
                    <a:pt x="204" y="6"/>
                  </a:cubicBezTo>
                  <a:cubicBezTo>
                    <a:pt x="204" y="22"/>
                    <a:pt x="218" y="36"/>
                    <a:pt x="234" y="36"/>
                  </a:cubicBezTo>
                  <a:cubicBezTo>
                    <a:pt x="238" y="36"/>
                    <a:pt x="240" y="39"/>
                    <a:pt x="240" y="42"/>
                  </a:cubicBezTo>
                  <a:cubicBezTo>
                    <a:pt x="240" y="72"/>
                    <a:pt x="240" y="72"/>
                    <a:pt x="240" y="72"/>
                  </a:cubicBezTo>
                  <a:cubicBezTo>
                    <a:pt x="240" y="75"/>
                    <a:pt x="238" y="78"/>
                    <a:pt x="234" y="78"/>
                  </a:cubicBezTo>
                  <a:cubicBezTo>
                    <a:pt x="231" y="78"/>
                    <a:pt x="228" y="75"/>
                    <a:pt x="228" y="72"/>
                  </a:cubicBezTo>
                  <a:cubicBezTo>
                    <a:pt x="228" y="47"/>
                    <a:pt x="228" y="47"/>
                    <a:pt x="228" y="47"/>
                  </a:cubicBezTo>
                  <a:cubicBezTo>
                    <a:pt x="210" y="45"/>
                    <a:pt x="195" y="30"/>
                    <a:pt x="193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5" y="30"/>
                    <a:pt x="31" y="45"/>
                    <a:pt x="12" y="47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31" y="111"/>
                    <a:pt x="45" y="125"/>
                    <a:pt x="48" y="144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4" y="144"/>
                    <a:pt x="126" y="147"/>
                    <a:pt x="126" y="150"/>
                  </a:cubicBezTo>
                  <a:cubicBezTo>
                    <a:pt x="126" y="153"/>
                    <a:pt x="124" y="156"/>
                    <a:pt x="120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562579" y="6274452"/>
            <a:ext cx="3114321" cy="246221"/>
            <a:chOff x="2562579" y="6274452"/>
            <a:chExt cx="3114321" cy="246221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62579" y="6294494"/>
              <a:ext cx="504472" cy="208558"/>
            </a:xfrm>
            <a:prstGeom prst="roundRect">
              <a:avLst/>
            </a:prstGeom>
            <a:noFill/>
            <a:ln>
              <a:solidFill>
                <a:srgbClr val="3CA4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67050" y="6274452"/>
              <a:ext cx="26098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/>
                <a:t>Минимальный набор работ</a:t>
              </a:r>
              <a:endParaRPr lang="ru-RU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551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2"/>
          <p:cNvSpPr txBox="1">
            <a:spLocks/>
          </p:cNvSpPr>
          <p:nvPr/>
        </p:nvSpPr>
        <p:spPr>
          <a:xfrm>
            <a:off x="534302" y="410903"/>
            <a:ext cx="11657698" cy="649496"/>
          </a:xfrm>
          <a:prstGeom prst="rect">
            <a:avLst/>
          </a:prstGeom>
        </p:spPr>
        <p:txBody>
          <a:bodyPr vert="horz" wrap="square" lIns="0" tIns="155535" rIns="0" bIns="0" rtlCol="0">
            <a:spAutoFit/>
          </a:bodyPr>
          <a:lstStyle>
            <a:lvl1pPr>
              <a:defRPr sz="5183" b="1" i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4468" marR="0" lvl="0" indent="0" algn="l" defTabSz="914400" rtl="0" eaLnBrk="1" fontAlgn="auto" latinLnBrk="0" hangingPunct="1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spc="-23" dirty="0" smtClean="0">
                <a:solidFill>
                  <a:srgbClr val="F79C3E"/>
                </a:solidFill>
              </a:rPr>
              <a:t>Реализация функций ИБ при подключении к </a:t>
            </a:r>
            <a:r>
              <a:rPr lang="ru-RU" sz="3200" spc="-23" dirty="0" err="1" smtClean="0">
                <a:solidFill>
                  <a:srgbClr val="F79C3E"/>
                </a:solidFill>
              </a:rPr>
              <a:t>ПлЦР</a:t>
            </a:r>
            <a:r>
              <a:rPr lang="en-US" sz="3200" spc="-23" dirty="0" smtClean="0">
                <a:solidFill>
                  <a:srgbClr val="F79C3E"/>
                </a:solidFill>
              </a:rPr>
              <a:t> (1/2)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8" name="Table 2">
            <a:extLst>
              <a:ext uri="{FF2B5EF4-FFF2-40B4-BE49-F238E27FC236}">
                <a16:creationId xmlns:a16="http://schemas.microsoft.com/office/drawing/2014/main" id="{FAAD74B5-C258-4D06-AEE7-40C288DD5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194862"/>
              </p:ext>
            </p:extLst>
          </p:nvPr>
        </p:nvGraphicFramePr>
        <p:xfrm>
          <a:off x="2322576" y="1682216"/>
          <a:ext cx="9043416" cy="48052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14472">
                  <a:extLst>
                    <a:ext uri="{9D8B030D-6E8A-4147-A177-3AD203B41FA5}">
                      <a16:colId xmlns:a16="http://schemas.microsoft.com/office/drawing/2014/main" val="2575273046"/>
                    </a:ext>
                  </a:extLst>
                </a:gridCol>
                <a:gridCol w="3014472">
                  <a:extLst>
                    <a:ext uri="{9D8B030D-6E8A-4147-A177-3AD203B41FA5}">
                      <a16:colId xmlns:a16="http://schemas.microsoft.com/office/drawing/2014/main" val="933534254"/>
                    </a:ext>
                  </a:extLst>
                </a:gridCol>
                <a:gridCol w="3014472">
                  <a:extLst>
                    <a:ext uri="{9D8B030D-6E8A-4147-A177-3AD203B41FA5}">
                      <a16:colId xmlns:a16="http://schemas.microsoft.com/office/drawing/2014/main" val="1213390610"/>
                    </a:ext>
                  </a:extLst>
                </a:gridCol>
              </a:tblGrid>
              <a:tr h="259781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Консультационное сопровождение</a:t>
                      </a: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части выполнения требований: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ГОСТ Р 57580.1-2017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Положение Банка России от 7 декабря 2023 г. № 833-П «О требованиях к обеспечению защиты информации для участников платформы цифрового рубля</a:t>
                      </a:r>
                      <a:endParaRPr lang="ru-RU" sz="1100" b="0" i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baseline="0" dirty="0" smtClean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Консультационное сопровождение</a:t>
                      </a:r>
                      <a:endParaRPr lang="ru-RU" sz="11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Консультационное сопровождение</a:t>
                      </a: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части выполнения требований: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ГОСТ Р 57580.1-2017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Положение Банка России от 7 декабря 2023 г. № 833-П «О требованиях к обеспечению защиты информации для участников платформы цифрового рубля»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 4 Стандарта</a:t>
                      </a: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платформы цифрового рубля «Порядок подключения участника платформы к платформе цифрового рубля»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667162"/>
                  </a:ext>
                </a:extLst>
              </a:tr>
              <a:tr h="1139859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</a:t>
                      </a:r>
                      <a:r>
                        <a:rPr lang="ru-RU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дорожной карты мероприятий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Реализация организационных и технических мер, в том числе для ОКИИ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Проектирование средств криптографической защиты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Развертывание</a:t>
                      </a:r>
                      <a:r>
                        <a:rPr lang="ru-RU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конфигурация средств криптографической защиты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Развертывание</a:t>
                      </a:r>
                      <a:r>
                        <a:rPr lang="ru-RU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конфигурация иных средств защиты, в том числе для ОКИИ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Развертывание</a:t>
                      </a:r>
                      <a:r>
                        <a:rPr lang="ru-RU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конфигурация иных средств защиты, в том числе для ОКИИ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204117"/>
                  </a:ext>
                </a:extLst>
              </a:tr>
              <a:tr h="1067597">
                <a:tc>
                  <a:txBody>
                    <a:bodyPr/>
                    <a:lstStyle/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Обследование и разработка функционально-технических требований</a:t>
                      </a:r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банковским системам в части реализации требований регуляторов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Проектирование системы защиты банковских систем в соответствии с требованиями регуляторов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Реализация системы защиты АБС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074895"/>
                  </a:ext>
                </a:extLst>
              </a:tr>
            </a:tbl>
          </a:graphicData>
        </a:graphic>
      </p:graphicFrame>
      <p:sp>
        <p:nvSpPr>
          <p:cNvPr id="72" name="Arrow: Pentagon 12">
            <a:extLst>
              <a:ext uri="{FF2B5EF4-FFF2-40B4-BE49-F238E27FC236}">
                <a16:creationId xmlns:a16="http://schemas.microsoft.com/office/drawing/2014/main" id="{AC68CE25-F582-483F-8D2A-A62367168370}"/>
              </a:ext>
            </a:extLst>
          </p:cNvPr>
          <p:cNvSpPr/>
          <p:nvPr/>
        </p:nvSpPr>
        <p:spPr>
          <a:xfrm>
            <a:off x="2324009" y="1258122"/>
            <a:ext cx="3024000" cy="378374"/>
          </a:xfrm>
          <a:prstGeom prst="homePlate">
            <a:avLst/>
          </a:prstGeom>
          <a:solidFill>
            <a:schemeClr val="bg1"/>
          </a:solidFill>
          <a:ln>
            <a:solidFill>
              <a:srgbClr val="3CA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 Arial"/>
                <a:cs typeface="Arial Black" panose="020B0604020202020204" pitchFamily="34" charset="0"/>
              </a:rPr>
              <a:t>Функционирование УЦ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 Arial"/>
              <a:cs typeface="Arial Black" panose="020B0604020202020204" pitchFamily="34" charset="0"/>
            </a:endParaRPr>
          </a:p>
        </p:txBody>
      </p:sp>
      <p:sp>
        <p:nvSpPr>
          <p:cNvPr id="73" name="Arrow: Pentagon 20">
            <a:extLst>
              <a:ext uri="{FF2B5EF4-FFF2-40B4-BE49-F238E27FC236}">
                <a16:creationId xmlns:a16="http://schemas.microsoft.com/office/drawing/2014/main" id="{3834A3EA-9D4F-45B4-B6F5-FDE3B269CC0C}"/>
              </a:ext>
            </a:extLst>
          </p:cNvPr>
          <p:cNvSpPr/>
          <p:nvPr/>
        </p:nvSpPr>
        <p:spPr>
          <a:xfrm>
            <a:off x="5343066" y="1264564"/>
            <a:ext cx="3024000" cy="371932"/>
          </a:xfrm>
          <a:prstGeom prst="homePlate">
            <a:avLst/>
          </a:prstGeom>
          <a:solidFill>
            <a:schemeClr val="bg1"/>
          </a:solidFill>
          <a:ln>
            <a:solidFill>
              <a:srgbClr val="3CA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 Arial"/>
                <a:cs typeface="Arial Black" panose="020B0604020202020204" pitchFamily="34" charset="0"/>
              </a:rPr>
              <a:t>Регистрация и открытие счета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 Arial"/>
              <a:cs typeface="Arial Black" panose="020B0604020202020204" pitchFamily="34" charset="0"/>
            </a:endParaRPr>
          </a:p>
        </p:txBody>
      </p:sp>
      <p:sp>
        <p:nvSpPr>
          <p:cNvPr id="74" name="Arrow: Pentagon 21">
            <a:extLst>
              <a:ext uri="{FF2B5EF4-FFF2-40B4-BE49-F238E27FC236}">
                <a16:creationId xmlns:a16="http://schemas.microsoft.com/office/drawing/2014/main" id="{83CB6DB2-F2A9-4145-9FFD-D2F65D3C17BF}"/>
              </a:ext>
            </a:extLst>
          </p:cNvPr>
          <p:cNvSpPr/>
          <p:nvPr/>
        </p:nvSpPr>
        <p:spPr>
          <a:xfrm>
            <a:off x="8349747" y="1258496"/>
            <a:ext cx="3024000" cy="378000"/>
          </a:xfrm>
          <a:prstGeom prst="homePlate">
            <a:avLst/>
          </a:prstGeom>
          <a:solidFill>
            <a:schemeClr val="bg1"/>
          </a:solidFill>
          <a:ln>
            <a:solidFill>
              <a:srgbClr val="3CA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 Arial"/>
                <a:cs typeface="Arial Black" panose="020B0604020202020204" pitchFamily="34" charset="0"/>
              </a:rPr>
              <a:t>Доработка АБС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 Arial"/>
              <a:cs typeface="Arial Black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7427BCC-0F3B-4BD7-943D-3166ED697E1D}"/>
              </a:ext>
            </a:extLst>
          </p:cNvPr>
          <p:cNvSpPr txBox="1"/>
          <p:nvPr/>
        </p:nvSpPr>
        <p:spPr>
          <a:xfrm>
            <a:off x="334962" y="1682216"/>
            <a:ext cx="1985837" cy="2560600"/>
          </a:xfrm>
          <a:prstGeom prst="roundRect">
            <a:avLst>
              <a:gd name="adj" fmla="val 6949"/>
            </a:avLst>
          </a:prstGeom>
          <a:solidFill>
            <a:schemeClr val="bg1">
              <a:lumMod val="95000"/>
            </a:schemeClr>
          </a:solidFill>
        </p:spPr>
        <p:txBody>
          <a:bodyPr wrap="square" lIns="360000" anchor="ctr">
            <a:noAutofit/>
          </a:bodyPr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1A1A"/>
                </a:solidFill>
                <a:effectLst/>
                <a:uLnTx/>
                <a:uFillTx/>
                <a:latin typeface=" Arial"/>
                <a:cs typeface="Arial Black" panose="020B0604020202020204" pitchFamily="34" charset="0"/>
              </a:rPr>
              <a:t>Соответствие требованиям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1B1A1A"/>
              </a:solidFill>
              <a:effectLst/>
              <a:uLnTx/>
              <a:uFillTx/>
              <a:latin typeface=" Arial"/>
              <a:cs typeface="Arial Black" panose="020B0604020202020204" pitchFamily="34" charset="0"/>
            </a:endParaRPr>
          </a:p>
        </p:txBody>
      </p:sp>
      <p:pic>
        <p:nvPicPr>
          <p:cNvPr id="81" name="Рисунок 80" descr="Презентация с контрольным списком контур">
            <a:extLst>
              <a:ext uri="{FF2B5EF4-FFF2-40B4-BE49-F238E27FC236}">
                <a16:creationId xmlns:a16="http://schemas.microsoft.com/office/drawing/2014/main" id="{C0AD8A9B-CBA5-B648-9E18-004F38722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19250" y="2794137"/>
            <a:ext cx="335662" cy="335662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85F73836-D758-45D7-9D6C-816DC5C6267C}"/>
              </a:ext>
            </a:extLst>
          </p:cNvPr>
          <p:cNvSpPr txBox="1"/>
          <p:nvPr/>
        </p:nvSpPr>
        <p:spPr>
          <a:xfrm>
            <a:off x="334962" y="4276261"/>
            <a:ext cx="1985837" cy="1078476"/>
          </a:xfrm>
          <a:prstGeom prst="roundRect">
            <a:avLst>
              <a:gd name="adj" fmla="val 5067"/>
            </a:avLst>
          </a:prstGeom>
          <a:solidFill>
            <a:schemeClr val="bg1">
              <a:lumMod val="95000"/>
            </a:schemeClr>
          </a:solidFill>
        </p:spPr>
        <p:txBody>
          <a:bodyPr wrap="square" lIns="360000" anchor="ctr">
            <a:noAutofit/>
          </a:bodyPr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solidFill>
                  <a:srgbClr val="1B1A1A"/>
                </a:solidFill>
                <a:latin typeface=" Arial"/>
                <a:cs typeface="Arial Black" panose="020B0604020202020204" pitchFamily="34" charset="0"/>
              </a:rPr>
              <a:t>Инструменты защиты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1B1A1A"/>
              </a:solidFill>
              <a:effectLst/>
              <a:uLnTx/>
              <a:uFillTx/>
              <a:latin typeface=" Arial"/>
              <a:cs typeface="Arial Black" panose="020B0604020202020204" pitchFamily="34" charset="0"/>
            </a:endParaRPr>
          </a:p>
        </p:txBody>
      </p:sp>
      <p:pic>
        <p:nvPicPr>
          <p:cNvPr id="82" name="Рисунок 81" descr="Пользовательская сеть контур">
            <a:extLst>
              <a:ext uri="{FF2B5EF4-FFF2-40B4-BE49-F238E27FC236}">
                <a16:creationId xmlns:a16="http://schemas.microsoft.com/office/drawing/2014/main" id="{4BA6D1B7-05F2-554D-91AD-D8094786B1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31147" y="4635822"/>
            <a:ext cx="311866" cy="311866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34841CF4-BDFE-47D1-9CA1-5C1976D0D43E}"/>
              </a:ext>
            </a:extLst>
          </p:cNvPr>
          <p:cNvSpPr txBox="1"/>
          <p:nvPr/>
        </p:nvSpPr>
        <p:spPr>
          <a:xfrm>
            <a:off x="334962" y="5388182"/>
            <a:ext cx="1985837" cy="1099308"/>
          </a:xfrm>
          <a:prstGeom prst="roundRect">
            <a:avLst>
              <a:gd name="adj" fmla="val 4342"/>
            </a:avLst>
          </a:prstGeom>
          <a:solidFill>
            <a:schemeClr val="bg1">
              <a:lumMod val="95000"/>
            </a:schemeClr>
          </a:solidFill>
        </p:spPr>
        <p:txBody>
          <a:bodyPr wrap="square" lIns="360000" anchor="ctr">
            <a:noAutofit/>
          </a:bodyPr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1A1A"/>
                </a:solidFill>
                <a:effectLst/>
                <a:uLnTx/>
                <a:uFillTx/>
                <a:latin typeface=" Arial"/>
                <a:cs typeface="Arial Black" panose="020B0604020202020204" pitchFamily="34" charset="0"/>
              </a:rPr>
              <a:t>Банковские системы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1B1A1A"/>
              </a:solidFill>
              <a:effectLst/>
              <a:uLnTx/>
              <a:uFillTx/>
              <a:latin typeface=" Arial"/>
              <a:cs typeface="Arial Black" panose="020B0604020202020204" pitchFamily="34" charset="0"/>
            </a:endParaRPr>
          </a:p>
        </p:txBody>
      </p:sp>
      <p:pic>
        <p:nvPicPr>
          <p:cNvPr id="83" name="Рисунок 82" descr="Научная мысль контур">
            <a:extLst>
              <a:ext uri="{FF2B5EF4-FFF2-40B4-BE49-F238E27FC236}">
                <a16:creationId xmlns:a16="http://schemas.microsoft.com/office/drawing/2014/main" id="{78FDF155-1BF2-EC47-9270-852AB5964A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66874" y="5755021"/>
            <a:ext cx="310673" cy="29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2"/>
          <p:cNvSpPr txBox="1">
            <a:spLocks/>
          </p:cNvSpPr>
          <p:nvPr/>
        </p:nvSpPr>
        <p:spPr>
          <a:xfrm>
            <a:off x="534302" y="410903"/>
            <a:ext cx="11657698" cy="649496"/>
          </a:xfrm>
          <a:prstGeom prst="rect">
            <a:avLst/>
          </a:prstGeom>
        </p:spPr>
        <p:txBody>
          <a:bodyPr vert="horz" wrap="square" lIns="0" tIns="155535" rIns="0" bIns="0" rtlCol="0">
            <a:spAutoFit/>
          </a:bodyPr>
          <a:lstStyle>
            <a:lvl1pPr>
              <a:defRPr sz="5183" b="1" i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4468" marR="0" lvl="0" indent="0" algn="l" defTabSz="914400" rtl="0" eaLnBrk="1" fontAlgn="auto" latinLnBrk="0" hangingPunct="1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spc="-23" dirty="0" smtClean="0">
                <a:solidFill>
                  <a:srgbClr val="F79C3E"/>
                </a:solidFill>
              </a:rPr>
              <a:t>Реализация функций ИБ при подключении к </a:t>
            </a:r>
            <a:r>
              <a:rPr lang="ru-RU" sz="3200" spc="-23" dirty="0" err="1" smtClean="0">
                <a:solidFill>
                  <a:srgbClr val="F79C3E"/>
                </a:solidFill>
              </a:rPr>
              <a:t>ПлЦР</a:t>
            </a:r>
            <a:r>
              <a:rPr lang="en-US" sz="3200" spc="-23" dirty="0" smtClean="0">
                <a:solidFill>
                  <a:srgbClr val="F79C3E"/>
                </a:solidFill>
              </a:rPr>
              <a:t> (2/2)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FAAD74B5-C258-4D06-AEE7-40C288DD5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73582"/>
              </p:ext>
            </p:extLst>
          </p:nvPr>
        </p:nvGraphicFramePr>
        <p:xfrm>
          <a:off x="2322576" y="1682216"/>
          <a:ext cx="9043416" cy="48349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14472">
                  <a:extLst>
                    <a:ext uri="{9D8B030D-6E8A-4147-A177-3AD203B41FA5}">
                      <a16:colId xmlns:a16="http://schemas.microsoft.com/office/drawing/2014/main" val="2575273046"/>
                    </a:ext>
                  </a:extLst>
                </a:gridCol>
                <a:gridCol w="3014472">
                  <a:extLst>
                    <a:ext uri="{9D8B030D-6E8A-4147-A177-3AD203B41FA5}">
                      <a16:colId xmlns:a16="http://schemas.microsoft.com/office/drawing/2014/main" val="933534254"/>
                    </a:ext>
                  </a:extLst>
                </a:gridCol>
                <a:gridCol w="3014472">
                  <a:extLst>
                    <a:ext uri="{9D8B030D-6E8A-4147-A177-3AD203B41FA5}">
                      <a16:colId xmlns:a16="http://schemas.microsoft.com/office/drawing/2014/main" val="1213390610"/>
                    </a:ext>
                  </a:extLst>
                </a:gridCol>
              </a:tblGrid>
              <a:tr h="259781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Консультационное сопровождение</a:t>
                      </a: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части выполнения требований: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ГОСТ Р 57580.1-2017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Положение Банка России от 7 декабря 2023 г. № 833-П «О требованиях к обеспечению защиты информации для участников платформы цифрового рубля»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 4 Стандарта</a:t>
                      </a: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платформы цифрового рубля «Порядок подключения участника платформы к платформе цифрового рубля»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Формирование</a:t>
                      </a:r>
                      <a:r>
                        <a:rPr lang="ru-RU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пакета организационно-распорядительной документации</a:t>
                      </a:r>
                      <a:endParaRPr lang="ru-RU" sz="1100" b="0" i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100" b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Консультационное сопровождение</a:t>
                      </a: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части выполнения требований: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ГОСТ Р 57580.1-2017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Положение Банка России от 7 декабря 2023 г. № 833-П «О требованиях к обеспечению защиты информации для участников платформы цифрового рубля»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 4 Стандарта</a:t>
                      </a: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платформы цифрового рубля «Порядок подключения участника платформы к платформе цифрового рубля»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667162"/>
                  </a:ext>
                </a:extLst>
              </a:tr>
              <a:tr h="1139859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Проектирование и тестирование функций безопасности для МП КО</a:t>
                      </a:r>
                      <a:endParaRPr lang="ru-RU" sz="11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Развертывание</a:t>
                      </a:r>
                      <a:r>
                        <a:rPr lang="ru-RU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конфигурация иных средств защиты, в том числе для ОКИИ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204117"/>
                  </a:ext>
                </a:extLst>
              </a:tr>
              <a:tr h="1067597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Реализация системы защиты МП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Помощь в организации</a:t>
                      </a:r>
                      <a:r>
                        <a:rPr lang="ru-RU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оценки влияния МП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проводится аккредитованной испытательной лабораторией ФСБ России 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 Arial"/>
                        </a:rPr>
                        <a:t>Подключение к тестовому контуру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 Arial"/>
                        </a:rPr>
                        <a:t>ПлЦР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 Arial"/>
                      </a:endParaRP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 Arial"/>
                        </a:rPr>
                        <a:t>Выполнение ТИВ и пользовательского тестирования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 Arial"/>
                        </a:rPr>
                        <a:t>Подключение к промышленному контуру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1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Реализация системы защиты АБС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074895"/>
                  </a:ext>
                </a:extLst>
              </a:tr>
            </a:tbl>
          </a:graphicData>
        </a:graphic>
      </p:graphicFrame>
      <p:sp>
        <p:nvSpPr>
          <p:cNvPr id="16" name="Arrow: Pentagon 12">
            <a:extLst>
              <a:ext uri="{FF2B5EF4-FFF2-40B4-BE49-F238E27FC236}">
                <a16:creationId xmlns:a16="http://schemas.microsoft.com/office/drawing/2014/main" id="{AC68CE25-F582-483F-8D2A-A62367168370}"/>
              </a:ext>
            </a:extLst>
          </p:cNvPr>
          <p:cNvSpPr/>
          <p:nvPr/>
        </p:nvSpPr>
        <p:spPr>
          <a:xfrm>
            <a:off x="2324009" y="1258122"/>
            <a:ext cx="3024000" cy="378374"/>
          </a:xfrm>
          <a:prstGeom prst="homePlate">
            <a:avLst/>
          </a:prstGeom>
          <a:solidFill>
            <a:schemeClr val="bg1"/>
          </a:solidFill>
          <a:ln>
            <a:solidFill>
              <a:srgbClr val="3CA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000" b="1" dirty="0">
                <a:solidFill>
                  <a:schemeClr val="tx1"/>
                </a:solidFill>
                <a:latin typeface=" Arial"/>
                <a:cs typeface="Arial Black" panose="020B0604020202020204" pitchFamily="34" charset="0"/>
              </a:rPr>
              <a:t>Доработка МП</a:t>
            </a:r>
          </a:p>
        </p:txBody>
      </p:sp>
      <p:sp>
        <p:nvSpPr>
          <p:cNvPr id="18" name="Arrow: Pentagon 21">
            <a:extLst>
              <a:ext uri="{FF2B5EF4-FFF2-40B4-BE49-F238E27FC236}">
                <a16:creationId xmlns:a16="http://schemas.microsoft.com/office/drawing/2014/main" id="{83CB6DB2-F2A9-4145-9FFD-D2F65D3C17BF}"/>
              </a:ext>
            </a:extLst>
          </p:cNvPr>
          <p:cNvSpPr/>
          <p:nvPr/>
        </p:nvSpPr>
        <p:spPr>
          <a:xfrm>
            <a:off x="8368601" y="1258496"/>
            <a:ext cx="3024000" cy="378000"/>
          </a:xfrm>
          <a:prstGeom prst="homePlate">
            <a:avLst/>
          </a:prstGeom>
          <a:solidFill>
            <a:schemeClr val="bg1"/>
          </a:solidFill>
          <a:ln>
            <a:solidFill>
              <a:srgbClr val="3CA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000" b="1" dirty="0">
                <a:solidFill>
                  <a:schemeClr val="tx1"/>
                </a:solidFill>
                <a:latin typeface=" Arial"/>
                <a:cs typeface="Arial Black" panose="020B0604020202020204" pitchFamily="34" charset="0"/>
              </a:rPr>
              <a:t>Функционирование инфраструктуры участника </a:t>
            </a:r>
            <a:r>
              <a:rPr lang="ru-RU" sz="1000" b="1" dirty="0" err="1">
                <a:solidFill>
                  <a:schemeClr val="tx1"/>
                </a:solidFill>
                <a:latin typeface=" Arial"/>
                <a:cs typeface="Arial Black" panose="020B0604020202020204" pitchFamily="34" charset="0"/>
              </a:rPr>
              <a:t>ПлЦР</a:t>
            </a:r>
            <a:endParaRPr lang="ru-RU" sz="1000" b="1" dirty="0">
              <a:solidFill>
                <a:schemeClr val="tx1"/>
              </a:solidFill>
              <a:latin typeface=" Arial"/>
              <a:cs typeface="Arial Black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427BCC-0F3B-4BD7-943D-3166ED697E1D}"/>
              </a:ext>
            </a:extLst>
          </p:cNvPr>
          <p:cNvSpPr txBox="1"/>
          <p:nvPr/>
        </p:nvSpPr>
        <p:spPr>
          <a:xfrm>
            <a:off x="334962" y="1682216"/>
            <a:ext cx="1985837" cy="2560600"/>
          </a:xfrm>
          <a:prstGeom prst="roundRect">
            <a:avLst>
              <a:gd name="adj" fmla="val 6949"/>
            </a:avLst>
          </a:prstGeom>
          <a:solidFill>
            <a:schemeClr val="bg1">
              <a:lumMod val="95000"/>
            </a:schemeClr>
          </a:solidFill>
        </p:spPr>
        <p:txBody>
          <a:bodyPr wrap="square" lIns="360000" anchor="ctr">
            <a:noAutofit/>
          </a:bodyPr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1A1A"/>
                </a:solidFill>
                <a:effectLst/>
                <a:uLnTx/>
                <a:uFillTx/>
                <a:latin typeface=" Arial"/>
                <a:cs typeface="Arial Black" panose="020B0604020202020204" pitchFamily="34" charset="0"/>
              </a:rPr>
              <a:t>Соответствие требованиям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1B1A1A"/>
              </a:solidFill>
              <a:effectLst/>
              <a:uLnTx/>
              <a:uFillTx/>
              <a:latin typeface=" Arial"/>
              <a:cs typeface="Arial Black" panose="020B0604020202020204" pitchFamily="34" charset="0"/>
            </a:endParaRPr>
          </a:p>
        </p:txBody>
      </p:sp>
      <p:pic>
        <p:nvPicPr>
          <p:cNvPr id="20" name="Рисунок 19" descr="Презентация с контрольным списком контур">
            <a:extLst>
              <a:ext uri="{FF2B5EF4-FFF2-40B4-BE49-F238E27FC236}">
                <a16:creationId xmlns:a16="http://schemas.microsoft.com/office/drawing/2014/main" id="{C0AD8A9B-CBA5-B648-9E18-004F38722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19250" y="2794137"/>
            <a:ext cx="335662" cy="33566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5F73836-D758-45D7-9D6C-816DC5C6267C}"/>
              </a:ext>
            </a:extLst>
          </p:cNvPr>
          <p:cNvSpPr txBox="1"/>
          <p:nvPr/>
        </p:nvSpPr>
        <p:spPr>
          <a:xfrm>
            <a:off x="334962" y="4276261"/>
            <a:ext cx="1985837" cy="1078476"/>
          </a:xfrm>
          <a:prstGeom prst="roundRect">
            <a:avLst>
              <a:gd name="adj" fmla="val 5067"/>
            </a:avLst>
          </a:prstGeom>
          <a:solidFill>
            <a:schemeClr val="bg1">
              <a:lumMod val="95000"/>
            </a:schemeClr>
          </a:solidFill>
        </p:spPr>
        <p:txBody>
          <a:bodyPr wrap="square" lIns="360000" anchor="ctr">
            <a:noAutofit/>
          </a:bodyPr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solidFill>
                  <a:srgbClr val="1B1A1A"/>
                </a:solidFill>
                <a:latin typeface=" Arial"/>
                <a:cs typeface="Arial Black" panose="020B0604020202020204" pitchFamily="34" charset="0"/>
              </a:rPr>
              <a:t>Инструменты защиты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1B1A1A"/>
              </a:solidFill>
              <a:effectLst/>
              <a:uLnTx/>
              <a:uFillTx/>
              <a:latin typeface=" Arial"/>
              <a:cs typeface="Arial Black" panose="020B0604020202020204" pitchFamily="34" charset="0"/>
            </a:endParaRPr>
          </a:p>
        </p:txBody>
      </p:sp>
      <p:pic>
        <p:nvPicPr>
          <p:cNvPr id="22" name="Рисунок 21" descr="Пользовательская сеть контур">
            <a:extLst>
              <a:ext uri="{FF2B5EF4-FFF2-40B4-BE49-F238E27FC236}">
                <a16:creationId xmlns:a16="http://schemas.microsoft.com/office/drawing/2014/main" id="{4BA6D1B7-05F2-554D-91AD-D8094786B1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31147" y="4635822"/>
            <a:ext cx="311866" cy="3118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4841CF4-BDFE-47D1-9CA1-5C1976D0D43E}"/>
              </a:ext>
            </a:extLst>
          </p:cNvPr>
          <p:cNvSpPr txBox="1"/>
          <p:nvPr/>
        </p:nvSpPr>
        <p:spPr>
          <a:xfrm>
            <a:off x="334962" y="5388182"/>
            <a:ext cx="1985837" cy="1099308"/>
          </a:xfrm>
          <a:prstGeom prst="roundRect">
            <a:avLst>
              <a:gd name="adj" fmla="val 4342"/>
            </a:avLst>
          </a:prstGeom>
          <a:solidFill>
            <a:schemeClr val="bg1">
              <a:lumMod val="95000"/>
            </a:schemeClr>
          </a:solidFill>
        </p:spPr>
        <p:txBody>
          <a:bodyPr wrap="square" lIns="360000" anchor="ctr">
            <a:noAutofit/>
          </a:bodyPr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1A1A"/>
                </a:solidFill>
                <a:effectLst/>
                <a:uLnTx/>
                <a:uFillTx/>
                <a:latin typeface=" Arial"/>
                <a:cs typeface="Arial Black" panose="020B0604020202020204" pitchFamily="34" charset="0"/>
              </a:rPr>
              <a:t>Банковские системы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1B1A1A"/>
              </a:solidFill>
              <a:effectLst/>
              <a:uLnTx/>
              <a:uFillTx/>
              <a:latin typeface=" Arial"/>
              <a:cs typeface="Arial Black" panose="020B0604020202020204" pitchFamily="34" charset="0"/>
            </a:endParaRPr>
          </a:p>
        </p:txBody>
      </p:sp>
      <p:pic>
        <p:nvPicPr>
          <p:cNvPr id="24" name="Рисунок 23" descr="Научная мысль контур">
            <a:extLst>
              <a:ext uri="{FF2B5EF4-FFF2-40B4-BE49-F238E27FC236}">
                <a16:creationId xmlns:a16="http://schemas.microsoft.com/office/drawing/2014/main" id="{78FDF155-1BF2-EC47-9270-852AB5964A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66874" y="5755021"/>
            <a:ext cx="310673" cy="296251"/>
          </a:xfrm>
          <a:prstGeom prst="rect">
            <a:avLst/>
          </a:prstGeom>
        </p:spPr>
      </p:pic>
      <p:sp>
        <p:nvSpPr>
          <p:cNvPr id="26" name="Arrow: Pentagon 12">
            <a:extLst>
              <a:ext uri="{FF2B5EF4-FFF2-40B4-BE49-F238E27FC236}">
                <a16:creationId xmlns:a16="http://schemas.microsoft.com/office/drawing/2014/main" id="{AC68CE25-F582-483F-8D2A-A62367168370}"/>
              </a:ext>
            </a:extLst>
          </p:cNvPr>
          <p:cNvSpPr/>
          <p:nvPr/>
        </p:nvSpPr>
        <p:spPr>
          <a:xfrm>
            <a:off x="5348009" y="1258122"/>
            <a:ext cx="3024000" cy="378374"/>
          </a:xfrm>
          <a:prstGeom prst="homePlate">
            <a:avLst/>
          </a:prstGeom>
          <a:solidFill>
            <a:schemeClr val="bg1"/>
          </a:solidFill>
          <a:ln>
            <a:solidFill>
              <a:srgbClr val="3CA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 Arial"/>
                <a:cs typeface="Arial Black" panose="020B0604020202020204" pitchFamily="34" charset="0"/>
              </a:rPr>
              <a:t>Этапы 5-7</a:t>
            </a:r>
            <a:endParaRPr lang="ru-RU" sz="1000" b="1" dirty="0">
              <a:solidFill>
                <a:schemeClr val="tx1"/>
              </a:solidFill>
              <a:latin typeface=" Arial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5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2"/>
          <p:cNvSpPr txBox="1">
            <a:spLocks/>
          </p:cNvSpPr>
          <p:nvPr/>
        </p:nvSpPr>
        <p:spPr>
          <a:xfrm>
            <a:off x="534302" y="410903"/>
            <a:ext cx="11657698" cy="649496"/>
          </a:xfrm>
          <a:prstGeom prst="rect">
            <a:avLst/>
          </a:prstGeom>
        </p:spPr>
        <p:txBody>
          <a:bodyPr vert="horz" wrap="square" lIns="0" tIns="155535" rIns="0" bIns="0" rtlCol="0">
            <a:spAutoFit/>
          </a:bodyPr>
          <a:lstStyle>
            <a:lvl1pPr>
              <a:defRPr sz="5183" b="1" i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4468" marR="0" lvl="0" indent="0" algn="l" defTabSz="914400" rtl="0" eaLnBrk="1" fontAlgn="auto" latinLnBrk="0" hangingPunct="1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spc="-23" dirty="0" smtClean="0">
                <a:solidFill>
                  <a:srgbClr val="F79C3E"/>
                </a:solidFill>
              </a:rPr>
              <a:t>Типовой план проекта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32F1798A-66BD-4FE6-9355-4E9879CEE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471934"/>
              </p:ext>
            </p:extLst>
          </p:nvPr>
        </p:nvGraphicFramePr>
        <p:xfrm>
          <a:off x="468000" y="1974848"/>
          <a:ext cx="11196726" cy="3315614"/>
        </p:xfrm>
        <a:graphic>
          <a:graphicData uri="http://schemas.openxmlformats.org/drawingml/2006/table">
            <a:tbl>
              <a:tblPr firstRow="1"/>
              <a:tblGrid>
                <a:gridCol w="451843">
                  <a:extLst>
                    <a:ext uri="{9D8B030D-6E8A-4147-A177-3AD203B41FA5}">
                      <a16:colId xmlns:a16="http://schemas.microsoft.com/office/drawing/2014/main" val="2880080546"/>
                    </a:ext>
                  </a:extLst>
                </a:gridCol>
                <a:gridCol w="2787699">
                  <a:extLst>
                    <a:ext uri="{9D8B030D-6E8A-4147-A177-3AD203B41FA5}">
                      <a16:colId xmlns:a16="http://schemas.microsoft.com/office/drawing/2014/main" val="565800558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1950804957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106306051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2590662027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983778000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433870496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4228476688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2096470015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1594245221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1963998648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1790640065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1936306521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46306149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784526514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2373463896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4226859648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312002601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2551852116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94833556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1666998622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3662241719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2132705034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1249809164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3577898813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251034353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2657542677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1744108746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431584965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902239109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194328951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3651201650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1590119530"/>
                    </a:ext>
                  </a:extLst>
                </a:gridCol>
                <a:gridCol w="248662">
                  <a:extLst>
                    <a:ext uri="{9D8B030D-6E8A-4147-A177-3AD203B41FA5}">
                      <a16:colId xmlns:a16="http://schemas.microsoft.com/office/drawing/2014/main" val="3891087128"/>
                    </a:ext>
                  </a:extLst>
                </a:gridCol>
              </a:tblGrid>
              <a:tr h="280953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 Arial"/>
                        </a:rPr>
                        <a:t>Этап</a:t>
                      </a:r>
                    </a:p>
                  </a:txBody>
                  <a:tcPr marL="90272" marR="90272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</a:rPr>
                        <a:t>Краткое описание этапа</a:t>
                      </a:r>
                    </a:p>
                  </a:txBody>
                  <a:tcPr marL="90272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</a:rPr>
                        <a:t>1 </a:t>
                      </a:r>
                      <a:r>
                        <a:rPr lang="ru-RU" sz="900" b="1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</a:rPr>
                        <a:t>месяц</a:t>
                      </a: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72" marR="90272" marT="45136" marB="45136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00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272" marR="90272" marT="45136" marB="45136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00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272" marR="90272" marT="45136" marB="45136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00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</a:rPr>
                        <a:t>2 </a:t>
                      </a:r>
                      <a:r>
                        <a:rPr lang="ru-RU" sz="900" b="1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</a:rPr>
                        <a:t>месяц</a:t>
                      </a: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272" marR="90272" marT="45136" marB="45136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00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272" marR="90272" marT="45136" marB="45136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00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272" marR="90272" marT="45136" marB="45136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00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</a:rPr>
                        <a:t>3 </a:t>
                      </a:r>
                      <a:r>
                        <a:rPr lang="ru-RU" sz="900" b="1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</a:rPr>
                        <a:t>месяц</a:t>
                      </a: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272" marR="90272" marT="45136" marB="45136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00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272" marR="90272" marT="45136" marB="45136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00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272" marR="90272" marT="45136" marB="45136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00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</a:rPr>
                        <a:t>4 </a:t>
                      </a:r>
                      <a:r>
                        <a:rPr lang="ru-RU" sz="900" b="1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</a:rPr>
                        <a:t>месяц</a:t>
                      </a: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</a:rPr>
                        <a:t>5 месяц</a:t>
                      </a: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</a:rPr>
                        <a:t>6</a:t>
                      </a:r>
                      <a:r>
                        <a:rPr lang="ru-RU" sz="900" b="1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</a:rPr>
                        <a:t> месяц</a:t>
                      </a: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</a:rPr>
                        <a:t>7 месяц</a:t>
                      </a: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</a:rPr>
                        <a:t>8 месяц</a:t>
                      </a: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6228450"/>
                  </a:ext>
                </a:extLst>
              </a:tr>
              <a:tr h="280953">
                <a:tc vMerge="1">
                  <a:txBody>
                    <a:bodyPr/>
                    <a:lstStyle/>
                    <a:p>
                      <a:endParaRPr lang="ru-RU" sz="1100"/>
                    </a:p>
                  </a:txBody>
                  <a:tcPr marL="90272" marR="90272" marT="45136" marB="45136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100"/>
                    </a:p>
                  </a:txBody>
                  <a:tcPr marL="90272" marR="90272" marT="45136" marB="45136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 Arial"/>
                          <a:cs typeface="Arial"/>
                        </a:rPr>
                        <a:t>1</a:t>
                      </a:r>
                      <a:endParaRPr lang="ru-RU" sz="9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 Arial"/>
                        <a:cs typeface="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 Arial"/>
                          <a:cs typeface="Arial"/>
                        </a:rPr>
                        <a:t>2</a:t>
                      </a:r>
                      <a:endParaRPr lang="ru-RU" sz="9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 Arial"/>
                        <a:cs typeface="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Arial"/>
                        </a:rPr>
                        <a:t>3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Arial"/>
                        </a:rPr>
                        <a:t>4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Arial"/>
                        </a:rPr>
                        <a:t>1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Arial"/>
                        </a:rPr>
                        <a:t>2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Arial"/>
                        </a:rPr>
                        <a:t>3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Arial"/>
                        </a:rPr>
                        <a:t>4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Arial"/>
                        </a:rPr>
                        <a:t>1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Arial"/>
                        </a:rPr>
                        <a:t>2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Arial"/>
                        </a:rPr>
                        <a:t>3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Arial"/>
                        </a:rPr>
                        <a:t>4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Arial"/>
                        </a:rPr>
                        <a:t>1</a:t>
                      </a: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Arial"/>
                        </a:rPr>
                        <a:t>2</a:t>
                      </a: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Arial"/>
                        </a:rPr>
                        <a:t>3</a:t>
                      </a: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Arial"/>
                        </a:rPr>
                        <a:t>4</a:t>
                      </a: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Arial"/>
                        </a:rPr>
                        <a:t>1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Arial"/>
                        </a:rPr>
                        <a:t>2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Arial"/>
                        </a:rPr>
                        <a:t>3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Arial"/>
                        </a:rPr>
                        <a:t>4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Arial"/>
                        </a:rPr>
                        <a:t>1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Arial"/>
                        </a:rPr>
                        <a:t>2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Arial"/>
                        </a:rPr>
                        <a:t>3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Arial"/>
                        </a:rPr>
                        <a:t>4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Arial"/>
                        </a:rPr>
                        <a:t>1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Arial"/>
                        </a:rPr>
                        <a:t>2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Arial"/>
                        </a:rPr>
                        <a:t>3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Arial"/>
                        </a:rPr>
                        <a:t>4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Arial"/>
                        </a:rPr>
                        <a:t>1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Arial"/>
                        </a:rPr>
                        <a:t>2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Arial"/>
                        </a:rPr>
                        <a:t>3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Arial"/>
                        </a:rPr>
                        <a:t>4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Arial"/>
                      </a:endParaRPr>
                    </a:p>
                  </a:txBody>
                  <a:tcPr marL="108000" marR="90272" marT="45136" marB="45136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743117"/>
                  </a:ext>
                </a:extLst>
              </a:tr>
              <a:tr h="282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</a:rPr>
                        <a:t>1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kern="0" dirty="0" smtClean="0">
                          <a:solidFill>
                            <a:srgbClr val="3636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требований к системе</a:t>
                      </a:r>
                      <a:endParaRPr lang="ru-RU" sz="900" b="1" kern="0" dirty="0">
                        <a:solidFill>
                          <a:srgbClr val="36363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479735"/>
                  </a:ext>
                </a:extLst>
              </a:tr>
              <a:tr h="282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</a:rPr>
                        <a:t>2</a:t>
                      </a:r>
                      <a:endParaRPr lang="ru-RU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</a:endParaRP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0" dirty="0" smtClean="0">
                          <a:solidFill>
                            <a:srgbClr val="36363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Проектирование и разработка техно-рабочей, эксплуатационной и организационно-распорядительной документации</a:t>
                      </a:r>
                    </a:p>
                  </a:txBody>
                  <a:tcPr marL="45720" marR="0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408744"/>
                  </a:ext>
                </a:extLst>
              </a:tr>
              <a:tr h="2830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</a:rPr>
                        <a:t>3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algn="l" fontAlgn="ctr"/>
                      <a:r>
                        <a:rPr lang="ru-RU" sz="900" b="1" kern="0" dirty="0">
                          <a:solidFill>
                            <a:srgbClr val="36363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900" b="1" kern="0" dirty="0" smtClean="0">
                          <a:solidFill>
                            <a:srgbClr val="36363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Ввод в действие</a:t>
                      </a:r>
                      <a:endParaRPr lang="ru-RU" sz="900" b="1" kern="0" dirty="0">
                        <a:solidFill>
                          <a:srgbClr val="36363D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6796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</a:rPr>
                        <a:t>3.1</a:t>
                      </a:r>
                      <a:endParaRPr lang="ru-RU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</a:endParaRP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0" lvl="1" algn="l" fontAlgn="ctr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  <a:ea typeface="+mn-ea"/>
                          <a:cs typeface="+mn-cs"/>
                        </a:rPr>
                        <a:t>Ввод в действие тестового контура</a:t>
                      </a:r>
                      <a:endParaRPr lang="ru-RU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  <a:ea typeface="+mn-ea"/>
                        <a:cs typeface="+mn-cs"/>
                      </a:endParaRPr>
                    </a:p>
                  </a:txBody>
                  <a:tcPr marL="0" marR="0" marT="18000" marB="18000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584094"/>
                  </a:ext>
                </a:extLst>
              </a:tr>
              <a:tr h="282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</a:rPr>
                        <a:t>3.2</a:t>
                      </a:r>
                      <a:endParaRPr lang="ru-RU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</a:endParaRP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0" lvl="1" algn="l" fontAlgn="ctr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  <a:ea typeface="+mn-ea"/>
                          <a:cs typeface="+mn-cs"/>
                        </a:rPr>
                        <a:t>Ввод в действие контура в ЦОД</a:t>
                      </a:r>
                      <a:endParaRPr lang="ru-RU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273678"/>
                  </a:ext>
                </a:extLst>
              </a:tr>
              <a:tr h="282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</a:rPr>
                        <a:t>3</a:t>
                      </a:r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</a:rPr>
                        <a:t>.3</a:t>
                      </a:r>
                      <a:endParaRPr lang="ru-RU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</a:endParaRP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0" marR="0" lvl="1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  <a:ea typeface="+mn-ea"/>
                          <a:cs typeface="+mn-cs"/>
                        </a:rPr>
                        <a:t>Опытная эксплуатация</a:t>
                      </a:r>
                      <a:endParaRPr lang="ru-RU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720210"/>
                  </a:ext>
                </a:extLst>
              </a:tr>
              <a:tr h="282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</a:rPr>
                        <a:t>3</a:t>
                      </a:r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</a:rPr>
                        <a:t>.4</a:t>
                      </a:r>
                      <a:endParaRPr lang="ru-RU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</a:endParaRP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0" marR="0" lvl="1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  <a:ea typeface="+mn-ea"/>
                          <a:cs typeface="+mn-cs"/>
                        </a:rPr>
                        <a:t>Проведение приемо-сдаточных испытаний</a:t>
                      </a:r>
                      <a:endParaRPr lang="ru-RU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554674"/>
                  </a:ext>
                </a:extLst>
              </a:tr>
              <a:tr h="282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</a:rPr>
                        <a:t>4</a:t>
                      </a:r>
                      <a:endParaRPr lang="ru-RU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</a:endParaRP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60842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  <a:ea typeface="+mn-ea"/>
                          <a:cs typeface="+mn-cs"/>
                        </a:rPr>
                        <a:t>Опционально: Итоговая оценка соответствия требованиям ГОСТ Р 57580.1</a:t>
                      </a:r>
                    </a:p>
                    <a:p>
                      <a:pPr marL="0" marR="0" lvl="0" indent="-160842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  <a:ea typeface="+mn-ea"/>
                          <a:cs typeface="+mn-cs"/>
                        </a:rPr>
                        <a:t>Проводится отдельно по итогам работ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 Arial"/>
                        <a:cs typeface="Arial" panose="020B0604020202020204" pitchFamily="34" charset="0"/>
                      </a:endParaRPr>
                    </a:p>
                  </a:txBody>
                  <a:tcPr marL="108000" marR="90272" marT="45136" marB="45136">
                    <a:lnL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8A5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271866"/>
                  </a:ext>
                </a:extLst>
              </a:tr>
            </a:tbl>
          </a:graphicData>
        </a:graphic>
      </p:graphicFrame>
      <p:sp>
        <p:nvSpPr>
          <p:cNvPr id="14" name="Arrow: Pentagon 54">
            <a:extLst>
              <a:ext uri="{FF2B5EF4-FFF2-40B4-BE49-F238E27FC236}">
                <a16:creationId xmlns:a16="http://schemas.microsoft.com/office/drawing/2014/main" id="{06EBCCBD-3BA1-459F-90C3-25D2ECB3099D}"/>
              </a:ext>
            </a:extLst>
          </p:cNvPr>
          <p:cNvSpPr/>
          <p:nvPr/>
        </p:nvSpPr>
        <p:spPr>
          <a:xfrm>
            <a:off x="4691199" y="2924087"/>
            <a:ext cx="3995601" cy="108000"/>
          </a:xfrm>
          <a:prstGeom prst="homePlate">
            <a:avLst/>
          </a:prstGeom>
          <a:solidFill>
            <a:srgbClr val="F79C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Office Body"/>
              <a:ea typeface="+mn-ea"/>
              <a:cs typeface="+mn-cs"/>
            </a:endParaRPr>
          </a:p>
        </p:txBody>
      </p:sp>
      <p:sp>
        <p:nvSpPr>
          <p:cNvPr id="17" name="Arrow: Pentagon 54">
            <a:extLst>
              <a:ext uri="{FF2B5EF4-FFF2-40B4-BE49-F238E27FC236}">
                <a16:creationId xmlns:a16="http://schemas.microsoft.com/office/drawing/2014/main" id="{06EBCCBD-3BA1-459F-90C3-25D2ECB3099D}"/>
              </a:ext>
            </a:extLst>
          </p:cNvPr>
          <p:cNvSpPr/>
          <p:nvPr/>
        </p:nvSpPr>
        <p:spPr>
          <a:xfrm>
            <a:off x="3719648" y="2578851"/>
            <a:ext cx="1989909" cy="108000"/>
          </a:xfrm>
          <a:prstGeom prst="homePlate">
            <a:avLst/>
          </a:prstGeom>
          <a:solidFill>
            <a:srgbClr val="F79C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Office Body"/>
              <a:ea typeface="+mn-ea"/>
              <a:cs typeface="+mn-cs"/>
            </a:endParaRPr>
          </a:p>
        </p:txBody>
      </p:sp>
      <p:sp>
        <p:nvSpPr>
          <p:cNvPr id="32" name="Arrow: Pentagon 54">
            <a:extLst>
              <a:ext uri="{FF2B5EF4-FFF2-40B4-BE49-F238E27FC236}">
                <a16:creationId xmlns:a16="http://schemas.microsoft.com/office/drawing/2014/main" id="{06EBCCBD-3BA1-459F-90C3-25D2ECB3099D}"/>
              </a:ext>
            </a:extLst>
          </p:cNvPr>
          <p:cNvSpPr/>
          <p:nvPr/>
        </p:nvSpPr>
        <p:spPr>
          <a:xfrm>
            <a:off x="7697284" y="4029216"/>
            <a:ext cx="2475416" cy="108000"/>
          </a:xfrm>
          <a:prstGeom prst="homePlate">
            <a:avLst/>
          </a:prstGeom>
          <a:solidFill>
            <a:srgbClr val="F79C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Office Body"/>
              <a:ea typeface="+mn-ea"/>
              <a:cs typeface="+mn-cs"/>
            </a:endParaRPr>
          </a:p>
        </p:txBody>
      </p:sp>
      <p:sp>
        <p:nvSpPr>
          <p:cNvPr id="33" name="Arrow: Pentagon 54">
            <a:extLst>
              <a:ext uri="{FF2B5EF4-FFF2-40B4-BE49-F238E27FC236}">
                <a16:creationId xmlns:a16="http://schemas.microsoft.com/office/drawing/2014/main" id="{06EBCCBD-3BA1-459F-90C3-25D2ECB3099D}"/>
              </a:ext>
            </a:extLst>
          </p:cNvPr>
          <p:cNvSpPr/>
          <p:nvPr/>
        </p:nvSpPr>
        <p:spPr>
          <a:xfrm>
            <a:off x="10172700" y="4275528"/>
            <a:ext cx="974271" cy="108000"/>
          </a:xfrm>
          <a:prstGeom prst="homePlate">
            <a:avLst/>
          </a:prstGeom>
          <a:solidFill>
            <a:srgbClr val="F79C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Office Body"/>
              <a:ea typeface="+mn-ea"/>
              <a:cs typeface="+mn-cs"/>
            </a:endParaRPr>
          </a:p>
        </p:txBody>
      </p:sp>
      <p:sp>
        <p:nvSpPr>
          <p:cNvPr id="34" name="Arrow: Pentagon 54">
            <a:extLst>
              <a:ext uri="{FF2B5EF4-FFF2-40B4-BE49-F238E27FC236}">
                <a16:creationId xmlns:a16="http://schemas.microsoft.com/office/drawing/2014/main" id="{06EBCCBD-3BA1-459F-90C3-25D2ECB3099D}"/>
              </a:ext>
            </a:extLst>
          </p:cNvPr>
          <p:cNvSpPr/>
          <p:nvPr/>
        </p:nvSpPr>
        <p:spPr>
          <a:xfrm>
            <a:off x="11176000" y="4519542"/>
            <a:ext cx="239714" cy="108000"/>
          </a:xfrm>
          <a:prstGeom prst="homePlate">
            <a:avLst/>
          </a:prstGeom>
          <a:solidFill>
            <a:srgbClr val="F79C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Office Body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4302" y="1057490"/>
            <a:ext cx="11130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Этапы и длительность указаны для работ в области ИБ. Работы по развертыванию и интеграции ПО для обеспечения работоспособности бизнес-функционала ЦР идут параллельно и взаимно зависимы. </a:t>
            </a:r>
            <a:endParaRPr lang="ru-RU" sz="1600" u="sng" dirty="0"/>
          </a:p>
        </p:txBody>
      </p:sp>
      <p:sp>
        <p:nvSpPr>
          <p:cNvPr id="15" name="Arrow: Pentagon 54">
            <a:extLst>
              <a:ext uri="{FF2B5EF4-FFF2-40B4-BE49-F238E27FC236}">
                <a16:creationId xmlns:a16="http://schemas.microsoft.com/office/drawing/2014/main" id="{06EBCCBD-3BA1-459F-90C3-25D2ECB3099D}"/>
              </a:ext>
            </a:extLst>
          </p:cNvPr>
          <p:cNvSpPr/>
          <p:nvPr/>
        </p:nvSpPr>
        <p:spPr>
          <a:xfrm>
            <a:off x="6688999" y="3666382"/>
            <a:ext cx="1008285" cy="111867"/>
          </a:xfrm>
          <a:prstGeom prst="homePlate">
            <a:avLst/>
          </a:prstGeom>
          <a:solidFill>
            <a:srgbClr val="F79C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Office Bod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3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34352</TotalTime>
  <Words>1442</Words>
  <Application>Microsoft Office PowerPoint</Application>
  <PresentationFormat>Широкоэкранный</PresentationFormat>
  <Paragraphs>252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 Arial</vt:lpstr>
      <vt:lpstr>Arial</vt:lpstr>
      <vt:lpstr>Arial Black</vt:lpstr>
      <vt:lpstr>Calibri</vt:lpstr>
      <vt:lpstr>Graphik Office Body</vt:lpstr>
      <vt:lpstr>Trebuchet MS</vt:lpstr>
      <vt:lpstr>2_Тема Office</vt:lpstr>
      <vt:lpstr>1_Office Theme</vt:lpstr>
      <vt:lpstr>4_Тема Office</vt:lpstr>
      <vt:lpstr>3_Office Theme</vt:lpstr>
      <vt:lpstr>Реализация функций ИБ при подключении к Платформе Цифрового рубля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компании</vt:lpstr>
      <vt:lpstr>Группа компаний «Информзащита» Структура</vt:lpstr>
      <vt:lpstr>«Информзащита» Сегодня</vt:lpstr>
      <vt:lpstr>«Информзащита» Наши заказчики</vt:lpstr>
      <vt:lpstr>Информационная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Tsikhmistrov Marat</dc:creator>
  <cp:lastModifiedBy>Tsikhmistrov Marat</cp:lastModifiedBy>
  <cp:revision>125</cp:revision>
  <dcterms:created xsi:type="dcterms:W3CDTF">2024-10-02T10:57:39Z</dcterms:created>
  <dcterms:modified xsi:type="dcterms:W3CDTF">2025-01-27T10:52:34Z</dcterms:modified>
</cp:coreProperties>
</file>