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ags/tag14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76" r:id="rId5"/>
    <p:sldId id="319" r:id="rId6"/>
    <p:sldId id="311" r:id="rId7"/>
    <p:sldId id="329" r:id="rId8"/>
    <p:sldId id="330" r:id="rId9"/>
    <p:sldId id="310" r:id="rId10"/>
    <p:sldId id="308" r:id="rId11"/>
    <p:sldId id="331" r:id="rId12"/>
    <p:sldId id="332" r:id="rId13"/>
    <p:sldId id="304" r:id="rId14"/>
    <p:sldId id="305" r:id="rId15"/>
    <p:sldId id="314" r:id="rId16"/>
    <p:sldId id="320" r:id="rId17"/>
    <p:sldId id="324" r:id="rId18"/>
    <p:sldId id="325" r:id="rId19"/>
    <p:sldId id="326" r:id="rId20"/>
    <p:sldId id="322" r:id="rId21"/>
    <p:sldId id="323" r:id="rId22"/>
    <p:sldId id="327" r:id="rId23"/>
    <p:sldId id="333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A8D"/>
    <a:srgbClr val="0082BB"/>
    <a:srgbClr val="EE1133"/>
    <a:srgbClr val="D9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9" autoAdjust="0"/>
    <p:restoredTop sz="94660"/>
  </p:normalViewPr>
  <p:slideViewPr>
    <p:cSldViewPr snapToGrid="0">
      <p:cViewPr>
        <p:scale>
          <a:sx n="125" d="100"/>
          <a:sy n="125" d="100"/>
        </p:scale>
        <p:origin x="-36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odkovkinaAN\AppData\Local\Microsoft\Windows\INetCache\Content.Outlook\2Z4RUH5H\&#1050;&#1086;&#1087;&#1080;&#1103;%20&#1048;&#1087;&#1086;&#1090;&#1077;&#1082;&#1072;%20&#1087;&#1086;%20&#1076;&#1072;&#1085;&#1085;&#1099;&#1084;%20&#1057;&#1082;&#1086;&#1074;&#1086;&#1088;&#1086;&#1076;&#1099;%20&#1089;%20&#1075;&#1088;&#1072;&#1092;&#1080;&#1082;&#1072;&#1084;&#1080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92812229041264E-2"/>
          <c:y val="4.1719241886646996E-2"/>
          <c:w val="0.8580251150049153"/>
          <c:h val="0.84593836573122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Жалобы по вопросам ипотечного кредитования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0"/>
                  <c:y val="-8.7222354333947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40B-4D36-B642-3CDDF4881FCE}"/>
                </c:ext>
              </c:extLst>
            </c:dLbl>
            <c:dLbl>
              <c:idx val="18"/>
              <c:layout>
                <c:manualLayout>
                  <c:x val="1.5345266069996487E-3"/>
                  <c:y val="4.3611177166973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0B-4D36-B642-3CDDF4881FCE}"/>
                </c:ext>
              </c:extLst>
            </c:dLbl>
            <c:dLbl>
              <c:idx val="19"/>
              <c:layout>
                <c:manualLayout>
                  <c:x val="0"/>
                  <c:y val="4.3611177166973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40B-4D36-B642-3CDDF4881FCE}"/>
                </c:ext>
              </c:extLst>
            </c:dLbl>
            <c:dLbl>
              <c:idx val="20"/>
              <c:layout>
                <c:manualLayout>
                  <c:x val="-7.6726330349989186E-3"/>
                  <c:y val="-6.54167657504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40B-4D36-B642-3CDDF4881FCE}"/>
                </c:ext>
              </c:extLst>
            </c:dLbl>
            <c:dLbl>
              <c:idx val="22"/>
              <c:layout>
                <c:manualLayout>
                  <c:x val="-1.2276212855998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40B-4D36-B642-3CDDF4881FCE}"/>
                </c:ext>
              </c:extLst>
            </c:dLbl>
            <c:dLbl>
              <c:idx val="23"/>
              <c:layout>
                <c:manualLayout>
                  <c:x val="-1.1253065121629703E-16"/>
                  <c:y val="-4.3611177166974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40B-4D36-B642-3CDDF4881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Лист1!$B$1:$Y$2</c:f>
              <c:multiLvlStrCache>
                <c:ptCount val="24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нояб</c:v>
                  </c:pt>
                  <c:pt idx="23">
                    <c:v>дек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</c:lvl>
              </c:multiLvlStrCache>
            </c:multiLvlStrRef>
          </c:cat>
          <c:val>
            <c:numRef>
              <c:f>Лист1!$B$3:$Y$3</c:f>
              <c:numCache>
                <c:formatCode>_-* #\ ##0\ _₽_-;\-* #\ ##0\ _₽_-;_-* "-"??\ _₽_-;_-@_-</c:formatCode>
                <c:ptCount val="24"/>
                <c:pt idx="0">
                  <c:v>2055</c:v>
                </c:pt>
                <c:pt idx="1">
                  <c:v>2261</c:v>
                </c:pt>
                <c:pt idx="2">
                  <c:v>2420</c:v>
                </c:pt>
                <c:pt idx="3">
                  <c:v>1953</c:v>
                </c:pt>
                <c:pt idx="4">
                  <c:v>1500</c:v>
                </c:pt>
                <c:pt idx="5">
                  <c:v>2101</c:v>
                </c:pt>
                <c:pt idx="6">
                  <c:v>2052</c:v>
                </c:pt>
                <c:pt idx="7">
                  <c:v>1502</c:v>
                </c:pt>
                <c:pt idx="8">
                  <c:v>1162</c:v>
                </c:pt>
                <c:pt idx="9">
                  <c:v>1248</c:v>
                </c:pt>
                <c:pt idx="10">
                  <c:v>1076</c:v>
                </c:pt>
                <c:pt idx="11">
                  <c:v>1220</c:v>
                </c:pt>
                <c:pt idx="12">
                  <c:v>989</c:v>
                </c:pt>
                <c:pt idx="13">
                  <c:v>1468</c:v>
                </c:pt>
                <c:pt idx="14">
                  <c:v>1703</c:v>
                </c:pt>
                <c:pt idx="15">
                  <c:v>1241</c:v>
                </c:pt>
                <c:pt idx="16">
                  <c:v>940</c:v>
                </c:pt>
                <c:pt idx="17">
                  <c:v>1226</c:v>
                </c:pt>
                <c:pt idx="18">
                  <c:v>1153</c:v>
                </c:pt>
                <c:pt idx="19">
                  <c:v>1077</c:v>
                </c:pt>
                <c:pt idx="20">
                  <c:v>1108</c:v>
                </c:pt>
                <c:pt idx="21">
                  <c:v>1233</c:v>
                </c:pt>
                <c:pt idx="22">
                  <c:v>1366</c:v>
                </c:pt>
                <c:pt idx="23">
                  <c:v>1409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40B-4D36-B642-3CDDF4881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115464448"/>
        <c:axId val="11578572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Лист1!$A$4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предоставленных кредитов за месяц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Лист1!$B$1:$Y$2</c15:sqref>
                        </c15:formulaRef>
                      </c:ext>
                    </c:extLst>
                    <c:multiLvlStrCache>
                      <c:ptCount val="24"/>
                      <c:lvl>
                        <c:pt idx="0">
                          <c:v>янв</c:v>
                        </c:pt>
                        <c:pt idx="1">
                          <c:v>фев</c:v>
                        </c:pt>
                        <c:pt idx="2">
                          <c:v>мар</c:v>
                        </c:pt>
                        <c:pt idx="3">
                          <c:v>апр</c:v>
                        </c:pt>
                        <c:pt idx="4">
                          <c:v>май</c:v>
                        </c:pt>
                        <c:pt idx="5">
                          <c:v>июн</c:v>
                        </c:pt>
                        <c:pt idx="6">
                          <c:v>июл</c:v>
                        </c:pt>
                        <c:pt idx="7">
                          <c:v>авг</c:v>
                        </c:pt>
                        <c:pt idx="8">
                          <c:v>сен</c:v>
                        </c:pt>
                        <c:pt idx="9">
                          <c:v>окт</c:v>
                        </c:pt>
                        <c:pt idx="10">
                          <c:v>ноя</c:v>
                        </c:pt>
                        <c:pt idx="11">
                          <c:v>дек</c:v>
                        </c:pt>
                        <c:pt idx="12">
                          <c:v>янв</c:v>
                        </c:pt>
                        <c:pt idx="13">
                          <c:v>фев</c:v>
                        </c:pt>
                        <c:pt idx="14">
                          <c:v>мар</c:v>
                        </c:pt>
                        <c:pt idx="15">
                          <c:v>апр</c:v>
                        </c:pt>
                        <c:pt idx="16">
                          <c:v>май</c:v>
                        </c:pt>
                        <c:pt idx="17">
                          <c:v>июн</c:v>
                        </c:pt>
                        <c:pt idx="18">
                          <c:v>июл</c:v>
                        </c:pt>
                        <c:pt idx="19">
                          <c:v>авг</c:v>
                        </c:pt>
                        <c:pt idx="20">
                          <c:v>сен</c:v>
                        </c:pt>
                        <c:pt idx="21">
                          <c:v>окт</c:v>
                        </c:pt>
                        <c:pt idx="22">
                          <c:v>нояб</c:v>
                        </c:pt>
                        <c:pt idx="23">
                          <c:v>дек</c:v>
                        </c:pt>
                      </c:lvl>
                      <c:lvl>
                        <c:pt idx="0">
                          <c:v>2018</c:v>
                        </c:pt>
                        <c:pt idx="1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Лист1!$B$4:$W$4</c15:sqref>
                        </c15:formulaRef>
                      </c:ext>
                    </c:extLst>
                    <c:numCache>
                      <c:formatCode>_-* #\ ##0\ _₽_-;\-* #\ ##0\ _₽_-;_-* "-"??\ _₽_-;_-@_-</c:formatCode>
                      <c:ptCount val="22"/>
                      <c:pt idx="0">
                        <c:v>78043</c:v>
                      </c:pt>
                      <c:pt idx="1">
                        <c:v>102654</c:v>
                      </c:pt>
                      <c:pt idx="2">
                        <c:v>118702</c:v>
                      </c:pt>
                      <c:pt idx="3">
                        <c:v>125300</c:v>
                      </c:pt>
                      <c:pt idx="4">
                        <c:v>118115</c:v>
                      </c:pt>
                      <c:pt idx="5">
                        <c:v>120538</c:v>
                      </c:pt>
                      <c:pt idx="6">
                        <c:v>121759</c:v>
                      </c:pt>
                      <c:pt idx="7">
                        <c:v>126222</c:v>
                      </c:pt>
                      <c:pt idx="8">
                        <c:v>122021</c:v>
                      </c:pt>
                      <c:pt idx="9">
                        <c:v>141250</c:v>
                      </c:pt>
                      <c:pt idx="10">
                        <c:v>139969</c:v>
                      </c:pt>
                      <c:pt idx="11">
                        <c:v>157236</c:v>
                      </c:pt>
                      <c:pt idx="12">
                        <c:v>78787</c:v>
                      </c:pt>
                      <c:pt idx="13">
                        <c:v>103569</c:v>
                      </c:pt>
                      <c:pt idx="14">
                        <c:v>102011</c:v>
                      </c:pt>
                      <c:pt idx="15">
                        <c:v>108897</c:v>
                      </c:pt>
                      <c:pt idx="16">
                        <c:v>85840</c:v>
                      </c:pt>
                      <c:pt idx="17">
                        <c:v>96313</c:v>
                      </c:pt>
                      <c:pt idx="18">
                        <c:v>100374</c:v>
                      </c:pt>
                      <c:pt idx="19">
                        <c:v>106869</c:v>
                      </c:pt>
                      <c:pt idx="20">
                        <c:v>106749</c:v>
                      </c:pt>
                      <c:pt idx="21">
                        <c:v>118586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F-140B-4D36-B642-3CDDF4881FC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1"/>
          <c:tx>
            <c:strRef>
              <c:f>Лист1!$A$5</c:f>
              <c:strCache>
                <c:ptCount val="1"/>
                <c:pt idx="0">
                  <c:v>Объем задолженности по ипотечным жилищным кредитам в рублях, млрд</c:v>
                </c:pt>
              </c:strCache>
            </c:strRef>
          </c:tx>
          <c:spPr>
            <a:ln w="476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0B-4D36-B642-3CDDF4881FC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0B-4D36-B642-3CDDF4881FC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0B-4D36-B642-3CDDF4881FC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0B-4D36-B642-3CDDF4881FC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0B-4D36-B642-3CDDF4881FC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0B-4D36-B642-3CDDF4881FC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0B-4D36-B642-3CDDF4881FC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0B-4D36-B642-3CDDF4881FC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0B-4D36-B642-3CDDF4881FC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40B-4D36-B642-3CDDF4881FCE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40B-4D36-B642-3CDDF4881FCE}"/>
                </c:ext>
              </c:extLst>
            </c:dLbl>
            <c:dLbl>
              <c:idx val="11"/>
              <c:layout>
                <c:manualLayout>
                  <c:x val="-5.2173904637991882E-2"/>
                  <c:y val="-3.925005945027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40B-4D36-B642-3CDDF4881FCE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40B-4D36-B642-3CDDF4881FCE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40B-4D36-B642-3CDDF4881FCE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40B-4D36-B642-3CDDF4881FCE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40B-4D36-B642-3CDDF4881FCE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40B-4D36-B642-3CDDF4881FCE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40B-4D36-B642-3CDDF4881FCE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40B-4D36-B642-3CDDF4881FCE}"/>
                </c:ext>
              </c:extLst>
            </c:dLbl>
            <c:dLbl>
              <c:idx val="1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40B-4D36-B642-3CDDF4881FCE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40B-4D36-B642-3CDDF4881FCE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40B-4D36-B642-3CDDF4881FCE}"/>
                </c:ext>
              </c:extLst>
            </c:dLbl>
            <c:dLbl>
              <c:idx val="22"/>
              <c:layout>
                <c:manualLayout>
                  <c:x val="-2.301789910499653E-2"/>
                  <c:y val="-3.052782401688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140B-4D36-B642-3CDDF4881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Лист1!$B$1:$Y$2</c:f>
              <c:multiLvlStrCache>
                <c:ptCount val="24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нояб</c:v>
                  </c:pt>
                  <c:pt idx="23">
                    <c:v>дек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</c:lvl>
              </c:multiLvlStrCache>
            </c:multiLvlStrRef>
          </c:cat>
          <c:val>
            <c:numRef>
              <c:f>Лист1!$B$5:$Y$5</c:f>
              <c:numCache>
                <c:formatCode>_-* #\ ##0\ _₽_-;\-* #\ ##0\ _₽_-;_-* "-"??\ _₽_-;_-@_-</c:formatCode>
                <c:ptCount val="24"/>
                <c:pt idx="0">
                  <c:v>5184.71</c:v>
                </c:pt>
                <c:pt idx="1">
                  <c:v>5272.2929999999997</c:v>
                </c:pt>
                <c:pt idx="2">
                  <c:v>5381.2049999999999</c:v>
                </c:pt>
                <c:pt idx="3">
                  <c:v>5500.335</c:v>
                </c:pt>
                <c:pt idx="4">
                  <c:v>5601.808</c:v>
                </c:pt>
                <c:pt idx="5">
                  <c:v>5719.2610000000004</c:v>
                </c:pt>
                <c:pt idx="6">
                  <c:v>5827.8649999999998</c:v>
                </c:pt>
                <c:pt idx="7">
                  <c:v>5954.01</c:v>
                </c:pt>
                <c:pt idx="8">
                  <c:v>6084.32</c:v>
                </c:pt>
                <c:pt idx="9">
                  <c:v>6169.2020000000002</c:v>
                </c:pt>
                <c:pt idx="10">
                  <c:v>6323.1940000000004</c:v>
                </c:pt>
                <c:pt idx="11">
                  <c:v>6376.8450000000003</c:v>
                </c:pt>
                <c:pt idx="12">
                  <c:v>6490.777</c:v>
                </c:pt>
                <c:pt idx="13">
                  <c:v>6601.9790000000003</c:v>
                </c:pt>
                <c:pt idx="14">
                  <c:v>6704.81</c:v>
                </c:pt>
                <c:pt idx="15">
                  <c:v>6817.9930000000004</c:v>
                </c:pt>
                <c:pt idx="16">
                  <c:v>6897.9340000000002</c:v>
                </c:pt>
                <c:pt idx="17">
                  <c:v>6978.58</c:v>
                </c:pt>
                <c:pt idx="18">
                  <c:v>7001.4260000000004</c:v>
                </c:pt>
                <c:pt idx="19">
                  <c:v>7108.2719999999999</c:v>
                </c:pt>
                <c:pt idx="20">
                  <c:v>7215.1660000000002</c:v>
                </c:pt>
                <c:pt idx="21">
                  <c:v>7251.1570000000002</c:v>
                </c:pt>
                <c:pt idx="22">
                  <c:v>7378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140B-4D36-B642-3CDDF4881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788800"/>
        <c:axId val="115787264"/>
      </c:lineChart>
      <c:catAx>
        <c:axId val="11546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85728"/>
        <c:crosses val="autoZero"/>
        <c:auto val="1"/>
        <c:lblAlgn val="ctr"/>
        <c:lblOffset val="100"/>
        <c:noMultiLvlLbl val="0"/>
      </c:catAx>
      <c:valAx>
        <c:axId val="115785728"/>
        <c:scaling>
          <c:orientation val="minMax"/>
          <c:max val="2500"/>
        </c:scaling>
        <c:delete val="0"/>
        <c:axPos val="l"/>
        <c:numFmt formatCode="_-* #\ ##0\ _₽_-;\-* #\ ##0\ _₽_-;_-* &quot;-&quot;??\ _₽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464448"/>
        <c:crosses val="autoZero"/>
        <c:crossBetween val="between"/>
      </c:valAx>
      <c:valAx>
        <c:axId val="115787264"/>
        <c:scaling>
          <c:orientation val="minMax"/>
          <c:max val="10000"/>
        </c:scaling>
        <c:delete val="0"/>
        <c:axPos val="r"/>
        <c:numFmt formatCode="_-* #\ ##0\ _₽_-;\-* #\ ##0\ _₽_-;_-* &quot;-&quot;??\ _₽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88800"/>
        <c:crosses val="max"/>
        <c:crossBetween val="between"/>
        <c:majorUnit val="2000"/>
      </c:valAx>
      <c:catAx>
        <c:axId val="11578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5787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263979174903168"/>
          <c:y val="2.6329647273142468E-2"/>
          <c:w val="0.68072917321156357"/>
          <c:h val="7.682538101832099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aseline="0" dirty="0" smtClean="0">
                <a:solidFill>
                  <a:schemeClr val="tx1"/>
                </a:solidFill>
              </a:rPr>
              <a:t>Результаты рассмотрения заявок</a:t>
            </a:r>
            <a:endParaRPr lang="ru-RU" sz="160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2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1377622287517"/>
          <c:y val="0.17206184134488947"/>
          <c:w val="0.75378522332423903"/>
          <c:h val="0.5501163819091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заявок по результатам рассмотрения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74-48AC-8F2D-2956E1DD6F19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74-48AC-8F2D-2956E1DD6F1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74-48AC-8F2D-2956E1DD6F19}"/>
              </c:ext>
            </c:extLst>
          </c:dPt>
          <c:dLbls>
            <c:dLbl>
              <c:idx val="0"/>
              <c:layout>
                <c:manualLayout>
                  <c:x val="0.22029458097564678"/>
                  <c:y val="-0.1900960627790556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56%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74-48AC-8F2D-2956E1DD6F19}"/>
                </c:ext>
              </c:extLst>
            </c:dLbl>
            <c:dLbl>
              <c:idx val="1"/>
              <c:layout>
                <c:manualLayout>
                  <c:x val="-3.466342090557116E-2"/>
                  <c:y val="0.102557511932632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21%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74-48AC-8F2D-2956E1DD6F19}"/>
                </c:ext>
              </c:extLst>
            </c:dLbl>
            <c:dLbl>
              <c:idx val="2"/>
              <c:layout>
                <c:manualLayout>
                  <c:x val="-0.16184415669944083"/>
                  <c:y val="1.07860633668614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74-48AC-8F2D-2956E1DD6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Одобрено банками</c:v>
                </c:pt>
                <c:pt idx="1">
                  <c:v>Отказ заемщика</c:v>
                </c:pt>
                <c:pt idx="2">
                  <c:v>Отказы банков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0.19</c:v>
                </c:pt>
                <c:pt idx="2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74-48AC-8F2D-2956E1DD6F1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4876740138519109E-2"/>
          <c:y val="0.75653667953437698"/>
          <c:w val="0.90148540815318523"/>
          <c:h val="0.19865542021335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Виды заявок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49369482296785"/>
          <c:y val="0.15451952885129647"/>
          <c:w val="0.80845668178791974"/>
          <c:h val="0.595325406572509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Заявки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F3-4ED1-A02B-DB83A13A321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F3-4ED1-A02B-DB83A13A321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3-4ED1-A02B-DB83A13A321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3-4ED1-A02B-DB83A13A32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Получение кредита</c:v>
                </c:pt>
                <c:pt idx="1">
                  <c:v>Рефинансирование кредита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F3-4ED1-A02B-DB83A13A321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64090116568E-2"/>
          <c:y val="0.77350206027688095"/>
          <c:w val="0.89999983242054404"/>
          <c:h val="0.20882898293241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617062030352135E-3"/>
          <c:y val="2.1950189953566904E-2"/>
          <c:w val="0.95550316782083389"/>
          <c:h val="0.9556775010552975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Sheet1!$A$1:$AK$1</c:f>
              <c:numCache>
                <c:formatCode>General</c:formatCode>
                <c:ptCount val="37"/>
                <c:pt idx="0">
                  <c:v>2654457</c:v>
                </c:pt>
                <c:pt idx="1">
                  <c:v>2723893</c:v>
                </c:pt>
                <c:pt idx="2">
                  <c:v>2917733</c:v>
                </c:pt>
                <c:pt idx="3">
                  <c:v>2921536</c:v>
                </c:pt>
                <c:pt idx="4">
                  <c:v>2965784</c:v>
                </c:pt>
                <c:pt idx="5">
                  <c:v>3076450</c:v>
                </c:pt>
                <c:pt idx="6">
                  <c:v>3137139</c:v>
                </c:pt>
                <c:pt idx="7">
                  <c:v>3181795</c:v>
                </c:pt>
                <c:pt idx="8">
                  <c:v>2515276</c:v>
                </c:pt>
                <c:pt idx="9">
                  <c:v>2676193</c:v>
                </c:pt>
                <c:pt idx="10">
                  <c:v>2637800</c:v>
                </c:pt>
                <c:pt idx="11">
                  <c:v>2675294</c:v>
                </c:pt>
                <c:pt idx="12">
                  <c:v>2790421</c:v>
                </c:pt>
                <c:pt idx="13">
                  <c:v>2916357</c:v>
                </c:pt>
                <c:pt idx="14">
                  <c:v>2966428</c:v>
                </c:pt>
                <c:pt idx="15">
                  <c:v>2973288</c:v>
                </c:pt>
                <c:pt idx="16">
                  <c:v>3066411</c:v>
                </c:pt>
                <c:pt idx="17">
                  <c:v>3056192</c:v>
                </c:pt>
                <c:pt idx="18">
                  <c:v>3117940</c:v>
                </c:pt>
                <c:pt idx="19">
                  <c:v>3176515</c:v>
                </c:pt>
                <c:pt idx="20">
                  <c:v>2960312</c:v>
                </c:pt>
                <c:pt idx="21">
                  <c:v>2958174</c:v>
                </c:pt>
                <c:pt idx="22">
                  <c:v>2987634</c:v>
                </c:pt>
                <c:pt idx="23">
                  <c:v>3028580</c:v>
                </c:pt>
                <c:pt idx="24">
                  <c:v>3039836</c:v>
                </c:pt>
                <c:pt idx="25">
                  <c:v>3160517</c:v>
                </c:pt>
                <c:pt idx="26">
                  <c:v>3172041</c:v>
                </c:pt>
                <c:pt idx="27">
                  <c:v>3146312</c:v>
                </c:pt>
                <c:pt idx="28">
                  <c:v>3266765</c:v>
                </c:pt>
                <c:pt idx="29">
                  <c:v>3314835</c:v>
                </c:pt>
                <c:pt idx="30">
                  <c:v>3297041</c:v>
                </c:pt>
                <c:pt idx="31">
                  <c:v>3342941</c:v>
                </c:pt>
                <c:pt idx="32">
                  <c:v>2978175</c:v>
                </c:pt>
                <c:pt idx="33">
                  <c:v>3191628</c:v>
                </c:pt>
                <c:pt idx="34">
                  <c:v>3286037</c:v>
                </c:pt>
                <c:pt idx="35">
                  <c:v>3588827</c:v>
                </c:pt>
                <c:pt idx="36">
                  <c:v>3632398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33-45B1-9732-56D17AD87D9D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Sheet1!$A$2:$AK$2</c:f>
              <c:numCache>
                <c:formatCode>General</c:formatCode>
                <c:ptCount val="37"/>
                <c:pt idx="0">
                  <c:v>1814423</c:v>
                </c:pt>
                <c:pt idx="1">
                  <c:v>1755940</c:v>
                </c:pt>
                <c:pt idx="2">
                  <c:v>1685391</c:v>
                </c:pt>
                <c:pt idx="3">
                  <c:v>1684945</c:v>
                </c:pt>
                <c:pt idx="4">
                  <c:v>1680953</c:v>
                </c:pt>
                <c:pt idx="5">
                  <c:v>1672431</c:v>
                </c:pt>
                <c:pt idx="6">
                  <c:v>1683247</c:v>
                </c:pt>
                <c:pt idx="7">
                  <c:v>1538806</c:v>
                </c:pt>
                <c:pt idx="8">
                  <c:v>1504054</c:v>
                </c:pt>
                <c:pt idx="9">
                  <c:v>1478699</c:v>
                </c:pt>
                <c:pt idx="10">
                  <c:v>1419561</c:v>
                </c:pt>
                <c:pt idx="11">
                  <c:v>1401084</c:v>
                </c:pt>
                <c:pt idx="12">
                  <c:v>1379475</c:v>
                </c:pt>
                <c:pt idx="13">
                  <c:v>1364949</c:v>
                </c:pt>
                <c:pt idx="14">
                  <c:v>1349769</c:v>
                </c:pt>
                <c:pt idx="15">
                  <c:v>1343788</c:v>
                </c:pt>
                <c:pt idx="16">
                  <c:v>1343442</c:v>
                </c:pt>
                <c:pt idx="17">
                  <c:v>1337663</c:v>
                </c:pt>
                <c:pt idx="18">
                  <c:v>1337379</c:v>
                </c:pt>
                <c:pt idx="19">
                  <c:v>1335028</c:v>
                </c:pt>
                <c:pt idx="20">
                  <c:v>1302055</c:v>
                </c:pt>
                <c:pt idx="21">
                  <c:v>1266352</c:v>
                </c:pt>
                <c:pt idx="22">
                  <c:v>1236255</c:v>
                </c:pt>
                <c:pt idx="23">
                  <c:v>1224612</c:v>
                </c:pt>
                <c:pt idx="24">
                  <c:v>1174978</c:v>
                </c:pt>
                <c:pt idx="25">
                  <c:v>1175632</c:v>
                </c:pt>
                <c:pt idx="26">
                  <c:v>1157846</c:v>
                </c:pt>
                <c:pt idx="27">
                  <c:v>1245914</c:v>
                </c:pt>
                <c:pt idx="28">
                  <c:v>1269259</c:v>
                </c:pt>
                <c:pt idx="29">
                  <c:v>1272028</c:v>
                </c:pt>
                <c:pt idx="30">
                  <c:v>1310311</c:v>
                </c:pt>
                <c:pt idx="31">
                  <c:v>1297086</c:v>
                </c:pt>
                <c:pt idx="32">
                  <c:v>1175621</c:v>
                </c:pt>
                <c:pt idx="33">
                  <c:v>1101389</c:v>
                </c:pt>
                <c:pt idx="34">
                  <c:v>1107280</c:v>
                </c:pt>
                <c:pt idx="35">
                  <c:v>1111580</c:v>
                </c:pt>
                <c:pt idx="36">
                  <c:v>1104639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33-45B1-9732-56D17AD87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7684096"/>
        <c:axId val="117685632"/>
      </c:barChart>
      <c:lineChart>
        <c:grouping val="standard"/>
        <c:varyColors val="0"/>
        <c:ser>
          <c:idx val="2"/>
          <c:order val="2"/>
          <c:spPr>
            <a:ln w="38100" algn="ctr">
              <a:solidFill>
                <a:srgbClr val="C30C3E"/>
              </a:solidFill>
              <a:prstDash val="solid"/>
            </a:ln>
          </c:spPr>
          <c:marker>
            <c:symbol val="none"/>
          </c:marker>
          <c:dPt>
            <c:idx val="0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A33-45B1-9732-56D17AD87D9D}"/>
              </c:ext>
            </c:extLst>
          </c:dPt>
          <c:dPt>
            <c:idx val="1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A33-45B1-9732-56D17AD87D9D}"/>
              </c:ext>
            </c:extLst>
          </c:dPt>
          <c:dPt>
            <c:idx val="2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A33-45B1-9732-56D17AD87D9D}"/>
              </c:ext>
            </c:extLst>
          </c:dPt>
          <c:dPt>
            <c:idx val="3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A33-45B1-9732-56D17AD87D9D}"/>
              </c:ext>
            </c:extLst>
          </c:dPt>
          <c:dPt>
            <c:idx val="4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AA33-45B1-9732-56D17AD87D9D}"/>
              </c:ext>
            </c:extLst>
          </c:dPt>
          <c:dPt>
            <c:idx val="5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A33-45B1-9732-56D17AD87D9D}"/>
              </c:ext>
            </c:extLst>
          </c:dPt>
          <c:dPt>
            <c:idx val="6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AA33-45B1-9732-56D17AD87D9D}"/>
              </c:ext>
            </c:extLst>
          </c:dPt>
          <c:dPt>
            <c:idx val="7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A33-45B1-9732-56D17AD87D9D}"/>
              </c:ext>
            </c:extLst>
          </c:dPt>
          <c:dPt>
            <c:idx val="8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AA33-45B1-9732-56D17AD87D9D}"/>
              </c:ext>
            </c:extLst>
          </c:dPt>
          <c:dPt>
            <c:idx val="9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A33-45B1-9732-56D17AD87D9D}"/>
              </c:ext>
            </c:extLst>
          </c:dPt>
          <c:dPt>
            <c:idx val="10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AA33-45B1-9732-56D17AD87D9D}"/>
              </c:ext>
            </c:extLst>
          </c:dPt>
          <c:dPt>
            <c:idx val="11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A33-45B1-9732-56D17AD87D9D}"/>
              </c:ext>
            </c:extLst>
          </c:dPt>
          <c:dPt>
            <c:idx val="12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AA33-45B1-9732-56D17AD87D9D}"/>
              </c:ext>
            </c:extLst>
          </c:dPt>
          <c:dPt>
            <c:idx val="13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AA33-45B1-9732-56D17AD87D9D}"/>
              </c:ext>
            </c:extLst>
          </c:dPt>
          <c:dPt>
            <c:idx val="14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AA33-45B1-9732-56D17AD87D9D}"/>
              </c:ext>
            </c:extLst>
          </c:dPt>
          <c:dPt>
            <c:idx val="15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AA33-45B1-9732-56D17AD87D9D}"/>
              </c:ext>
            </c:extLst>
          </c:dPt>
          <c:dPt>
            <c:idx val="16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AA33-45B1-9732-56D17AD87D9D}"/>
              </c:ext>
            </c:extLst>
          </c:dPt>
          <c:dPt>
            <c:idx val="17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AA33-45B1-9732-56D17AD87D9D}"/>
              </c:ext>
            </c:extLst>
          </c:dPt>
          <c:dPt>
            <c:idx val="18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AA33-45B1-9732-56D17AD87D9D}"/>
              </c:ext>
            </c:extLst>
          </c:dPt>
          <c:dPt>
            <c:idx val="19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AA33-45B1-9732-56D17AD87D9D}"/>
              </c:ext>
            </c:extLst>
          </c:dPt>
          <c:dPt>
            <c:idx val="20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AA33-45B1-9732-56D17AD87D9D}"/>
              </c:ext>
            </c:extLst>
          </c:dPt>
          <c:dPt>
            <c:idx val="21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AA33-45B1-9732-56D17AD87D9D}"/>
              </c:ext>
            </c:extLst>
          </c:dPt>
          <c:dPt>
            <c:idx val="22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AA33-45B1-9732-56D17AD87D9D}"/>
              </c:ext>
            </c:extLst>
          </c:dPt>
          <c:dPt>
            <c:idx val="23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AA33-45B1-9732-56D17AD87D9D}"/>
              </c:ext>
            </c:extLst>
          </c:dPt>
          <c:dPt>
            <c:idx val="24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AA33-45B1-9732-56D17AD87D9D}"/>
              </c:ext>
            </c:extLst>
          </c:dPt>
          <c:dPt>
            <c:idx val="25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AA33-45B1-9732-56D17AD87D9D}"/>
              </c:ext>
            </c:extLst>
          </c:dPt>
          <c:dPt>
            <c:idx val="26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AA33-45B1-9732-56D17AD87D9D}"/>
              </c:ext>
            </c:extLst>
          </c:dPt>
          <c:dPt>
            <c:idx val="27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AA33-45B1-9732-56D17AD87D9D}"/>
              </c:ext>
            </c:extLst>
          </c:dPt>
          <c:dPt>
            <c:idx val="28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AA33-45B1-9732-56D17AD87D9D}"/>
              </c:ext>
            </c:extLst>
          </c:dPt>
          <c:dPt>
            <c:idx val="29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AA33-45B1-9732-56D17AD87D9D}"/>
              </c:ext>
            </c:extLst>
          </c:dPt>
          <c:dPt>
            <c:idx val="30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AA33-45B1-9732-56D17AD87D9D}"/>
              </c:ext>
            </c:extLst>
          </c:dPt>
          <c:dPt>
            <c:idx val="31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1-AA33-45B1-9732-56D17AD87D9D}"/>
              </c:ext>
            </c:extLst>
          </c:dPt>
          <c:dPt>
            <c:idx val="32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AA33-45B1-9732-56D17AD87D9D}"/>
              </c:ext>
            </c:extLst>
          </c:dPt>
          <c:dPt>
            <c:idx val="33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AA33-45B1-9732-56D17AD87D9D}"/>
              </c:ext>
            </c:extLst>
          </c:dPt>
          <c:dPt>
            <c:idx val="34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AA33-45B1-9732-56D17AD87D9D}"/>
              </c:ext>
            </c:extLst>
          </c:dPt>
          <c:dPt>
            <c:idx val="35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AA33-45B1-9732-56D17AD87D9D}"/>
              </c:ext>
            </c:extLst>
          </c:dPt>
          <c:dPt>
            <c:idx val="36"/>
            <c:marker>
              <c:symbol val="diamond"/>
              <c:size val="4"/>
              <c:spPr>
                <a:solidFill>
                  <a:srgbClr val="C30C3E"/>
                </a:solidFill>
                <a:ln w="9525" algn="ctr">
                  <a:solidFill>
                    <a:srgbClr val="C30C3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AA33-45B1-9732-56D17AD87D9D}"/>
              </c:ext>
            </c:extLst>
          </c:dPt>
          <c:val>
            <c:numRef>
              <c:f>Sheet1!$A$3:$AK$3</c:f>
              <c:numCache>
                <c:formatCode>General</c:formatCode>
                <c:ptCount val="37"/>
                <c:pt idx="0">
                  <c:v>15.844800321258495</c:v>
                </c:pt>
                <c:pt idx="1">
                  <c:v>15.875379437484572</c:v>
                </c:pt>
                <c:pt idx="2">
                  <c:v>16.440890002872347</c:v>
                </c:pt>
                <c:pt idx="3">
                  <c:v>16.466523614232567</c:v>
                </c:pt>
                <c:pt idx="4">
                  <c:v>16.428358316021651</c:v>
                </c:pt>
                <c:pt idx="5">
                  <c:v>16.791283221028575</c:v>
                </c:pt>
                <c:pt idx="6">
                  <c:v>16.782687725094572</c:v>
                </c:pt>
                <c:pt idx="7">
                  <c:v>16.43069061339132</c:v>
                </c:pt>
                <c:pt idx="8">
                  <c:v>13.962743483357681</c:v>
                </c:pt>
                <c:pt idx="9">
                  <c:v>14.353785124158804</c:v>
                </c:pt>
                <c:pt idx="10">
                  <c:v>13.944919273421959</c:v>
                </c:pt>
                <c:pt idx="11">
                  <c:v>13.943907657201185</c:v>
                </c:pt>
                <c:pt idx="12">
                  <c:v>14.270986788056359</c:v>
                </c:pt>
                <c:pt idx="13">
                  <c:v>14.590413886927433</c:v>
                </c:pt>
                <c:pt idx="14">
                  <c:v>14.737331014984273</c:v>
                </c:pt>
                <c:pt idx="15">
                  <c:v>14.508799901058248</c:v>
                </c:pt>
                <c:pt idx="16">
                  <c:v>14.412422235690242</c:v>
                </c:pt>
                <c:pt idx="17">
                  <c:v>14.379880410690371</c:v>
                </c:pt>
                <c:pt idx="18">
                  <c:v>14.557537282843153</c:v>
                </c:pt>
                <c:pt idx="19">
                  <c:v>14.587393611497065</c:v>
                </c:pt>
                <c:pt idx="20">
                  <c:v>13.396669840689531</c:v>
                </c:pt>
                <c:pt idx="21">
                  <c:v>13.323510150105788</c:v>
                </c:pt>
                <c:pt idx="22">
                  <c:v>13.238348403685585</c:v>
                </c:pt>
                <c:pt idx="23">
                  <c:v>13.30520461217095</c:v>
                </c:pt>
                <c:pt idx="24">
                  <c:v>13.07780217696217</c:v>
                </c:pt>
                <c:pt idx="25">
                  <c:v>13.700262583555775</c:v>
                </c:pt>
                <c:pt idx="26">
                  <c:v>13.667824989823835</c:v>
                </c:pt>
                <c:pt idx="27">
                  <c:v>13.820773737853361</c:v>
                </c:pt>
                <c:pt idx="28">
                  <c:v>14.225360761205815</c:v>
                </c:pt>
                <c:pt idx="29">
                  <c:v>14.352785354302064</c:v>
                </c:pt>
                <c:pt idx="30">
                  <c:v>14.422815144094891</c:v>
                </c:pt>
                <c:pt idx="31">
                  <c:v>14.413938122504156</c:v>
                </c:pt>
                <c:pt idx="32">
                  <c:v>12.659635357775695</c:v>
                </c:pt>
                <c:pt idx="33">
                  <c:v>13.125578636840219</c:v>
                </c:pt>
                <c:pt idx="34">
                  <c:v>13.309037484003348</c:v>
                </c:pt>
                <c:pt idx="35">
                  <c:v>14.174963554649992</c:v>
                </c:pt>
                <c:pt idx="36">
                  <c:v>14.330764283307044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7-AA33-45B1-9732-56D17AD87D9D}"/>
            </c:ext>
          </c:extLst>
        </c:ser>
        <c:ser>
          <c:idx val="3"/>
          <c:order val="3"/>
          <c:spPr>
            <a:ln w="28575" algn="ctr">
              <a:solidFill>
                <a:schemeClr val="accent5"/>
              </a:solidFill>
              <a:prstDash val="solid"/>
            </a:ln>
          </c:spPr>
          <c:marker>
            <c:symbol val="none"/>
          </c:marker>
          <c:dPt>
            <c:idx val="0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AA33-45B1-9732-56D17AD87D9D}"/>
              </c:ext>
            </c:extLst>
          </c:dPt>
          <c:dPt>
            <c:idx val="1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AA33-45B1-9732-56D17AD87D9D}"/>
              </c:ext>
            </c:extLst>
          </c:dPt>
          <c:dPt>
            <c:idx val="2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AA33-45B1-9732-56D17AD87D9D}"/>
              </c:ext>
            </c:extLst>
          </c:dPt>
          <c:dPt>
            <c:idx val="3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AA33-45B1-9732-56D17AD87D9D}"/>
              </c:ext>
            </c:extLst>
          </c:dPt>
          <c:dPt>
            <c:idx val="4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AA33-45B1-9732-56D17AD87D9D}"/>
              </c:ext>
            </c:extLst>
          </c:dPt>
          <c:dPt>
            <c:idx val="5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AA33-45B1-9732-56D17AD87D9D}"/>
              </c:ext>
            </c:extLst>
          </c:dPt>
          <c:dPt>
            <c:idx val="6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AA33-45B1-9732-56D17AD87D9D}"/>
              </c:ext>
            </c:extLst>
          </c:dPt>
          <c:dPt>
            <c:idx val="7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AA33-45B1-9732-56D17AD87D9D}"/>
              </c:ext>
            </c:extLst>
          </c:dPt>
          <c:dPt>
            <c:idx val="8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AA33-45B1-9732-56D17AD87D9D}"/>
              </c:ext>
            </c:extLst>
          </c:dPt>
          <c:dPt>
            <c:idx val="9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AA33-45B1-9732-56D17AD87D9D}"/>
              </c:ext>
            </c:extLst>
          </c:dPt>
          <c:dPt>
            <c:idx val="10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AA33-45B1-9732-56D17AD87D9D}"/>
              </c:ext>
            </c:extLst>
          </c:dPt>
          <c:dPt>
            <c:idx val="11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AA33-45B1-9732-56D17AD87D9D}"/>
              </c:ext>
            </c:extLst>
          </c:dPt>
          <c:dPt>
            <c:idx val="12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AA33-45B1-9732-56D17AD87D9D}"/>
              </c:ext>
            </c:extLst>
          </c:dPt>
          <c:dPt>
            <c:idx val="13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AA33-45B1-9732-56D17AD87D9D}"/>
              </c:ext>
            </c:extLst>
          </c:dPt>
          <c:dPt>
            <c:idx val="14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AA33-45B1-9732-56D17AD87D9D}"/>
              </c:ext>
            </c:extLst>
          </c:dPt>
          <c:dPt>
            <c:idx val="15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AA33-45B1-9732-56D17AD87D9D}"/>
              </c:ext>
            </c:extLst>
          </c:dPt>
          <c:dPt>
            <c:idx val="16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AA33-45B1-9732-56D17AD87D9D}"/>
              </c:ext>
            </c:extLst>
          </c:dPt>
          <c:dPt>
            <c:idx val="17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9-AA33-45B1-9732-56D17AD87D9D}"/>
              </c:ext>
            </c:extLst>
          </c:dPt>
          <c:dPt>
            <c:idx val="18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AA33-45B1-9732-56D17AD87D9D}"/>
              </c:ext>
            </c:extLst>
          </c:dPt>
          <c:dPt>
            <c:idx val="19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AA33-45B1-9732-56D17AD87D9D}"/>
              </c:ext>
            </c:extLst>
          </c:dPt>
          <c:dPt>
            <c:idx val="20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AA33-45B1-9732-56D17AD87D9D}"/>
              </c:ext>
            </c:extLst>
          </c:dPt>
          <c:dPt>
            <c:idx val="21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D-AA33-45B1-9732-56D17AD87D9D}"/>
              </c:ext>
            </c:extLst>
          </c:dPt>
          <c:dPt>
            <c:idx val="22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AA33-45B1-9732-56D17AD87D9D}"/>
              </c:ext>
            </c:extLst>
          </c:dPt>
          <c:dPt>
            <c:idx val="23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F-AA33-45B1-9732-56D17AD87D9D}"/>
              </c:ext>
            </c:extLst>
          </c:dPt>
          <c:dPt>
            <c:idx val="24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0-AA33-45B1-9732-56D17AD87D9D}"/>
              </c:ext>
            </c:extLst>
          </c:dPt>
          <c:dPt>
            <c:idx val="25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1-AA33-45B1-9732-56D17AD87D9D}"/>
              </c:ext>
            </c:extLst>
          </c:dPt>
          <c:dPt>
            <c:idx val="26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2-AA33-45B1-9732-56D17AD87D9D}"/>
              </c:ext>
            </c:extLst>
          </c:dPt>
          <c:dPt>
            <c:idx val="27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3-AA33-45B1-9732-56D17AD87D9D}"/>
              </c:ext>
            </c:extLst>
          </c:dPt>
          <c:dPt>
            <c:idx val="28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4-AA33-45B1-9732-56D17AD87D9D}"/>
              </c:ext>
            </c:extLst>
          </c:dPt>
          <c:dPt>
            <c:idx val="29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5-AA33-45B1-9732-56D17AD87D9D}"/>
              </c:ext>
            </c:extLst>
          </c:dPt>
          <c:dPt>
            <c:idx val="30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6-AA33-45B1-9732-56D17AD87D9D}"/>
              </c:ext>
            </c:extLst>
          </c:dPt>
          <c:dPt>
            <c:idx val="31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7-AA33-45B1-9732-56D17AD87D9D}"/>
              </c:ext>
            </c:extLst>
          </c:dPt>
          <c:dPt>
            <c:idx val="32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8-AA33-45B1-9732-56D17AD87D9D}"/>
              </c:ext>
            </c:extLst>
          </c:dPt>
          <c:dPt>
            <c:idx val="33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9-AA33-45B1-9732-56D17AD87D9D}"/>
              </c:ext>
            </c:extLst>
          </c:dPt>
          <c:dPt>
            <c:idx val="34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A-AA33-45B1-9732-56D17AD87D9D}"/>
              </c:ext>
            </c:extLst>
          </c:dPt>
          <c:dPt>
            <c:idx val="35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B-AA33-45B1-9732-56D17AD87D9D}"/>
              </c:ext>
            </c:extLst>
          </c:dPt>
          <c:dPt>
            <c:idx val="36"/>
            <c:marker>
              <c:symbol val="diamond"/>
              <c:size val="4"/>
              <c:spPr>
                <a:solidFill>
                  <a:schemeClr val="accent6"/>
                </a:solidFill>
                <a:ln w="9525" algn="ctr">
                  <a:solidFill>
                    <a:schemeClr val="accent6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C-AA33-45B1-9732-56D17AD87D9D}"/>
              </c:ext>
            </c:extLst>
          </c:dPt>
          <c:val>
            <c:numRef>
              <c:f>Sheet1!$A$4:$AK$4</c:f>
              <c:numCache>
                <c:formatCode>General</c:formatCode>
                <c:ptCount val="37"/>
                <c:pt idx="0">
                  <c:v>12.021852998593992</c:v>
                </c:pt>
                <c:pt idx="1">
                  <c:v>12.306884119718699</c:v>
                </c:pt>
                <c:pt idx="2">
                  <c:v>13.221273316974552</c:v>
                </c:pt>
                <c:pt idx="3">
                  <c:v>13.223578606156487</c:v>
                </c:pt>
                <c:pt idx="4">
                  <c:v>13.254934325419288</c:v>
                </c:pt>
                <c:pt idx="5">
                  <c:v>13.744223724662517</c:v>
                </c:pt>
                <c:pt idx="6">
                  <c:v>13.763721980747437</c:v>
                </c:pt>
                <c:pt idx="7">
                  <c:v>13.783710806220121</c:v>
                </c:pt>
                <c:pt idx="8">
                  <c:v>10.828805681507033</c:v>
                </c:pt>
                <c:pt idx="9">
                  <c:v>11.437117633682291</c:v>
                </c:pt>
                <c:pt idx="10">
                  <c:v>11.239528028450518</c:v>
                </c:pt>
                <c:pt idx="11">
                  <c:v>11.348058935892167</c:v>
                </c:pt>
                <c:pt idx="12">
                  <c:v>11.839446869821289</c:v>
                </c:pt>
                <c:pt idx="13">
                  <c:v>12.303527313482416</c:v>
                </c:pt>
                <c:pt idx="14">
                  <c:v>12.528272179887804</c:v>
                </c:pt>
                <c:pt idx="15">
                  <c:v>12.338636496525202</c:v>
                </c:pt>
                <c:pt idx="16">
                  <c:v>12.325229087500613</c:v>
                </c:pt>
                <c:pt idx="17">
                  <c:v>12.284707545053825</c:v>
                </c:pt>
                <c:pt idx="18">
                  <c:v>12.501278017655288</c:v>
                </c:pt>
                <c:pt idx="19">
                  <c:v>12.578027254335932</c:v>
                </c:pt>
                <c:pt idx="20">
                  <c:v>11.347160844768418</c:v>
                </c:pt>
                <c:pt idx="21">
                  <c:v>11.284178837229573</c:v>
                </c:pt>
                <c:pt idx="22">
                  <c:v>11.27454367505713</c:v>
                </c:pt>
                <c:pt idx="23">
                  <c:v>11.461215039108637</c:v>
                </c:pt>
                <c:pt idx="24">
                  <c:v>11.35786066142184</c:v>
                </c:pt>
                <c:pt idx="25">
                  <c:v>11.916480643505345</c:v>
                </c:pt>
                <c:pt idx="26">
                  <c:v>11.936532935072723</c:v>
                </c:pt>
                <c:pt idx="27">
                  <c:v>11.860239170085727</c:v>
                </c:pt>
                <c:pt idx="28">
                  <c:v>12.271874903972339</c:v>
                </c:pt>
                <c:pt idx="29">
                  <c:v>12.409747351547606</c:v>
                </c:pt>
                <c:pt idx="30">
                  <c:v>12.373329288251941</c:v>
                </c:pt>
                <c:pt idx="31">
                  <c:v>12.414362872920693</c:v>
                </c:pt>
                <c:pt idx="32">
                  <c:v>10.817936901643053</c:v>
                </c:pt>
                <c:pt idx="33">
                  <c:v>11.555440373875101</c:v>
                </c:pt>
                <c:pt idx="34">
                  <c:v>11.765754977724804</c:v>
                </c:pt>
                <c:pt idx="35">
                  <c:v>12.7420950554986</c:v>
                </c:pt>
                <c:pt idx="36">
                  <c:v>12.919854142577236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D-AA33-45B1-9732-56D17AD87D9D}"/>
            </c:ext>
          </c:extLst>
        </c:ser>
        <c:ser>
          <c:idx val="4"/>
          <c:order val="4"/>
          <c:spPr>
            <a:ln w="12700" algn="ctr">
              <a:solidFill>
                <a:schemeClr val="accent5"/>
              </a:solidFill>
              <a:prstDash val="solid"/>
            </a:ln>
          </c:spPr>
          <c:marker>
            <c:symbol val="none"/>
          </c:marker>
          <c:dPt>
            <c:idx val="0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E-AA33-45B1-9732-56D17AD87D9D}"/>
              </c:ext>
            </c:extLst>
          </c:dPt>
          <c:dPt>
            <c:idx val="1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F-AA33-45B1-9732-56D17AD87D9D}"/>
              </c:ext>
            </c:extLst>
          </c:dPt>
          <c:dPt>
            <c:idx val="2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0-AA33-45B1-9732-56D17AD87D9D}"/>
              </c:ext>
            </c:extLst>
          </c:dPt>
          <c:dPt>
            <c:idx val="3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1-AA33-45B1-9732-56D17AD87D9D}"/>
              </c:ext>
            </c:extLst>
          </c:dPt>
          <c:dPt>
            <c:idx val="4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2-AA33-45B1-9732-56D17AD87D9D}"/>
              </c:ext>
            </c:extLst>
          </c:dPt>
          <c:dPt>
            <c:idx val="5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3-AA33-45B1-9732-56D17AD87D9D}"/>
              </c:ext>
            </c:extLst>
          </c:dPt>
          <c:dPt>
            <c:idx val="6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4-AA33-45B1-9732-56D17AD87D9D}"/>
              </c:ext>
            </c:extLst>
          </c:dPt>
          <c:dPt>
            <c:idx val="7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5-AA33-45B1-9732-56D17AD87D9D}"/>
              </c:ext>
            </c:extLst>
          </c:dPt>
          <c:dPt>
            <c:idx val="8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6-AA33-45B1-9732-56D17AD87D9D}"/>
              </c:ext>
            </c:extLst>
          </c:dPt>
          <c:dPt>
            <c:idx val="9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7-AA33-45B1-9732-56D17AD87D9D}"/>
              </c:ext>
            </c:extLst>
          </c:dPt>
          <c:dPt>
            <c:idx val="10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8-AA33-45B1-9732-56D17AD87D9D}"/>
              </c:ext>
            </c:extLst>
          </c:dPt>
          <c:dPt>
            <c:idx val="11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9-AA33-45B1-9732-56D17AD87D9D}"/>
              </c:ext>
            </c:extLst>
          </c:dPt>
          <c:dPt>
            <c:idx val="12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A-AA33-45B1-9732-56D17AD87D9D}"/>
              </c:ext>
            </c:extLst>
          </c:dPt>
          <c:dPt>
            <c:idx val="13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B-AA33-45B1-9732-56D17AD87D9D}"/>
              </c:ext>
            </c:extLst>
          </c:dPt>
          <c:dPt>
            <c:idx val="14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C-AA33-45B1-9732-56D17AD87D9D}"/>
              </c:ext>
            </c:extLst>
          </c:dPt>
          <c:dPt>
            <c:idx val="15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D-AA33-45B1-9732-56D17AD87D9D}"/>
              </c:ext>
            </c:extLst>
          </c:dPt>
          <c:dPt>
            <c:idx val="16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E-AA33-45B1-9732-56D17AD87D9D}"/>
              </c:ext>
            </c:extLst>
          </c:dPt>
          <c:dPt>
            <c:idx val="17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F-AA33-45B1-9732-56D17AD87D9D}"/>
              </c:ext>
            </c:extLst>
          </c:dPt>
          <c:dPt>
            <c:idx val="18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0-AA33-45B1-9732-56D17AD87D9D}"/>
              </c:ext>
            </c:extLst>
          </c:dPt>
          <c:dPt>
            <c:idx val="19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1-AA33-45B1-9732-56D17AD87D9D}"/>
              </c:ext>
            </c:extLst>
          </c:dPt>
          <c:dPt>
            <c:idx val="20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2-AA33-45B1-9732-56D17AD87D9D}"/>
              </c:ext>
            </c:extLst>
          </c:dPt>
          <c:dPt>
            <c:idx val="21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3-AA33-45B1-9732-56D17AD87D9D}"/>
              </c:ext>
            </c:extLst>
          </c:dPt>
          <c:dPt>
            <c:idx val="22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4-AA33-45B1-9732-56D17AD87D9D}"/>
              </c:ext>
            </c:extLst>
          </c:dPt>
          <c:dPt>
            <c:idx val="23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5-AA33-45B1-9732-56D17AD87D9D}"/>
              </c:ext>
            </c:extLst>
          </c:dPt>
          <c:dPt>
            <c:idx val="24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6-AA33-45B1-9732-56D17AD87D9D}"/>
              </c:ext>
            </c:extLst>
          </c:dPt>
          <c:dPt>
            <c:idx val="25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7-AA33-45B1-9732-56D17AD87D9D}"/>
              </c:ext>
            </c:extLst>
          </c:dPt>
          <c:dPt>
            <c:idx val="26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8-AA33-45B1-9732-56D17AD87D9D}"/>
              </c:ext>
            </c:extLst>
          </c:dPt>
          <c:dPt>
            <c:idx val="27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9-AA33-45B1-9732-56D17AD87D9D}"/>
              </c:ext>
            </c:extLst>
          </c:dPt>
          <c:dPt>
            <c:idx val="28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A-AA33-45B1-9732-56D17AD87D9D}"/>
              </c:ext>
            </c:extLst>
          </c:dPt>
          <c:dPt>
            <c:idx val="29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B-AA33-45B1-9732-56D17AD87D9D}"/>
              </c:ext>
            </c:extLst>
          </c:dPt>
          <c:dPt>
            <c:idx val="30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C-AA33-45B1-9732-56D17AD87D9D}"/>
              </c:ext>
            </c:extLst>
          </c:dPt>
          <c:dPt>
            <c:idx val="31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D-AA33-45B1-9732-56D17AD87D9D}"/>
              </c:ext>
            </c:extLst>
          </c:dPt>
          <c:dPt>
            <c:idx val="32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E-AA33-45B1-9732-56D17AD87D9D}"/>
              </c:ext>
            </c:extLst>
          </c:dPt>
          <c:dPt>
            <c:idx val="33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F-AA33-45B1-9732-56D17AD87D9D}"/>
              </c:ext>
            </c:extLst>
          </c:dPt>
          <c:dPt>
            <c:idx val="34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0-AA33-45B1-9732-56D17AD87D9D}"/>
              </c:ext>
            </c:extLst>
          </c:dPt>
          <c:dPt>
            <c:idx val="35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1-AA33-45B1-9732-56D17AD87D9D}"/>
              </c:ext>
            </c:extLst>
          </c:dPt>
          <c:dPt>
            <c:idx val="36"/>
            <c:marker>
              <c:symbol val="diamond"/>
              <c:size val="4"/>
              <c:spPr>
                <a:solidFill>
                  <a:schemeClr val="accent5"/>
                </a:solidFill>
                <a:ln w="9525" algn="ctr">
                  <a:solidFill>
                    <a:schemeClr val="accent5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2-AA33-45B1-9732-56D17AD87D9D}"/>
              </c:ext>
            </c:extLst>
          </c:dPt>
          <c:val>
            <c:numRef>
              <c:f>Sheet1!$A$5:$AK$5</c:f>
              <c:numCache>
                <c:formatCode>General</c:formatCode>
                <c:ptCount val="37"/>
                <c:pt idx="0">
                  <c:v>29.628969789088956</c:v>
                </c:pt>
                <c:pt idx="1">
                  <c:v>28.853722076579341</c:v>
                </c:pt>
                <c:pt idx="2">
                  <c:v>28.423590323043062</c:v>
                </c:pt>
                <c:pt idx="3">
                  <c:v>28.648511248945834</c:v>
                </c:pt>
                <c:pt idx="4">
                  <c:v>28.442954292028134</c:v>
                </c:pt>
                <c:pt idx="5">
                  <c:v>28.354756115300873</c:v>
                </c:pt>
                <c:pt idx="6">
                  <c:v>28.387374986550441</c:v>
                </c:pt>
                <c:pt idx="7">
                  <c:v>27.251643185504193</c:v>
                </c:pt>
                <c:pt idx="8">
                  <c:v>27.058801305756177</c:v>
                </c:pt>
                <c:pt idx="9">
                  <c:v>26.657034049169614</c:v>
                </c:pt>
                <c:pt idx="10">
                  <c:v>25.229172165039149</c:v>
                </c:pt>
                <c:pt idx="11">
                  <c:v>24.757585465535744</c:v>
                </c:pt>
                <c:pt idx="12">
                  <c:v>24.413114548692523</c:v>
                </c:pt>
                <c:pt idx="13">
                  <c:v>24.201832741178944</c:v>
                </c:pt>
                <c:pt idx="14">
                  <c:v>24.061606114333937</c:v>
                </c:pt>
                <c:pt idx="15">
                  <c:v>23.752324568745106</c:v>
                </c:pt>
                <c:pt idx="16">
                  <c:v>23.493139042718614</c:v>
                </c:pt>
                <c:pt idx="17">
                  <c:v>23.560550899207652</c:v>
                </c:pt>
                <c:pt idx="18">
                  <c:v>23.612230034825675</c:v>
                </c:pt>
                <c:pt idx="19">
                  <c:v>23.532157384703218</c:v>
                </c:pt>
                <c:pt idx="20">
                  <c:v>22.731224574662985</c:v>
                </c:pt>
                <c:pt idx="21">
                  <c:v>23.057827012401518</c:v>
                </c:pt>
                <c:pt idx="22">
                  <c:v>22.861731696356745</c:v>
                </c:pt>
                <c:pt idx="23">
                  <c:v>22.097809729004041</c:v>
                </c:pt>
                <c:pt idx="24">
                  <c:v>21.501612925657561</c:v>
                </c:pt>
                <c:pt idx="25">
                  <c:v>22.926273055088448</c:v>
                </c:pt>
                <c:pt idx="26">
                  <c:v>22.679778288412717</c:v>
                </c:pt>
                <c:pt idx="27">
                  <c:v>23.724234531197901</c:v>
                </c:pt>
                <c:pt idx="28">
                  <c:v>24.098567139831264</c:v>
                </c:pt>
                <c:pt idx="29">
                  <c:v>24.245471609787636</c:v>
                </c:pt>
                <c:pt idx="30">
                  <c:v>24.72968938200642</c:v>
                </c:pt>
                <c:pt idx="31">
                  <c:v>24.644249549707027</c:v>
                </c:pt>
                <c:pt idx="32">
                  <c:v>22.259781935286462</c:v>
                </c:pt>
                <c:pt idx="33">
                  <c:v>21.650515438383085</c:v>
                </c:pt>
                <c:pt idx="34">
                  <c:v>21.791685592627257</c:v>
                </c:pt>
                <c:pt idx="35">
                  <c:v>22.254753845901277</c:v>
                </c:pt>
                <c:pt idx="36">
                  <c:v>22.360357453503092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3-AA33-45B1-9732-56D17AD87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684096"/>
        <c:axId val="117691520"/>
      </c:lineChart>
      <c:catAx>
        <c:axId val="11768409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17685632"/>
        <c:crosses val="min"/>
        <c:auto val="0"/>
        <c:lblAlgn val="ctr"/>
        <c:lblOffset val="100"/>
        <c:noMultiLvlLbl val="0"/>
      </c:catAx>
      <c:valAx>
        <c:axId val="117685632"/>
        <c:scaling>
          <c:orientation val="minMax"/>
          <c:max val="550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>
                <a:solidFill>
                  <a:schemeClr val="tx1"/>
                </a:solidFill>
                <a:latin typeface="+mn-lt"/>
                <a:ea typeface="+mn-ea"/>
                <a:cs typeface="Arial"/>
                <a:sym typeface="+mn-lt"/>
              </a:defRPr>
            </a:pPr>
            <a:endParaRPr lang="ru-RU"/>
          </a:p>
        </c:txPr>
        <c:crossAx val="117684096"/>
        <c:crosses val="min"/>
        <c:crossBetween val="between"/>
        <c:majorUnit val="500000"/>
      </c:valAx>
      <c:valAx>
        <c:axId val="117691520"/>
        <c:scaling>
          <c:orientation val="minMax"/>
          <c:max val="40"/>
          <c:min val="0"/>
        </c:scaling>
        <c:delete val="0"/>
        <c:axPos val="r"/>
        <c:majorGridlines>
          <c:spPr>
            <a:ln>
              <a:noFill/>
            </a:ln>
          </c:spPr>
        </c:majorGridlines>
        <c:numFmt formatCode="#,##0&quot;%&quot;;&quot;-&quot;#,##0&quot;%&quot;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>
                <a:solidFill>
                  <a:schemeClr val="tx1"/>
                </a:solidFill>
                <a:latin typeface="+mn-lt"/>
                <a:ea typeface="+mn-ea"/>
                <a:cs typeface="Arial"/>
                <a:sym typeface="+mn-lt"/>
              </a:defRPr>
            </a:pPr>
            <a:endParaRPr lang="ru-RU"/>
          </a:p>
        </c:txPr>
        <c:crossAx val="117684096"/>
        <c:crosses val="max"/>
        <c:crossBetween val="between"/>
        <c:majorUnit val="5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954088952654232E-2"/>
          <c:y val="2.1880998080614205E-2"/>
          <c:w val="0.89899569583931127"/>
          <c:h val="0.9562380038387716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Sheet1!$A$1:$AX$1</c:f>
              <c:numCache>
                <c:formatCode>General</c:formatCode>
                <c:ptCount val="50"/>
                <c:pt idx="1">
                  <c:v>402700</c:v>
                </c:pt>
                <c:pt idx="2">
                  <c:v>155093</c:v>
                </c:pt>
                <c:pt idx="3">
                  <c:v>196670</c:v>
                </c:pt>
                <c:pt idx="4">
                  <c:v>247989</c:v>
                </c:pt>
                <c:pt idx="5">
                  <c:v>216380</c:v>
                </c:pt>
                <c:pt idx="6">
                  <c:v>207233</c:v>
                </c:pt>
                <c:pt idx="7">
                  <c:v>272557</c:v>
                </c:pt>
                <c:pt idx="8">
                  <c:v>231639</c:v>
                </c:pt>
                <c:pt idx="9">
                  <c:v>246783</c:v>
                </c:pt>
                <c:pt idx="10">
                  <c:v>303174</c:v>
                </c:pt>
                <c:pt idx="11">
                  <c:v>264347</c:v>
                </c:pt>
                <c:pt idx="12">
                  <c:v>334472</c:v>
                </c:pt>
                <c:pt idx="13">
                  <c:v>334334</c:v>
                </c:pt>
                <c:pt idx="14">
                  <c:v>190055</c:v>
                </c:pt>
                <c:pt idx="15">
                  <c:v>261127</c:v>
                </c:pt>
                <c:pt idx="16">
                  <c:v>364564</c:v>
                </c:pt>
                <c:pt idx="17">
                  <c:v>301026</c:v>
                </c:pt>
                <c:pt idx="18">
                  <c:v>380905</c:v>
                </c:pt>
                <c:pt idx="19">
                  <c:v>390600</c:v>
                </c:pt>
                <c:pt idx="20">
                  <c:v>353217</c:v>
                </c:pt>
                <c:pt idx="21">
                  <c:v>309843</c:v>
                </c:pt>
                <c:pt idx="22">
                  <c:v>334269</c:v>
                </c:pt>
                <c:pt idx="23">
                  <c:v>315209</c:v>
                </c:pt>
                <c:pt idx="24">
                  <c:v>344008</c:v>
                </c:pt>
                <c:pt idx="25">
                  <c:v>485803</c:v>
                </c:pt>
                <c:pt idx="26">
                  <c:v>288057</c:v>
                </c:pt>
                <c:pt idx="27">
                  <c:v>305958</c:v>
                </c:pt>
                <c:pt idx="28">
                  <c:v>384051</c:v>
                </c:pt>
                <c:pt idx="29">
                  <c:v>422772</c:v>
                </c:pt>
                <c:pt idx="30">
                  <c:v>376132</c:v>
                </c:pt>
                <c:pt idx="31">
                  <c:v>417743</c:v>
                </c:pt>
                <c:pt idx="32">
                  <c:v>453597</c:v>
                </c:pt>
                <c:pt idx="33">
                  <c:v>413229</c:v>
                </c:pt>
                <c:pt idx="34">
                  <c:v>397795</c:v>
                </c:pt>
                <c:pt idx="35">
                  <c:v>426061</c:v>
                </c:pt>
                <c:pt idx="36">
                  <c:v>611250</c:v>
                </c:pt>
                <c:pt idx="37">
                  <c:v>555344</c:v>
                </c:pt>
                <c:pt idx="38">
                  <c:v>365377</c:v>
                </c:pt>
                <c:pt idx="39">
                  <c:v>371202</c:v>
                </c:pt>
                <c:pt idx="40">
                  <c:v>469982</c:v>
                </c:pt>
                <c:pt idx="41">
                  <c:v>547602</c:v>
                </c:pt>
                <c:pt idx="42">
                  <c:v>464901</c:v>
                </c:pt>
                <c:pt idx="43">
                  <c:v>544191</c:v>
                </c:pt>
                <c:pt idx="44">
                  <c:v>707151</c:v>
                </c:pt>
                <c:pt idx="45">
                  <c:v>434190</c:v>
                </c:pt>
                <c:pt idx="46">
                  <c:v>484782</c:v>
                </c:pt>
                <c:pt idx="47">
                  <c:v>532660</c:v>
                </c:pt>
                <c:pt idx="48">
                  <c:v>686844</c:v>
                </c:pt>
                <c:pt idx="49">
                  <c:v>609013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E8-44C0-96AA-890E82B41D0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Sheet1!$A$2:$AX$2</c:f>
              <c:numCache>
                <c:formatCode>General</c:formatCode>
                <c:ptCount val="50"/>
                <c:pt idx="1">
                  <c:v>201088</c:v>
                </c:pt>
                <c:pt idx="2">
                  <c:v>144093</c:v>
                </c:pt>
                <c:pt idx="3">
                  <c:v>186421</c:v>
                </c:pt>
                <c:pt idx="4">
                  <c:v>213988</c:v>
                </c:pt>
                <c:pt idx="5">
                  <c:v>199189</c:v>
                </c:pt>
                <c:pt idx="6">
                  <c:v>174220</c:v>
                </c:pt>
                <c:pt idx="7">
                  <c:v>226559</c:v>
                </c:pt>
                <c:pt idx="8">
                  <c:v>192262</c:v>
                </c:pt>
                <c:pt idx="9">
                  <c:v>183300</c:v>
                </c:pt>
                <c:pt idx="10">
                  <c:v>176301</c:v>
                </c:pt>
                <c:pt idx="11">
                  <c:v>183612</c:v>
                </c:pt>
                <c:pt idx="12">
                  <c:v>135500</c:v>
                </c:pt>
                <c:pt idx="13">
                  <c:v>276509</c:v>
                </c:pt>
                <c:pt idx="14">
                  <c:v>114792</c:v>
                </c:pt>
                <c:pt idx="15">
                  <c:v>146335</c:v>
                </c:pt>
                <c:pt idx="16">
                  <c:v>220973</c:v>
                </c:pt>
                <c:pt idx="17">
                  <c:v>193152</c:v>
                </c:pt>
                <c:pt idx="18">
                  <c:v>167731</c:v>
                </c:pt>
                <c:pt idx="19">
                  <c:v>187048</c:v>
                </c:pt>
                <c:pt idx="20">
                  <c:v>175316</c:v>
                </c:pt>
                <c:pt idx="21">
                  <c:v>175329</c:v>
                </c:pt>
                <c:pt idx="22">
                  <c:v>170526</c:v>
                </c:pt>
                <c:pt idx="23">
                  <c:v>165757</c:v>
                </c:pt>
                <c:pt idx="24">
                  <c:v>167947</c:v>
                </c:pt>
                <c:pt idx="25">
                  <c:v>201620</c:v>
                </c:pt>
                <c:pt idx="26">
                  <c:v>114012</c:v>
                </c:pt>
                <c:pt idx="27">
                  <c:v>129925</c:v>
                </c:pt>
                <c:pt idx="28">
                  <c:v>175336</c:v>
                </c:pt>
                <c:pt idx="29">
                  <c:v>161957</c:v>
                </c:pt>
                <c:pt idx="30">
                  <c:v>150272</c:v>
                </c:pt>
                <c:pt idx="31">
                  <c:v>170812</c:v>
                </c:pt>
                <c:pt idx="32">
                  <c:v>155307</c:v>
                </c:pt>
                <c:pt idx="33">
                  <c:v>157915</c:v>
                </c:pt>
                <c:pt idx="34">
                  <c:v>155444</c:v>
                </c:pt>
                <c:pt idx="35">
                  <c:v>155495</c:v>
                </c:pt>
                <c:pt idx="36">
                  <c:v>74756</c:v>
                </c:pt>
                <c:pt idx="37">
                  <c:v>162861</c:v>
                </c:pt>
                <c:pt idx="38">
                  <c:v>87615</c:v>
                </c:pt>
                <c:pt idx="39">
                  <c:v>110911</c:v>
                </c:pt>
                <c:pt idx="40">
                  <c:v>134426</c:v>
                </c:pt>
                <c:pt idx="41">
                  <c:v>139384</c:v>
                </c:pt>
                <c:pt idx="42">
                  <c:v>120383</c:v>
                </c:pt>
                <c:pt idx="43">
                  <c:v>136057</c:v>
                </c:pt>
                <c:pt idx="44">
                  <c:v>147220</c:v>
                </c:pt>
                <c:pt idx="45">
                  <c:v>124180</c:v>
                </c:pt>
                <c:pt idx="46">
                  <c:v>128733</c:v>
                </c:pt>
                <c:pt idx="47">
                  <c:v>142252</c:v>
                </c:pt>
                <c:pt idx="48">
                  <c:v>132361</c:v>
                </c:pt>
                <c:pt idx="49">
                  <c:v>203145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E8-44C0-96AA-890E82B41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7390336"/>
        <c:axId val="117400320"/>
      </c:barChart>
      <c:lineChart>
        <c:grouping val="standard"/>
        <c:varyColors val="0"/>
        <c:ser>
          <c:idx val="2"/>
          <c:order val="2"/>
          <c:spPr>
            <a:ln w="19050" algn="ctr">
              <a:solidFill>
                <a:schemeClr val="accent5"/>
              </a:solidFill>
              <a:prstDash val="solid"/>
            </a:ln>
          </c:spPr>
          <c:marker>
            <c:symbol val="none"/>
          </c:marker>
          <c:val>
            <c:numRef>
              <c:f>Sheet1!$A$3:$AX$3</c:f>
              <c:numCache>
                <c:formatCode>General</c:formatCode>
                <c:ptCount val="50"/>
                <c:pt idx="1">
                  <c:v>66.695595142665965</c:v>
                </c:pt>
                <c:pt idx="2">
                  <c:v>51.838321311826085</c:v>
                </c:pt>
                <c:pt idx="3">
                  <c:v>51.337671728127255</c:v>
                </c:pt>
                <c:pt idx="4">
                  <c:v>53.679945105492266</c:v>
                </c:pt>
                <c:pt idx="5">
                  <c:v>52.068368911059295</c:v>
                </c:pt>
                <c:pt idx="6">
                  <c:v>54.327269676736059</c:v>
                </c:pt>
                <c:pt idx="7">
                  <c:v>54.607946850030856</c:v>
                </c:pt>
                <c:pt idx="8">
                  <c:v>54.644598620904404</c:v>
                </c:pt>
                <c:pt idx="9">
                  <c:v>57.380319612725913</c:v>
                </c:pt>
                <c:pt idx="10">
                  <c:v>63.230408259033325</c:v>
                </c:pt>
                <c:pt idx="11">
                  <c:v>59.011427385095516</c:v>
                </c:pt>
                <c:pt idx="12">
                  <c:v>71.168495144391585</c:v>
                </c:pt>
                <c:pt idx="13">
                  <c:v>54.733212953246579</c:v>
                </c:pt>
                <c:pt idx="14">
                  <c:v>62.344389152591297</c:v>
                </c:pt>
                <c:pt idx="15">
                  <c:v>64.086221537223096</c:v>
                </c:pt>
                <c:pt idx="16">
                  <c:v>62.261479633225569</c:v>
                </c:pt>
                <c:pt idx="17">
                  <c:v>60.914488301785994</c:v>
                </c:pt>
                <c:pt idx="18">
                  <c:v>69.427635080454081</c:v>
                </c:pt>
                <c:pt idx="19">
                  <c:v>67.619034429271807</c:v>
                </c:pt>
                <c:pt idx="20">
                  <c:v>66.829696537396913</c:v>
                </c:pt>
                <c:pt idx="21">
                  <c:v>63.862506492542849</c:v>
                </c:pt>
                <c:pt idx="22">
                  <c:v>66.218762071732087</c:v>
                </c:pt>
                <c:pt idx="23">
                  <c:v>65.53664916023169</c:v>
                </c:pt>
                <c:pt idx="24">
                  <c:v>67.194968307761428</c:v>
                </c:pt>
                <c:pt idx="25">
                  <c:v>70.670169604450237</c:v>
                </c:pt>
                <c:pt idx="26">
                  <c:v>71.643673100885678</c:v>
                </c:pt>
                <c:pt idx="27">
                  <c:v>70.192689322593452</c:v>
                </c:pt>
                <c:pt idx="28">
                  <c:v>68.655689174042294</c:v>
                </c:pt>
                <c:pt idx="29">
                  <c:v>72.302211793839547</c:v>
                </c:pt>
                <c:pt idx="30">
                  <c:v>71.453104459692554</c:v>
                </c:pt>
                <c:pt idx="31">
                  <c:v>70.977733601787435</c:v>
                </c:pt>
                <c:pt idx="32">
                  <c:v>74.494008907808123</c:v>
                </c:pt>
                <c:pt idx="33">
                  <c:v>72.351105850713665</c:v>
                </c:pt>
                <c:pt idx="34">
                  <c:v>71.902920799148291</c:v>
                </c:pt>
                <c:pt idx="35">
                  <c:v>73.262248175584119</c:v>
                </c:pt>
                <c:pt idx="36">
                  <c:v>89.102719218199255</c:v>
                </c:pt>
                <c:pt idx="37">
                  <c:v>77.32388384931879</c:v>
                </c:pt>
                <c:pt idx="38">
                  <c:v>80.658598827352364</c:v>
                </c:pt>
                <c:pt idx="39">
                  <c:v>76.99481241949502</c:v>
                </c:pt>
                <c:pt idx="40">
                  <c:v>77.75906341411762</c:v>
                </c:pt>
                <c:pt idx="41">
                  <c:v>79.71079468868362</c:v>
                </c:pt>
                <c:pt idx="42">
                  <c:v>79.431694698642033</c:v>
                </c:pt>
                <c:pt idx="43">
                  <c:v>79.998912161446995</c:v>
                </c:pt>
                <c:pt idx="44">
                  <c:v>82.768609889614694</c:v>
                </c:pt>
                <c:pt idx="45">
                  <c:v>77.76026648996185</c:v>
                </c:pt>
                <c:pt idx="46">
                  <c:v>79.017138945258054</c:v>
                </c:pt>
                <c:pt idx="47">
                  <c:v>78.922881797923282</c:v>
                </c:pt>
                <c:pt idx="48">
                  <c:v>83.842749983215441</c:v>
                </c:pt>
                <c:pt idx="49">
                  <c:v>74.987009916789589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EE8-44C0-96AA-890E82B41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90336"/>
        <c:axId val="117401856"/>
      </c:lineChart>
      <c:catAx>
        <c:axId val="11739033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17400320"/>
        <c:crosses val="min"/>
        <c:auto val="0"/>
        <c:lblAlgn val="ctr"/>
        <c:lblOffset val="100"/>
        <c:noMultiLvlLbl val="0"/>
      </c:catAx>
      <c:valAx>
        <c:axId val="117400320"/>
        <c:scaling>
          <c:orientation val="minMax"/>
          <c:max val="90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Arial"/>
                <a:sym typeface="+mn-lt"/>
              </a:defRPr>
            </a:pPr>
            <a:endParaRPr lang="ru-RU"/>
          </a:p>
        </c:txPr>
        <c:crossAx val="117390336"/>
        <c:crosses val="min"/>
        <c:crossBetween val="between"/>
        <c:majorUnit val="50000"/>
      </c:valAx>
      <c:valAx>
        <c:axId val="117401856"/>
        <c:scaling>
          <c:orientation val="minMax"/>
          <c:max val="100"/>
          <c:min val="0"/>
        </c:scaling>
        <c:delete val="0"/>
        <c:axPos val="r"/>
        <c:majorGridlines>
          <c:spPr>
            <a:ln>
              <a:noFill/>
            </a:ln>
          </c:spPr>
        </c:majorGridlines>
        <c:numFmt formatCode="#,##0&quot;%&quot;;&quot;-&quot;#,##0&quot;%&quot;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Arial"/>
                <a:sym typeface="+mn-lt"/>
              </a:defRPr>
            </a:pPr>
            <a:endParaRPr lang="ru-RU"/>
          </a:p>
        </c:txPr>
        <c:crossAx val="117390336"/>
        <c:crosses val="max"/>
        <c:crossBetween val="between"/>
        <c:majorUnit val="5"/>
      </c:valAx>
    </c:plotArea>
    <c:plotVisOnly val="0"/>
    <c:dispBlanksAs val="gap"/>
    <c:showDLblsOverMax val="1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7E530-0CBA-48EB-B17D-91110B96F5C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04BCD-10C8-42A5-ABBA-D5D1FBF78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9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00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4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12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59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2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4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22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73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8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179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64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681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5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xmlns="" id="{868D1A79-0555-C24E-AC19-8597029C75B0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3797299"/>
            <a:ext cx="4592638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8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xmlns="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6205566"/>
            <a:ext cx="4592638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 </a:t>
            </a:r>
            <a:r>
              <a:rPr lang="ru-RU" dirty="0"/>
              <a:t>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B0CCE6C-1C13-42E8-8E94-10A9B14A53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879" y="431800"/>
            <a:ext cx="3638390" cy="90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3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1971675"/>
            <a:ext cx="5554662" cy="445293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E8D4A6F7-58EA-4D29-AE28-88336ABCCF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3951" y="1971675"/>
            <a:ext cx="5554659" cy="4452938"/>
          </a:xfrm>
          <a:solidFill>
            <a:schemeClr val="bg2"/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9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широкое изображение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9" y="1971675"/>
            <a:ext cx="11325222" cy="1771650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3">
            <a:extLst>
              <a:ext uri="{FF2B5EF4-FFF2-40B4-BE49-F238E27FC236}">
                <a16:creationId xmlns:a16="http://schemas.microsoft.com/office/drawing/2014/main" xmlns="" id="{A0A68313-7CA3-4A32-A17E-CB916613E00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3388" y="3990975"/>
            <a:ext cx="11325225" cy="2435225"/>
          </a:xfrm>
          <a:solidFill>
            <a:schemeClr val="bg2"/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широк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1971675"/>
            <a:ext cx="3609975" cy="445293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иаграмма 3">
            <a:extLst>
              <a:ext uri="{FF2B5EF4-FFF2-40B4-BE49-F238E27FC236}">
                <a16:creationId xmlns:a16="http://schemas.microsoft.com/office/drawing/2014/main" xmlns="" id="{7D19B8BF-6038-462B-B8EC-3BE4E63232C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279901" y="1971675"/>
            <a:ext cx="7478712" cy="445293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1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лайдов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3797299"/>
            <a:ext cx="5554663" cy="269240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xmlns="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1971675"/>
            <a:ext cx="5554663" cy="1089027"/>
          </a:xfrm>
        </p:spPr>
        <p:txBody>
          <a:bodyPr anchor="b"/>
          <a:lstStyle>
            <a:lvl1pPr>
              <a:spcBef>
                <a:spcPts val="0"/>
              </a:spcBef>
              <a:defRPr sz="1800" cap="none" spc="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Название презентации. </a:t>
            </a:r>
          </a:p>
          <a:p>
            <a:pPr lvl="0"/>
            <a:r>
              <a:rPr lang="ru-RU" dirty="0"/>
              <a:t>Личный финансовый план</a:t>
            </a:r>
          </a:p>
        </p:txBody>
      </p:sp>
      <p:sp>
        <p:nvSpPr>
          <p:cNvPr id="8" name="Текст 9">
            <a:extLst>
              <a:ext uri="{FF2B5EF4-FFF2-40B4-BE49-F238E27FC236}">
                <a16:creationId xmlns:a16="http://schemas.microsoft.com/office/drawing/2014/main" xmlns="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xmlns="" id="{2D09C9D3-356B-3846-94B4-E4F8438C6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5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xmlns="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389" y="4178299"/>
            <a:ext cx="11325224" cy="2303463"/>
          </a:xfr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cap="none" spc="30" baseline="0">
                <a:solidFill>
                  <a:schemeClr val="bg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Служба по защите прав потребителей </a:t>
            </a:r>
          </a:p>
          <a:p>
            <a:pPr lvl="0"/>
            <a:r>
              <a:rPr lang="ru-RU" dirty="0"/>
              <a:t>финансовых услуг и миноритарных акционеров</a:t>
            </a:r>
          </a:p>
          <a:p>
            <a:pPr lvl="0"/>
            <a:r>
              <a:rPr lang="ru-RU" dirty="0"/>
              <a:t>Пункт приема корреспонденции: Москва, </a:t>
            </a:r>
            <a:r>
              <a:rPr lang="ru-RU" dirty="0" err="1"/>
              <a:t>Сандуновский</a:t>
            </a:r>
            <a:r>
              <a:rPr lang="ru-RU" dirty="0"/>
              <a:t> пер., д. 3, стр. 1, телефон +7 495 621-09-61</a:t>
            </a:r>
          </a:p>
          <a:p>
            <a:pPr lvl="0"/>
            <a:r>
              <a:rPr lang="ru-RU" dirty="0"/>
              <a:t>Почтовый адрес: 107016, Москва, ул. Неглинная, д. 12</a:t>
            </a:r>
          </a:p>
          <a:p>
            <a:pPr lvl="0"/>
            <a:r>
              <a:rPr lang="ru-RU" dirty="0"/>
              <a:t>Контактный центр: 8 800 250-40-72, +7 495 771-91-00</a:t>
            </a:r>
          </a:p>
          <a:p>
            <a:pPr lvl="0"/>
            <a:r>
              <a:rPr lang="ru-RU" dirty="0"/>
              <a:t>Факс: +7 495 621-64-65, +7 495 621-62-88</a:t>
            </a:r>
          </a:p>
          <a:p>
            <a:pPr lvl="0"/>
            <a:r>
              <a:rPr lang="ru-RU" dirty="0"/>
              <a:t>Сайт: www.cbr.ru</a:t>
            </a:r>
          </a:p>
          <a:p>
            <a:pPr lvl="0"/>
            <a:r>
              <a:rPr lang="ru-RU" dirty="0"/>
              <a:t>Электронная почта: fps@cbr.ru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02FD43A-C81A-4B12-B731-C0200E4E9C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3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371249" y="336378"/>
            <a:ext cx="3568700" cy="521730"/>
          </a:xfrm>
        </p:spPr>
        <p:txBody>
          <a:bodyPr anchor="ctr">
            <a:normAutofit/>
          </a:bodyPr>
          <a:lstStyle>
            <a:lvl1pPr marL="0" indent="0">
              <a:buNone/>
              <a:defRPr sz="800" cap="all" baseline="0">
                <a:solidFill>
                  <a:srgbClr val="AB5253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29958" y="344615"/>
            <a:ext cx="480237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40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5F56CF-2AEF-4193-83AF-48D8AA39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7" y="1107506"/>
            <a:ext cx="11325225" cy="6069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53" y="1975652"/>
            <a:ext cx="11320460" cy="27614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5DE65F-AEC4-42F8-AE14-6CFCF7F12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7438" y="431800"/>
            <a:ext cx="8439150" cy="3240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8F2AC6-6672-44E2-A8A9-32EB81226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4074" y="431801"/>
            <a:ext cx="744537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AA99AE-6A35-4C1E-8082-A4A87B5CA5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1CB045B0-C148-4BCB-A129-CADC19CDA1E7}"/>
              </a:ext>
            </a:extLst>
          </p:cNvPr>
          <p:cNvCxnSpPr/>
          <p:nvPr userDrawn="1"/>
        </p:nvCxnSpPr>
        <p:spPr>
          <a:xfrm>
            <a:off x="433388" y="866775"/>
            <a:ext cx="11325225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D8C4910-12A5-47A1-A219-F6CDF997B2A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388" y="437814"/>
            <a:ext cx="1237966" cy="3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8" r:id="rId2"/>
    <p:sldLayoutId id="2147483650" r:id="rId3"/>
    <p:sldLayoutId id="2147483669" r:id="rId4"/>
    <p:sldLayoutId id="2147483654" r:id="rId5"/>
    <p:sldLayoutId id="2147483662" r:id="rId6"/>
    <p:sldLayoutId id="2147483665" r:id="rId7"/>
    <p:sldLayoutId id="214748367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047" userDrawn="1">
          <p15:clr>
            <a:srgbClr val="F26B43"/>
          </p15:clr>
        </p15:guide>
        <p15:guide id="2" pos="7407" userDrawn="1">
          <p15:clr>
            <a:srgbClr val="F26B43"/>
          </p15:clr>
        </p15:guide>
        <p15:guide id="3" pos="273" userDrawn="1">
          <p15:clr>
            <a:srgbClr val="F26B43"/>
          </p15:clr>
        </p15:guide>
        <p15:guide id="4" orient="horz" pos="272" userDrawn="1">
          <p15:clr>
            <a:srgbClr val="F26B43"/>
          </p15:clr>
        </p15:guide>
        <p15:guide id="5" pos="879" userDrawn="1">
          <p15:clr>
            <a:srgbClr val="F26B43"/>
          </p15:clr>
        </p15:guide>
        <p15:guide id="6" pos="741" userDrawn="1">
          <p15:clr>
            <a:srgbClr val="F26B43"/>
          </p15:clr>
        </p15:guide>
        <p15:guide id="7" pos="1368" userDrawn="1">
          <p15:clr>
            <a:srgbClr val="F26B43"/>
          </p15:clr>
        </p15:guide>
        <p15:guide id="8" pos="1485" userDrawn="1">
          <p15:clr>
            <a:srgbClr val="F26B43"/>
          </p15:clr>
        </p15:guide>
        <p15:guide id="9" pos="1952" userDrawn="1">
          <p15:clr>
            <a:srgbClr val="F26B43"/>
          </p15:clr>
        </p15:guide>
        <p15:guide id="10" pos="2090" userDrawn="1">
          <p15:clr>
            <a:srgbClr val="F26B43"/>
          </p15:clr>
        </p15:guide>
        <p15:guide id="11" pos="2547" userDrawn="1">
          <p15:clr>
            <a:srgbClr val="F26B43"/>
          </p15:clr>
        </p15:guide>
        <p15:guide id="12" pos="2696" userDrawn="1">
          <p15:clr>
            <a:srgbClr val="F26B43"/>
          </p15:clr>
        </p15:guide>
        <p15:guide id="13" pos="3165" userDrawn="1">
          <p15:clr>
            <a:srgbClr val="F26B43"/>
          </p15:clr>
        </p15:guide>
        <p15:guide id="14" pos="3300" userDrawn="1">
          <p15:clr>
            <a:srgbClr val="F26B43"/>
          </p15:clr>
        </p15:guide>
        <p15:guide id="15" pos="3772" userDrawn="1">
          <p15:clr>
            <a:srgbClr val="F26B43"/>
          </p15:clr>
        </p15:guide>
        <p15:guide id="16" pos="3908" userDrawn="1">
          <p15:clr>
            <a:srgbClr val="F26B43"/>
          </p15:clr>
        </p15:guide>
        <p15:guide id="17" pos="4377" userDrawn="1">
          <p15:clr>
            <a:srgbClr val="F26B43"/>
          </p15:clr>
        </p15:guide>
        <p15:guide id="18" pos="4512" userDrawn="1">
          <p15:clr>
            <a:srgbClr val="F26B43"/>
          </p15:clr>
        </p15:guide>
        <p15:guide id="19" pos="4985" userDrawn="1">
          <p15:clr>
            <a:srgbClr val="F26B43"/>
          </p15:clr>
        </p15:guide>
        <p15:guide id="20" pos="5118" userDrawn="1">
          <p15:clr>
            <a:srgbClr val="F26B43"/>
          </p15:clr>
        </p15:guide>
        <p15:guide id="21" pos="5589" userDrawn="1">
          <p15:clr>
            <a:srgbClr val="F26B43"/>
          </p15:clr>
        </p15:guide>
        <p15:guide id="22" pos="5726" userDrawn="1">
          <p15:clr>
            <a:srgbClr val="F26B43"/>
          </p15:clr>
        </p15:guide>
        <p15:guide id="23" pos="6195" userDrawn="1">
          <p15:clr>
            <a:srgbClr val="F26B43"/>
          </p15:clr>
        </p15:guide>
        <p15:guide id="24" pos="6332" userDrawn="1">
          <p15:clr>
            <a:srgbClr val="F26B43"/>
          </p15:clr>
        </p15:guide>
        <p15:guide id="25" pos="6801" userDrawn="1">
          <p15:clr>
            <a:srgbClr val="F26B43"/>
          </p15:clr>
        </p15:guide>
        <p15:guide id="26" pos="6938" userDrawn="1">
          <p15:clr>
            <a:srgbClr val="F26B43"/>
          </p15:clr>
        </p15:guide>
        <p15:guide id="27" orient="horz" pos="2160" userDrawn="1">
          <p15:clr>
            <a:srgbClr val="F26B43"/>
          </p15:clr>
        </p15:guide>
        <p15:guide id="28" orient="horz" pos="696" userDrawn="1">
          <p15:clr>
            <a:srgbClr val="F26B43"/>
          </p15:clr>
        </p15:guide>
        <p15:guide id="29" orient="horz" pos="1242" userDrawn="1">
          <p15:clr>
            <a:srgbClr val="F26B43"/>
          </p15:clr>
        </p15:guide>
        <p15:guide id="30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tags" Target="../tags/tag57.xml"/><Relationship Id="rId63" Type="http://schemas.openxmlformats.org/officeDocument/2006/relationships/tags" Target="../tags/tag65.xml"/><Relationship Id="rId68" Type="http://schemas.openxmlformats.org/officeDocument/2006/relationships/tags" Target="../tags/tag70.xml"/><Relationship Id="rId76" Type="http://schemas.openxmlformats.org/officeDocument/2006/relationships/tags" Target="../tags/tag78.xml"/><Relationship Id="rId7" Type="http://schemas.openxmlformats.org/officeDocument/2006/relationships/tags" Target="../tags/tag9.xml"/><Relationship Id="rId71" Type="http://schemas.openxmlformats.org/officeDocument/2006/relationships/tags" Target="../tags/tag73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8" Type="http://schemas.openxmlformats.org/officeDocument/2006/relationships/tags" Target="../tags/tag60.xml"/><Relationship Id="rId66" Type="http://schemas.openxmlformats.org/officeDocument/2006/relationships/tags" Target="../tags/tag68.xml"/><Relationship Id="rId74" Type="http://schemas.openxmlformats.org/officeDocument/2006/relationships/tags" Target="../tags/tag76.xml"/><Relationship Id="rId79" Type="http://schemas.openxmlformats.org/officeDocument/2006/relationships/slideLayout" Target="../slideLayouts/slideLayout5.xml"/><Relationship Id="rId5" Type="http://schemas.openxmlformats.org/officeDocument/2006/relationships/tags" Target="../tags/tag7.xml"/><Relationship Id="rId61" Type="http://schemas.openxmlformats.org/officeDocument/2006/relationships/tags" Target="../tags/tag63.xml"/><Relationship Id="rId82" Type="http://schemas.openxmlformats.org/officeDocument/2006/relationships/image" Target="../media/image12.emf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tags" Target="../tags/tag62.xml"/><Relationship Id="rId65" Type="http://schemas.openxmlformats.org/officeDocument/2006/relationships/tags" Target="../tags/tag67.xml"/><Relationship Id="rId73" Type="http://schemas.openxmlformats.org/officeDocument/2006/relationships/tags" Target="../tags/tag75.xml"/><Relationship Id="rId78" Type="http://schemas.openxmlformats.org/officeDocument/2006/relationships/tags" Target="../tags/tag80.xml"/><Relationship Id="rId81" Type="http://schemas.openxmlformats.org/officeDocument/2006/relationships/oleObject" Target="../embeddings/oleObject4.bin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tags" Target="../tags/tag58.xml"/><Relationship Id="rId64" Type="http://schemas.openxmlformats.org/officeDocument/2006/relationships/tags" Target="../tags/tag66.xml"/><Relationship Id="rId69" Type="http://schemas.openxmlformats.org/officeDocument/2006/relationships/tags" Target="../tags/tag71.xml"/><Relationship Id="rId77" Type="http://schemas.openxmlformats.org/officeDocument/2006/relationships/tags" Target="../tags/tag79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72" Type="http://schemas.openxmlformats.org/officeDocument/2006/relationships/tags" Target="../tags/tag74.xml"/><Relationship Id="rId80" Type="http://schemas.openxmlformats.org/officeDocument/2006/relationships/notesSlide" Target="../notesSlides/notesSlide11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tags" Target="../tags/tag61.xml"/><Relationship Id="rId67" Type="http://schemas.openxmlformats.org/officeDocument/2006/relationships/tags" Target="../tags/tag69.xml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62" Type="http://schemas.openxmlformats.org/officeDocument/2006/relationships/tags" Target="../tags/tag64.xml"/><Relationship Id="rId70" Type="http://schemas.openxmlformats.org/officeDocument/2006/relationships/tags" Target="../tags/tag72.xml"/><Relationship Id="rId75" Type="http://schemas.openxmlformats.org/officeDocument/2006/relationships/tags" Target="../tags/tag77.xml"/><Relationship Id="rId83" Type="http://schemas.openxmlformats.org/officeDocument/2006/relationships/chart" Target="../charts/chart4.xml"/><Relationship Id="rId1" Type="http://schemas.openxmlformats.org/officeDocument/2006/relationships/vmlDrawing" Target="../drawings/vmlDrawing4.v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9" Type="http://schemas.openxmlformats.org/officeDocument/2006/relationships/tags" Target="../tags/tag118.xml"/><Relationship Id="rId21" Type="http://schemas.openxmlformats.org/officeDocument/2006/relationships/tags" Target="../tags/tag100.xml"/><Relationship Id="rId34" Type="http://schemas.openxmlformats.org/officeDocument/2006/relationships/tags" Target="../tags/tag113.xml"/><Relationship Id="rId42" Type="http://schemas.openxmlformats.org/officeDocument/2006/relationships/tags" Target="../tags/tag121.xml"/><Relationship Id="rId47" Type="http://schemas.openxmlformats.org/officeDocument/2006/relationships/tags" Target="../tags/tag126.xml"/><Relationship Id="rId50" Type="http://schemas.openxmlformats.org/officeDocument/2006/relationships/tags" Target="../tags/tag129.xml"/><Relationship Id="rId55" Type="http://schemas.openxmlformats.org/officeDocument/2006/relationships/tags" Target="../tags/tag134.xml"/><Relationship Id="rId63" Type="http://schemas.openxmlformats.org/officeDocument/2006/relationships/tags" Target="../tags/tag142.xml"/><Relationship Id="rId68" Type="http://schemas.openxmlformats.org/officeDocument/2006/relationships/slideLayout" Target="../slideLayouts/slideLayout5.xml"/><Relationship Id="rId7" Type="http://schemas.openxmlformats.org/officeDocument/2006/relationships/tags" Target="../tags/tag86.xml"/><Relationship Id="rId71" Type="http://schemas.openxmlformats.org/officeDocument/2006/relationships/image" Target="../media/image12.emf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9" Type="http://schemas.openxmlformats.org/officeDocument/2006/relationships/tags" Target="../tags/tag108.xml"/><Relationship Id="rId1" Type="http://schemas.openxmlformats.org/officeDocument/2006/relationships/vmlDrawing" Target="../drawings/vmlDrawing5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tags" Target="../tags/tag111.xml"/><Relationship Id="rId37" Type="http://schemas.openxmlformats.org/officeDocument/2006/relationships/tags" Target="../tags/tag116.xml"/><Relationship Id="rId40" Type="http://schemas.openxmlformats.org/officeDocument/2006/relationships/tags" Target="../tags/tag119.xml"/><Relationship Id="rId45" Type="http://schemas.openxmlformats.org/officeDocument/2006/relationships/tags" Target="../tags/tag124.xml"/><Relationship Id="rId53" Type="http://schemas.openxmlformats.org/officeDocument/2006/relationships/tags" Target="../tags/tag132.xml"/><Relationship Id="rId58" Type="http://schemas.openxmlformats.org/officeDocument/2006/relationships/tags" Target="../tags/tag137.xml"/><Relationship Id="rId66" Type="http://schemas.openxmlformats.org/officeDocument/2006/relationships/tags" Target="../tags/tag145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36" Type="http://schemas.openxmlformats.org/officeDocument/2006/relationships/tags" Target="../tags/tag115.xml"/><Relationship Id="rId49" Type="http://schemas.openxmlformats.org/officeDocument/2006/relationships/tags" Target="../tags/tag128.xml"/><Relationship Id="rId57" Type="http://schemas.openxmlformats.org/officeDocument/2006/relationships/tags" Target="../tags/tag136.xml"/><Relationship Id="rId61" Type="http://schemas.openxmlformats.org/officeDocument/2006/relationships/tags" Target="../tags/tag140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tags" Target="../tags/tag110.xml"/><Relationship Id="rId44" Type="http://schemas.openxmlformats.org/officeDocument/2006/relationships/tags" Target="../tags/tag123.xml"/><Relationship Id="rId52" Type="http://schemas.openxmlformats.org/officeDocument/2006/relationships/tags" Target="../tags/tag131.xml"/><Relationship Id="rId60" Type="http://schemas.openxmlformats.org/officeDocument/2006/relationships/tags" Target="../tags/tag139.xml"/><Relationship Id="rId65" Type="http://schemas.openxmlformats.org/officeDocument/2006/relationships/tags" Target="../tags/tag144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tags" Target="../tags/tag114.xml"/><Relationship Id="rId43" Type="http://schemas.openxmlformats.org/officeDocument/2006/relationships/tags" Target="../tags/tag122.xml"/><Relationship Id="rId48" Type="http://schemas.openxmlformats.org/officeDocument/2006/relationships/tags" Target="../tags/tag127.xml"/><Relationship Id="rId56" Type="http://schemas.openxmlformats.org/officeDocument/2006/relationships/tags" Target="../tags/tag135.xml"/><Relationship Id="rId64" Type="http://schemas.openxmlformats.org/officeDocument/2006/relationships/tags" Target="../tags/tag143.xml"/><Relationship Id="rId69" Type="http://schemas.openxmlformats.org/officeDocument/2006/relationships/notesSlide" Target="../notesSlides/notesSlide12.xml"/><Relationship Id="rId8" Type="http://schemas.openxmlformats.org/officeDocument/2006/relationships/tags" Target="../tags/tag87.xml"/><Relationship Id="rId51" Type="http://schemas.openxmlformats.org/officeDocument/2006/relationships/tags" Target="../tags/tag130.xml"/><Relationship Id="rId72" Type="http://schemas.openxmlformats.org/officeDocument/2006/relationships/chart" Target="../charts/chart5.xml"/><Relationship Id="rId3" Type="http://schemas.openxmlformats.org/officeDocument/2006/relationships/tags" Target="../tags/tag82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38" Type="http://schemas.openxmlformats.org/officeDocument/2006/relationships/tags" Target="../tags/tag117.xml"/><Relationship Id="rId46" Type="http://schemas.openxmlformats.org/officeDocument/2006/relationships/tags" Target="../tags/tag125.xml"/><Relationship Id="rId59" Type="http://schemas.openxmlformats.org/officeDocument/2006/relationships/tags" Target="../tags/tag138.xml"/><Relationship Id="rId67" Type="http://schemas.openxmlformats.org/officeDocument/2006/relationships/tags" Target="../tags/tag146.xml"/><Relationship Id="rId20" Type="http://schemas.openxmlformats.org/officeDocument/2006/relationships/tags" Target="../tags/tag99.xml"/><Relationship Id="rId41" Type="http://schemas.openxmlformats.org/officeDocument/2006/relationships/tags" Target="../tags/tag120.xml"/><Relationship Id="rId54" Type="http://schemas.openxmlformats.org/officeDocument/2006/relationships/tags" Target="../tags/tag133.xml"/><Relationship Id="rId62" Type="http://schemas.openxmlformats.org/officeDocument/2006/relationships/tags" Target="../tags/tag141.xml"/><Relationship Id="rId70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0572AAF4-13F6-465B-96F3-DF45D65EA8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21427" y="3476369"/>
            <a:ext cx="7510752" cy="2331562"/>
          </a:xfrm>
        </p:spPr>
        <p:txBody>
          <a:bodyPr/>
          <a:lstStyle/>
          <a:p>
            <a:r>
              <a:rPr lang="ru-RU" sz="2400" dirty="0"/>
              <a:t>Деятельность </a:t>
            </a:r>
            <a:r>
              <a:rPr lang="ru-RU" sz="2400" dirty="0" smtClean="0"/>
              <a:t>Банка России по </a:t>
            </a:r>
            <a:r>
              <a:rPr lang="ru-RU" sz="2400" dirty="0"/>
              <a:t>развитию ипотечного кредитования и кредитования субъектов </a:t>
            </a:r>
            <a:r>
              <a:rPr lang="ru-RU" sz="2400" dirty="0" smtClean="0"/>
              <a:t>МСП</a:t>
            </a:r>
          </a:p>
          <a:p>
            <a:endParaRPr lang="ru-RU" sz="2400" dirty="0"/>
          </a:p>
          <a:p>
            <a:r>
              <a:rPr lang="ru-RU" sz="2000" cap="none" spc="0" dirty="0" smtClean="0"/>
              <a:t>Сергей </a:t>
            </a:r>
            <a:r>
              <a:rPr lang="ru-RU" sz="2000" cap="none" spc="0" dirty="0"/>
              <a:t>Колганов,</a:t>
            </a:r>
            <a:br>
              <a:rPr lang="ru-RU" sz="2000" cap="none" spc="0" dirty="0"/>
            </a:br>
            <a:r>
              <a:rPr lang="ru-RU" sz="1800" cap="none" spc="0" dirty="0"/>
              <a:t>заместитель руководителя Службы – начальник Управления поведенческого надзора за деятельностью профессиональных кредиторов Службы по защите прав потребителей</a:t>
            </a:r>
            <a:br>
              <a:rPr lang="ru-RU" sz="1800" cap="none" spc="0" dirty="0"/>
            </a:br>
            <a:r>
              <a:rPr lang="ru-RU" sz="1800" cap="none" spc="0" dirty="0"/>
              <a:t>и обеспечению доступности финансовых </a:t>
            </a:r>
            <a:r>
              <a:rPr lang="ru-RU" sz="1800" cap="none" spc="0" dirty="0" smtClean="0"/>
              <a:t>услуг</a:t>
            </a:r>
            <a:endParaRPr lang="ru-RU" sz="1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87EFEC-CF0F-4A0E-B8A1-591C82D79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21427" y="6487576"/>
            <a:ext cx="7013266" cy="276197"/>
          </a:xfrm>
        </p:spPr>
        <p:txBody>
          <a:bodyPr/>
          <a:lstStyle/>
          <a:p>
            <a:r>
              <a:rPr lang="ru-RU" sz="1400" dirty="0" smtClean="0"/>
              <a:t>Февраль 2020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663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10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52" y="1417981"/>
            <a:ext cx="11507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Стандарт ипотечного кредитования —</a:t>
            </a:r>
            <a:r>
              <a:rPr lang="ru-RU" sz="2000" dirty="0" smtClean="0">
                <a:ea typeface="Calibri" panose="020F0502020204030204" pitchFamily="34" charset="0"/>
              </a:rPr>
              <a:t> </a:t>
            </a:r>
            <a:r>
              <a:rPr lang="ru-RU" sz="2000" dirty="0">
                <a:ea typeface="Calibri" panose="020F0502020204030204" pitchFamily="34" charset="0"/>
              </a:rPr>
              <a:t>унифицированные правила поведения, охватывающие все этапы жизненного цикла ипотечного кредита (займа): от продвижения ипотечного продукта до полного погашения </a:t>
            </a:r>
            <a:r>
              <a:rPr lang="ru-RU" sz="2000" dirty="0" smtClean="0">
                <a:ea typeface="Calibri" panose="020F0502020204030204" pitchFamily="34" charset="0"/>
              </a:rPr>
              <a:t>задолженности </a:t>
            </a:r>
            <a:r>
              <a:rPr lang="ru-RU" sz="2000" i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(</a:t>
            </a:r>
            <a:r>
              <a:rPr lang="ru-RU" sz="2000" i="1" dirty="0" smtClean="0">
                <a:solidFill>
                  <a:schemeClr val="accent1"/>
                </a:solidFill>
              </a:rPr>
              <a:t>разработан </a:t>
            </a:r>
            <a:r>
              <a:rPr lang="ru-RU" sz="2000" i="1" dirty="0">
                <a:solidFill>
                  <a:schemeClr val="accent1"/>
                </a:solidFill>
              </a:rPr>
              <a:t>АО </a:t>
            </a:r>
            <a:r>
              <a:rPr lang="ru-RU" sz="2000" i="1" dirty="0" smtClean="0">
                <a:solidFill>
                  <a:schemeClr val="accent1"/>
                </a:solidFill>
              </a:rPr>
              <a:t>«ДОМ.РФ»</a:t>
            </a:r>
            <a:br>
              <a:rPr lang="ru-RU" sz="2000" i="1" dirty="0" smtClean="0">
                <a:solidFill>
                  <a:schemeClr val="accent1"/>
                </a:solidFill>
              </a:rPr>
            </a:br>
            <a:r>
              <a:rPr lang="ru-RU" sz="2000" i="1" dirty="0" smtClean="0">
                <a:solidFill>
                  <a:schemeClr val="accent1"/>
                </a:solidFill>
              </a:rPr>
              <a:t>и </a:t>
            </a:r>
            <a:r>
              <a:rPr lang="ru-RU" sz="2000" i="1" dirty="0">
                <a:solidFill>
                  <a:schemeClr val="accent1"/>
                </a:solidFill>
              </a:rPr>
              <a:t>11.07.2019 </a:t>
            </a:r>
            <a:r>
              <a:rPr lang="ru-RU" sz="2000" i="1" dirty="0" smtClean="0">
                <a:solidFill>
                  <a:schemeClr val="accent1"/>
                </a:solidFill>
              </a:rPr>
              <a:t>одобрен Банком России</a:t>
            </a:r>
            <a:r>
              <a:rPr lang="ru-RU" sz="2000" i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13742" y="4400239"/>
            <a:ext cx="10027282" cy="1948415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Банк России </a:t>
            </a:r>
            <a:r>
              <a:rPr lang="ru-RU" sz="2400" dirty="0" smtClean="0">
                <a:solidFill>
                  <a:schemeClr val="tx1"/>
                </a:solidFill>
              </a:rPr>
              <a:t>опубликовал</a:t>
            </a:r>
            <a:r>
              <a:rPr lang="ru-RU" sz="2400" b="1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Информационное письмо от 11.11.2019 № </a:t>
            </a:r>
            <a:r>
              <a:rPr lang="ru-RU" sz="2400" dirty="0"/>
              <a:t>ИН-06-59/82 </a:t>
            </a:r>
            <a:r>
              <a:rPr lang="ru-RU" sz="2400" dirty="0">
                <a:solidFill>
                  <a:schemeClr val="tx1"/>
                </a:solidFill>
              </a:rPr>
              <a:t>о Стандарте с рекомендациями </a:t>
            </a:r>
            <a:r>
              <a:rPr lang="ru-RU" sz="2400" dirty="0" smtClean="0">
                <a:solidFill>
                  <a:schemeClr val="tx1"/>
                </a:solidFill>
              </a:rPr>
              <a:t>кредиторам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по </a:t>
            </a:r>
            <a:r>
              <a:rPr lang="ru-RU" sz="2400" b="1" dirty="0">
                <a:solidFill>
                  <a:schemeClr val="accent1"/>
                </a:solidFill>
              </a:rPr>
              <a:t>присоединению к </a:t>
            </a:r>
            <a:r>
              <a:rPr lang="ru-RU" sz="2400" b="1" dirty="0" smtClean="0">
                <a:solidFill>
                  <a:schemeClr val="accent1"/>
                </a:solidFill>
              </a:rPr>
              <a:t>нему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218731"/>
            <a:ext cx="12192000" cy="100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 Стандарту присоединились </a:t>
            </a:r>
            <a:r>
              <a:rPr lang="ru-RU" sz="2800" b="1" dirty="0" smtClean="0">
                <a:solidFill>
                  <a:schemeClr val="bg1"/>
                </a:solidFill>
              </a:rPr>
              <a:t>67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ипотечных кредиторов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(из них </a:t>
            </a:r>
            <a:r>
              <a:rPr lang="ru-RU" sz="2800" b="1" dirty="0" smtClean="0">
                <a:solidFill>
                  <a:schemeClr val="bg1"/>
                </a:solidFill>
              </a:rPr>
              <a:t>26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кредитных организаций)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48" y="4842470"/>
            <a:ext cx="1063951" cy="1063951"/>
          </a:xfrm>
          <a:prstGeom prst="rect">
            <a:avLst/>
          </a:prstGeom>
        </p:spPr>
      </p:pic>
      <p:sp>
        <p:nvSpPr>
          <p:cNvPr id="11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Стандарт ипотечного кредитования</a:t>
            </a:r>
          </a:p>
        </p:txBody>
      </p:sp>
    </p:spTree>
    <p:extLst>
      <p:ext uri="{BB962C8B-B14F-4D97-AF65-F5344CB8AC3E}">
        <p14:creationId xmlns:p14="http://schemas.microsoft.com/office/powerpoint/2010/main" val="18922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3706949" y="2300166"/>
            <a:ext cx="4778102" cy="818094"/>
          </a:xfrm>
          <a:prstGeom prst="roundRect">
            <a:avLst/>
          </a:prstGeom>
          <a:gradFill flip="none" rotWithShape="1">
            <a:gsLst>
              <a:gs pos="48000">
                <a:schemeClr val="accent5"/>
              </a:gs>
              <a:gs pos="100000">
                <a:schemeClr val="accent6"/>
              </a:gs>
            </a:gsLst>
            <a:lin ang="5400000" scaled="1"/>
            <a:tileRect/>
          </a:gra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Предпосылки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6267" y="3314492"/>
            <a:ext cx="1184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5"/>
                </a:solidFill>
              </a:rPr>
              <a:t>Выявлены практики</a:t>
            </a:r>
            <a:r>
              <a:rPr lang="ru-RU" sz="2000" dirty="0" smtClean="0"/>
              <a:t> взыскания кредиторами остатка задолженности </a:t>
            </a:r>
            <a:r>
              <a:rPr lang="ru-RU" sz="2000" dirty="0"/>
              <a:t>по </a:t>
            </a:r>
            <a:r>
              <a:rPr lang="ru-RU" sz="2000" dirty="0" smtClean="0"/>
              <a:t>ипотечным кредитам, </a:t>
            </a:r>
            <a:r>
              <a:rPr lang="ru-RU" sz="2000" b="1" dirty="0">
                <a:solidFill>
                  <a:schemeClr val="accent1"/>
                </a:solidFill>
              </a:rPr>
              <a:t>несмотря на полное прекращение обязательств</a:t>
            </a:r>
            <a:r>
              <a:rPr lang="ru-RU" sz="2000" dirty="0"/>
              <a:t> заемщиков по таким </a:t>
            </a:r>
            <a:r>
              <a:rPr lang="ru-RU" sz="2000" dirty="0" smtClean="0"/>
              <a:t>договорам в силу указания закона</a:t>
            </a:r>
            <a:endParaRPr lang="ru-RU" sz="20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780263" y="4526388"/>
            <a:ext cx="4778102" cy="818094"/>
          </a:xfrm>
          <a:prstGeom prst="roundRect">
            <a:avLst/>
          </a:prstGeom>
          <a:gradFill flip="none" rotWithShape="1">
            <a:gsLst>
              <a:gs pos="48000">
                <a:srgbClr val="00B050"/>
              </a:gs>
              <a:gs pos="100000">
                <a:srgbClr val="92D050"/>
              </a:gs>
            </a:gsLst>
            <a:lin ang="5400000" scaled="1"/>
            <a:tileRect/>
          </a:gra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Результат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6268" y="5552280"/>
            <a:ext cx="11966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результатам работы по выявленным случаям несоблюдения </a:t>
            </a:r>
            <a:r>
              <a:rPr lang="ru-RU" sz="2000" dirty="0"/>
              <a:t>требований Федерального закона «Об ипотеке (залоге недвижимости</a:t>
            </a:r>
            <a:r>
              <a:rPr lang="ru-RU" sz="2000" dirty="0" smtClean="0"/>
              <a:t>)» по ряду кейсов КО </a:t>
            </a:r>
            <a:r>
              <a:rPr lang="ru-RU" sz="2000" b="1" dirty="0">
                <a:solidFill>
                  <a:schemeClr val="accent1"/>
                </a:solidFill>
              </a:rPr>
              <a:t>прекратили процедуру взыскания</a:t>
            </a:r>
            <a:r>
              <a:rPr lang="ru-RU" sz="2000" dirty="0"/>
              <a:t> долга </a:t>
            </a:r>
            <a:r>
              <a:rPr lang="ru-RU" sz="2000" dirty="0" smtClean="0"/>
              <a:t>потребителей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81590"/>
            <a:ext cx="12192000" cy="1210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Информационное письмо Банка России от 17.06.2019 г. </a:t>
            </a:r>
            <a:r>
              <a:rPr lang="ru-RU" sz="2000" dirty="0" smtClean="0">
                <a:solidFill>
                  <a:schemeClr val="tx1"/>
                </a:solidFill>
              </a:rPr>
              <a:t>№ ИН-06-59/50 </a:t>
            </a:r>
            <a:r>
              <a:rPr lang="ru-RU" sz="2000" b="1" dirty="0" smtClean="0">
                <a:solidFill>
                  <a:schemeClr val="accent1"/>
                </a:solidFill>
              </a:rPr>
              <a:t>о </a:t>
            </a:r>
            <a:r>
              <a:rPr lang="ru-RU" sz="2000" b="1" dirty="0">
                <a:solidFill>
                  <a:schemeClr val="accent1"/>
                </a:solidFill>
              </a:rPr>
              <a:t>правовых последствиях обращения взыскания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на принадлежащий гражданину предмет </a:t>
            </a:r>
            <a:r>
              <a:rPr lang="ru-RU" sz="2000" dirty="0" smtClean="0">
                <a:solidFill>
                  <a:schemeClr val="tx1"/>
                </a:solidFill>
              </a:rPr>
              <a:t>ипотеки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Конечность ипотечного долга</a:t>
            </a:r>
          </a:p>
        </p:txBody>
      </p:sp>
    </p:spTree>
    <p:extLst>
      <p:ext uri="{BB962C8B-B14F-4D97-AF65-F5344CB8AC3E}">
        <p14:creationId xmlns:p14="http://schemas.microsoft.com/office/powerpoint/2010/main" val="18319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12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933" y="1245691"/>
            <a:ext cx="625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Законопроекты, поддержанные Банком России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4933" y="1802293"/>
            <a:ext cx="115654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Проект Федерального закона </a:t>
            </a:r>
            <a:r>
              <a:rPr lang="ru-RU" b="1" dirty="0">
                <a:solidFill>
                  <a:schemeClr val="accent1"/>
                </a:solidFill>
              </a:rPr>
              <a:t>«О внесении изменений в Федеральный закон «Об ипотеке (залоге недвижимости) и Федеральный закон «О дополнительных мерах государственной поддержки семей, имеющих детей»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dirty="0"/>
          </a:p>
          <a:p>
            <a:pPr algn="just"/>
            <a:r>
              <a:rPr lang="ru-RU" dirty="0" smtClean="0"/>
              <a:t>Направлен на упрощение процесса </a:t>
            </a:r>
            <a:r>
              <a:rPr lang="ru-RU" dirty="0"/>
              <a:t>рефинансирования </a:t>
            </a:r>
            <a:r>
              <a:rPr lang="ru-RU" dirty="0" smtClean="0"/>
              <a:t>кредитов, </a:t>
            </a:r>
            <a:r>
              <a:rPr lang="ru-RU" dirty="0"/>
              <a:t>в том числе при использовании средств материнского (семейного) капитала, </a:t>
            </a:r>
            <a:r>
              <a:rPr lang="ru-RU" dirty="0" smtClean="0"/>
              <a:t>снижение рисков </a:t>
            </a:r>
            <a:r>
              <a:rPr lang="ru-RU" dirty="0"/>
              <a:t>новых кредиторов в части регистрации обременения предмета </a:t>
            </a:r>
            <a:r>
              <a:rPr lang="ru-RU" dirty="0" smtClean="0"/>
              <a:t>ипотеки </a:t>
            </a:r>
            <a:r>
              <a:rPr lang="ru-RU" dirty="0"/>
              <a:t>и </a:t>
            </a:r>
            <a:r>
              <a:rPr lang="ru-RU" dirty="0" smtClean="0"/>
              <a:t>общих </a:t>
            </a:r>
            <a:r>
              <a:rPr lang="ru-RU" dirty="0"/>
              <a:t>издержки граждан по обслуживанию кредитов (займов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4933" y="4146602"/>
            <a:ext cx="115654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Проект Федерального </a:t>
            </a:r>
            <a:r>
              <a:rPr lang="ru-RU" b="1" dirty="0">
                <a:solidFill>
                  <a:schemeClr val="accent1"/>
                </a:solidFill>
              </a:rPr>
              <a:t>закона «О внесении изменений в Федеральный </a:t>
            </a:r>
            <a:r>
              <a:rPr lang="ru-RU" b="1" dirty="0" smtClean="0">
                <a:solidFill>
                  <a:schemeClr val="accent1"/>
                </a:solidFill>
              </a:rPr>
              <a:t>закон «Об </a:t>
            </a:r>
            <a:r>
              <a:rPr lang="ru-RU" b="1" dirty="0">
                <a:solidFill>
                  <a:schemeClr val="accent1"/>
                </a:solidFill>
              </a:rPr>
              <a:t>ипотеке (залоге недвижимости)»</a:t>
            </a:r>
          </a:p>
          <a:p>
            <a:endParaRPr lang="ru-RU" dirty="0"/>
          </a:p>
          <a:p>
            <a:pPr algn="just"/>
            <a:r>
              <a:rPr lang="ru-RU" dirty="0" smtClean="0"/>
              <a:t>Предусматривает право потребителя, </a:t>
            </a:r>
            <a:r>
              <a:rPr lang="ru-RU" dirty="0"/>
              <a:t>чьи обязательства по договору кредита (займа) обеспечены ипотекой, </a:t>
            </a:r>
            <a:r>
              <a:rPr lang="ru-RU" dirty="0" smtClean="0"/>
              <a:t>в </a:t>
            </a:r>
            <a:r>
              <a:rPr lang="ru-RU" dirty="0"/>
              <a:t>любое время после возникновения оснований для обращения взыскания на заложенное имущество обратиться к кредитору с заявлением о </a:t>
            </a:r>
            <a:r>
              <a:rPr lang="ru-RU" dirty="0" smtClean="0"/>
              <a:t>его самостоятельной реализации. Направлен на снижение общего размера </a:t>
            </a:r>
            <a:r>
              <a:rPr lang="ru-RU" dirty="0"/>
              <a:t>долговой нагрузки граждан, а также </a:t>
            </a:r>
            <a:r>
              <a:rPr lang="ru-RU" dirty="0" smtClean="0"/>
              <a:t>создание необременительных </a:t>
            </a:r>
            <a:r>
              <a:rPr lang="ru-RU" dirty="0"/>
              <a:t>для должников </a:t>
            </a:r>
            <a:r>
              <a:rPr lang="ru-RU" dirty="0" smtClean="0"/>
              <a:t>механизмов </a:t>
            </a:r>
            <a:r>
              <a:rPr lang="ru-RU" dirty="0"/>
              <a:t>реализации заложенного имущества</a:t>
            </a:r>
          </a:p>
        </p:txBody>
      </p:sp>
      <p:sp>
        <p:nvSpPr>
          <p:cNvPr id="14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Изменения ипотечного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538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3200" dirty="0" smtClean="0"/>
              <a:t>КРЕДИТОВАНИЕ СУБЪЕКТОВ МСП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2000" dirty="0"/>
              <a:t>Деятельность Банка России по развитию ипотечного кредитования и кредитования субъектов </a:t>
            </a:r>
            <a:r>
              <a:rPr lang="ru-RU" sz="2000" dirty="0" smtClean="0"/>
              <a:t>МСП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8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396813" y="1494715"/>
            <a:ext cx="4409573" cy="4554848"/>
            <a:chOff x="396813" y="1494715"/>
            <a:chExt cx="4409573" cy="4554848"/>
          </a:xfrm>
        </p:grpSpPr>
        <p:sp>
          <p:nvSpPr>
            <p:cNvPr id="5" name="Полилиния 4"/>
            <p:cNvSpPr/>
            <p:nvPr/>
          </p:nvSpPr>
          <p:spPr>
            <a:xfrm>
              <a:off x="570180" y="1547781"/>
              <a:ext cx="4223013" cy="528519"/>
            </a:xfrm>
            <a:custGeom>
              <a:avLst/>
              <a:gdLst>
                <a:gd name="connsiteX0" fmla="*/ 0 w 4223013"/>
                <a:gd name="connsiteY0" fmla="*/ 0 h 528519"/>
                <a:gd name="connsiteX1" fmla="*/ 4223013 w 4223013"/>
                <a:gd name="connsiteY1" fmla="*/ 0 h 528519"/>
                <a:gd name="connsiteX2" fmla="*/ 4223013 w 4223013"/>
                <a:gd name="connsiteY2" fmla="*/ 528519 h 528519"/>
                <a:gd name="connsiteX3" fmla="*/ 0 w 4223013"/>
                <a:gd name="connsiteY3" fmla="*/ 528519 h 528519"/>
                <a:gd name="connsiteX4" fmla="*/ 0 w 4223013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013" h="528519">
                  <a:moveTo>
                    <a:pt x="0" y="0"/>
                  </a:moveTo>
                  <a:lnTo>
                    <a:pt x="4223013" y="0"/>
                  </a:lnTo>
                  <a:lnTo>
                    <a:pt x="4223013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Стимулирующее регулирование           банковского кредитования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04434" y="1494715"/>
              <a:ext cx="369963" cy="60515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417459" y="2189345"/>
              <a:ext cx="4379455" cy="528519"/>
            </a:xfrm>
            <a:custGeom>
              <a:avLst/>
              <a:gdLst>
                <a:gd name="connsiteX0" fmla="*/ 0 w 4379455"/>
                <a:gd name="connsiteY0" fmla="*/ 0 h 528519"/>
                <a:gd name="connsiteX1" fmla="*/ 4379455 w 4379455"/>
                <a:gd name="connsiteY1" fmla="*/ 0 h 528519"/>
                <a:gd name="connsiteX2" fmla="*/ 4379455 w 4379455"/>
                <a:gd name="connsiteY2" fmla="*/ 528519 h 528519"/>
                <a:gd name="connsiteX3" fmla="*/ 0 w 4379455"/>
                <a:gd name="connsiteY3" fmla="*/ 528519 h 528519"/>
                <a:gd name="connsiteX4" fmla="*/ 0 w 4379455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9455" h="528519">
                  <a:moveTo>
                    <a:pt x="0" y="0"/>
                  </a:moveTo>
                  <a:lnTo>
                    <a:pt x="4379455" y="0"/>
                  </a:lnTo>
                  <a:lnTo>
                    <a:pt x="4379455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Развитие факторинга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96813" y="2167881"/>
              <a:ext cx="369963" cy="554945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417459" y="2854692"/>
              <a:ext cx="4379455" cy="528519"/>
            </a:xfrm>
            <a:custGeom>
              <a:avLst/>
              <a:gdLst>
                <a:gd name="connsiteX0" fmla="*/ 0 w 4379455"/>
                <a:gd name="connsiteY0" fmla="*/ 0 h 528519"/>
                <a:gd name="connsiteX1" fmla="*/ 4379455 w 4379455"/>
                <a:gd name="connsiteY1" fmla="*/ 0 h 528519"/>
                <a:gd name="connsiteX2" fmla="*/ 4379455 w 4379455"/>
                <a:gd name="connsiteY2" fmla="*/ 528519 h 528519"/>
                <a:gd name="connsiteX3" fmla="*/ 0 w 4379455"/>
                <a:gd name="connsiteY3" fmla="*/ 528519 h 528519"/>
                <a:gd name="connsiteX4" fmla="*/ 0 w 4379455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9455" h="528519">
                  <a:moveTo>
                    <a:pt x="0" y="0"/>
                  </a:moveTo>
                  <a:lnTo>
                    <a:pt x="4379455" y="0"/>
                  </a:lnTo>
                  <a:lnTo>
                    <a:pt x="4379455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9F2588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Единые стандарты кредитования и </a:t>
              </a:r>
              <a:r>
                <a:rPr lang="ru-RU" sz="1400" kern="1200" dirty="0" err="1"/>
                <a:t>секьюритизация</a:t>
              </a:r>
              <a:endParaRPr lang="ru-RU" sz="1400" kern="12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6813" y="2833229"/>
              <a:ext cx="369963" cy="554945"/>
            </a:xfrm>
            <a:prstGeom prst="rect">
              <a:avLst/>
            </a:prstGeom>
            <a:solidFill>
              <a:srgbClr val="9F2588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456570" y="3520039"/>
              <a:ext cx="4336624" cy="528519"/>
            </a:xfrm>
            <a:custGeom>
              <a:avLst/>
              <a:gdLst>
                <a:gd name="connsiteX0" fmla="*/ 0 w 4379455"/>
                <a:gd name="connsiteY0" fmla="*/ 0 h 528519"/>
                <a:gd name="connsiteX1" fmla="*/ 4379455 w 4379455"/>
                <a:gd name="connsiteY1" fmla="*/ 0 h 528519"/>
                <a:gd name="connsiteX2" fmla="*/ 4379455 w 4379455"/>
                <a:gd name="connsiteY2" fmla="*/ 528519 h 528519"/>
                <a:gd name="connsiteX3" fmla="*/ 0 w 4379455"/>
                <a:gd name="connsiteY3" fmla="*/ 528519 h 528519"/>
                <a:gd name="connsiteX4" fmla="*/ 0 w 4379455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9455" h="528519">
                  <a:moveTo>
                    <a:pt x="0" y="0"/>
                  </a:moveTo>
                  <a:lnTo>
                    <a:pt x="4379455" y="0"/>
                  </a:lnTo>
                  <a:lnTo>
                    <a:pt x="4379455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Развитие инструментов фондового рынка и инвестиционных платформ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96813" y="3498576"/>
              <a:ext cx="369963" cy="55494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456570" y="4185386"/>
              <a:ext cx="4349816" cy="528519"/>
            </a:xfrm>
            <a:custGeom>
              <a:avLst/>
              <a:gdLst>
                <a:gd name="connsiteX0" fmla="*/ 0 w 4379455"/>
                <a:gd name="connsiteY0" fmla="*/ 0 h 528519"/>
                <a:gd name="connsiteX1" fmla="*/ 4379455 w 4379455"/>
                <a:gd name="connsiteY1" fmla="*/ 0 h 528519"/>
                <a:gd name="connsiteX2" fmla="*/ 4379455 w 4379455"/>
                <a:gd name="connsiteY2" fmla="*/ 528519 h 528519"/>
                <a:gd name="connsiteX3" fmla="*/ 0 w 4379455"/>
                <a:gd name="connsiteY3" fmla="*/ 528519 h 528519"/>
                <a:gd name="connsiteX4" fmla="*/ 0 w 4379455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9455" h="528519">
                  <a:moveTo>
                    <a:pt x="0" y="0"/>
                  </a:moveTo>
                  <a:lnTo>
                    <a:pt x="4379455" y="0"/>
                  </a:lnTo>
                  <a:lnTo>
                    <a:pt x="4379455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Реализация концепции «цифровой клиент»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96813" y="4163923"/>
              <a:ext cx="369963" cy="5549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456570" y="4854909"/>
              <a:ext cx="4340937" cy="528519"/>
            </a:xfrm>
            <a:custGeom>
              <a:avLst/>
              <a:gdLst>
                <a:gd name="connsiteX0" fmla="*/ 0 w 4243731"/>
                <a:gd name="connsiteY0" fmla="*/ 0 h 528519"/>
                <a:gd name="connsiteX1" fmla="*/ 4243731 w 4243731"/>
                <a:gd name="connsiteY1" fmla="*/ 0 h 528519"/>
                <a:gd name="connsiteX2" fmla="*/ 4243731 w 4243731"/>
                <a:gd name="connsiteY2" fmla="*/ 528519 h 528519"/>
                <a:gd name="connsiteX3" fmla="*/ 0 w 4243731"/>
                <a:gd name="connsiteY3" fmla="*/ 528519 h 528519"/>
                <a:gd name="connsiteX4" fmla="*/ 0 w 4243731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3731" h="528519">
                  <a:moveTo>
                    <a:pt x="0" y="0"/>
                  </a:moveTo>
                  <a:lnTo>
                    <a:pt x="4243731" y="0"/>
                  </a:lnTo>
                  <a:lnTo>
                    <a:pt x="4243731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Оптимизация взаимодействия банков с БКИ, ФНС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96813" y="4828987"/>
              <a:ext cx="369963" cy="554945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илиния 21"/>
            <p:cNvSpPr/>
            <p:nvPr/>
          </p:nvSpPr>
          <p:spPr>
            <a:xfrm>
              <a:off x="456570" y="5516081"/>
              <a:ext cx="4349816" cy="528519"/>
            </a:xfrm>
            <a:custGeom>
              <a:avLst/>
              <a:gdLst>
                <a:gd name="connsiteX0" fmla="*/ 0 w 4379455"/>
                <a:gd name="connsiteY0" fmla="*/ 0 h 528519"/>
                <a:gd name="connsiteX1" fmla="*/ 4379455 w 4379455"/>
                <a:gd name="connsiteY1" fmla="*/ 0 h 528519"/>
                <a:gd name="connsiteX2" fmla="*/ 4379455 w 4379455"/>
                <a:gd name="connsiteY2" fmla="*/ 528519 h 528519"/>
                <a:gd name="connsiteX3" fmla="*/ 0 w 4379455"/>
                <a:gd name="connsiteY3" fmla="*/ 528519 h 528519"/>
                <a:gd name="connsiteX4" fmla="*/ 0 w 4379455"/>
                <a:gd name="connsiteY4" fmla="*/ 0 h 5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9455" h="528519">
                  <a:moveTo>
                    <a:pt x="0" y="0"/>
                  </a:moveTo>
                  <a:lnTo>
                    <a:pt x="4379455" y="0"/>
                  </a:lnTo>
                  <a:lnTo>
                    <a:pt x="4379455" y="528519"/>
                  </a:lnTo>
                  <a:lnTo>
                    <a:pt x="0" y="52851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984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Повышение финансовой грамотности субъектов МСП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96813" y="5494618"/>
              <a:ext cx="369963" cy="554945"/>
            </a:xfrm>
            <a:prstGeom prst="rect">
              <a:avLst/>
            </a:prstGeom>
            <a:solidFill>
              <a:srgbClr val="002060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Прямоугольник 8"/>
          <p:cNvSpPr/>
          <p:nvPr/>
        </p:nvSpPr>
        <p:spPr>
          <a:xfrm>
            <a:off x="5240214" y="1040496"/>
            <a:ext cx="6595228" cy="5179424"/>
          </a:xfrm>
          <a:prstGeom prst="rect">
            <a:avLst/>
          </a:prstGeom>
          <a:solidFill>
            <a:schemeClr val="bg1"/>
          </a:solidFill>
          <a:ln w="28575">
            <a:solidFill>
              <a:srgbClr val="21B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03693" y="1261783"/>
            <a:ext cx="646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u="sng" dirty="0"/>
              <a:t>В 2018-2019 гг. были реализованы следующие меры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812282" y="1535229"/>
            <a:ext cx="383542" cy="552090"/>
          </a:xfrm>
          <a:prstGeom prst="rightArrow">
            <a:avLst/>
          </a:prstGeom>
          <a:solidFill>
            <a:srgbClr val="21BBFF"/>
          </a:solidFill>
          <a:ln>
            <a:solidFill>
              <a:srgbClr val="21B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303692" y="1790889"/>
            <a:ext cx="63704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lvl="1" indent="-176213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400" dirty="0"/>
              <a:t>расширен перечень информации, которая может использоваться для анализа заемщика – субъекта МСП;</a:t>
            </a:r>
          </a:p>
          <a:p>
            <a:pPr marL="536575" lvl="1" indent="-176213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400" dirty="0"/>
              <a:t>включены в перечень обеспечения I категории качества гарантии и поручительства АО «Корпорация «МСП»;</a:t>
            </a:r>
            <a:endParaRPr lang="ru-RU" sz="1400" dirty="0">
              <a:ea typeface="Calibri" panose="020F0502020204030204" pitchFamily="34" charset="0"/>
            </a:endParaRPr>
          </a:p>
          <a:p>
            <a:pPr marL="536575" lvl="1" indent="-176213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для банков с базовой лицензией увеличены с 1,5% до 3% от величины собственных средств (капитала) величины ссуды для включения в ПОС;</a:t>
            </a:r>
          </a:p>
          <a:p>
            <a:pPr marL="536575" lvl="1" indent="-176213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установлен отдельный порядок формирования резервов по ПОС, предоставленных субъектам МСП, оценка риска по которым осуществляется на основании внутрибанковских оценок кредитоспособности заёмщика без использования его официальной отчётности;</a:t>
            </a:r>
          </a:p>
          <a:p>
            <a:pPr marL="536575" lvl="1" indent="-176213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снижено в два раза (со 100 до 50) минимальное количество отдельных заёмщиков – субъектов МСП, требования к которым могут быть включены банками с базовой лицензией в регуляторный розничный портфель, с применением к ним пониженного коэффициента 75%.</a:t>
            </a:r>
          </a:p>
        </p:txBody>
      </p:sp>
      <p:sp>
        <p:nvSpPr>
          <p:cNvPr id="24" name="Нижний колонтитул 2"/>
          <p:cNvSpPr txBox="1">
            <a:spLocks/>
          </p:cNvSpPr>
          <p:nvPr/>
        </p:nvSpPr>
        <p:spPr>
          <a:xfrm>
            <a:off x="2023084" y="417543"/>
            <a:ext cx="9197544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Дорожная карта Банка России по развитию финансирования субъектов </a:t>
            </a:r>
            <a:r>
              <a:rPr lang="ru-RU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МСП</a:t>
            </a:r>
            <a:endParaRPr lang="ru-RU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396813" y="1448179"/>
            <a:ext cx="4523461" cy="4556068"/>
            <a:chOff x="396813" y="1448179"/>
            <a:chExt cx="4523461" cy="4556068"/>
          </a:xfrm>
        </p:grpSpPr>
        <p:sp>
          <p:nvSpPr>
            <p:cNvPr id="7" name="Полилиния 6"/>
            <p:cNvSpPr/>
            <p:nvPr/>
          </p:nvSpPr>
          <p:spPr>
            <a:xfrm>
              <a:off x="497533" y="1469685"/>
              <a:ext cx="4422741" cy="529570"/>
            </a:xfrm>
            <a:custGeom>
              <a:avLst/>
              <a:gdLst>
                <a:gd name="connsiteX0" fmla="*/ 0 w 4457320"/>
                <a:gd name="connsiteY0" fmla="*/ 0 h 529570"/>
                <a:gd name="connsiteX1" fmla="*/ 4457320 w 4457320"/>
                <a:gd name="connsiteY1" fmla="*/ 0 h 529570"/>
                <a:gd name="connsiteX2" fmla="*/ 4457320 w 4457320"/>
                <a:gd name="connsiteY2" fmla="*/ 529570 h 529570"/>
                <a:gd name="connsiteX3" fmla="*/ 0 w 4457320"/>
                <a:gd name="connsiteY3" fmla="*/ 529570 h 529570"/>
                <a:gd name="connsiteX4" fmla="*/ 0 w 4457320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320" h="529570">
                  <a:moveTo>
                    <a:pt x="0" y="0"/>
                  </a:moveTo>
                  <a:lnTo>
                    <a:pt x="4457320" y="0"/>
                  </a:lnTo>
                  <a:lnTo>
                    <a:pt x="4457320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Стимулирующее регулирование банковского кредитования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6813" y="1448179"/>
              <a:ext cx="370699" cy="55604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532112" y="213635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Развитие факторинга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6813" y="2114849"/>
              <a:ext cx="370699" cy="556048"/>
            </a:xfrm>
            <a:prstGeom prst="rect">
              <a:avLst/>
            </a:prstGeom>
            <a:solidFill>
              <a:srgbClr val="00618C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532112" y="280302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9F2588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dirty="0"/>
                <a:t>Единые стандарты кредитования и </a:t>
              </a:r>
              <a:r>
                <a:rPr lang="ru-RU" sz="1400" b="0" kern="1200" dirty="0" err="1"/>
                <a:t>секьюритизация</a:t>
              </a:r>
              <a:endParaRPr lang="ru-RU" sz="1400" b="0" kern="12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6813" y="2781519"/>
              <a:ext cx="370699" cy="556048"/>
            </a:xfrm>
            <a:prstGeom prst="rect">
              <a:avLst/>
            </a:prstGeom>
            <a:solidFill>
              <a:srgbClr val="9F2588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532112" y="346969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Развитие инструментов фондового рынка и инвестиционных платформ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6813" y="3448189"/>
              <a:ext cx="370699" cy="55604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B80E23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532112" y="413636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Реализация концепции «цифровой клиент»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96813" y="4114859"/>
              <a:ext cx="370699" cy="556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549627" y="4807219"/>
              <a:ext cx="4370647" cy="529570"/>
            </a:xfrm>
            <a:custGeom>
              <a:avLst/>
              <a:gdLst>
                <a:gd name="connsiteX0" fmla="*/ 0 w 4252169"/>
                <a:gd name="connsiteY0" fmla="*/ 0 h 529570"/>
                <a:gd name="connsiteX1" fmla="*/ 4252169 w 4252169"/>
                <a:gd name="connsiteY1" fmla="*/ 0 h 529570"/>
                <a:gd name="connsiteX2" fmla="*/ 4252169 w 4252169"/>
                <a:gd name="connsiteY2" fmla="*/ 529570 h 529570"/>
                <a:gd name="connsiteX3" fmla="*/ 0 w 4252169"/>
                <a:gd name="connsiteY3" fmla="*/ 529570 h 529570"/>
                <a:gd name="connsiteX4" fmla="*/ 0 w 4252169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2169" h="529570">
                  <a:moveTo>
                    <a:pt x="0" y="0"/>
                  </a:moveTo>
                  <a:lnTo>
                    <a:pt x="4252169" y="0"/>
                  </a:lnTo>
                  <a:lnTo>
                    <a:pt x="4252169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Оптимизация взаимодействия банков с БКИ, ФНС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96813" y="4781246"/>
              <a:ext cx="370699" cy="55604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532112" y="546970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Повышение финансовой грамотности субъектов МСП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96813" y="5448199"/>
              <a:ext cx="370699" cy="556048"/>
            </a:xfrm>
            <a:prstGeom prst="rect">
              <a:avLst/>
            </a:prstGeom>
            <a:solidFill>
              <a:srgbClr val="002060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6" name="Прямоугольник 5"/>
          <p:cNvSpPr/>
          <p:nvPr/>
        </p:nvSpPr>
        <p:spPr>
          <a:xfrm>
            <a:off x="5463540" y="1211580"/>
            <a:ext cx="6431280" cy="5105400"/>
          </a:xfrm>
          <a:prstGeom prst="rect">
            <a:avLst/>
          </a:prstGeom>
          <a:solidFill>
            <a:schemeClr val="bg1"/>
          </a:solidFill>
          <a:ln w="28575">
            <a:solidFill>
              <a:srgbClr val="B80E2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932426" y="3465579"/>
            <a:ext cx="409526" cy="552090"/>
          </a:xfrm>
          <a:prstGeom prst="rightArrow">
            <a:avLst/>
          </a:prstGeom>
          <a:solidFill>
            <a:srgbClr val="B80E23"/>
          </a:solidFill>
          <a:ln>
            <a:solidFill>
              <a:srgbClr val="B80E2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94073" y="2084462"/>
            <a:ext cx="602817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Утверждены Правила предоставления субсидий из федерального бюджета российским организациям – субъектам МСП в целях компенсации части затрат по выпуску акций и облигаций и выплате купонного дохода по облигациям, размещенным на фондовой бирже. Механизм продлен на 2020 год;</a:t>
            </a:r>
          </a:p>
          <a:p>
            <a:pPr marL="285750" lvl="0" indent="-285750"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5 размещений субъектов МСП воспользовались механизмом «якорных» инвестиций;</a:t>
            </a:r>
          </a:p>
          <a:p>
            <a:pPr marL="285750" indent="-285750"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За 2019 год в Секторе Роста ПАО Московская Биржа состоялось 13 размещений облигаций 12 субъектов МСП на общую сумму 3,12 млрд рублей при плановом объёме в паспорте федерального проекта в 2019 году – 1 млрд рублей; </a:t>
            </a:r>
          </a:p>
          <a:p>
            <a:pPr marL="285750" indent="-285750"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В 2019 году Минэкономразвития России дважды проводило приём заявок от эмитентов – субъектов МСП, в результате семь субъектов МСП получили субсидии из федерального бюджета на общую сумму 28,563 млн рублей.</a:t>
            </a:r>
          </a:p>
          <a:p>
            <a:pPr lvl="0">
              <a:spcBef>
                <a:spcPts val="1200"/>
              </a:spcBef>
            </a:pPr>
            <a:endParaRPr lang="ru-RU" sz="15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94073" y="1352275"/>
            <a:ext cx="646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u="sng" dirty="0"/>
              <a:t>В 2019 году были реализованы следующие меры</a:t>
            </a:r>
          </a:p>
        </p:txBody>
      </p:sp>
      <p:sp>
        <p:nvSpPr>
          <p:cNvPr id="23" name="Нижний колонтитул 2"/>
          <p:cNvSpPr txBox="1">
            <a:spLocks/>
          </p:cNvSpPr>
          <p:nvPr/>
        </p:nvSpPr>
        <p:spPr>
          <a:xfrm>
            <a:off x="2023083" y="417543"/>
            <a:ext cx="9094995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Дорожная карта Банка России по развитию финансирования субъектов МСП</a:t>
            </a:r>
          </a:p>
        </p:txBody>
      </p:sp>
    </p:spTree>
    <p:extLst>
      <p:ext uri="{BB962C8B-B14F-4D97-AF65-F5344CB8AC3E}">
        <p14:creationId xmlns:p14="http://schemas.microsoft.com/office/powerpoint/2010/main" val="156905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96813" y="1448179"/>
            <a:ext cx="4523462" cy="4556068"/>
            <a:chOff x="396813" y="1448179"/>
            <a:chExt cx="4523462" cy="4556068"/>
          </a:xfrm>
        </p:grpSpPr>
        <p:sp>
          <p:nvSpPr>
            <p:cNvPr id="7" name="Полилиния 6"/>
            <p:cNvSpPr/>
            <p:nvPr/>
          </p:nvSpPr>
          <p:spPr>
            <a:xfrm>
              <a:off x="497533" y="1469685"/>
              <a:ext cx="4422741" cy="529570"/>
            </a:xfrm>
            <a:custGeom>
              <a:avLst/>
              <a:gdLst>
                <a:gd name="connsiteX0" fmla="*/ 0 w 4457320"/>
                <a:gd name="connsiteY0" fmla="*/ 0 h 529570"/>
                <a:gd name="connsiteX1" fmla="*/ 4457320 w 4457320"/>
                <a:gd name="connsiteY1" fmla="*/ 0 h 529570"/>
                <a:gd name="connsiteX2" fmla="*/ 4457320 w 4457320"/>
                <a:gd name="connsiteY2" fmla="*/ 529570 h 529570"/>
                <a:gd name="connsiteX3" fmla="*/ 0 w 4457320"/>
                <a:gd name="connsiteY3" fmla="*/ 529570 h 529570"/>
                <a:gd name="connsiteX4" fmla="*/ 0 w 4457320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320" h="529570">
                  <a:moveTo>
                    <a:pt x="0" y="0"/>
                  </a:moveTo>
                  <a:lnTo>
                    <a:pt x="4457320" y="0"/>
                  </a:lnTo>
                  <a:lnTo>
                    <a:pt x="4457320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Стимулирующее регулирование банковского кредитования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6813" y="1448179"/>
              <a:ext cx="370699" cy="55604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532112" y="213635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Развитие факторинга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6813" y="2114849"/>
              <a:ext cx="370699" cy="556048"/>
            </a:xfrm>
            <a:prstGeom prst="rect">
              <a:avLst/>
            </a:prstGeom>
            <a:solidFill>
              <a:srgbClr val="00618C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532112" y="280302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F2588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dirty="0"/>
                <a:t>Единые стандарты кредитования и </a:t>
              </a:r>
              <a:r>
                <a:rPr lang="ru-RU" sz="1400" b="0" kern="1200" dirty="0" err="1"/>
                <a:t>секьюритизация</a:t>
              </a:r>
              <a:endParaRPr lang="ru-RU" sz="1400" b="0" kern="12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6813" y="2781519"/>
              <a:ext cx="370699" cy="556048"/>
            </a:xfrm>
            <a:prstGeom prst="rect">
              <a:avLst/>
            </a:prstGeom>
            <a:solidFill>
              <a:srgbClr val="9F2588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532112" y="346969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dirty="0"/>
                <a:t>Развитие инструментов фондового рынка и инвестиционных платформ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6813" y="3448189"/>
              <a:ext cx="370699" cy="55604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532112" y="413636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6A6A6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dirty="0"/>
                <a:t>Реализация концепции «цифровой клиент»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96813" y="4114859"/>
              <a:ext cx="370699" cy="556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532113" y="4807219"/>
              <a:ext cx="4388162" cy="529570"/>
            </a:xfrm>
            <a:custGeom>
              <a:avLst/>
              <a:gdLst>
                <a:gd name="connsiteX0" fmla="*/ 0 w 4252169"/>
                <a:gd name="connsiteY0" fmla="*/ 0 h 529570"/>
                <a:gd name="connsiteX1" fmla="*/ 4252169 w 4252169"/>
                <a:gd name="connsiteY1" fmla="*/ 0 h 529570"/>
                <a:gd name="connsiteX2" fmla="*/ 4252169 w 4252169"/>
                <a:gd name="connsiteY2" fmla="*/ 529570 h 529570"/>
                <a:gd name="connsiteX3" fmla="*/ 0 w 4252169"/>
                <a:gd name="connsiteY3" fmla="*/ 529570 h 529570"/>
                <a:gd name="connsiteX4" fmla="*/ 0 w 4252169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2169" h="529570">
                  <a:moveTo>
                    <a:pt x="0" y="0"/>
                  </a:moveTo>
                  <a:lnTo>
                    <a:pt x="4252169" y="0"/>
                  </a:lnTo>
                  <a:lnTo>
                    <a:pt x="4252169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Оптимизация взаимодействия банков с БКИ, ФНС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96813" y="4781246"/>
              <a:ext cx="370699" cy="55604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532112" y="5469705"/>
              <a:ext cx="4388162" cy="529570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Повышение финансовой грамотности субъектов МСП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96813" y="5448199"/>
              <a:ext cx="370699" cy="556048"/>
            </a:xfrm>
            <a:prstGeom prst="rect">
              <a:avLst/>
            </a:prstGeom>
            <a:solidFill>
              <a:srgbClr val="002060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" name="Прямоугольник 4"/>
          <p:cNvSpPr/>
          <p:nvPr/>
        </p:nvSpPr>
        <p:spPr>
          <a:xfrm>
            <a:off x="5547360" y="1089660"/>
            <a:ext cx="6211251" cy="546354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928111" y="5462019"/>
            <a:ext cx="409526" cy="55209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798892" y="1734470"/>
            <a:ext cx="57081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ea typeface="Calibri" panose="020F0502020204030204" pitchFamily="34" charset="0"/>
              </a:rPr>
              <a:t>Проведено более 250 региональных мероприятий по тематике использования инструментов финансового рынка для развития своего дела с общим охватом аудитории более 13 000 человек, в том числе шесть мероприятий в центрах федеральных округов </a:t>
            </a:r>
          </a:p>
          <a:p>
            <a:pPr marL="285750" indent="-285750">
              <a:spcBef>
                <a:spcPts val="12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Проведены лекции на 20 мероприятиях акселератора «</a:t>
            </a:r>
            <a:r>
              <a:rPr lang="ru-RU" sz="1400" dirty="0" err="1">
                <a:ea typeface="Calibri" panose="020F0502020204030204" pitchFamily="34" charset="0"/>
              </a:rPr>
              <a:t>Сколково</a:t>
            </a:r>
            <a:r>
              <a:rPr lang="ru-RU" sz="1400" dirty="0">
                <a:ea typeface="Calibri" panose="020F0502020204030204" pitchFamily="34" charset="0"/>
              </a:rPr>
              <a:t>» и на 30 региональных чемпионатах </a:t>
            </a:r>
            <a:r>
              <a:rPr lang="ru-RU" sz="1400" dirty="0" err="1">
                <a:ea typeface="Calibri" panose="020F0502020204030204" pitchFamily="34" charset="0"/>
              </a:rPr>
              <a:t>World</a:t>
            </a:r>
            <a:r>
              <a:rPr lang="ru-RU" sz="1400" dirty="0">
                <a:ea typeface="Calibri" panose="020F0502020204030204" pitchFamily="34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</a:rPr>
              <a:t>Skills</a:t>
            </a:r>
            <a:r>
              <a:rPr lang="ru-RU" sz="1400" dirty="0">
                <a:ea typeface="Calibri" panose="020F0502020204030204" pitchFamily="34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</a:rPr>
              <a:t>of</a:t>
            </a:r>
            <a:r>
              <a:rPr lang="ru-RU" sz="1400" dirty="0">
                <a:ea typeface="Calibri" panose="020F0502020204030204" pitchFamily="34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</a:rPr>
              <a:t>Russia</a:t>
            </a:r>
            <a:endParaRPr lang="ru-RU" sz="14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В 2019 году в 6 федеральных округах проведены региональные мероприятия по теме «Привлечение финансирования субъектами МСП посредством фондового рынка». В 2020 году работа будет продолжена</a:t>
            </a:r>
          </a:p>
          <a:p>
            <a:pPr marL="285750" indent="-285750">
              <a:spcBef>
                <a:spcPts val="12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Совместно с Университетом Банка России подготовлен первый блок обучающей онлайн-программы «Финансовая грамотность для субъектов МСП» для сотрудников Банка России, обучена первая волна</a:t>
            </a:r>
          </a:p>
          <a:p>
            <a:pPr marL="285750" indent="-285750">
              <a:spcBef>
                <a:spcPts val="12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</a:rPr>
              <a:t>Проведена серия </a:t>
            </a:r>
            <a:r>
              <a:rPr lang="ru-RU" sz="1400" dirty="0" err="1">
                <a:ea typeface="Calibri" panose="020F0502020204030204" pitchFamily="34" charset="0"/>
              </a:rPr>
              <a:t>вебинаров</a:t>
            </a:r>
            <a:r>
              <a:rPr lang="ru-RU" sz="1400" dirty="0">
                <a:ea typeface="Calibri" panose="020F0502020204030204" pitchFamily="34" charset="0"/>
              </a:rPr>
              <a:t>, в том числе по тематике реабилитации бизнеса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98892" y="1300408"/>
            <a:ext cx="646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u="sng" dirty="0"/>
              <a:t>В 2019 году было реализовано</a:t>
            </a:r>
          </a:p>
        </p:txBody>
      </p:sp>
      <p:sp>
        <p:nvSpPr>
          <p:cNvPr id="26" name="Нижний колонтитул 2"/>
          <p:cNvSpPr txBox="1">
            <a:spLocks/>
          </p:cNvSpPr>
          <p:nvPr/>
        </p:nvSpPr>
        <p:spPr>
          <a:xfrm>
            <a:off x="2023083" y="417543"/>
            <a:ext cx="9094995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Дорожная карта Банка России по развитию финансирования субъектов МСП</a:t>
            </a:r>
          </a:p>
        </p:txBody>
      </p:sp>
    </p:spTree>
    <p:extLst>
      <p:ext uri="{BB962C8B-B14F-4D97-AF65-F5344CB8AC3E}">
        <p14:creationId xmlns:p14="http://schemas.microsoft.com/office/powerpoint/2010/main" val="1340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think-cell Slide" r:id="rId81" imgW="270" imgH="270" progId="TCLayout.ActiveDocument.1">
                  <p:embed/>
                </p:oleObj>
              </mc:Choice>
              <mc:Fallback>
                <p:oleObj name="think-cell Slide" r:id="rId8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BC1D208-B116-4744-A221-AAC2F1DF97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3138" y="888984"/>
            <a:ext cx="11255473" cy="965168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700" dirty="0">
                <a:solidFill>
                  <a:schemeClr val="accent1"/>
                </a:solidFill>
                <a:cs typeface="Times New Roman" panose="02020603050405020304" pitchFamily="18" charset="0"/>
              </a:rPr>
              <a:t>Задолженность по </a:t>
            </a:r>
            <a:r>
              <a:rPr lang="ru-RU" sz="17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кредитам, </a:t>
            </a:r>
            <a:r>
              <a:rPr lang="ru-RU" sz="1700" dirty="0">
                <a:solidFill>
                  <a:schemeClr val="accent1"/>
                </a:solidFill>
                <a:cs typeface="Times New Roman" panose="02020603050405020304" pitchFamily="18" charset="0"/>
              </a:rPr>
              <a:t>предоставленным банковским сектором и государственной корпорацией ВЭБ.РФ субъектам МСП, на 1 января 2020 года составила 4,74 трлн рублей, увеличившись по сравнению с данными на 01.01.2019 года на 12,4%. Годом ранее (01.01.2019 к 01.01.2018) прирост портфеля кредитов субъектам МСП был существенно ниже и составлял 1,1</a:t>
            </a:r>
            <a:r>
              <a:rPr lang="ru-RU" sz="17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% </a:t>
            </a:r>
            <a:endParaRPr lang="ru-RU" sz="17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95D1205B-93F4-4A70-ADD9-DEBC4AF5705B}"/>
              </a:ext>
            </a:extLst>
          </p:cNvPr>
          <p:cNvCxnSpPr>
            <a:cxnSpLocks/>
          </p:cNvCxnSpPr>
          <p:nvPr/>
        </p:nvCxnSpPr>
        <p:spPr>
          <a:xfrm>
            <a:off x="502715" y="1880958"/>
            <a:ext cx="7472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86A3A63-D743-43E5-BD1A-84563FBA48AF}"/>
              </a:ext>
            </a:extLst>
          </p:cNvPr>
          <p:cNvSpPr/>
          <p:nvPr/>
        </p:nvSpPr>
        <p:spPr>
          <a:xfrm>
            <a:off x="511282" y="1897566"/>
            <a:ext cx="4629837" cy="1966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defRPr sz="1000" b="1" i="0" u="none" strike="noStrike" kern="1200" cap="all" spc="5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cap="all" spc="50" dirty="0"/>
              <a:t>Статистика портфеля кредитов субъектам </a:t>
            </a:r>
            <a:r>
              <a:rPr lang="ru-RU" b="1" cap="all" spc="50" dirty="0" smtClean="0"/>
              <a:t>МСП</a:t>
            </a:r>
            <a:endParaRPr lang="ru-RU" b="1" cap="all" spc="50" dirty="0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xmlns="" id="{E6DED208-EC8D-46BC-8D2C-A96A52667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17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2BC1D208-B116-4744-A221-AAC2F1DF9733}"/>
              </a:ext>
            </a:extLst>
          </p:cNvPr>
          <p:cNvSpPr txBox="1">
            <a:spLocks/>
          </p:cNvSpPr>
          <p:nvPr/>
        </p:nvSpPr>
        <p:spPr>
          <a:xfrm>
            <a:off x="503138" y="6436461"/>
            <a:ext cx="11409699" cy="3472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179388" algn="l"/>
              </a:tabLst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 -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Здесь и далее источником данных является официальный сайт Банка России по состоянию на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19.</a:t>
            </a: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2.2019, если иное не оговорено дополнительно.</a:t>
            </a:r>
            <a:b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Некоторые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показатели рассчитывались на данных до округления и, таким образом, могут не в полной мере совпадать с данными, рассчитанными на основе округленных цифр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60" name="Chart 3"/>
          <p:cNvGraphicFramePr/>
          <p:nvPr>
            <p:custDataLst>
              <p:tags r:id="rId4"/>
            </p:custDataLst>
            <p:extLst/>
          </p:nvPr>
        </p:nvGraphicFramePr>
        <p:xfrm>
          <a:off x="906463" y="2116138"/>
          <a:ext cx="10774362" cy="376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3"/>
          </a:graphicData>
        </a:graphic>
      </p:graphicFrame>
      <p:sp>
        <p:nvSpPr>
          <p:cNvPr id="10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631825" y="4762500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B5F0A7F0-0889-400A-9FED-F382CB124691}" type="datetime'''''1'' ''''5''''0''''''0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1 500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31825" y="247491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D32B492-10DF-4FFA-A498-0AF55A3F47BA}" type="datetime'''5'''''''''''' ''''''''''''0''''''''''00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5 000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631825" y="378142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1E83992-1068-4B0D-A416-25749EC7589A}" type="datetime'''''3'' ''''''''''''''00''''''''''''0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3 000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631825" y="3454400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D97B593-92AA-4123-9718-A0CB5BA8007E}" type="datetime'''''3 ''''5''''''0''''''''''''''''''''''''0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3 500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9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831850" y="5741988"/>
            <a:ext cx="571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A8561B0-E6EC-4F73-8633-EEAA49F4A6F1}" type="datetime'''''''0''''''''''''''''''''''''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631825" y="5087938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A15A796-C24E-4363-B583-1732DB596D5E}" type="datetime'''''''''''''''1'''''''' ''''00''''''''''0''''''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1 000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631825" y="4108450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1B9423F-716C-45AF-AF75-A9464AEBA4FF}" type="datetime'''''''2'''''''''''''''''''''''''' ''5''''''0''''''''''''0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2 500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631825" y="31273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0786F4E-F41C-40B5-A1F3-5B335D72EF8C}" type="datetime'''''''''''''4'''''''' ''''''''''''''''''''''000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4 000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9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717550" y="5414963"/>
            <a:ext cx="1714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1030A39-D65F-4FAB-9161-79F949130A61}" type="datetime'''''''''''5''''0''''''''''''''0''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500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4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631825" y="2147888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F672B8C-90A8-45B2-9FE2-BBB29854D294}" type="datetime'''''''''''5 ''''''5''''''0''''0'''''''''''''''''''''''''">
              <a:rPr lang="ru-RU" altLang="en-US" sz="800" smtClean="0">
                <a:latin typeface="+mn-lt"/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5 500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631825" y="44354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E15464F-556E-4680-87D2-C499CACB1220}" type="datetime'''''''''''''''''''''''''2 ''''''''''''''''''''''''00''0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2 000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631825" y="2801938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77BC047-B0ED-4529-A82A-70D6F864DD7C}" type="datetime'''4'''''''' ''''''''''''''''''''''''''5''''''''''00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4 500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580390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BA21F165-6CED-4081-B1A2-484BBC41B60E}" type="datetime'''''''''''01''''''''.0''''''''''''''''6''''''''.18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01.06.18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6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1025525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D85FEEB-E683-418E-B2EC-D9C8EB151EA9}" type="datetime'''0''''''''1''''.''''''''''''10.''''''''''''''''''1''9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01.10.19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5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914241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CACCD3D-B32A-4676-A9D0-E046EC541A68}" type="datetime'''''''''''0''''1''''.0''''''''''6.1''''''''9''''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01.06.19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5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886460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0096A034-2A96-4CD3-9EB0-15F00DB7FF85}" type="datetime'''''''01''''''''''''''.''''''05''.1''''''''''9''''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01.05.19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524668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8B8125C-D86F-47BD-9576-247923F896D8}" type="datetime'''''''''''''''0''''''1''''''''''.0''''''''''''4''''.''18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01.04.18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6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274320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1D239AB-7AED-4FB7-A2D8-658370E624E8}" type="datetime'''''''''0''''1.0''''''''''''7''''''''''.''''''1''''''7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01.07.17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6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1053306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EAD9F2B-7FE3-43B5-A5A7-F7ED0B721E5C}" type="datetime'''''''01.''''1''''1''.''''1''''''9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01.11.19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775176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67CE037-B20E-4283-BBC7-4F0B6991BC97}" type="datetime'''''01''.''''''''''''''''0''1''''''.1''''''''''''''''9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01.01.19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107315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B4968EF6-C7B9-44AB-8531-82D17DCDF2A4}" type="datetime'''''''''''''0''''''1.0''1''.''''''''''''''1''''7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01.01.17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135255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E962B56-C02C-48DD-B149-187C2E7650B5}" type="datetime'''''''''''''''''''01.''02''''.''1''''''''7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01.02.17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163036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2E1AF6A-35C5-4487-AB24-729CDD1A5E53}" type="datetime'''''''''0''1.''0''''3''''''''.''1''''7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01.03.17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2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7751763" y="3279775"/>
            <a:ext cx="1095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vert270" wrap="none" lIns="0" tIns="14288" rIns="0" bIns="14288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9BFB50C-D217-4A9E-96AD-E939151D9793}" type="datetime'''''''''''1'' 1''''''''''''''7''''''''''''''''''''''''''5'">
              <a:rPr lang="ru-RU" altLang="en-US" sz="800" b="1">
                <a:solidFill>
                  <a:schemeClr val="bg1"/>
                </a:solidFill>
                <a:latin typeface="+mn-lt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1 175</a:t>
            </a:fld>
            <a:endParaRPr lang="ru-RU" sz="800" b="1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190817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1C43C3A-F715-4FF9-A31E-4E75387DC66D}" type="datetime'''''''''''''0''''1''''''''.''0''''''4''''''''.''''17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01.04.17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218598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E926A50-8F49-4F27-A017-FEDE0D314C8F}" type="datetime'''''''''''''''''01.''''''''''''0''5''''''''.''''''1''7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01.05.17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413385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B3D4EF6-DA3E-41CF-8A11-72CB84B49E58}" type="datetime'''''''''''''''''''01''''.''''1''''2''.1''''''''7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01.12.17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246538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D1C3615-4BC8-463F-B60D-738439C7911B}" type="datetime'0''''1''.''''0''''6''.''''''''''1''''''''''''''''''''7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01.06.17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302101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0F5BA05-95F2-4BB3-B315-2CAA374F559F}" type="datetime'''0''''1''''.''0''''''8''''.''''1''7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01.08.17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441325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EDBE27A-E776-40E4-B493-A36B3CC995C7}" type="datetime'''''''''''''''''0''''''''1''''''''''.''''''''''''01''.18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01.01.18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635952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E946C55-849C-4E97-B161-B37914296F24}" type="datetime'0''''''1.''''''''''''''0''8''''.''1''''''8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01.08.18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329882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69BB54B-2D01-4D5E-AFEF-36366D16F419}" type="datetime'''''''''''''''''''''''0''1.''''09''''''''''''.''''1''7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01.09.17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608171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5D8173D-55F0-4A7D-AA6D-1FA716345662}" type="datetime'''''''0''''''''''1''''''.0''7''.''''''''''''''''''18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01.07.18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357822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AC44338-A60E-4D0A-924F-7FFCDCB54475}" type="datetime'''''''''0''''''''1.10''''.''''''''''''''''''''''''''''17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01.10.17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385603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ADFDC65-D74B-48B4-B690-A8BF4AC3D71F}" type="datetime'01.1''''''''''1.''''''''''''''''17''''''''''''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01.11.17</a:t>
            </a:fld>
            <a:endParaRPr lang="ru-RU" sz="800" dirty="0">
              <a:latin typeface="+mn-lt"/>
              <a:sym typeface="+mn-lt"/>
            </a:endParaRPr>
          </a:p>
        </p:txBody>
      </p:sp>
      <p:sp useBgFill="1">
        <p:nvSpPr>
          <p:cNvPr id="24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7608888" y="4429125"/>
            <a:ext cx="279400" cy="136525"/>
          </a:xfrm>
          <a:prstGeom prst="rect">
            <a:avLst/>
          </a:prstGeom>
          <a:ln>
            <a:noFill/>
          </a:ln>
        </p:spPr>
        <p:txBody>
          <a:bodyPr vert="horz" wrap="none" lIns="17463" tIns="0" rIns="17463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01211241-0386-483C-A755-42721278F4DD}" type="datetime'''''1''''''''''''''3'''''',''''''1'''''''''''''''''''''''''''">
              <a:rPr lang="ru-RU" altLang="en-US" sz="1000" b="1">
                <a:solidFill>
                  <a:schemeClr val="accent5">
                    <a:lumMod val="50000"/>
                  </a:schemeClr>
                </a:solidFill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13,1</a:t>
            </a:fld>
            <a:endParaRPr lang="ru-RU" sz="1000" b="1" dirty="0">
              <a:solidFill>
                <a:schemeClr val="accent5">
                  <a:lumMod val="50000"/>
                </a:schemeClr>
              </a:solidFill>
              <a:sym typeface="+mn-lt"/>
            </a:endParaRP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469106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65EBC93-FB1D-49D7-ADA9-9944DE75DB55}" type="datetime'''''0''1''''.''0''''''''''''''2''''.''''''''''''''''''''1''8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01.02.18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496887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1E6EB76-7CC0-4CFF-AC1F-F2EA6F29A0B2}" type="datetime'''''''0''''''''''1''''.''''''0''''''''3''''''.''1''''8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01.03.18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552608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7E1DD32-93E6-42AA-A594-FD3B56E0CF8C}" type="datetime'''''''''''0''''''''''''''''''1.''''''''05''''''''''.1''''8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01.05.18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663892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F774F2E-E85C-4D80-A59E-B935B3053B59}" type="datetime'0''1''''''''''''''''''.''''''''0''9''''''''''.''''1''''8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01.09.18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691673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CFC3D73-5DC4-4286-893F-AC97F3798EF3}" type="datetime'''01''.''''''''1''''''''''''''''''''''''''''''''''''0.''1''8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01.10.18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10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11090275" y="2914650"/>
            <a:ext cx="1095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vert270" wrap="none" lIns="0" tIns="14288" rIns="0" bIns="14288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DD494CA-B8AD-4633-9A37-69C4FF8F8C76}" type="datetime'1'''' ''''''1''''''''''''''''''''''''0''''5'''''''''''''''''''">
              <a:rPr lang="ru-RU" altLang="en-US" sz="800" smtClean="0">
                <a:solidFill>
                  <a:schemeClr val="bg1"/>
                </a:solidFill>
                <a:latin typeface="+mn-lt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1 105</a:t>
            </a:fld>
            <a:endParaRPr lang="ru-RU" sz="8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7194550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24CF99D-DCAB-494B-BA5C-B94ACA02855C}" type="datetime'''0''''1''.1''''''''''1.''1''''''''''''''''''''''''8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01.11.18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747236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1E666AA-DF3E-4045-A1EB-5C28E01890B0}" type="datetime'''''''''''''''0''1.''''''12''.''''''1''''''''''''8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01.12.18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830738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8D6BD17-284C-49A2-A793-9C22ECE6C8BE}" type="datetime'''''''01''''''''.''''''03''.''''''19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01.03.19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4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802957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41092BF-B0C5-4398-9CAF-6E1ABCFDBCFE}" type="datetime'''''''''''''''''01''''''''''''.''02.''''''''''1''''''''9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01.02.19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6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7758724" y="5063881"/>
            <a:ext cx="109538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vert270" wrap="none" lIns="0" tIns="14288" rIns="0" bIns="14288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B030022-1972-4FEB-9ABA-AA184AA893D6}" type="datetime'''''''''3'' ''''0''''''4''''''''''0'">
              <a:rPr lang="ru-RU" altLang="en-US" sz="800" b="1">
                <a:solidFill>
                  <a:schemeClr val="bg1"/>
                </a:solidFill>
                <a:latin typeface="+mn-lt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3 040</a:t>
            </a:fld>
            <a:endParaRPr lang="ru-RU" sz="800" b="1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 useBgFill="1">
        <p:nvSpPr>
          <p:cNvPr id="25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7631113" y="4726771"/>
            <a:ext cx="279400" cy="136525"/>
          </a:xfrm>
          <a:prstGeom prst="rect">
            <a:avLst/>
          </a:prstGeom>
          <a:ln>
            <a:noFill/>
          </a:ln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FA8086C-EFD0-4337-B6BE-5B3D8382D03B}" type="datetime'''''''''''''''''''''''''''''''''''''''11'',4'''''''''''''''">
              <a:rPr lang="ru-RU" altLang="en-US" sz="1000" b="1">
                <a:solidFill>
                  <a:schemeClr val="accent5"/>
                </a:solidFill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11,4</a:t>
            </a:fld>
            <a:endParaRPr lang="ru-RU" sz="1000" b="1" dirty="0">
              <a:solidFill>
                <a:schemeClr val="accent5"/>
              </a:solidFill>
              <a:sym typeface="+mn-lt"/>
            </a:endParaRPr>
          </a:p>
        </p:txBody>
      </p:sp>
      <p:sp useBgFill="1">
        <p:nvSpPr>
          <p:cNvPr id="23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7666038" y="3635375"/>
            <a:ext cx="279400" cy="136525"/>
          </a:xfrm>
          <a:prstGeom prst="rect">
            <a:avLst/>
          </a:prstGeom>
          <a:ln>
            <a:noFill/>
          </a:ln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2FEBB9D-751A-45E3-8C4B-CA15B30F9635}" type="datetime'''''''''''''''''''''''''''''''''''''''2''''''1'''''',''5'">
              <a:rPr lang="ru-RU" altLang="en-US" sz="1000" b="1">
                <a:solidFill>
                  <a:schemeClr val="accent6">
                    <a:lumMod val="75000"/>
                  </a:schemeClr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21,5</a:t>
            </a:fld>
            <a:endParaRPr lang="ru-RU" sz="1000" b="1" dirty="0">
              <a:solidFill>
                <a:schemeClr val="accent6">
                  <a:lumMod val="75000"/>
                </a:schemeClr>
              </a:solidFill>
              <a:sym typeface="+mn-lt"/>
            </a:endParaRPr>
          </a:p>
        </p:txBody>
      </p:sp>
      <p:sp>
        <p:nvSpPr>
          <p:cNvPr id="5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858678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33B51B2-7BD7-4924-91A1-B236F2E3BD91}" type="datetime'0''''1''''''''''.''''''''''''''''0''''''4''''.1''''''''''''9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01.04.19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3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942022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288763E-3185-4668-ACAD-AD0F325D47D4}" type="datetime'0''1.0''''7''''''.''''''''''1''''9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01.07.19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5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969962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55FAC80-ED79-4B6F-98CC-9100EF9F9DFD}" type="datetime'''''''0''''1''''''''''''''.''''''''0''''''''''8''.''''19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01.08.19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5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9977438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1878BCE-C041-4F24-8C19-4E2BB23640B8}" type="datetime'''0''''''''''1''.''''0''''''''''9''''''.''''1''''''9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01.09.19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6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10812463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C24E59F-3C0D-44C9-A65D-A71C8B793607}" type="datetime'''''0''1''''''''''''.12.''1''''''''''''''''''''''9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01.12.19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9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11099800" y="5054601"/>
            <a:ext cx="109538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vert270" wrap="none" lIns="0" tIns="14288" rIns="0" bIns="14288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3626057-DACF-4EFB-99FF-36CE9AF0931D}" type="datetime'''''''3 ''''''''6''''''32'''''''''''''''''">
              <a:rPr lang="ru-RU" altLang="en-US" sz="800" b="1" smtClean="0">
                <a:solidFill>
                  <a:schemeClr val="bg1"/>
                </a:solidFill>
                <a:latin typeface="+mn-lt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3 632</a:t>
            </a:fld>
            <a:endParaRPr lang="ru-RU" sz="800" b="1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 useBgFill="1">
        <p:nvSpPr>
          <p:cNvPr id="11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10960100" y="4279900"/>
            <a:ext cx="279400" cy="136525"/>
          </a:xfrm>
          <a:prstGeom prst="rect">
            <a:avLst/>
          </a:prstGeom>
          <a:ln>
            <a:noFill/>
          </a:ln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43C32F5-93E1-41D9-996B-B741777339BF}" type="datetime'1''''''''''''''''4'''''''''''''''''''''',3'''''''''">
              <a:rPr lang="ru-RU" altLang="en-US" sz="1000" b="1">
                <a:solidFill>
                  <a:schemeClr val="accent5">
                    <a:lumMod val="50000"/>
                  </a:schemeClr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14,3</a:t>
            </a:fld>
            <a:endParaRPr lang="ru-RU" sz="1000" b="1" dirty="0">
              <a:solidFill>
                <a:schemeClr val="accent5">
                  <a:lumMod val="50000"/>
                </a:schemeClr>
              </a:solidFill>
              <a:sym typeface="+mn-lt"/>
            </a:endParaRPr>
          </a:p>
        </p:txBody>
      </p:sp>
      <p:sp useBgFill="1">
        <p:nvSpPr>
          <p:cNvPr id="11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10960100" y="4590246"/>
            <a:ext cx="279400" cy="136525"/>
          </a:xfrm>
          <a:prstGeom prst="rect">
            <a:avLst/>
          </a:prstGeom>
          <a:ln>
            <a:noFill/>
          </a:ln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3F7B698-8D48-40E8-A151-C66C16B5B6DD}" type="datetime'''''''1''''''''''2'''',''''9'">
              <a:rPr lang="ru-RU" altLang="en-US" sz="1000" b="1">
                <a:solidFill>
                  <a:schemeClr val="accent5"/>
                </a:solidFill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12,9</a:t>
            </a:fld>
            <a:endParaRPr lang="ru-RU" sz="1000" b="1" dirty="0">
              <a:solidFill>
                <a:schemeClr val="accent5"/>
              </a:solidFill>
              <a:sym typeface="+mn-lt"/>
            </a:endParaRPr>
          </a:p>
        </p:txBody>
      </p:sp>
      <p:sp useBgFill="1">
        <p:nvSpPr>
          <p:cNvPr id="11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10960100" y="3557588"/>
            <a:ext cx="279400" cy="136525"/>
          </a:xfrm>
          <a:prstGeom prst="rect">
            <a:avLst/>
          </a:prstGeom>
          <a:ln>
            <a:noFill/>
          </a:ln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001D511-F97F-4A72-A76B-8A688435B1E0}" type="datetime'''''''''''''''''''''''''''''22'',''4'''''''''''">
              <a:rPr lang="ru-RU" altLang="en-US" sz="1000" b="1">
                <a:solidFill>
                  <a:schemeClr val="accent6">
                    <a:lumMod val="75000"/>
                  </a:schemeClr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22,4</a:t>
            </a:fld>
            <a:endParaRPr lang="ru-RU" sz="1000" b="1" dirty="0">
              <a:solidFill>
                <a:schemeClr val="accent6">
                  <a:lumMod val="75000"/>
                </a:schemeClr>
              </a:solidFill>
              <a:sym typeface="+mn-lt"/>
            </a:endParaRPr>
          </a:p>
        </p:txBody>
      </p:sp>
      <p:sp>
        <p:nvSpPr>
          <p:cNvPr id="9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11090275" y="5826125"/>
            <a:ext cx="10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77C40C8-EEB3-4E6F-8CD7-C59E602C4A74}" type="datetime'01''''''''''.''''''''''0''1''''''''''''.2''''0'''''''''''">
              <a:rPr lang="ru-RU" altLang="en-US" sz="800" smtClean="0"/>
              <a:pPr algn="r">
                <a:spcBef>
                  <a:spcPct val="0"/>
                </a:spcBef>
                <a:spcAft>
                  <a:spcPct val="0"/>
                </a:spcAft>
              </a:pPr>
              <a:t>01.01.20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23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7631113" y="2876550"/>
            <a:ext cx="349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C36CCBE-9401-4ED5-9442-2EA33E57F233}" type="datetime'''''4'''' ''''''''''21''''''''''''''''''5'''''''''''''''">
              <a:rPr lang="ru-RU" altLang="en-US" sz="1000" b="1" smtClean="0">
                <a:latin typeface="+mn-lt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4 215</a:t>
            </a:fld>
            <a:endParaRPr lang="ru-RU" sz="1000" b="1" dirty="0">
              <a:latin typeface="+mn-lt"/>
              <a:sym typeface="+mn-lt"/>
            </a:endParaRPr>
          </a:p>
        </p:txBody>
      </p:sp>
      <p:sp>
        <p:nvSpPr>
          <p:cNvPr id="9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10926763" y="2535238"/>
            <a:ext cx="349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4A916B1-A0B2-4A5F-ABCE-63C179B7063E}" type="datetime'''4'''''' ''''''''''''''''''''''''73''''''''''''''''''7'''''''">
              <a:rPr lang="ru-RU" altLang="en-US" sz="1000" b="1" smtClean="0">
                <a:latin typeface="+mn-lt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4 737</a:t>
            </a:fld>
            <a:endParaRPr lang="ru-RU" sz="1000" b="1" dirty="0">
              <a:latin typeface="+mn-lt"/>
              <a:sym typeface="+mn-lt"/>
            </a:endParaRPr>
          </a:p>
        </p:txBody>
      </p:sp>
      <p:cxnSp>
        <p:nvCxnSpPr>
          <p:cNvPr id="77" name="Прямая соединительная линия 76"/>
          <p:cNvCxnSpPr/>
          <p:nvPr>
            <p:custDataLst>
              <p:tags r:id="rId66"/>
            </p:custDataLst>
          </p:nvPr>
        </p:nvCxnSpPr>
        <p:spPr bwMode="gray">
          <a:xfrm>
            <a:off x="4845050" y="2376488"/>
            <a:ext cx="438150" cy="0"/>
          </a:xfrm>
          <a:prstGeom prst="line">
            <a:avLst/>
          </a:prstGeom>
          <a:ln w="38100" cap="flat" cmpd="sng" algn="ctr">
            <a:solidFill>
              <a:srgbClr val="C30C3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>
            <p:custDataLst>
              <p:tags r:id="rId67"/>
            </p:custDataLst>
          </p:nvPr>
        </p:nvSpPr>
        <p:spPr bwMode="auto">
          <a:xfrm>
            <a:off x="5140325" y="2163763"/>
            <a:ext cx="142875" cy="106363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>
            <p:custDataLst>
              <p:tags r:id="rId68"/>
            </p:custDataLst>
          </p:nvPr>
        </p:nvSpPr>
        <p:spPr bwMode="auto">
          <a:xfrm>
            <a:off x="5140325" y="2003425"/>
            <a:ext cx="142875" cy="106363"/>
          </a:xfrm>
          <a:prstGeom prst="rect">
            <a:avLst/>
          </a:prstGeom>
          <a:solidFill>
            <a:schemeClr val="accent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/>
          <p:nvPr>
            <p:custDataLst>
              <p:tags r:id="rId69"/>
            </p:custDataLst>
          </p:nvPr>
        </p:nvCxnSpPr>
        <p:spPr bwMode="gray">
          <a:xfrm>
            <a:off x="4845050" y="2536825"/>
            <a:ext cx="438150" cy="0"/>
          </a:xfrm>
          <a:prstGeom prst="line">
            <a:avLst/>
          </a:prstGeom>
          <a:ln w="2857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>
            <p:custDataLst>
              <p:tags r:id="rId70"/>
            </p:custDataLst>
          </p:nvPr>
        </p:nvCxnSpPr>
        <p:spPr bwMode="gray">
          <a:xfrm>
            <a:off x="4845050" y="2697163"/>
            <a:ext cx="438150" cy="0"/>
          </a:xfrm>
          <a:prstGeom prst="line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Ромб 82"/>
          <p:cNvSpPr/>
          <p:nvPr>
            <p:custDataLst>
              <p:tags r:id="rId71"/>
            </p:custDataLst>
          </p:nvPr>
        </p:nvSpPr>
        <p:spPr bwMode="auto">
          <a:xfrm>
            <a:off x="5038725" y="2351088"/>
            <a:ext cx="50800" cy="50800"/>
          </a:xfrm>
          <a:prstGeom prst="diamond">
            <a:avLst/>
          </a:prstGeom>
          <a:solidFill>
            <a:srgbClr val="C30C3E"/>
          </a:solidFill>
          <a:ln w="9525" cap="flat" cmpd="sng" algn="ctr">
            <a:solidFill>
              <a:srgbClr val="C30C3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омб 81"/>
          <p:cNvSpPr/>
          <p:nvPr>
            <p:custDataLst>
              <p:tags r:id="rId72"/>
            </p:custDataLst>
          </p:nvPr>
        </p:nvSpPr>
        <p:spPr bwMode="auto">
          <a:xfrm>
            <a:off x="5038725" y="2511425"/>
            <a:ext cx="50800" cy="50800"/>
          </a:xfrm>
          <a:prstGeom prst="diamond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Ромб 83"/>
          <p:cNvSpPr/>
          <p:nvPr>
            <p:custDataLst>
              <p:tags r:id="rId73"/>
            </p:custDataLst>
          </p:nvPr>
        </p:nvSpPr>
        <p:spPr bwMode="auto">
          <a:xfrm>
            <a:off x="5038725" y="2671763"/>
            <a:ext cx="50800" cy="50800"/>
          </a:xfrm>
          <a:prstGeom prst="diamond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5334000" y="2640013"/>
            <a:ext cx="5351463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6A63F00-29A1-410A-8F10-F58586066A5A}" type="thinkcell&lt;?xml version=&quot;1.0&quot; encoding=&quot;UTF-16&quot; standalone=&quot;yes&quot;?&gt;&lt;root reqver=&quot;24162&quot;&gt;&lt;version val=&quot;27096&quot;/&gt;&lt;PersistentType&gt;&lt;m_guid val=&quot;1575ce74-f62b-4b24-9339-8d8f08071b92&quot;/&gt;&lt;m_prec&gt;&lt;m_bNumberIsYear val=&quot;0&quot;/&gt;&lt;m_chDecimalSymbol17909&gt;,&lt;/m_chDecimalSymbol17909&gt;&lt;m_yearfmt&gt;&lt;begin val=&quot;0&quot;/&gt;&lt;end val=&quot;4&quot;/&gt;&lt;/m_yearfmt&gt;&lt;/m_prec&gt;&lt;/PersistentType&gt;&lt;/root&gt;">
              <a:rPr lang="ru-RU" altLang="en-US" sz="800" smtClean="0"/>
              <a:pPr>
                <a:spcBef>
                  <a:spcPct val="0"/>
                </a:spcBef>
                <a:spcAft>
                  <a:spcPct val="0"/>
                </a:spcAft>
              </a:pPr>
              <a:t>Доля портфеля кредитов МСП  банков, не относящихся к 30 крупнейшим, в их общем корпоративном портфеле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8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75"/>
            </p:custDataLst>
          </p:nvPr>
        </p:nvSpPr>
        <p:spPr bwMode="auto">
          <a:xfrm>
            <a:off x="5334000" y="1998663"/>
            <a:ext cx="32385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68C0710-7E75-4DAB-AF10-BF492435718B}" type="thinkcell&lt;?xml version=&quot;1.0&quot; encoding=&quot;UTF-16&quot; standalone=&quot;yes&quot;?&gt;&lt;root reqver=&quot;24162&quot;&gt;&lt;version val=&quot;27096&quot;/&gt;&lt;PersistentType&gt;&lt;m_guid val=&quot;0e5975b0-ef88-4c79-bde9-dbb13c886573&quot;/&gt;&lt;m_prec&gt;&lt;m_bNumberIsYear val=&quot;0&quot;/&gt;&lt;m_chDecimalSymbol17909&gt;,&lt;/m_chDecimalSymbol17909&gt;&lt;m_yearfmt&gt;&lt;begin val=&quot;0&quot;/&gt;&lt;end val=&quot;4&quot;/&gt;&lt;/m_yearfmt&gt;&lt;/m_prec&gt;&lt;/PersistentType&gt;&lt;/root&gt;">
              <a:rPr lang="ru-RU" altLang="en-US" sz="800" smtClean="0"/>
              <a:pPr>
                <a:spcBef>
                  <a:spcPct val="0"/>
                </a:spcBef>
                <a:spcAft>
                  <a:spcPct val="0"/>
                </a:spcAft>
              </a:pPr>
              <a:t>Портфель кредитов МСП банков, не относящихся к 30 крупнейшим 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8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5334000" y="2479675"/>
            <a:ext cx="438308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0281DE0-80A3-4B27-ACEE-F2B6C8444A5D}" type="thinkcell&lt;?xml version=&quot;1.0&quot; encoding=&quot;UTF-16&quot; standalone=&quot;yes&quot;?&gt;&lt;root reqver=&quot;24162&quot;&gt;&lt;version val=&quot;27096&quot;/&gt;&lt;PersistentType&gt;&lt;m_guid val=&quot;000ea0ba-bfc1-4e04-a61d-5ed336c65a2a&quot;/&gt;&lt;m_prec&gt;&lt;m_bNumberIsYear val=&quot;0&quot;/&gt;&lt;m_chDecimalSymbol17909&gt;,&lt;/m_chDecimalSymbol17909&gt;&lt;m_yearfmt&gt;&lt;begin val=&quot;0&quot;/&gt;&lt;end val=&quot;4&quot;/&gt;&lt;/m_yearfmt&gt;&lt;/m_prec&gt;&lt;/PersistentType&gt;&lt;/root&gt;">
              <a:rPr lang="ru-RU" altLang="en-US" sz="800" smtClean="0"/>
              <a:pPr>
                <a:spcBef>
                  <a:spcPct val="0"/>
                </a:spcBef>
                <a:spcAft>
                  <a:spcPct val="0"/>
                </a:spcAft>
              </a:pPr>
              <a:t>Доля портфеля кредитов МСП 30 крупнейших банков в их общем корпоративном портфеле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8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5334000" y="2159000"/>
            <a:ext cx="22987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7375CE6-3CD7-4E9A-8AF2-98BA55E698A0}" type="datetime'По''ртфель кредит''ов'' М''СП'' 30 крупнейших'' б''''''анков'">
              <a:rPr lang="ru-RU" altLang="en-US" sz="800" smtClean="0"/>
              <a:pPr>
                <a:spcBef>
                  <a:spcPct val="0"/>
                </a:spcBef>
                <a:spcAft>
                  <a:spcPct val="0"/>
                </a:spcAft>
              </a:pPr>
              <a:t>Портфель кредитов МСП 30 крупнейших банков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8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78"/>
            </p:custDataLst>
          </p:nvPr>
        </p:nvSpPr>
        <p:spPr bwMode="auto">
          <a:xfrm>
            <a:off x="5334000" y="2319338"/>
            <a:ext cx="31527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B265E02-B29E-4626-BE77-B65D37711534}" type="datetime'Доля портфеля МСП в общем'' корпоративном портфеле к''редитов'">
              <a:rPr lang="ru-RU" altLang="en-US" sz="800" smtClean="0"/>
              <a:pPr>
                <a:spcBef>
                  <a:spcPct val="0"/>
                </a:spcBef>
                <a:spcAft>
                  <a:spcPct val="0"/>
                </a:spcAft>
              </a:pPr>
              <a:t>Доля портфеля МСП в общем корпоративном портфеле кредитов</a:t>
            </a:fld>
            <a:endParaRPr lang="ru-RU" sz="800" dirty="0">
              <a:latin typeface="+mn-lt"/>
              <a:sym typeface="+mn-lt"/>
            </a:endParaRPr>
          </a:p>
        </p:txBody>
      </p:sp>
      <p:sp>
        <p:nvSpPr>
          <p:cNvPr id="90" name="Прямоугольник 89"/>
          <p:cNvSpPr/>
          <p:nvPr/>
        </p:nvSpPr>
        <p:spPr>
          <a:xfrm rot="16200000">
            <a:off x="-733779" y="4183372"/>
            <a:ext cx="22717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 (Основной текст)"/>
                <a:ea typeface="+mn-ea"/>
                <a:cs typeface="+mn-cs"/>
              </a:defRPr>
            </a:pPr>
            <a:r>
              <a:rPr lang="ru-RU" dirty="0"/>
              <a:t>Портфель кредитов МСП, млрд руб.</a:t>
            </a:r>
          </a:p>
        </p:txBody>
      </p:sp>
      <p:sp>
        <p:nvSpPr>
          <p:cNvPr id="91" name="Прямоугольник 90"/>
          <p:cNvSpPr/>
          <p:nvPr/>
        </p:nvSpPr>
        <p:spPr>
          <a:xfrm rot="16200000">
            <a:off x="10693984" y="4388621"/>
            <a:ext cx="20778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 (Основной текст)"/>
                <a:ea typeface="+mn-ea"/>
                <a:cs typeface="+mn-cs"/>
              </a:defRPr>
            </a:pPr>
            <a:r>
              <a:rPr lang="ru-RU" b="1" dirty="0"/>
              <a:t>Доля портфеля кредитов </a:t>
            </a:r>
            <a:r>
              <a:rPr lang="ru-RU" b="1" dirty="0" smtClean="0"/>
              <a:t>МСП,%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503138" y="6383387"/>
            <a:ext cx="216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Кредитный портфель*</a:t>
            </a:r>
          </a:p>
        </p:txBody>
      </p:sp>
    </p:spTree>
    <p:extLst>
      <p:ext uri="{BB962C8B-B14F-4D97-AF65-F5344CB8AC3E}">
        <p14:creationId xmlns:p14="http://schemas.microsoft.com/office/powerpoint/2010/main" val="23137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think-cell Slide" r:id="rId70" imgW="270" imgH="270" progId="TCLayout.ActiveDocument.1">
                  <p:embed/>
                </p:oleObj>
              </mc:Choice>
              <mc:Fallback>
                <p:oleObj name="think-cell Slide" r:id="rId7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336" y="945744"/>
            <a:ext cx="11355326" cy="748677"/>
          </a:xfrm>
        </p:spPr>
        <p:txBody>
          <a:bodyPr vert="horz" lIns="0" tIns="0" rIns="0" bIns="0" rtlCol="0">
            <a:noAutofit/>
          </a:bodyPr>
          <a:lstStyle/>
          <a:p>
            <a:pPr algn="just">
              <a:spcBef>
                <a:spcPts val="1000"/>
              </a:spcBef>
              <a:buFont typeface="Arial" panose="020B0604020202020204" pitchFamily="34" charset="0"/>
            </a:pPr>
            <a:r>
              <a:rPr lang="ru-RU" sz="1700" dirty="0" smtClean="0">
                <a:ea typeface="+mn-ea"/>
                <a:cs typeface="Times New Roman" panose="02020603050405020304" pitchFamily="18" charset="0"/>
              </a:rPr>
              <a:t>За </a:t>
            </a:r>
            <a:r>
              <a:rPr lang="ru-RU" sz="1700" dirty="0">
                <a:ea typeface="+mn-ea"/>
                <a:cs typeface="Times New Roman" panose="02020603050405020304" pitchFamily="18" charset="0"/>
              </a:rPr>
              <a:t>2019 год субъектам МСП было выдано новых кредитов на сумму 7,82 трлн рублей, что на 14,8% больше, чем за 2018 год. Темп прироста объема кредитования субъектов МСП за 2018 год по сравнению с 2017 годом был ниже и составлял 11,4</a:t>
            </a:r>
            <a:r>
              <a:rPr lang="ru-RU" sz="1700" dirty="0" smtClean="0">
                <a:ea typeface="+mn-ea"/>
                <a:cs typeface="Times New Roman" panose="02020603050405020304" pitchFamily="18" charset="0"/>
              </a:rPr>
              <a:t>% </a:t>
            </a:r>
            <a:endParaRPr lang="ru-RU" sz="1700" dirty="0"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2833" y="1805033"/>
            <a:ext cx="54232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 Cyr"/>
                <a:ea typeface="Arial Cyr"/>
                <a:cs typeface="Arial Cyr"/>
              </a:defRPr>
            </a:pPr>
            <a:r>
              <a:rPr lang="ru-RU" sz="1000" b="1" cap="all" spc="50" dirty="0" smtClean="0">
                <a:solidFill>
                  <a:prstClr val="black"/>
                </a:solidFill>
              </a:rPr>
              <a:t>Статистика объема предоставленных кредитов субъектам МСП </a:t>
            </a:r>
            <a:endParaRPr lang="ru-RU" sz="1000" b="1" cap="all" spc="50" dirty="0">
              <a:solidFill>
                <a:prstClr val="black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95D1205B-93F4-4A70-ADD9-DEBC4AF5705B}"/>
              </a:ext>
            </a:extLst>
          </p:cNvPr>
          <p:cNvCxnSpPr>
            <a:cxnSpLocks/>
          </p:cNvCxnSpPr>
          <p:nvPr/>
        </p:nvCxnSpPr>
        <p:spPr>
          <a:xfrm>
            <a:off x="690200" y="1804614"/>
            <a:ext cx="7472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Chart 3"/>
          <p:cNvGraphicFramePr/>
          <p:nvPr>
            <p:custDataLst>
              <p:tags r:id="rId4"/>
            </p:custDataLst>
            <p:extLst/>
          </p:nvPr>
        </p:nvGraphicFramePr>
        <p:xfrm>
          <a:off x="657225" y="2092325"/>
          <a:ext cx="11064875" cy="413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2"/>
          </a:graphicData>
        </a:graphic>
      </p:graphicFrame>
      <p:cxnSp>
        <p:nvCxnSpPr>
          <p:cNvPr id="21" name="Прямая соединительная линия 20"/>
          <p:cNvCxnSpPr/>
          <p:nvPr>
            <p:custDataLst>
              <p:tags r:id="rId5"/>
            </p:custDataLst>
          </p:nvPr>
        </p:nvCxnSpPr>
        <p:spPr bwMode="auto">
          <a:xfrm>
            <a:off x="6548439" y="2889250"/>
            <a:ext cx="2187575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>
            <p:custDataLst>
              <p:tags r:id="rId6"/>
            </p:custDataLst>
          </p:nvPr>
        </p:nvCxnSpPr>
        <p:spPr bwMode="auto">
          <a:xfrm flipV="1">
            <a:off x="6548438" y="2889249"/>
            <a:ext cx="0" cy="144303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>
            <p:custDataLst>
              <p:tags r:id="rId7"/>
            </p:custDataLst>
          </p:nvPr>
        </p:nvCxnSpPr>
        <p:spPr bwMode="auto">
          <a:xfrm>
            <a:off x="8736013" y="2889250"/>
            <a:ext cx="0" cy="15240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>
            <p:custDataLst>
              <p:tags r:id="rId8"/>
            </p:custDataLst>
          </p:nvPr>
        </p:nvCxnSpPr>
        <p:spPr bwMode="auto">
          <a:xfrm flipV="1">
            <a:off x="8934450" y="2217738"/>
            <a:ext cx="0" cy="18907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>
            <p:custDataLst>
              <p:tags r:id="rId9"/>
            </p:custDataLst>
          </p:nvPr>
        </p:nvCxnSpPr>
        <p:spPr bwMode="auto">
          <a:xfrm>
            <a:off x="8934450" y="2217738"/>
            <a:ext cx="21891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>
            <p:custDataLst>
              <p:tags r:id="rId10"/>
            </p:custDataLst>
          </p:nvPr>
        </p:nvCxnSpPr>
        <p:spPr bwMode="auto">
          <a:xfrm>
            <a:off x="11123613" y="2217737"/>
            <a:ext cx="0" cy="31273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506663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5F999BD-829C-418C-A288-C45B85A80D31}" type="datetime'''''м''''''а''й''''''''''''''''''''''-''''16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май-16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889625" y="6175375"/>
            <a:ext cx="1238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6EF6BEB-5341-4D4D-9D6E-117F1566BF5B}" type="datetime'о''''к''''''''''''''''''''т''''-''''1''''''''''''7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окт-17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1711325" y="6175375"/>
            <a:ext cx="1238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5AD7BCF-9048-4086-A982-CF5465F26C01}" type="datetime'''я''''''''н''''в''-1''''''''''''''''''''6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янв-16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292725" y="6175375"/>
            <a:ext cx="123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70E8E8B-EA1D-4193-9CE9-62018F02A17F}" type="datetime'''''''''и''ю''''л-''''''1''''''''''''''''''''7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июл-17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1512888" y="6175375"/>
            <a:ext cx="123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6ADA726-E850-42EE-8B7F-EF4DB351946F}" type="datetime'д''''''е''''''''''''''к''-''1''''''''''5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дек-15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2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909763" y="6175375"/>
            <a:ext cx="1238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8ED98AA-F44F-406A-AAC7-F50C37C674CE}" type="datetime'''''''ф''''е''''''''''в''-1''''''''6''''''''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фев-16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10066338" y="6175375"/>
            <a:ext cx="123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334A19D-BF98-4AA1-B272-6556B8979EE5}" type="datetime'''''''''''и''''ю''''л-''''1''''9''''''''''''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июл-19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8277225" y="6175375"/>
            <a:ext cx="1238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C61D600-55CA-44CA-B582-937E00852023}" type="datetime'''''''''''''''''о''''кт-''''''''1''''''''''''''''''''8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окт-18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2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2109788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541D545-87C0-4799-B50E-303521A3BDE3}" type="datetime'м''а''''''''''''''''р-''''''''''''''''''''''''''''''16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мар-16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2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2308225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BD935DB2-2591-4DBB-82D5-313C988810CA}" type="datetime'''''''''''''''''''''''''а''''''''п''р''''''''''''''-''16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апр-16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7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11061700" y="6175375"/>
            <a:ext cx="123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92068C3-BD89-472C-BBDA-20B5542C5442}" type="datetime'''''''''''''''''де''''''''''''''''''''к''-''19''''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дек-19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3103563" y="6175375"/>
            <a:ext cx="12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98C7EE8-E744-446A-B10E-C2A5F3960716}" type="datetime'''''''''''''''''''а''''вг-''''''1''''''''''6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авг-16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3700463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C7E4AEC-C5F8-4B14-A15D-518839046FE4}" type="datetime'''''''''''''ноя''''-''''''''16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ноя-16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3303588" y="6175375"/>
            <a:ext cx="1238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C0A179C-91C4-4ECE-A610-B0FF384EE052}" type="datetime'''с''''''е''''''н''''''-''''''''''''''''1''6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сен-16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5491163" y="6175375"/>
            <a:ext cx="12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E033CD4-8405-40A9-B017-3EE93C86F0DE}" type="datetime'''''''''''''''а''''''''''''вг''-''''''''1''''''7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авг-17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4695825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3662C21-0939-43D8-BFBC-7888FEAAB564}" type="datetime'''''''а''''п''''''''''''''''''''''''р''''-''''''1''7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апр-17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3502025" y="6175375"/>
            <a:ext cx="1238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3EBA633-27CE-49A3-B255-CF3B5E657495}" type="datetime'''о''''''''''''''''''к''''т''''''''''''-1''''''''6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окт-16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4495800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18F99F1-71FB-43BE-9C40-ED7F4287EC3C}" type="datetime'''м''''''а''''''''''''''''р''-''''1''''7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мар-17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3898900" y="6175375"/>
            <a:ext cx="123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02A3AA2D-2991-4E84-9B20-A0E9B758FA54}" type="datetime'''''''''''де''''''''''к''''-1''''''''''''''''''''''6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дек-16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7281863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0B0A67D-510D-4774-A693-997DA0655371}" type="datetime'ма''''''''й''''-''1''''''''''''''''''''''''''''''''''''''''8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май-18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4098925" y="6175375"/>
            <a:ext cx="1238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5471CC1-1D2A-4BCD-9157-CC582F0EA973}" type="datetime'''''''''''''''я''н''''''''''в''-''1''''7''''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янв-17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9072563" y="6175375"/>
            <a:ext cx="1238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71A61A3-22BE-425F-98FF-EF4B28367278}" type="datetime'''''''''''''ф''е''''''''''''''в''''''''''''''''''''-1''''9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фев-19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4297363" y="6175375"/>
            <a:ext cx="1238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36BCEC4-04E0-4A43-9778-1E33FAB3DB57}" type="datetime'''''''''''''ф''''''''''''''''''''''''''е''''в''''-1''''7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фев-17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4894263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48BE0C3-D1A2-4A50-98FC-1441262EBE48}" type="datetime'''''''''м''''''''''''''''''а''''''''''й-''''''17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май-17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5092700" y="6175375"/>
            <a:ext cx="123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7D4AFC6-D2F2-478D-B277-527003338CD5}" type="datetime'''''''''''''июн-''1''''7''''''''''''''''''''''''''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июн-17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5689600" y="6175375"/>
            <a:ext cx="1238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889A833-EBAC-45EB-8AD4-9EB950166D84}" type="datetime'''''''''''с''е''''''''''''''''''''н''''''''''''-''1''''''7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сен-17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3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7083425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3D266E3-C526-41FF-9AF5-DDDCC69EAA80}" type="datetime'''''''''''апр''''''''''''-''''''''''''''''''''''1''8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апр-18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6088063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A8C55F8-8BE1-429D-9D98-26E295850D3A}" type="datetime'''''''''н''''''''''''''о''''''я''''''''''''''''''-17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ноя-17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4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6286500" y="6175375"/>
            <a:ext cx="123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1807DDB-46EC-4FE2-930F-05E240D0038B}" type="datetime'''д''''''е''''''''''''''''к''''''-''''''''''''''''1''7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дек-17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6486525" y="6175375"/>
            <a:ext cx="1238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65DC87B-2C7F-4435-9969-667392773505}" type="datetime'''''''''я''''''''''''''н''''''в''''''''''-''''''''''''18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янв-18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7878763" y="6175375"/>
            <a:ext cx="12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FDD3757-9CF9-45D9-A65A-08BF32FB8A4A}" type="datetime'''''''авг''''''''''''''''''''''''''''''''-''''''''''''''''18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авг-18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6684963" y="6175375"/>
            <a:ext cx="1238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B613AC8-366B-40DE-9FAA-14828D23659E}" type="datetime'''''''ф''''''''''''''''''ев''''''''''''''''''''''-1''8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фев-18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9669463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BFB5BF4E-39E6-464A-9CA4-1CD4B37033FE}" type="datetime'''''м''ай''''''''''''''''-''''1''''''''''''''''''''''''9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май-19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6883400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F6B6169-C27B-462B-930B-C455C4C1E5A2}" type="datetime'''''''''''''''''''''''''ма''р-''1''''''''''''''''''8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мар-18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7480300" y="6175375"/>
            <a:ext cx="123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2E976E8-2610-4832-91A6-8218C1E8CA78}" type="datetime'''ию''''''н''''''''-''''''''''''''''''''''1''''''''''''''8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июн-18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7680325" y="6175375"/>
            <a:ext cx="123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26721A3-683C-40E8-A043-92F8CF626C2D}" type="datetime'и''ю''''''''''''л''''-''''''''''''1''''''''8''''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июл-18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5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8077200" y="6175375"/>
            <a:ext cx="1238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EB0F794-1EC0-400B-944C-6B9FF5AAD6CE}" type="datetime'''''с''''''''''''''''е''''н-1''''8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сен-18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8674100" y="6175375"/>
            <a:ext cx="123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875EC28-1A78-49DC-ACEA-30B223F2B234}" type="datetime'д''''''''''е''''''''к''''''''''-''''''''''''''''''''1''''8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дек-18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8872538" y="6175375"/>
            <a:ext cx="1238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41823B8-AEA4-4D92-8B74-AA834C37E470}" type="datetime'''я''''н''''''''в''''''''''-''''''''''''''''''''''19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янв-19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4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9271000" y="6175375"/>
            <a:ext cx="12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A20D696-5D43-47EF-8F4C-1A64C9EDD5EF}" type="datetime'''м''а''р''''''''''-1''''''''''''9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мар-19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9469438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2E8C41F-9BBD-410C-AA5E-6478B1858B77}" type="datetime'''''ап''''''''''''р''-''''''''''''''1''''''''''''''''''''9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апр-19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10266363" y="6175375"/>
            <a:ext cx="12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E8E3742-97B4-4616-B58F-E254C35EAE61}" type="datetime'''''''а''''''''''''''''''в''''''''''''''г''-19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авг-19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75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10663238" y="6175375"/>
            <a:ext cx="1238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07F56D49-A3FE-4E92-B63C-054F38931005}" type="datetime'''''''''''''''о''''''''''''''к''''т''''''''''-''1''''''''''9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окт-19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76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10863263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8FB42C7-8A7E-44FB-8DB8-907C2EB81096}" type="datetime'''''''''''''''''н''''''''''''оя''''''''''-''''''''''''19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ноя-19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2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2905125" y="6175375"/>
            <a:ext cx="123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2E432A6-CEF1-41C4-B559-78D71F7C5533}" type="datetime'''''и''''''''''ю''''''''л-''1''''''''''6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июл-16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9867900" y="6175375"/>
            <a:ext cx="123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7D769D1-92FE-46EA-9D0C-32F2405B8B5D}" type="datetime'''''''и''''''''ю''''''н''''''''''''''''''''''-19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июн-19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6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8475663" y="6175375"/>
            <a:ext cx="1238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4E0C5B7-BAEA-4485-801B-17E408F33B5F}" type="datetime'''''''''''''''''''''''''н''''о''''''''''''''я''''''''-''18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ноя-18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31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2706688" y="6175375"/>
            <a:ext cx="123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EF19BEB-A7EC-4E09-B4D8-78A5305E3F57}" type="datetime'''и''юн''''''''-''''1''''''''''''''''''''6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июн-16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27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10464800" y="6175375"/>
            <a:ext cx="1238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56EA561-0144-4E92-AB6F-125F51488743}" type="datetime'''''''''с''''е''н''''-''''''1''''''''''''''''''''''9'''''''''">
              <a:rPr lang="ru-RU" altLang="en-US" sz="900" smtClean="0"/>
              <a:pPr algn="r">
                <a:spcBef>
                  <a:spcPct val="0"/>
                </a:spcBef>
                <a:spcAft>
                  <a:spcPct val="0"/>
                </a:spcAft>
              </a:pPr>
              <a:t>сен-19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120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6950075" y="2801938"/>
            <a:ext cx="1385888" cy="1762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+mn-lt"/>
                <a:sym typeface="+mn-lt"/>
              </a:rPr>
              <a:t>6 816,1 млрд руб.</a:t>
            </a:r>
            <a:endParaRPr lang="ru-RU" sz="900" b="1" dirty="0">
              <a:latin typeface="+mn-lt"/>
              <a:sym typeface="+mn-lt"/>
            </a:endParaRPr>
          </a:p>
        </p:txBody>
      </p:sp>
      <p:sp>
        <p:nvSpPr>
          <p:cNvPr id="10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9336088" y="2130425"/>
            <a:ext cx="1385888" cy="1762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sym typeface="+mn-lt"/>
              </a:rPr>
              <a:t>7 824,6 </a:t>
            </a:r>
            <a:r>
              <a:rPr lang="ru-RU" altLang="en-US" sz="900" b="1" dirty="0" smtClean="0"/>
              <a:t>млрд руб.</a:t>
            </a:r>
            <a:endParaRPr lang="ru-RU" sz="900" b="1" dirty="0">
              <a:latin typeface="+mn-lt"/>
              <a:sym typeface="+mn-lt"/>
            </a:endParaRPr>
          </a:p>
        </p:txBody>
      </p:sp>
      <p:sp>
        <p:nvSpPr>
          <p:cNvPr id="358" name="Прямоугольник 357"/>
          <p:cNvSpPr/>
          <p:nvPr>
            <p:custDataLst>
              <p:tags r:id="rId62"/>
            </p:custDataLst>
          </p:nvPr>
        </p:nvSpPr>
        <p:spPr bwMode="auto">
          <a:xfrm>
            <a:off x="1520825" y="2317750"/>
            <a:ext cx="160338" cy="12065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>
            <p:custDataLst>
              <p:tags r:id="rId63"/>
            </p:custDataLst>
          </p:nvPr>
        </p:nvSpPr>
        <p:spPr bwMode="auto">
          <a:xfrm>
            <a:off x="1520825" y="2143125"/>
            <a:ext cx="160338" cy="120650"/>
          </a:xfrm>
          <a:prstGeom prst="rect">
            <a:avLst/>
          </a:prstGeom>
          <a:solidFill>
            <a:schemeClr val="accent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0" name="Прямая соединительная линия 359"/>
          <p:cNvCxnSpPr/>
          <p:nvPr>
            <p:custDataLst>
              <p:tags r:id="rId64"/>
            </p:custDataLst>
          </p:nvPr>
        </p:nvCxnSpPr>
        <p:spPr bwMode="gray">
          <a:xfrm>
            <a:off x="1462088" y="2552700"/>
            <a:ext cx="219075" cy="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1731963" y="2489200"/>
            <a:ext cx="6435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026EE69-9837-43D2-9F82-506EBDF24924}" type="thinkcell&lt;?xml version=&quot;1.0&quot; encoding=&quot;UTF-16&quot; standalone=&quot;yes&quot;?&gt;&lt;root reqver=&quot;24162&quot;&gt;&lt;version val=&quot;27096&quot;/&gt;&lt;PersistentType&gt;&lt;m_guid val=&quot;3a86c8cd-7e79-4f49-b12e-f606f9a5324a&quot;/&gt;&lt;m_prec&gt;&lt;m_yearfmt&gt;&lt;begin val=&quot;0&quot;/&gt;&lt;end val=&quot;4&quot;/&gt;&lt;/m_yearfmt&gt;&lt;/m_prec&gt;&lt;/PersistentType&gt;&lt;/root&gt;">
              <a:rPr lang="ru-RU" altLang="en-US" sz="900" smtClean="0"/>
              <a:pPr>
                <a:spcBef>
                  <a:spcPct val="0"/>
                </a:spcBef>
                <a:spcAft>
                  <a:spcPct val="0"/>
                </a:spcAft>
              </a:pPr>
              <a:t>Доля кредитов, предоставленных субъектам МСП  30 крупнейшими банками в общем объеме кредитов субъектам МСП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118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1731963" y="2139950"/>
            <a:ext cx="46656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67E79D9-D1C1-43CA-A552-CABC9248489E}" type="thinkcell&lt;?xml version=&quot;1.0&quot; encoding=&quot;UTF-16&quot; standalone=&quot;yes&quot;?&gt;&lt;root reqver=&quot;24162&quot;&gt;&lt;version val=&quot;27096&quot;/&gt;&lt;PersistentType&gt;&lt;m_guid val=&quot;0f7457ae-5549-4364-837e-07e81463c37a&quot;/&gt;&lt;m_prec&gt;&lt;m_yearfmt&gt;&lt;begin val=&quot;0&quot;/&gt;&lt;end val=&quot;4&quot;/&gt;&lt;/m_yearfmt&gt;&lt;/m_prec&gt;&lt;/PersistentType&gt;&lt;/root&gt;">
              <a:rPr lang="ru-RU" altLang="en-US" sz="900" smtClean="0">
                <a:latin typeface="+mn-lt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Объемы кредитов, предоставленных МСП банками, не относящихся к 30 крупнейшим  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119" name="Текст 2">
            <a:extLst>
              <a:ext uri="{FF2B5EF4-FFF2-40B4-BE49-F238E27FC236}">
                <a16:creationId xmlns:a16="http://schemas.microsoft.com/office/drawing/2014/main" xmlns="" id="{8DEABFE4-ED0F-4CD1-9EC3-8D558C175CE6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1731963" y="2314575"/>
            <a:ext cx="36972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C2A4F13-2292-463F-94DD-9A4EA12F52E6}" type="thinkcell&lt;?xml version=&quot;1.0&quot; encoding=&quot;UTF-16&quot; standalone=&quot;yes&quot;?&gt;&lt;root reqver=&quot;24162&quot;&gt;&lt;version val=&quot;27096&quot;/&gt;&lt;PersistentType&gt;&lt;m_guid val=&quot;6873eae6-9ffa-40c5-a04b-4865c0607026&quot;/&gt;&lt;m_prec&gt;&lt;m_yearfmt&gt;&lt;begin val=&quot;0&quot;/&gt;&lt;end val=&quot;4&quot;/&gt;&lt;/m_yearfmt&gt;&lt;/m_prec&gt;&lt;/PersistentType&gt;&lt;/root&gt;">
              <a:rPr lang="ru-RU" altLang="en-US" sz="900" smtClean="0">
                <a:latin typeface="+mn-lt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Объемы кредитов, предоставленных МСП 30 крупнейшими банками </a:t>
            </a:fld>
            <a:endParaRPr lang="ru-RU" sz="900" dirty="0">
              <a:latin typeface="+mn-lt"/>
              <a:sym typeface="+mn-lt"/>
            </a:endParaRPr>
          </a:p>
        </p:txBody>
      </p:sp>
      <p:sp>
        <p:nvSpPr>
          <p:cNvPr id="625" name="Прямоугольник 624"/>
          <p:cNvSpPr/>
          <p:nvPr/>
        </p:nvSpPr>
        <p:spPr>
          <a:xfrm rot="16200000">
            <a:off x="-1380163" y="4082810"/>
            <a:ext cx="37702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800" dirty="0" smtClean="0"/>
              <a:t>Объем выданных кредитов субъектам  МСП, </a:t>
            </a: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800" dirty="0" smtClean="0"/>
              <a:t>млрд руб.</a:t>
            </a:r>
            <a:endParaRPr lang="ru-RU" sz="800" dirty="0"/>
          </a:p>
        </p:txBody>
      </p:sp>
      <p:sp>
        <p:nvSpPr>
          <p:cNvPr id="626" name="Прямоугольник 625"/>
          <p:cNvSpPr/>
          <p:nvPr/>
        </p:nvSpPr>
        <p:spPr>
          <a:xfrm>
            <a:off x="7291409" y="2993812"/>
            <a:ext cx="542970" cy="19015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b="1" dirty="0" smtClean="0">
                <a:solidFill>
                  <a:srgbClr val="C00000"/>
                </a:solidFill>
              </a:rPr>
              <a:t>77,3% </a:t>
            </a:r>
            <a:endParaRPr lang="ru-RU" sz="900" b="1" dirty="0">
              <a:solidFill>
                <a:srgbClr val="C00000"/>
              </a:solidFill>
            </a:endParaRPr>
          </a:p>
        </p:txBody>
      </p:sp>
      <p:sp>
        <p:nvSpPr>
          <p:cNvPr id="627" name="Прямоугольник 626"/>
          <p:cNvSpPr/>
          <p:nvPr/>
        </p:nvSpPr>
        <p:spPr>
          <a:xfrm>
            <a:off x="9508565" y="2282674"/>
            <a:ext cx="726153" cy="14937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b="1" dirty="0" smtClean="0">
                <a:solidFill>
                  <a:srgbClr val="C00000"/>
                </a:solidFill>
              </a:rPr>
              <a:t>75,0% </a:t>
            </a:r>
            <a:endParaRPr lang="ru-RU" sz="900" b="1" dirty="0">
              <a:solidFill>
                <a:srgbClr val="C00000"/>
              </a:solidFill>
            </a:endParaRPr>
          </a:p>
        </p:txBody>
      </p:sp>
      <p:sp>
        <p:nvSpPr>
          <p:cNvPr id="629" name="Прямоугольник 628"/>
          <p:cNvSpPr/>
          <p:nvPr/>
        </p:nvSpPr>
        <p:spPr>
          <a:xfrm rot="16200000">
            <a:off x="9690850" y="4246840"/>
            <a:ext cx="4110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900" dirty="0"/>
              <a:t>Доля кредитов, предоставленных субъектам МСП  30 крупнейшими банками в общем объеме кредитов субъектам </a:t>
            </a:r>
            <a:r>
              <a:rPr lang="ru-RU" sz="900" dirty="0" smtClean="0"/>
              <a:t>МСП, %</a:t>
            </a:r>
            <a:endParaRPr lang="ru-RU" sz="900" dirty="0"/>
          </a:p>
        </p:txBody>
      </p:sp>
      <p:sp>
        <p:nvSpPr>
          <p:cNvPr id="78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Объёмы </a:t>
            </a:r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предоставленных кредитов</a:t>
            </a:r>
          </a:p>
        </p:txBody>
      </p:sp>
    </p:spTree>
    <p:extLst>
      <p:ext uri="{BB962C8B-B14F-4D97-AF65-F5344CB8AC3E}">
        <p14:creationId xmlns:p14="http://schemas.microsoft.com/office/powerpoint/2010/main" val="11473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19</a:t>
            </a:fld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85145" y="981517"/>
            <a:ext cx="11273466" cy="1352345"/>
            <a:chOff x="485145" y="981517"/>
            <a:chExt cx="7207419" cy="1352345"/>
          </a:xfrm>
        </p:grpSpPr>
        <p:sp>
          <p:nvSpPr>
            <p:cNvPr id="5" name="Полилиния 4"/>
            <p:cNvSpPr/>
            <p:nvPr/>
          </p:nvSpPr>
          <p:spPr>
            <a:xfrm>
              <a:off x="488320" y="981517"/>
              <a:ext cx="3366469" cy="336798"/>
            </a:xfrm>
            <a:custGeom>
              <a:avLst/>
              <a:gdLst>
                <a:gd name="connsiteX0" fmla="*/ 0 w 3366469"/>
                <a:gd name="connsiteY0" fmla="*/ 33680 h 336798"/>
                <a:gd name="connsiteX1" fmla="*/ 33680 w 3366469"/>
                <a:gd name="connsiteY1" fmla="*/ 0 h 336798"/>
                <a:gd name="connsiteX2" fmla="*/ 3332789 w 3366469"/>
                <a:gd name="connsiteY2" fmla="*/ 0 h 336798"/>
                <a:gd name="connsiteX3" fmla="*/ 3366469 w 3366469"/>
                <a:gd name="connsiteY3" fmla="*/ 33680 h 336798"/>
                <a:gd name="connsiteX4" fmla="*/ 3366469 w 3366469"/>
                <a:gd name="connsiteY4" fmla="*/ 303118 h 336798"/>
                <a:gd name="connsiteX5" fmla="*/ 3332789 w 3366469"/>
                <a:gd name="connsiteY5" fmla="*/ 336798 h 336798"/>
                <a:gd name="connsiteX6" fmla="*/ 33680 w 3366469"/>
                <a:gd name="connsiteY6" fmla="*/ 336798 h 336798"/>
                <a:gd name="connsiteX7" fmla="*/ 0 w 3366469"/>
                <a:gd name="connsiteY7" fmla="*/ 303118 h 336798"/>
                <a:gd name="connsiteX8" fmla="*/ 0 w 3366469"/>
                <a:gd name="connsiteY8" fmla="*/ 33680 h 336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6469" h="336798">
                  <a:moveTo>
                    <a:pt x="0" y="33680"/>
                  </a:moveTo>
                  <a:cubicBezTo>
                    <a:pt x="0" y="15079"/>
                    <a:pt x="15079" y="0"/>
                    <a:pt x="33680" y="0"/>
                  </a:cubicBezTo>
                  <a:lnTo>
                    <a:pt x="3332789" y="0"/>
                  </a:lnTo>
                  <a:cubicBezTo>
                    <a:pt x="3351390" y="0"/>
                    <a:pt x="3366469" y="15079"/>
                    <a:pt x="3366469" y="33680"/>
                  </a:cubicBezTo>
                  <a:lnTo>
                    <a:pt x="3366469" y="303118"/>
                  </a:lnTo>
                  <a:cubicBezTo>
                    <a:pt x="3366469" y="321719"/>
                    <a:pt x="3351390" y="336798"/>
                    <a:pt x="3332789" y="336798"/>
                  </a:cubicBezTo>
                  <a:lnTo>
                    <a:pt x="33680" y="336798"/>
                  </a:lnTo>
                  <a:cubicBezTo>
                    <a:pt x="15079" y="336798"/>
                    <a:pt x="0" y="321719"/>
                    <a:pt x="0" y="303118"/>
                  </a:cubicBezTo>
                  <a:lnTo>
                    <a:pt x="0" y="33680"/>
                  </a:lnTo>
                  <a:close/>
                </a:path>
              </a:pathLst>
            </a:custGeom>
            <a:solidFill>
              <a:srgbClr val="0082B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44" tIns="27644" rIns="27644" bIns="2764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 В </a:t>
              </a:r>
              <a:r>
                <a:rPr lang="en-US" sz="1400" kern="1200" dirty="0"/>
                <a:t>IV</a:t>
              </a:r>
              <a:r>
                <a:rPr lang="ru-RU" sz="1400" kern="1200" dirty="0"/>
                <a:t> квартале 2019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485145" y="1469673"/>
              <a:ext cx="3366469" cy="864189"/>
            </a:xfrm>
            <a:custGeom>
              <a:avLst/>
              <a:gdLst>
                <a:gd name="connsiteX0" fmla="*/ 0 w 3366469"/>
                <a:gd name="connsiteY0" fmla="*/ 86419 h 864189"/>
                <a:gd name="connsiteX1" fmla="*/ 86419 w 3366469"/>
                <a:gd name="connsiteY1" fmla="*/ 0 h 864189"/>
                <a:gd name="connsiteX2" fmla="*/ 3280050 w 3366469"/>
                <a:gd name="connsiteY2" fmla="*/ 0 h 864189"/>
                <a:gd name="connsiteX3" fmla="*/ 3366469 w 3366469"/>
                <a:gd name="connsiteY3" fmla="*/ 86419 h 864189"/>
                <a:gd name="connsiteX4" fmla="*/ 3366469 w 3366469"/>
                <a:gd name="connsiteY4" fmla="*/ 777770 h 864189"/>
                <a:gd name="connsiteX5" fmla="*/ 3280050 w 3366469"/>
                <a:gd name="connsiteY5" fmla="*/ 864189 h 864189"/>
                <a:gd name="connsiteX6" fmla="*/ 86419 w 3366469"/>
                <a:gd name="connsiteY6" fmla="*/ 864189 h 864189"/>
                <a:gd name="connsiteX7" fmla="*/ 0 w 3366469"/>
                <a:gd name="connsiteY7" fmla="*/ 777770 h 864189"/>
                <a:gd name="connsiteX8" fmla="*/ 0 w 3366469"/>
                <a:gd name="connsiteY8" fmla="*/ 86419 h 86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6469" h="864189">
                  <a:moveTo>
                    <a:pt x="0" y="86419"/>
                  </a:moveTo>
                  <a:cubicBezTo>
                    <a:pt x="0" y="38691"/>
                    <a:pt x="38691" y="0"/>
                    <a:pt x="86419" y="0"/>
                  </a:cubicBezTo>
                  <a:lnTo>
                    <a:pt x="3280050" y="0"/>
                  </a:lnTo>
                  <a:cubicBezTo>
                    <a:pt x="3327778" y="0"/>
                    <a:pt x="3366469" y="38691"/>
                    <a:pt x="3366469" y="86419"/>
                  </a:cubicBezTo>
                  <a:lnTo>
                    <a:pt x="3366469" y="777770"/>
                  </a:lnTo>
                  <a:cubicBezTo>
                    <a:pt x="3366469" y="825498"/>
                    <a:pt x="3327778" y="864189"/>
                    <a:pt x="3280050" y="864189"/>
                  </a:cubicBezTo>
                  <a:lnTo>
                    <a:pt x="86419" y="864189"/>
                  </a:lnTo>
                  <a:cubicBezTo>
                    <a:pt x="38691" y="864189"/>
                    <a:pt x="0" y="825498"/>
                    <a:pt x="0" y="777770"/>
                  </a:cubicBezTo>
                  <a:lnTo>
                    <a:pt x="0" y="86419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091" tIns="43091" rIns="43091" bIns="4309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Направлены запросы и получены предложения членов Рабочей группы при Банке России по финансированию МСП и других экспертов</a:t>
              </a: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4326095" y="981517"/>
              <a:ext cx="3366469" cy="336798"/>
            </a:xfrm>
            <a:custGeom>
              <a:avLst/>
              <a:gdLst>
                <a:gd name="connsiteX0" fmla="*/ 0 w 3366469"/>
                <a:gd name="connsiteY0" fmla="*/ 33680 h 336798"/>
                <a:gd name="connsiteX1" fmla="*/ 33680 w 3366469"/>
                <a:gd name="connsiteY1" fmla="*/ 0 h 336798"/>
                <a:gd name="connsiteX2" fmla="*/ 3332789 w 3366469"/>
                <a:gd name="connsiteY2" fmla="*/ 0 h 336798"/>
                <a:gd name="connsiteX3" fmla="*/ 3366469 w 3366469"/>
                <a:gd name="connsiteY3" fmla="*/ 33680 h 336798"/>
                <a:gd name="connsiteX4" fmla="*/ 3366469 w 3366469"/>
                <a:gd name="connsiteY4" fmla="*/ 303118 h 336798"/>
                <a:gd name="connsiteX5" fmla="*/ 3332789 w 3366469"/>
                <a:gd name="connsiteY5" fmla="*/ 336798 h 336798"/>
                <a:gd name="connsiteX6" fmla="*/ 33680 w 3366469"/>
                <a:gd name="connsiteY6" fmla="*/ 336798 h 336798"/>
                <a:gd name="connsiteX7" fmla="*/ 0 w 3366469"/>
                <a:gd name="connsiteY7" fmla="*/ 303118 h 336798"/>
                <a:gd name="connsiteX8" fmla="*/ 0 w 3366469"/>
                <a:gd name="connsiteY8" fmla="*/ 33680 h 336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6469" h="336798">
                  <a:moveTo>
                    <a:pt x="0" y="33680"/>
                  </a:moveTo>
                  <a:cubicBezTo>
                    <a:pt x="0" y="15079"/>
                    <a:pt x="15079" y="0"/>
                    <a:pt x="33680" y="0"/>
                  </a:cubicBezTo>
                  <a:lnTo>
                    <a:pt x="3332789" y="0"/>
                  </a:lnTo>
                  <a:cubicBezTo>
                    <a:pt x="3351390" y="0"/>
                    <a:pt x="3366469" y="15079"/>
                    <a:pt x="3366469" y="33680"/>
                  </a:cubicBezTo>
                  <a:lnTo>
                    <a:pt x="3366469" y="303118"/>
                  </a:lnTo>
                  <a:cubicBezTo>
                    <a:pt x="3366469" y="321719"/>
                    <a:pt x="3351390" y="336798"/>
                    <a:pt x="3332789" y="336798"/>
                  </a:cubicBezTo>
                  <a:lnTo>
                    <a:pt x="33680" y="336798"/>
                  </a:lnTo>
                  <a:cubicBezTo>
                    <a:pt x="15079" y="336798"/>
                    <a:pt x="0" y="321719"/>
                    <a:pt x="0" y="303118"/>
                  </a:cubicBezTo>
                  <a:lnTo>
                    <a:pt x="0" y="336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44" tIns="27644" rIns="27644" bIns="2764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В настоящее время </a:t>
              </a: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4320877" y="1469673"/>
              <a:ext cx="3366469" cy="864189"/>
            </a:xfrm>
            <a:custGeom>
              <a:avLst/>
              <a:gdLst>
                <a:gd name="connsiteX0" fmla="*/ 0 w 3366469"/>
                <a:gd name="connsiteY0" fmla="*/ 86419 h 864189"/>
                <a:gd name="connsiteX1" fmla="*/ 86419 w 3366469"/>
                <a:gd name="connsiteY1" fmla="*/ 0 h 864189"/>
                <a:gd name="connsiteX2" fmla="*/ 3280050 w 3366469"/>
                <a:gd name="connsiteY2" fmla="*/ 0 h 864189"/>
                <a:gd name="connsiteX3" fmla="*/ 3366469 w 3366469"/>
                <a:gd name="connsiteY3" fmla="*/ 86419 h 864189"/>
                <a:gd name="connsiteX4" fmla="*/ 3366469 w 3366469"/>
                <a:gd name="connsiteY4" fmla="*/ 777770 h 864189"/>
                <a:gd name="connsiteX5" fmla="*/ 3280050 w 3366469"/>
                <a:gd name="connsiteY5" fmla="*/ 864189 h 864189"/>
                <a:gd name="connsiteX6" fmla="*/ 86419 w 3366469"/>
                <a:gd name="connsiteY6" fmla="*/ 864189 h 864189"/>
                <a:gd name="connsiteX7" fmla="*/ 0 w 3366469"/>
                <a:gd name="connsiteY7" fmla="*/ 777770 h 864189"/>
                <a:gd name="connsiteX8" fmla="*/ 0 w 3366469"/>
                <a:gd name="connsiteY8" fmla="*/ 86419 h 86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6469" h="864189">
                  <a:moveTo>
                    <a:pt x="0" y="86419"/>
                  </a:moveTo>
                  <a:cubicBezTo>
                    <a:pt x="0" y="38691"/>
                    <a:pt x="38691" y="0"/>
                    <a:pt x="86419" y="0"/>
                  </a:cubicBezTo>
                  <a:lnTo>
                    <a:pt x="3280050" y="0"/>
                  </a:lnTo>
                  <a:cubicBezTo>
                    <a:pt x="3327778" y="0"/>
                    <a:pt x="3366469" y="38691"/>
                    <a:pt x="3366469" y="86419"/>
                  </a:cubicBezTo>
                  <a:lnTo>
                    <a:pt x="3366469" y="777770"/>
                  </a:lnTo>
                  <a:cubicBezTo>
                    <a:pt x="3366469" y="825498"/>
                    <a:pt x="3327778" y="864189"/>
                    <a:pt x="3280050" y="864189"/>
                  </a:cubicBezTo>
                  <a:lnTo>
                    <a:pt x="86419" y="864189"/>
                  </a:lnTo>
                  <a:cubicBezTo>
                    <a:pt x="38691" y="864189"/>
                    <a:pt x="0" y="825498"/>
                    <a:pt x="0" y="777770"/>
                  </a:cubicBezTo>
                  <a:lnTo>
                    <a:pt x="0" y="86419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091" tIns="43091" rIns="43091" bIns="43091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Подготовлен и </a:t>
              </a:r>
              <a:r>
                <a:rPr lang="ru-RU" sz="1400" dirty="0"/>
                <a:t>находится на рассмотрении в структурных подразделениях Банка России </a:t>
              </a:r>
              <a:r>
                <a:rPr lang="ru-RU" sz="1400" kern="1200" dirty="0"/>
                <a:t>проект Дорожной карты на </a:t>
              </a:r>
              <a:br>
                <a:rPr lang="ru-RU" sz="1400" kern="1200" dirty="0"/>
              </a:br>
              <a:r>
                <a:rPr lang="ru-RU" sz="1400" kern="1200" dirty="0"/>
                <a:t>период 2020-2021 гг. </a:t>
              </a:r>
              <a:endParaRPr lang="ru-RU" sz="1400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24234" y="2511466"/>
            <a:ext cx="11326213" cy="338554"/>
          </a:xfrm>
          <a:prstGeom prst="rect">
            <a:avLst/>
          </a:prstGeom>
          <a:solidFill>
            <a:schemeClr val="bg1"/>
          </a:solidFill>
          <a:ln>
            <a:solidFill>
              <a:srgbClr val="0082BB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600" b="1" dirty="0"/>
              <a:t>Структура Дорожной карты по развитию финансирования субъектов МСП на период 2020-2021 гг. 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424235" y="2956556"/>
            <a:ext cx="11326213" cy="3818199"/>
            <a:chOff x="424236" y="2850020"/>
            <a:chExt cx="11109280" cy="3818199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24236" y="2850020"/>
              <a:ext cx="11109280" cy="381819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453513" y="2907310"/>
              <a:ext cx="9789648" cy="333649"/>
            </a:xfrm>
            <a:custGeom>
              <a:avLst/>
              <a:gdLst>
                <a:gd name="connsiteX0" fmla="*/ 0 w 4457320"/>
                <a:gd name="connsiteY0" fmla="*/ 0 h 529570"/>
                <a:gd name="connsiteX1" fmla="*/ 4457320 w 4457320"/>
                <a:gd name="connsiteY1" fmla="*/ 0 h 529570"/>
                <a:gd name="connsiteX2" fmla="*/ 4457320 w 4457320"/>
                <a:gd name="connsiteY2" fmla="*/ 529570 h 529570"/>
                <a:gd name="connsiteX3" fmla="*/ 0 w 4457320"/>
                <a:gd name="connsiteY3" fmla="*/ 529570 h 529570"/>
                <a:gd name="connsiteX4" fmla="*/ 0 w 4457320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320" h="529570">
                  <a:moveTo>
                    <a:pt x="0" y="0"/>
                  </a:moveTo>
                  <a:lnTo>
                    <a:pt x="4457320" y="0"/>
                  </a:lnTo>
                  <a:lnTo>
                    <a:pt x="4457320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Развитие банковского кредитования субъектов МСП</a:t>
              </a:r>
              <a:endParaRPr lang="ru-RU" sz="1600" kern="1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75162" y="2889926"/>
              <a:ext cx="1080000" cy="35033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1453513" y="3357036"/>
              <a:ext cx="9789648" cy="333649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Программы льготного финансирования субъектов МСП</a:t>
              </a:r>
              <a:endParaRPr lang="ru-RU" sz="1600" b="0" kern="12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75162" y="3340148"/>
              <a:ext cx="1080000" cy="350331"/>
            </a:xfrm>
            <a:prstGeom prst="rect">
              <a:avLst/>
            </a:prstGeom>
            <a:solidFill>
              <a:srgbClr val="00618C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453513" y="3806762"/>
              <a:ext cx="9789648" cy="333649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3175">
              <a:solidFill>
                <a:srgbClr val="9F2588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Статистическая информация Банка России</a:t>
              </a:r>
              <a:endParaRPr lang="ru-RU" sz="1600" b="0" kern="12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75162" y="3790370"/>
              <a:ext cx="1080000" cy="350331"/>
            </a:xfrm>
            <a:prstGeom prst="rect">
              <a:avLst/>
            </a:prstGeom>
            <a:solidFill>
              <a:srgbClr val="9F2588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1453513" y="4256488"/>
              <a:ext cx="9789648" cy="333649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Приостановление операций по счетам субъектов МСП</a:t>
              </a:r>
              <a:endParaRPr lang="ru-RU" sz="1600" b="0" kern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75162" y="4240592"/>
              <a:ext cx="1080000" cy="35033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1453513" y="4706214"/>
              <a:ext cx="9789648" cy="333649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3175">
              <a:solidFill>
                <a:srgbClr val="A6A6A6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Цифровой профиль, удаленная идентификация, БКИ, СБП</a:t>
              </a:r>
              <a:endParaRPr lang="ru-RU" sz="1600" b="0" kern="12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5162" y="4690814"/>
              <a:ext cx="1080000" cy="35033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1453513" y="5155940"/>
              <a:ext cx="9775336" cy="333649"/>
            </a:xfrm>
            <a:custGeom>
              <a:avLst/>
              <a:gdLst>
                <a:gd name="connsiteX0" fmla="*/ 0 w 4252169"/>
                <a:gd name="connsiteY0" fmla="*/ 0 h 529570"/>
                <a:gd name="connsiteX1" fmla="*/ 4252169 w 4252169"/>
                <a:gd name="connsiteY1" fmla="*/ 0 h 529570"/>
                <a:gd name="connsiteX2" fmla="*/ 4252169 w 4252169"/>
                <a:gd name="connsiteY2" fmla="*/ 529570 h 529570"/>
                <a:gd name="connsiteX3" fmla="*/ 0 w 4252169"/>
                <a:gd name="connsiteY3" fmla="*/ 529570 h 529570"/>
                <a:gd name="connsiteX4" fmla="*/ 0 w 4252169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2169" h="529570">
                  <a:moveTo>
                    <a:pt x="0" y="0"/>
                  </a:moveTo>
                  <a:lnTo>
                    <a:pt x="4252169" y="0"/>
                  </a:lnTo>
                  <a:lnTo>
                    <a:pt x="4252169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solidFill>
                <a:schemeClr val="accent3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Инструменты фондового рынка</a:t>
              </a:r>
              <a:endParaRPr lang="ru-RU" sz="1600" kern="1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5162" y="5141036"/>
              <a:ext cx="1080000" cy="350331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1453513" y="6074861"/>
              <a:ext cx="9789648" cy="339173"/>
            </a:xfrm>
            <a:custGeom>
              <a:avLst/>
              <a:gdLst>
                <a:gd name="connsiteX0" fmla="*/ 0 w 4388162"/>
                <a:gd name="connsiteY0" fmla="*/ 0 h 529570"/>
                <a:gd name="connsiteX1" fmla="*/ 4388162 w 4388162"/>
                <a:gd name="connsiteY1" fmla="*/ 0 h 529570"/>
                <a:gd name="connsiteX2" fmla="*/ 4388162 w 4388162"/>
                <a:gd name="connsiteY2" fmla="*/ 529570 h 529570"/>
                <a:gd name="connsiteX3" fmla="*/ 0 w 4388162"/>
                <a:gd name="connsiteY3" fmla="*/ 529570 h 529570"/>
                <a:gd name="connsiteX4" fmla="*/ 0 w 4388162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8162" h="529570">
                  <a:moveTo>
                    <a:pt x="0" y="0"/>
                  </a:moveTo>
                  <a:lnTo>
                    <a:pt x="4388162" y="0"/>
                  </a:lnTo>
                  <a:lnTo>
                    <a:pt x="4388162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Повышение финансовой грамотности и осведомленности субъектов МСП </a:t>
              </a:r>
              <a:endParaRPr lang="ru-RU" sz="1600" kern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5162" y="6061921"/>
              <a:ext cx="1080000" cy="356132"/>
            </a:xfrm>
            <a:prstGeom prst="rect">
              <a:avLst/>
            </a:prstGeom>
            <a:solidFill>
              <a:srgbClr val="002060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илиния 26"/>
            <p:cNvSpPr/>
            <p:nvPr/>
          </p:nvSpPr>
          <p:spPr>
            <a:xfrm>
              <a:off x="1453513" y="5605666"/>
              <a:ext cx="9775336" cy="353117"/>
            </a:xfrm>
            <a:custGeom>
              <a:avLst/>
              <a:gdLst>
                <a:gd name="connsiteX0" fmla="*/ 0 w 4252169"/>
                <a:gd name="connsiteY0" fmla="*/ 0 h 529570"/>
                <a:gd name="connsiteX1" fmla="*/ 4252169 w 4252169"/>
                <a:gd name="connsiteY1" fmla="*/ 0 h 529570"/>
                <a:gd name="connsiteX2" fmla="*/ 4252169 w 4252169"/>
                <a:gd name="connsiteY2" fmla="*/ 529570 h 529570"/>
                <a:gd name="connsiteX3" fmla="*/ 0 w 4252169"/>
                <a:gd name="connsiteY3" fmla="*/ 529570 h 529570"/>
                <a:gd name="connsiteX4" fmla="*/ 0 w 4252169"/>
                <a:gd name="connsiteY4" fmla="*/ 0 h 5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2169" h="529570">
                  <a:moveTo>
                    <a:pt x="0" y="0"/>
                  </a:moveTo>
                  <a:lnTo>
                    <a:pt x="4252169" y="0"/>
                  </a:lnTo>
                  <a:lnTo>
                    <a:pt x="4252169" y="529570"/>
                  </a:lnTo>
                  <a:lnTo>
                    <a:pt x="0" y="52957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4C4D5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696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Развитие микрофинансирования субъектов МСП</a:t>
              </a:r>
              <a:endParaRPr lang="ru-RU" sz="1600" kern="12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75162" y="5591258"/>
              <a:ext cx="1080000" cy="37077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35" name="Равнобедренный треугольник 34"/>
          <p:cNvSpPr/>
          <p:nvPr/>
        </p:nvSpPr>
        <p:spPr>
          <a:xfrm rot="5400000">
            <a:off x="5829397" y="1812050"/>
            <a:ext cx="769538" cy="20568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Актуализация дорожной карты на период </a:t>
            </a:r>
            <a:r>
              <a:rPr lang="ru-RU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2020–2021 </a:t>
            </a:r>
            <a:r>
              <a:rPr 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358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3200" dirty="0" smtClean="0"/>
              <a:t>ИПОТЕЧНОЕ КРЕДИТОВАНИЕ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2000" dirty="0"/>
              <a:t>Деятельность Банка России по развитию ипотечного кредитования и кредитования субъектов </a:t>
            </a:r>
            <a:r>
              <a:rPr lang="ru-RU" sz="2000" dirty="0" smtClean="0"/>
              <a:t>МСП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23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>
            <a:extLst>
              <a:ext uri="{FF2B5EF4-FFF2-40B4-BE49-F238E27FC236}">
                <a16:creationId xmlns:a16="http://schemas.microsoft.com/office/drawing/2014/main" xmlns="" id="{405A7E1B-0BCB-445D-BFC0-4933D048EC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76873" y="4178299"/>
            <a:ext cx="9257542" cy="2303463"/>
          </a:xfrm>
        </p:spPr>
        <p:txBody>
          <a:bodyPr/>
          <a:lstStyle/>
          <a:p>
            <a:r>
              <a:rPr lang="ru-RU" sz="1600" dirty="0">
                <a:solidFill>
                  <a:schemeClr val="bg1"/>
                </a:solidFill>
              </a:rPr>
              <a:t>Служба по защите прав </a:t>
            </a:r>
            <a:r>
              <a:rPr lang="ru-RU" sz="1600" dirty="0" smtClean="0">
                <a:solidFill>
                  <a:schemeClr val="bg1"/>
                </a:solidFill>
              </a:rPr>
              <a:t>потребителей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и обеспечению доступности финансовых услуг</a:t>
            </a:r>
            <a:endParaRPr lang="ru-RU" sz="16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Контактный центр: 8 800 300-30-00, +7 499 300-30-00</a:t>
            </a:r>
          </a:p>
          <a:p>
            <a:r>
              <a:rPr lang="ru-RU" dirty="0">
                <a:solidFill>
                  <a:schemeClr val="bg1"/>
                </a:solidFill>
              </a:rPr>
              <a:t>Пункт приёма корреспонденции: Москва, Сандуновский пер., д.3, стр.1</a:t>
            </a:r>
          </a:p>
          <a:p>
            <a:r>
              <a:rPr lang="ru-RU" dirty="0">
                <a:solidFill>
                  <a:schemeClr val="bg1"/>
                </a:solidFill>
              </a:rPr>
              <a:t>Факс: +7 495 621-64-65, +7 495 621-62-88 (проверка прохождения факса + 7 495 771-48-30)</a:t>
            </a:r>
          </a:p>
          <a:p>
            <a:r>
              <a:rPr lang="ru-RU" dirty="0">
                <a:solidFill>
                  <a:schemeClr val="bg1"/>
                </a:solidFill>
              </a:rPr>
              <a:t>Почтовый адрес: 107016, Москва, ул. Неглинная, д.12</a:t>
            </a:r>
          </a:p>
          <a:p>
            <a:r>
              <a:rPr lang="ru-RU" dirty="0">
                <a:solidFill>
                  <a:schemeClr val="bg1"/>
                </a:solidFill>
              </a:rPr>
              <a:t>Сайт: www.cbr.ru </a:t>
            </a:r>
          </a:p>
          <a:p>
            <a:r>
              <a:rPr lang="ru-RU" dirty="0">
                <a:solidFill>
                  <a:schemeClr val="bg1"/>
                </a:solidFill>
              </a:rPr>
              <a:t>Электронная почта: </a:t>
            </a:r>
            <a:r>
              <a:rPr lang="ru-RU" dirty="0" smtClean="0">
                <a:solidFill>
                  <a:schemeClr val="bg1"/>
                </a:solidFill>
              </a:rPr>
              <a:t>fps@cbr.ru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63146" y="4314466"/>
            <a:ext cx="3365399" cy="2411707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 растущем объеме рынка ипотечного кредитования </a:t>
            </a:r>
            <a:r>
              <a:rPr lang="ru-RU" dirty="0" smtClean="0"/>
              <a:t>наблюдается снижение количества обращений </a:t>
            </a:r>
            <a:r>
              <a:rPr lang="ru-RU" dirty="0"/>
              <a:t>потребителей по </a:t>
            </a:r>
            <a:r>
              <a:rPr lang="ru-RU" dirty="0" smtClean="0"/>
              <a:t>данной теме </a:t>
            </a:r>
            <a:r>
              <a:rPr lang="ru-RU" sz="2000" b="1" dirty="0" smtClean="0">
                <a:solidFill>
                  <a:srgbClr val="00B050"/>
                </a:solidFill>
              </a:rPr>
              <a:t>на 27%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962" y="3299751"/>
            <a:ext cx="40881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2018 год – </a:t>
            </a:r>
            <a:r>
              <a:rPr lang="ru-RU" sz="1600" b="1" dirty="0" smtClean="0"/>
              <a:t>20,6 тыс. </a:t>
            </a:r>
          </a:p>
          <a:p>
            <a:r>
              <a:rPr lang="ru-RU" sz="1600" dirty="0" smtClean="0"/>
              <a:t>2019 год – </a:t>
            </a:r>
            <a:r>
              <a:rPr lang="ru-RU" sz="1600" b="1" dirty="0" smtClean="0"/>
              <a:t>14,9 тыс. </a:t>
            </a:r>
            <a:endParaRPr lang="ru-RU" sz="16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140962" y="1552172"/>
            <a:ext cx="3231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на 01.01.2019 -</a:t>
            </a:r>
            <a:r>
              <a:rPr lang="ru-RU" sz="1600" b="1" dirty="0" smtClean="0"/>
              <a:t> </a:t>
            </a:r>
            <a:r>
              <a:rPr lang="ru-RU" sz="1600" b="1" dirty="0"/>
              <a:t>6 </a:t>
            </a:r>
            <a:r>
              <a:rPr lang="ru-RU" sz="1600" b="1" dirty="0" smtClean="0"/>
              <a:t>377</a:t>
            </a:r>
            <a:r>
              <a:rPr lang="ru-RU" sz="1600" b="1" dirty="0"/>
              <a:t> млрд </a:t>
            </a:r>
            <a:r>
              <a:rPr lang="ru-RU" sz="1600" dirty="0" smtClean="0"/>
              <a:t>руб.</a:t>
            </a:r>
          </a:p>
          <a:p>
            <a:r>
              <a:rPr lang="ru-RU" sz="1600" dirty="0" smtClean="0"/>
              <a:t>на 01.12.2019 -</a:t>
            </a:r>
            <a:r>
              <a:rPr lang="ru-RU" sz="1600" b="1" dirty="0" smtClean="0"/>
              <a:t> </a:t>
            </a:r>
            <a:r>
              <a:rPr lang="ru-RU" sz="1600" b="1" dirty="0"/>
              <a:t>7 </a:t>
            </a:r>
            <a:r>
              <a:rPr lang="ru-RU" sz="1600" b="1" dirty="0" smtClean="0"/>
              <a:t>378</a:t>
            </a:r>
            <a:r>
              <a:rPr lang="ru-RU" sz="1600" b="1" dirty="0"/>
              <a:t> </a:t>
            </a:r>
            <a:r>
              <a:rPr lang="ru-RU" sz="1600" b="1" dirty="0" smtClean="0"/>
              <a:t>млрд </a:t>
            </a:r>
            <a:r>
              <a:rPr lang="ru-RU" sz="1600" dirty="0" smtClean="0"/>
              <a:t>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962" y="2748455"/>
            <a:ext cx="3487583" cy="4967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Количество обращений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961" y="1010695"/>
            <a:ext cx="3487583" cy="4967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Объем задолженности</a:t>
            </a:r>
          </a:p>
        </p:txBody>
      </p:sp>
      <p:sp>
        <p:nvSpPr>
          <p:cNvPr id="12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/>
                </a:solidFill>
              </a:rPr>
              <a:t>Статистические данные по ипотеке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17423"/>
              </p:ext>
            </p:extLst>
          </p:nvPr>
        </p:nvGraphicFramePr>
        <p:xfrm>
          <a:off x="3826932" y="909094"/>
          <a:ext cx="8276168" cy="582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 vert="horz" lIns="0" tIns="0" rIns="0" bIns="0" rtlCol="0" anchor="ctr"/>
          <a:lstStyle/>
          <a:p>
            <a:fld id="{2EC4EB27-9ADE-42C2-9A98-47F5822B2EE7}" type="slidenum">
              <a:rPr lang="ru-RU" sz="1600">
                <a:solidFill>
                  <a:schemeClr val="tx1"/>
                </a:solidFill>
              </a:rPr>
              <a:pPr/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7858623" y="4204198"/>
            <a:ext cx="495623" cy="24622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610229062"/>
              </p:ext>
            </p:extLst>
          </p:nvPr>
        </p:nvGraphicFramePr>
        <p:xfrm>
          <a:off x="4177123" y="3019477"/>
          <a:ext cx="4190902" cy="335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8676" y="863191"/>
            <a:ext cx="11349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Постановление Правительства РФ от </a:t>
            </a:r>
            <a:r>
              <a:rPr lang="ru-RU" sz="1600" dirty="0" smtClean="0"/>
              <a:t>30.12.2017</a:t>
            </a:r>
            <a:r>
              <a:rPr lang="ru-RU" sz="1600" dirty="0"/>
              <a:t> г. </a:t>
            </a:r>
            <a:r>
              <a:rPr lang="ru-RU" sz="1600" dirty="0" smtClean="0"/>
              <a:t>№</a:t>
            </a:r>
            <a:r>
              <a:rPr lang="ru-RU" sz="1600" dirty="0"/>
              <a:t> </a:t>
            </a:r>
            <a:r>
              <a:rPr lang="ru-RU" sz="1600" dirty="0" smtClean="0"/>
              <a:t>1711 «Об </a:t>
            </a:r>
            <a:r>
              <a:rPr lang="ru-RU" sz="1600" dirty="0"/>
              <a:t>утверждении Правил предоставления субсидий из федерального бюджета российским кредитным организациям и акционерному обществу </a:t>
            </a:r>
            <a:r>
              <a:rPr lang="ru-RU" sz="1600" dirty="0" smtClean="0"/>
              <a:t>«ДОМ.РФ» </a:t>
            </a:r>
            <a:r>
              <a:rPr lang="ru-RU" sz="1600" dirty="0"/>
              <a:t>на возмещение недополученных доходов по выданным (приобретенным) жилищным (ипотечным) кредитам (займам), предоставленным гражданам Российской Федерации, имеющим </a:t>
            </a:r>
            <a:r>
              <a:rPr lang="ru-RU" sz="1600" dirty="0" smtClean="0"/>
              <a:t>детей»</a:t>
            </a:r>
            <a:endParaRPr lang="ru-RU" sz="1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4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7" name="Диаграмма 66"/>
          <p:cNvGraphicFramePr/>
          <p:nvPr>
            <p:extLst>
              <p:ext uri="{D42A27DB-BD31-4B8C-83A1-F6EECF244321}">
                <p14:modId xmlns:p14="http://schemas.microsoft.com/office/powerpoint/2010/main" val="3048648790"/>
              </p:ext>
            </p:extLst>
          </p:nvPr>
        </p:nvGraphicFramePr>
        <p:xfrm>
          <a:off x="0" y="3012870"/>
          <a:ext cx="4177123" cy="323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408676" y="2193684"/>
            <a:ext cx="11349936" cy="676718"/>
          </a:xfrm>
          <a:prstGeom prst="roundRect">
            <a:avLst/>
          </a:prstGeom>
          <a:gradFill flip="none" rotWithShape="1">
            <a:gsLst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По результатам опроса </a:t>
            </a:r>
            <a:r>
              <a:rPr lang="ru-RU" sz="2000" b="1" dirty="0" smtClean="0">
                <a:solidFill>
                  <a:schemeClr val="bg1"/>
                </a:solidFill>
              </a:rPr>
              <a:t>38</a:t>
            </a:r>
            <a:r>
              <a:rPr lang="ru-RU" dirty="0" smtClean="0">
                <a:solidFill>
                  <a:schemeClr val="bg1"/>
                </a:solidFill>
              </a:rPr>
              <a:t> банков сообщили о </a:t>
            </a:r>
            <a:r>
              <a:rPr lang="ru-RU" dirty="0">
                <a:solidFill>
                  <a:schemeClr val="bg1"/>
                </a:solidFill>
              </a:rPr>
              <a:t>поступлении </a:t>
            </a:r>
            <a:r>
              <a:rPr lang="ru-RU" sz="2000" b="1" dirty="0" smtClean="0">
                <a:solidFill>
                  <a:schemeClr val="bg1"/>
                </a:solidFill>
              </a:rPr>
              <a:t>127 671 </a:t>
            </a:r>
            <a:r>
              <a:rPr lang="ru-RU" dirty="0" smtClean="0">
                <a:solidFill>
                  <a:schemeClr val="bg1"/>
                </a:solidFill>
              </a:rPr>
              <a:t>заявок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429568" y="3078848"/>
            <a:ext cx="18831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Причины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/>
              <a:t>отказов</a:t>
            </a:r>
            <a:endParaRPr lang="ru-RU" sz="16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432800" y="3508647"/>
            <a:ext cx="375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28650" algn="l"/>
              </a:tabLs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17%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—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неудовлетворительное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финансовое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положение</a:t>
            </a: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38163" algn="l"/>
              </a:tabLst>
            </a:pP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38163" algn="l"/>
              </a:tabLst>
            </a:pP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—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иные причины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(в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т. ч. необходимость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доработки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кредитной документации)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38163" algn="l"/>
              </a:tabLst>
            </a:pP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1%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—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несоответствие требованиям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госпрограммы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</a:rPr>
              <a:t>«Льготная ипотека для семей с детьми»</a:t>
            </a:r>
          </a:p>
        </p:txBody>
      </p:sp>
    </p:spTree>
    <p:extLst>
      <p:ext uri="{BB962C8B-B14F-4D97-AF65-F5344CB8AC3E}">
        <p14:creationId xmlns:p14="http://schemas.microsoft.com/office/powerpoint/2010/main" val="9334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9249027" y="3448471"/>
            <a:ext cx="2280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есоответствие требованиям</a:t>
            </a:r>
          </a:p>
          <a:p>
            <a:r>
              <a:rPr lang="ru-RU" sz="12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госпрограммы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9249027" y="3976893"/>
            <a:ext cx="1212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2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ные причины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249027" y="4226195"/>
            <a:ext cx="2003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еудовлетворительное финансовое положение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3635" y="1000334"/>
            <a:ext cx="10834975" cy="53579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rgbClr val="00B050"/>
              </a:buClr>
              <a:buSzPct val="150000"/>
            </a:pPr>
            <a:r>
              <a:rPr lang="ru-RU" dirty="0" smtClean="0">
                <a:ea typeface="Calibri" panose="020F0502020204030204" pitchFamily="34" charset="0"/>
              </a:rPr>
              <a:t>Утверждена </a:t>
            </a:r>
            <a:r>
              <a:rPr lang="ru-RU" dirty="0">
                <a:ea typeface="Calibri" panose="020F0502020204030204" pitchFamily="34" charset="0"/>
              </a:rPr>
              <a:t>«</a:t>
            </a:r>
            <a:r>
              <a:rPr lang="ru-RU" dirty="0">
                <a:solidFill>
                  <a:schemeClr val="accent1"/>
                </a:solidFill>
                <a:ea typeface="Calibri" panose="020F0502020204030204" pitchFamily="34" charset="0"/>
              </a:rPr>
              <a:t>Концепция работы по </a:t>
            </a:r>
            <a:r>
              <a:rPr lang="ru-RU" dirty="0" smtClean="0">
                <a:solidFill>
                  <a:schemeClr val="accent1"/>
                </a:solidFill>
                <a:ea typeface="Calibri" panose="020F0502020204030204" pitchFamily="34" charset="0"/>
              </a:rPr>
              <a:t>контролю</a:t>
            </a:r>
            <a:r>
              <a:rPr lang="ru-RU" dirty="0" smtClean="0">
                <a:ea typeface="Calibri" panose="020F0502020204030204" pitchFamily="34" charset="0"/>
              </a:rPr>
              <a:t> за </a:t>
            </a:r>
            <a:r>
              <a:rPr lang="ru-RU" dirty="0">
                <a:ea typeface="Calibri" panose="020F0502020204030204" pitchFamily="34" charset="0"/>
              </a:rPr>
              <a:t>исполнением кредитными организациями </a:t>
            </a:r>
            <a:r>
              <a:rPr lang="ru-RU" dirty="0" smtClean="0">
                <a:ea typeface="Calibri" panose="020F0502020204030204" pitchFamily="34" charset="0"/>
              </a:rPr>
              <a:t>Постановления </a:t>
            </a:r>
            <a:r>
              <a:rPr lang="ru-RU" dirty="0">
                <a:ea typeface="Calibri" panose="020F0502020204030204" pitchFamily="34" charset="0"/>
              </a:rPr>
              <a:t>Правительства РФ от 30.12.2017 № </a:t>
            </a:r>
            <a:r>
              <a:rPr lang="ru-RU" dirty="0" smtClean="0">
                <a:ea typeface="Calibri" panose="020F0502020204030204" pitchFamily="34" charset="0"/>
              </a:rPr>
              <a:t>1711»</a:t>
            </a:r>
          </a:p>
          <a:p>
            <a:pPr algn="just">
              <a:buClr>
                <a:srgbClr val="00B050"/>
              </a:buClr>
              <a:buSzPct val="150000"/>
            </a:pPr>
            <a:endParaRPr lang="ru-RU" dirty="0" smtClean="0">
              <a:ea typeface="Calibri" panose="020F0502020204030204" pitchFamily="34" charset="0"/>
            </a:endParaRPr>
          </a:p>
          <a:p>
            <a:pPr algn="just">
              <a:buClr>
                <a:srgbClr val="00B050"/>
              </a:buClr>
              <a:buSzPct val="150000"/>
            </a:pPr>
            <a:r>
              <a:rPr lang="ru-RU" dirty="0" smtClean="0">
                <a:ea typeface="Calibri" panose="020F0502020204030204" pitchFamily="34" charset="0"/>
              </a:rPr>
              <a:t>На </a:t>
            </a:r>
            <a:r>
              <a:rPr lang="ru-RU" dirty="0">
                <a:ea typeface="Calibri" panose="020F0502020204030204" pitchFamily="34" charset="0"/>
              </a:rPr>
              <a:t>регулярной основе у банков запрашивается и анализируется </a:t>
            </a:r>
            <a:r>
              <a:rPr lang="ru-RU" dirty="0">
                <a:solidFill>
                  <a:schemeClr val="accent1"/>
                </a:solidFill>
                <a:ea typeface="Calibri" panose="020F0502020204030204" pitchFamily="34" charset="0"/>
              </a:rPr>
              <a:t>информация о ходе реализации </a:t>
            </a:r>
            <a:r>
              <a:rPr lang="ru-RU" dirty="0" smtClean="0">
                <a:ea typeface="Calibri" panose="020F0502020204030204" pitchFamily="34" charset="0"/>
              </a:rPr>
              <a:t>госпрограммы</a:t>
            </a:r>
          </a:p>
          <a:p>
            <a:pPr algn="just">
              <a:buClr>
                <a:srgbClr val="00B050"/>
              </a:buClr>
              <a:buSzPct val="150000"/>
            </a:pPr>
            <a:endParaRPr lang="ru-RU" dirty="0">
              <a:ea typeface="Calibri" panose="020F0502020204030204" pitchFamily="34" charset="0"/>
            </a:endParaRPr>
          </a:p>
          <a:p>
            <a:pPr algn="just">
              <a:buClr>
                <a:srgbClr val="00B050"/>
              </a:buClr>
              <a:buSzPct val="150000"/>
            </a:pPr>
            <a:r>
              <a:rPr lang="ru-RU" dirty="0">
                <a:solidFill>
                  <a:prstClr val="black"/>
                </a:solidFill>
              </a:rPr>
              <a:t>Опубликовано </a:t>
            </a:r>
            <a:r>
              <a:rPr lang="ru-RU" dirty="0">
                <a:solidFill>
                  <a:schemeClr val="accent1"/>
                </a:solidFill>
              </a:rPr>
              <a:t>информационное письмо </a:t>
            </a:r>
            <a:r>
              <a:rPr lang="ru-RU" dirty="0" smtClean="0">
                <a:solidFill>
                  <a:prstClr val="black"/>
                </a:solidFill>
              </a:rPr>
              <a:t>11.07.2019 о </a:t>
            </a:r>
            <a:r>
              <a:rPr lang="ru-RU" dirty="0">
                <a:solidFill>
                  <a:prstClr val="black"/>
                </a:solidFill>
              </a:rPr>
              <a:t>повышении информированности </a:t>
            </a:r>
            <a:r>
              <a:rPr lang="ru-RU" dirty="0" smtClean="0">
                <a:solidFill>
                  <a:prstClr val="black"/>
                </a:solidFill>
              </a:rPr>
              <a:t>населения,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а </a:t>
            </a:r>
            <a:r>
              <a:rPr lang="ru-RU" dirty="0">
                <a:solidFill>
                  <a:prstClr val="black"/>
                </a:solidFill>
              </a:rPr>
              <a:t>также об ускорении внедрения механизмов заключения/ рефинансирования </a:t>
            </a:r>
            <a:r>
              <a:rPr lang="ru-RU" dirty="0" smtClean="0">
                <a:solidFill>
                  <a:prstClr val="black"/>
                </a:solidFill>
              </a:rPr>
              <a:t>кредитов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на </a:t>
            </a:r>
            <a:r>
              <a:rPr lang="ru-RU" dirty="0">
                <a:solidFill>
                  <a:prstClr val="black"/>
                </a:solidFill>
              </a:rPr>
              <a:t>льготных </a:t>
            </a:r>
            <a:r>
              <a:rPr lang="ru-RU" dirty="0" smtClean="0">
                <a:solidFill>
                  <a:prstClr val="black"/>
                </a:solidFill>
              </a:rPr>
              <a:t>условиях</a:t>
            </a:r>
            <a:endParaRPr lang="ru-RU" dirty="0" smtClean="0">
              <a:ea typeface="Calibri" panose="020F0502020204030204" pitchFamily="34" charset="0"/>
            </a:endParaRPr>
          </a:p>
          <a:p>
            <a:pPr algn="just">
              <a:buClr>
                <a:srgbClr val="00B050"/>
              </a:buClr>
              <a:buSzPct val="150000"/>
            </a:pPr>
            <a:endParaRPr lang="ru-RU" dirty="0" smtClean="0">
              <a:ea typeface="Calibri" panose="020F0502020204030204" pitchFamily="34" charset="0"/>
            </a:endParaRPr>
          </a:p>
          <a:p>
            <a:pPr algn="just">
              <a:buClr>
                <a:srgbClr val="00B050"/>
              </a:buClr>
              <a:buSzPct val="150000"/>
            </a:pPr>
            <a:r>
              <a:rPr lang="ru-RU" dirty="0" smtClean="0"/>
              <a:t>Службой проведено </a:t>
            </a:r>
            <a:r>
              <a:rPr lang="ru-RU" b="1" dirty="0" smtClean="0">
                <a:solidFill>
                  <a:schemeClr val="accent1"/>
                </a:solidFill>
              </a:rPr>
              <a:t>11</a:t>
            </a:r>
            <a:r>
              <a:rPr lang="ru-RU" dirty="0" smtClean="0"/>
              <a:t> встреч с участием банков, Минфина и ПФР, в ходе которых достигнуто согласие на взаимодействие в рамках консультативных групп для рассмотрения сложных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неоднозначных кейсов</a:t>
            </a:r>
          </a:p>
          <a:p>
            <a:pPr algn="just">
              <a:buClr>
                <a:srgbClr val="00B050"/>
              </a:buClr>
              <a:buSzPct val="150000"/>
            </a:pPr>
            <a:endParaRPr lang="ru-RU" dirty="0" smtClean="0"/>
          </a:p>
          <a:p>
            <a:pPr algn="just">
              <a:buClr>
                <a:srgbClr val="00B050"/>
              </a:buClr>
              <a:buSzPct val="150000"/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крупнейшими </a:t>
            </a:r>
            <a:r>
              <a:rPr lang="ru-RU" dirty="0" smtClean="0">
                <a:solidFill>
                  <a:schemeClr val="tx1"/>
                </a:solidFill>
              </a:rPr>
              <a:t>банками  проводится регулярное </a:t>
            </a:r>
            <a:r>
              <a:rPr lang="ru-RU" dirty="0" smtClean="0">
                <a:solidFill>
                  <a:schemeClr val="accent1"/>
                </a:solidFill>
              </a:rPr>
              <a:t>взаимодействие</a:t>
            </a:r>
            <a:r>
              <a:rPr lang="ru-RU" dirty="0" smtClean="0">
                <a:solidFill>
                  <a:schemeClr val="tx1"/>
                </a:solidFill>
              </a:rPr>
              <a:t> по вопросам </a:t>
            </a:r>
            <a:r>
              <a:rPr lang="ru-RU" dirty="0" smtClean="0">
                <a:solidFill>
                  <a:schemeClr val="accent1"/>
                </a:solidFill>
              </a:rPr>
              <a:t>ускорения</a:t>
            </a:r>
            <a:r>
              <a:rPr lang="ru-RU" dirty="0" smtClean="0">
                <a:solidFill>
                  <a:schemeClr val="tx1"/>
                </a:solidFill>
              </a:rPr>
              <a:t> внедрения всех необходимых доработок для полноценной реализации программы</a:t>
            </a:r>
          </a:p>
        </p:txBody>
      </p:sp>
      <p:sp>
        <p:nvSpPr>
          <p:cNvPr id="9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</a:rPr>
              <a:t>«Льготная ипотека для семей с детьми</a:t>
            </a:r>
            <a:r>
              <a:rPr lang="ru-RU" b="1" dirty="0" smtClean="0">
                <a:solidFill>
                  <a:schemeClr val="accent1"/>
                </a:solidFill>
              </a:rPr>
              <a:t>»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503" y="1535545"/>
            <a:ext cx="419533" cy="41953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503" y="2339109"/>
            <a:ext cx="419533" cy="41953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503" y="3327400"/>
            <a:ext cx="419533" cy="4195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503" y="4457027"/>
            <a:ext cx="419533" cy="41953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503" y="5376887"/>
            <a:ext cx="419533" cy="4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4739" y="2298700"/>
            <a:ext cx="3790950" cy="436880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Публикация информационных материалов на портале </a:t>
            </a:r>
            <a:r>
              <a:rPr lang="en-US" dirty="0" smtClean="0">
                <a:solidFill>
                  <a:schemeClr val="accent1"/>
                </a:solidFill>
              </a:rPr>
              <a:t>fincult.info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84739" y="2503056"/>
            <a:ext cx="4142086" cy="398895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Размещение видеоролика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45875" y="2298700"/>
            <a:ext cx="4019125" cy="436880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ru-RU" sz="1000" dirty="0" smtClean="0"/>
          </a:p>
          <a:p>
            <a:pPr algn="ctr"/>
            <a:r>
              <a:rPr lang="ru-RU" dirty="0" smtClean="0"/>
              <a:t>Выпуск брошюры</a:t>
            </a:r>
            <a:r>
              <a:rPr lang="en-US" dirty="0" smtClean="0"/>
              <a:t>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ru-RU" dirty="0" err="1" smtClean="0"/>
              <a:t>лифлета</a:t>
            </a:r>
            <a:endParaRPr lang="ru-RU" dirty="0"/>
          </a:p>
          <a:p>
            <a:pPr algn="ctr"/>
            <a:r>
              <a:rPr lang="ru-RU" dirty="0"/>
              <a:t>(планируется)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2700" y="3219411"/>
            <a:ext cx="3541600" cy="35877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2338" y="3414496"/>
            <a:ext cx="2575752" cy="3319481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3564381" y="1303161"/>
            <a:ext cx="4782802" cy="747902"/>
          </a:xfrm>
          <a:prstGeom prst="roundRect">
            <a:avLst/>
          </a:prstGeom>
          <a:solidFill>
            <a:schemeClr val="accent1"/>
          </a:solidFill>
          <a:ln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Повышение информированности граждан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654" y="3414496"/>
            <a:ext cx="3817566" cy="3358563"/>
          </a:xfrm>
          <a:prstGeom prst="rect">
            <a:avLst/>
          </a:prstGeom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22" idx="1"/>
            <a:endCxn id="5" idx="0"/>
          </p:cNvCxnSpPr>
          <p:nvPr/>
        </p:nvCxnSpPr>
        <p:spPr>
          <a:xfrm rot="10800000" flipV="1">
            <a:off x="1970215" y="1677112"/>
            <a:ext cx="1594167" cy="621588"/>
          </a:xfrm>
          <a:prstGeom prst="bentConnector2">
            <a:avLst/>
          </a:prstGeom>
          <a:ln w="730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1"/>
          <p:cNvCxnSpPr>
            <a:stCxn id="22" idx="3"/>
            <a:endCxn id="16" idx="0"/>
          </p:cNvCxnSpPr>
          <p:nvPr/>
        </p:nvCxnSpPr>
        <p:spPr>
          <a:xfrm>
            <a:off x="8347183" y="1677112"/>
            <a:ext cx="1708255" cy="621588"/>
          </a:xfrm>
          <a:prstGeom prst="bentConnector2">
            <a:avLst/>
          </a:prstGeom>
          <a:ln w="730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1"/>
          <p:cNvCxnSpPr>
            <a:stCxn id="22" idx="2"/>
            <a:endCxn id="15" idx="0"/>
          </p:cNvCxnSpPr>
          <p:nvPr/>
        </p:nvCxnSpPr>
        <p:spPr>
          <a:xfrm>
            <a:off x="5955782" y="2051063"/>
            <a:ext cx="0" cy="451993"/>
          </a:xfrm>
          <a:prstGeom prst="straightConnector1">
            <a:avLst/>
          </a:prstGeom>
          <a:ln w="730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/>
                </a:solidFill>
              </a:rPr>
              <a:t>«Льготная ипотека для семей с детьми»</a:t>
            </a:r>
          </a:p>
        </p:txBody>
      </p:sp>
    </p:spTree>
    <p:extLst>
      <p:ext uri="{BB962C8B-B14F-4D97-AF65-F5344CB8AC3E}">
        <p14:creationId xmlns:p14="http://schemas.microsoft.com/office/powerpoint/2010/main" val="40744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266" y="1090348"/>
            <a:ext cx="11633729" cy="11063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8546A0-F491-4C9C-8263-56D8A02928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267" y="2631936"/>
            <a:ext cx="11895666" cy="126730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«Ипотечные каникулы» —</a:t>
            </a:r>
            <a:r>
              <a:rPr lang="ru-RU" dirty="0" smtClean="0"/>
              <a:t> льготный период </a:t>
            </a:r>
            <a:r>
              <a:rPr lang="ru-RU" dirty="0"/>
              <a:t>сроком </a:t>
            </a:r>
            <a:r>
              <a:rPr lang="ru-RU" b="1" dirty="0">
                <a:solidFill>
                  <a:schemeClr val="accent1"/>
                </a:solidFill>
              </a:rPr>
              <a:t>до 6 </a:t>
            </a:r>
            <a:r>
              <a:rPr lang="ru-RU" b="1" dirty="0" smtClean="0">
                <a:solidFill>
                  <a:schemeClr val="accent1"/>
                </a:solidFill>
              </a:rPr>
              <a:t>месяцев. </a:t>
            </a:r>
            <a:r>
              <a:rPr lang="ru-RU" dirty="0" smtClean="0"/>
              <a:t>В этот период </a:t>
            </a:r>
            <a:r>
              <a:rPr lang="ru-RU" b="1" dirty="0" smtClean="0">
                <a:solidFill>
                  <a:schemeClr val="accent1"/>
                </a:solidFill>
              </a:rPr>
              <a:t>по выбору заемщика </a:t>
            </a:r>
            <a:r>
              <a:rPr lang="ru-RU" dirty="0" smtClean="0"/>
              <a:t>можно либо полностью приостановить платежи </a:t>
            </a:r>
            <a:r>
              <a:rPr lang="ru-RU" dirty="0"/>
              <a:t>по кредиту либо </a:t>
            </a:r>
            <a:r>
              <a:rPr lang="ru-RU" dirty="0" smtClean="0"/>
              <a:t>уменьшить </a:t>
            </a:r>
            <a:r>
              <a:rPr lang="ru-RU" dirty="0"/>
              <a:t>их </a:t>
            </a:r>
            <a:r>
              <a:rPr lang="ru-RU" dirty="0" smtClean="0"/>
              <a:t>размер. Предоставляется 1 раз за срок действия кредитного договора по требованию заемщика, оказавшегося </a:t>
            </a:r>
            <a:r>
              <a:rPr lang="ru-RU" b="1" dirty="0" smtClean="0">
                <a:solidFill>
                  <a:schemeClr val="accent1"/>
                </a:solidFill>
              </a:rPr>
              <a:t>в трудной жизненной ситуации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6267" y="1119509"/>
            <a:ext cx="116337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№ </a:t>
            </a:r>
            <a:r>
              <a:rPr lang="ru-RU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76-ФЗ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отдельные законодательные акты Российской Федерации в части особенностей изменения условий кредитного договора, договора займа, которые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заключены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заемщиком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физическим лицом в целях, не связанных с осуществлением им предпринимательской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деятельности,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обязательства заемщика по которым обеспечены ипотекой, по требованию заемщика» </a:t>
            </a:r>
            <a:r>
              <a:rPr lang="ru-RU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(вступил </a:t>
            </a:r>
            <a:r>
              <a:rPr lang="ru-RU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</a:t>
            </a:r>
            <a:r>
              <a:rPr lang="ru-RU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31.07.2019)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7</a:t>
            </a:fld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2396994" y="5509882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4079742" y="5494006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986202" y="5724924"/>
            <a:ext cx="1249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Срок окончания кредита </a:t>
            </a:r>
          </a:p>
        </p:txBody>
      </p:sp>
      <p:sp>
        <p:nvSpPr>
          <p:cNvPr id="78" name="Левая фигурная скобка 77"/>
          <p:cNvSpPr/>
          <p:nvPr/>
        </p:nvSpPr>
        <p:spPr>
          <a:xfrm rot="5400000">
            <a:off x="3092320" y="4478008"/>
            <a:ext cx="304801" cy="1682750"/>
          </a:xfrm>
          <a:prstGeom prst="leftBrace">
            <a:avLst>
              <a:gd name="adj1" fmla="val 39173"/>
              <a:gd name="adj2" fmla="val 50000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79" name="TextBox 78"/>
          <p:cNvSpPr txBox="1"/>
          <p:nvPr/>
        </p:nvSpPr>
        <p:spPr>
          <a:xfrm>
            <a:off x="2320090" y="4624873"/>
            <a:ext cx="180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/>
                </a:solidFill>
              </a:rPr>
              <a:t>Льготный период</a:t>
            </a:r>
          </a:p>
          <a:p>
            <a:pPr algn="ctr"/>
            <a:r>
              <a:rPr lang="ru-RU" sz="1400" b="1" dirty="0">
                <a:solidFill>
                  <a:schemeClr val="accent1"/>
                </a:solidFill>
              </a:rPr>
              <a:t> 6 месяцев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787395" y="5659099"/>
            <a:ext cx="11906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Начало льготного периода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H="1">
            <a:off x="1918271" y="5509873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490783" y="5655922"/>
            <a:ext cx="11906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Конец льготного периода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H="1">
            <a:off x="7895407" y="5500357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870378" y="3902093"/>
            <a:ext cx="6357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Платежи, которые не были уплачены</a:t>
            </a:r>
            <a:br>
              <a:rPr lang="ru-RU" sz="1400" dirty="0"/>
            </a:br>
            <a:r>
              <a:rPr lang="ru-RU" sz="1400" dirty="0"/>
              <a:t>в связи с установлением льготного </a:t>
            </a:r>
            <a:r>
              <a:rPr lang="ru-RU" sz="1400" dirty="0" smtClean="0"/>
              <a:t>периода,</a:t>
            </a:r>
            <a:br>
              <a:rPr lang="ru-RU" sz="1400" dirty="0" smtClean="0"/>
            </a:br>
            <a:r>
              <a:rPr lang="ru-RU" sz="1400" dirty="0" smtClean="0"/>
              <a:t>уплачиваются </a:t>
            </a:r>
            <a:r>
              <a:rPr lang="ru-RU" sz="1400" dirty="0"/>
              <a:t>заёмщиком</a:t>
            </a:r>
            <a:br>
              <a:rPr lang="ru-RU" sz="1400" dirty="0"/>
            </a:br>
            <a:r>
              <a:rPr lang="ru-RU" sz="1400" b="1" dirty="0">
                <a:solidFill>
                  <a:schemeClr val="accent1"/>
                </a:solidFill>
              </a:rPr>
              <a:t>в конце срока кредитного договора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81400" y="5702088"/>
            <a:ext cx="2985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Заемщик возобновляет платежи</a:t>
            </a:r>
            <a:br>
              <a:rPr lang="ru-RU" sz="1400" dirty="0"/>
            </a:br>
            <a:r>
              <a:rPr lang="ru-RU" sz="1400" dirty="0">
                <a:solidFill>
                  <a:schemeClr val="accent1"/>
                </a:solidFill>
              </a:rPr>
              <a:t>на первоначальных условиях</a:t>
            </a:r>
            <a:r>
              <a:rPr lang="ru-RU" sz="1400" dirty="0"/>
              <a:t> (размер, количество, периодичность)</a:t>
            </a:r>
          </a:p>
        </p:txBody>
      </p:sp>
      <p:sp>
        <p:nvSpPr>
          <p:cNvPr id="86" name="Левая фигурная скобка 85"/>
          <p:cNvSpPr/>
          <p:nvPr/>
        </p:nvSpPr>
        <p:spPr>
          <a:xfrm rot="5400000">
            <a:off x="8584388" y="4478008"/>
            <a:ext cx="304801" cy="1682750"/>
          </a:xfrm>
          <a:prstGeom prst="leftBrace">
            <a:avLst>
              <a:gd name="adj1" fmla="val 39174"/>
              <a:gd name="adj2" fmla="val 50000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1918279" y="5582897"/>
            <a:ext cx="598347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901752" y="5582898"/>
            <a:ext cx="27762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8238307" y="5582898"/>
            <a:ext cx="19508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8485957" y="5582898"/>
            <a:ext cx="19508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8736781" y="5582898"/>
            <a:ext cx="19508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8986201" y="5582898"/>
            <a:ext cx="19508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9241606" y="5582898"/>
            <a:ext cx="19508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9512878" y="5582898"/>
            <a:ext cx="15240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Развернутая стрелка 94"/>
          <p:cNvSpPr/>
          <p:nvPr/>
        </p:nvSpPr>
        <p:spPr>
          <a:xfrm>
            <a:off x="4079742" y="4927168"/>
            <a:ext cx="3938639" cy="353551"/>
          </a:xfrm>
          <a:prstGeom prst="uturnArrow">
            <a:avLst>
              <a:gd name="adj1" fmla="val 14333"/>
              <a:gd name="adj2" fmla="val 25000"/>
              <a:gd name="adj3" fmla="val 45000"/>
              <a:gd name="adj4" fmla="val 21667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flipH="1">
            <a:off x="2673594" y="5500472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2978008" y="5500358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3284856" y="5500358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H="1">
            <a:off x="3550314" y="5501057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3820179" y="5485232"/>
            <a:ext cx="6350" cy="177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Ипотечные каникулы</a:t>
            </a:r>
            <a:endParaRPr lang="ru-RU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2573" y="2446717"/>
            <a:ext cx="5214244" cy="39891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Результаты рассмотрения требований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07206" y="2446717"/>
            <a:ext cx="5551405" cy="39891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Причины отказа в удовлетворении требований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5346" y="3003383"/>
            <a:ext cx="5831859" cy="32863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09346" y="2989082"/>
            <a:ext cx="5588950" cy="34480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Ипотечные каникулы</a:t>
            </a:r>
            <a:endParaRPr lang="ru-RU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5416" y="1000334"/>
            <a:ext cx="11343195" cy="53579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 algn="just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</a:rPr>
              <a:t>Службой </a:t>
            </a:r>
            <a:r>
              <a:rPr lang="ru-RU" dirty="0" smtClean="0">
                <a:ea typeface="Calibri" panose="020F0502020204030204" pitchFamily="34" charset="0"/>
              </a:rPr>
              <a:t>проведён </a:t>
            </a:r>
            <a:r>
              <a:rPr lang="ru-RU" dirty="0">
                <a:ea typeface="Calibri" panose="020F0502020204030204" pitchFamily="34" charset="0"/>
              </a:rPr>
              <a:t>опрос </a:t>
            </a:r>
            <a:r>
              <a:rPr lang="ru-RU" sz="2000" b="1" dirty="0">
                <a:solidFill>
                  <a:schemeClr val="accent1"/>
                </a:solidFill>
                <a:ea typeface="Calibri" panose="020F0502020204030204" pitchFamily="34" charset="0"/>
              </a:rPr>
              <a:t>30</a:t>
            </a:r>
            <a:r>
              <a:rPr lang="ru-RU" dirty="0">
                <a:ea typeface="Calibri" panose="020F0502020204030204" pitchFamily="34" charset="0"/>
              </a:rPr>
              <a:t> кредиторов</a:t>
            </a:r>
          </a:p>
          <a:p>
            <a:pPr marL="285750" indent="-285750" algn="just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endParaRPr lang="ru-RU" dirty="0">
              <a:ea typeface="Calibri" panose="020F0502020204030204" pitchFamily="34" charset="0"/>
            </a:endParaRPr>
          </a:p>
          <a:p>
            <a:pPr marL="285750" indent="-285750" algn="just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</a:rPr>
              <a:t>Всего кредиторам поступило </a:t>
            </a:r>
            <a:r>
              <a:rPr lang="ru-RU" sz="2000" b="1" dirty="0">
                <a:solidFill>
                  <a:schemeClr val="accent1"/>
                </a:solidFill>
                <a:ea typeface="Calibri" panose="020F0502020204030204" pitchFamily="34" charset="0"/>
              </a:rPr>
              <a:t>15 523 </a:t>
            </a:r>
            <a:r>
              <a:rPr lang="ru-RU" dirty="0" smtClean="0">
                <a:ea typeface="Calibri" panose="020F0502020204030204" pitchFamily="34" charset="0"/>
              </a:rPr>
              <a:t>требования</a:t>
            </a:r>
            <a:endParaRPr lang="ru-RU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ctr"/>
          <a:lstStyle/>
          <a:p>
            <a:fld id="{10AA99AE-6A35-4C1E-8082-A4A87B5CA521}" type="slidenum">
              <a:rPr lang="ru-RU">
                <a:solidFill>
                  <a:schemeClr val="tx1"/>
                </a:solidFill>
              </a:rPr>
              <a:pPr/>
              <a:t>9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224" y="1068224"/>
            <a:ext cx="3966401" cy="2391418"/>
          </a:xfrm>
          <a:prstGeom prst="roundRect">
            <a:avLst/>
          </a:prstGeom>
          <a:gradFill flip="none" rotWithShape="1">
            <a:gsLst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 июля по декабрь 2019 </a:t>
            </a:r>
            <a:r>
              <a:rPr lang="ru-RU" dirty="0" smtClean="0">
                <a:solidFill>
                  <a:schemeClr val="bg1"/>
                </a:solidFill>
              </a:rPr>
              <a:t>года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Банк России </a:t>
            </a:r>
            <a:r>
              <a:rPr lang="ru-RU" dirty="0" smtClean="0">
                <a:solidFill>
                  <a:schemeClr val="bg1"/>
                </a:solidFill>
              </a:rPr>
              <a:t>поступило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645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обращений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13605" y="3998112"/>
            <a:ext cx="7254976" cy="1885010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solidFill>
                  <a:schemeClr val="accent1"/>
                </a:solidFill>
              </a:rPr>
              <a:t>Планы на 2020 год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ежеквартальный опрос банков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адресная работа по конкретным кейсам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опубликование информационного письма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или выработка предложений </a:t>
            </a:r>
            <a:r>
              <a:rPr lang="ru-RU" dirty="0">
                <a:solidFill>
                  <a:schemeClr val="tx1"/>
                </a:solidFill>
              </a:rPr>
              <a:t>о внесении изменений в з</a:t>
            </a:r>
            <a:r>
              <a:rPr lang="ru-RU" dirty="0" smtClean="0">
                <a:solidFill>
                  <a:schemeClr val="tx1"/>
                </a:solidFill>
              </a:rPr>
              <a:t>акон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5633" y="1335984"/>
            <a:ext cx="676334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Банки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сообщают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заемщикам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причины отказа</a:t>
            </a:r>
          </a:p>
          <a:p>
            <a:endParaRPr lang="ru-RU" sz="800" dirty="0"/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удостоверения</a:t>
            </a:r>
            <a:r>
              <a:rPr lang="ru-RU" dirty="0"/>
              <a:t> </a:t>
            </a:r>
            <a:r>
              <a:rPr lang="ru-RU" dirty="0" smtClean="0"/>
              <a:t>обстоятельств о наступлении </a:t>
            </a:r>
            <a:r>
              <a:rPr lang="ru-RU" dirty="0"/>
              <a:t>трудной жизненной ситуации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иными документами</a:t>
            </a:r>
          </a:p>
          <a:p>
            <a:endParaRPr lang="ru-RU" sz="800" dirty="0"/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Отказ</a:t>
            </a:r>
            <a:r>
              <a:rPr lang="ru-RU" dirty="0" smtClean="0"/>
              <a:t> в предоставлении «Ипотечных каникул»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заемщикам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имеющим просроченную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задолженность</a:t>
            </a:r>
            <a:endParaRPr lang="ru-RU" sz="800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605" y="1367658"/>
            <a:ext cx="347502" cy="31092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605" y="1903443"/>
            <a:ext cx="347502" cy="31092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605" y="2594688"/>
            <a:ext cx="347502" cy="310923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349224" y="4009089"/>
            <a:ext cx="3966401" cy="1885009"/>
          </a:xfrm>
          <a:prstGeom prst="roundRect">
            <a:avLst/>
          </a:prstGeom>
          <a:gradFill flip="none" rotWithShape="1">
            <a:gsLst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 адрес кредиторов направлено </a:t>
            </a:r>
            <a:r>
              <a:rPr lang="ru-RU" sz="2000" b="1" dirty="0">
                <a:solidFill>
                  <a:schemeClr val="bg1"/>
                </a:solidFill>
              </a:rPr>
              <a:t>4 </a:t>
            </a:r>
            <a:r>
              <a:rPr lang="ru-RU" sz="2000" b="1" dirty="0" smtClean="0">
                <a:solidFill>
                  <a:schemeClr val="bg1"/>
                </a:solidFill>
              </a:rPr>
              <a:t>рекомендации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о </a:t>
            </a:r>
            <a:r>
              <a:rPr lang="ru-RU" dirty="0">
                <a:solidFill>
                  <a:schemeClr val="bg1"/>
                </a:solidFill>
              </a:rPr>
              <a:t>корректировке </a:t>
            </a:r>
            <a:r>
              <a:rPr lang="ru-RU" dirty="0" smtClean="0">
                <a:solidFill>
                  <a:schemeClr val="bg1"/>
                </a:solidFill>
              </a:rPr>
              <a:t>подходов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применению </a:t>
            </a:r>
            <a:r>
              <a:rPr lang="ru-RU" dirty="0" smtClean="0">
                <a:solidFill>
                  <a:schemeClr val="bg1"/>
                </a:solidFill>
              </a:rPr>
              <a:t>норм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при </a:t>
            </a:r>
            <a:r>
              <a:rPr lang="ru-RU" dirty="0">
                <a:solidFill>
                  <a:schemeClr val="bg1"/>
                </a:solidFill>
              </a:rPr>
              <a:t>предоставлении «ипотечных каникул»</a:t>
            </a:r>
          </a:p>
        </p:txBody>
      </p:sp>
      <p:sp>
        <p:nvSpPr>
          <p:cNvPr id="14" name="Нижний колонтитул 2"/>
          <p:cNvSpPr txBox="1">
            <a:spLocks/>
          </p:cNvSpPr>
          <p:nvPr/>
        </p:nvSpPr>
        <p:spPr>
          <a:xfrm>
            <a:off x="2023084" y="417543"/>
            <a:ext cx="8439150" cy="3240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Ипотечные каникулы</a:t>
            </a:r>
            <a:endParaRPr lang="ru-RU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IpIzr5SFC5COzppyVes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VufdmvQUqsAqCDahd7.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dydfguT6i7XFmlFaqs7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MoQno3SEqrp9z2gDZMC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A.AcUKTQ.S4fB6W6unz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vokFvKxQz6TKa6Rp3ra8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zpuh4PTpWgNnrKIxcF8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bFLyWfTtGwTkkgSIO6W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_v1kFcQ_.pKzKxS7Lp.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.ftWSLVRIOHk8ES9aNE6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GT.KNaQlO6bnJY38ZJB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PEPu9EcQi2zxBiGxfC6e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4z.it9BQoy3ch8jhDdW7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DVOh4fSEGCfisGFuISS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baDv8BRgSHJ5oNwWX39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62cqiqJSDSry9iwti3p2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GBGnqnQW.U_HeI0QTmG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APZOZCTEmm4HtimNY11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MQmMKkSQqYpIhVJ.uY4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fjxvZPT9unKUE9xyixa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EE7S41ET02BzekYUpszL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sZRtMOrSTeqQfAu595nh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cylTNdT9uqMjbTjw1ra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PYqdjxTJCIOZRoSCgNX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bshRZ4QgWOq3KnCRaMr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NDdZmHQnuNzHC6c6XA9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TNLCb4SKCkrzLm0jH4l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A4N0hfXTx2Bu0gtPf7Py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fGyK1ZoRdmK0MoZGVd1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0WHfVpQYqaWgVJBpmlE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qAlJrdQKCsY3Smoh4U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.e4sfNR_aztt96ajMAN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vC9xXWQbagLmiOjbPms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IrPOTWXSxyxuApPLrN88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c6OjBvQgCt5j1xvHM1p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RTHpX_QBGRZXRAEeBTA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35B8gXUQPa8G0xBcPTXF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GVJ04vQGS9kucItoD41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Zlzif1bT_.xqT.1Cibqa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JeDFcSQQeiy0hk92Jow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nAuNFP3S4uvzVtQGTMm2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Ug2y0k7SoieWmDvHVDMf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h4BbbPPQZyRVwGjxTEdl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EYnXeBGTc.EWIESRJSu2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GrLFYDTQqxPZxCYGqZq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6GmNYZ5Q1Sn_UVwb_qUd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RAyTRWTMeY_XQ_2P4of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cAFlroS5avuQwd6wxG2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WMWDanTd2kkHtBTD_hr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Et4m1KdSr6KartIONiTE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BT0AnuRZu_2Uk1bZmjb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nTmThGQVmZdN9sK9qo3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nFHtyTTJm6XqCLHLCJR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G5N9_zSnyx3fYHjFDR5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14AWEzdRaaIwbsuHl0wa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3Qdhq6ESleqwb9nACccv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ZvSLwqR16vZAgab7M2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CxCosXVTpmkd96v6jSU4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xaAIawSxa1vF_odvTLb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UIzVlqTZK.Ek_yaWcNA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uxOwz53TpGHYiwUNR2YK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CvYSnvQzWIptl5wGYNc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yGFOGb8RMCNSpmJCumWq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E9RImPlRluegnzApusR.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0yWQTkYTXqJ6meN31f.F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TNR1KBRxu4bUWN6uYQ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PvxNLDTp2ZSftstQa0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ftoSQ9RgetuF8_rnB04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2VCddET2CXGkup7Fe3g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4esGSBSWihhqrSVetv.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.k6CjuTN27eMnBaVWL8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Lv1rPcRxadoh0EoQhwI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YGV8pZRGaX89dKnzmuW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I9JNiPVSTu4nb4pqdhSZ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jIH6vSSVyx_9s3v5358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iZPIEeTw.__bZ736xIv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Xp0i_VTFy86anfLXL2X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jcbParMQNyXV.kednmF6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RBUAq6R0GQnOKVxaJyh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Xpc1i4SVqQKDQkkjWyR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xvPH5UvRIGDSIZNJmrCS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9hqIs7fRbOjEioV8QbVt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.abvbOfQamLPhEJcXe7k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OTSLnEQJC6vjTDgLhvb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vweJnHT_e7GNyNGKWcY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Vg3wU8T6eqbHEV6.RFl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_CSFySSn6ku8FSxkxk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8KurSirSHehASh5xF64I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StlOXQJTIW6GYLnc5p.t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g71Mu0.QUOFGghZnlR6W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_EddJjQfu1eBr.tJuQa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UptpaaThaEGbbJWy71n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AXj9ERRgGfApDatpHX6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ycADgKyRdqu25AOkKu8t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7WUzv8WS_6kM4HzqRtus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D7ZMSsQmik9WpTGa0mi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dOJgQiS6ii5DynCx9c2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1Rp.2SzT.WtdBXCgBXU9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jtdtODRv.NhvOv8Jq7E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vc1BTdSbCrrBH49Xt_Q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cYmbpqQf65nXUnEn3ek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_oVAX3R6CRkDzmeX15H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7egdCcTZOepOksBqWo9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.CJYHpZSaabchJcM8X9M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JcA0rTSzuMz9H2fAn6Q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M_YJpS.TWiiVEiuRD_Ni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XDRISgQUa0CBWs2Wen7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wy6yMJSR2OF88V4Muao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9rt_qsxSqOvvwF29YyWb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NCXyzTRoWZ6FgF.G3cB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JMnMjk6SsCxGHQOMPP7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y4bkiVSU2mbTQACQgom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uA80q_RoqNP1dJIwjnu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vCbfEyQaKU4X3uUHKE0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0O.nZhTy.usPIpINMpo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dG6qPnTQaQQuWOYL.V9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ll0tcrRUG0oslyApujq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cKpbVCSXWG1zMYYt6Mr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Gg7PjgQjGNWrrWhq..E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7O.ld_lQJCJ5NCT0WNv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eNBwoeRSaIPexkuGWpR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9sJmCkjQkaeLuNAoQody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hPpBepS4eAX66AFJ783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K2PGdfRTiNpnqX5lsG9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6RhSPHtSzG9SiNsQm71Z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oRT9VFSv2JWG4yE.Mod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GZUJMVS3qzPcCb.aIqK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2ER4wuR8WMYOWf_Dcsg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zxLYqbvShm9Nj4jdku4U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tRuqjEKT2WcFXCgszfo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ZTuzdtR.q_YL9zSsTRr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eJ9d0LT4aW0uTJw.IJ0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.V4VxNqTiqj9bwyA52VC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LCvPTdYS3yPBdRbx_9KI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wL4c7ZuSXyOeOisy9e6O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si5peYRsuj1F01E30HJ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sTjq8tQi2KciSBoPZsY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HmghE7SgKRxHEeYrtgG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Ftr9JkSmiCO1FrBAgjr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jEkL2LRkqcYSu3dDc4E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g81zuZuRaKthAh7fbobnQ"/>
</p:tagLst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888A8D"/>
      </a:dk2>
      <a:lt2>
        <a:srgbClr val="C4C4C6"/>
      </a:lt2>
      <a:accent1>
        <a:srgbClr val="0082BB"/>
      </a:accent1>
      <a:accent2>
        <a:srgbClr val="00BCE7"/>
      </a:accent2>
      <a:accent3>
        <a:srgbClr val="FAA61A"/>
      </a:accent3>
      <a:accent4>
        <a:srgbClr val="FFD485"/>
      </a:accent4>
      <a:accent5>
        <a:srgbClr val="ED1B34"/>
      </a:accent5>
      <a:accent6>
        <a:srgbClr val="F2665E"/>
      </a:accent6>
      <a:hlink>
        <a:srgbClr val="0082BB"/>
      </a:hlink>
      <a:folHlink>
        <a:srgbClr val="FAA61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888A8D"/>
    </a:dk2>
    <a:lt2>
      <a:srgbClr val="C4C4C6"/>
    </a:lt2>
    <a:accent1>
      <a:srgbClr val="0082BB"/>
    </a:accent1>
    <a:accent2>
      <a:srgbClr val="00BCE7"/>
    </a:accent2>
    <a:accent3>
      <a:srgbClr val="FAA61A"/>
    </a:accent3>
    <a:accent4>
      <a:srgbClr val="FFD485"/>
    </a:accent4>
    <a:accent5>
      <a:srgbClr val="ED1B34"/>
    </a:accent5>
    <a:accent6>
      <a:srgbClr val="F2665E"/>
    </a:accent6>
    <a:hlink>
      <a:srgbClr val="0082BB"/>
    </a:hlink>
    <a:folHlink>
      <a:srgbClr val="FAA61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53CCCCADF644845B44679F97B4379F0" ma:contentTypeVersion="0" ma:contentTypeDescription="Создание документа." ma:contentTypeScope="" ma:versionID="ef47a5b501aada306549bc583c7466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9C1916-9DDC-42C6-8591-BCDC8C194E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4FC562-063A-458C-8172-F6BB87557D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6E3D5-E39D-444D-9600-2B9B0AD40D17}">
  <ds:schemaRefs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4673</TotalTime>
  <Words>1705</Words>
  <Application>Microsoft Office PowerPoint</Application>
  <PresentationFormat>Произвольный</PresentationFormat>
  <Paragraphs>335</Paragraphs>
  <Slides>20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 2019 год субъектам МСП было выдано новых кредитов на сумму 7,82 трлн рублей, что на 14,8% больше, чем за 2018 год. Темп прироста объема кредитования субъектов МСП за 2018 год по сравнению с 2017 годом был ниже и составлял 11,4%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brodik</dc:creator>
  <cp:lastModifiedBy>Ганиев Р.Р.</cp:lastModifiedBy>
  <cp:revision>218</cp:revision>
  <cp:lastPrinted>2018-11-09T14:38:56Z</cp:lastPrinted>
  <dcterms:created xsi:type="dcterms:W3CDTF">2018-11-05T17:34:13Z</dcterms:created>
  <dcterms:modified xsi:type="dcterms:W3CDTF">2020-02-27T03:47:31Z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0x010100653CCCCADF644845B44679F97B4379F0</vt:lpwstr>
  </property>
</Properties>
</file>