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  <p:sldMasterId id="2147483649" r:id="rId2"/>
    <p:sldMasterId id="2147483696" r:id="rId3"/>
  </p:sldMasterIdLst>
  <p:notesMasterIdLst>
    <p:notesMasterId r:id="rId7"/>
  </p:notesMasterIdLst>
  <p:handoutMasterIdLst>
    <p:handoutMasterId r:id="rId8"/>
  </p:handoutMasterIdLst>
  <p:sldIdLst>
    <p:sldId id="256" r:id="rId4"/>
    <p:sldId id="438" r:id="rId5"/>
    <p:sldId id="417" r:id="rId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Березина Елена Анатольевна" initials="БЕА" lastIdx="13" clrIdx="0"/>
  <p:cmAuthor id="1" name="Бесчастных Дина Юрьевна" initials="БДЮ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B81E16"/>
    <a:srgbClr val="F6621A"/>
    <a:srgbClr val="CC3300"/>
    <a:srgbClr val="990000"/>
    <a:srgbClr val="71F03E"/>
    <a:srgbClr val="4F0C09"/>
    <a:srgbClr val="FFD757"/>
    <a:srgbClr val="FBF237"/>
    <a:srgbClr val="F4EE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09" autoAdjust="0"/>
    <p:restoredTop sz="55639" autoAdjust="0"/>
  </p:normalViewPr>
  <p:slideViewPr>
    <p:cSldViewPr>
      <p:cViewPr>
        <p:scale>
          <a:sx n="100" d="100"/>
          <a:sy n="100" d="100"/>
        </p:scale>
        <p:origin x="-2340" y="-612"/>
      </p:cViewPr>
      <p:guideLst>
        <p:guide orient="horz" pos="2115"/>
        <p:guide pos="21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86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873" cy="495693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198" y="0"/>
            <a:ext cx="2945873" cy="495693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r">
              <a:defRPr sz="1200"/>
            </a:lvl1pPr>
          </a:lstStyle>
          <a:p>
            <a:fld id="{F997CEB9-82DE-4077-8614-E478E3B61DB2}" type="datetimeFigureOut">
              <a:rPr lang="ru-RU" smtClean="0"/>
              <a:t>29.05.2014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9347"/>
            <a:ext cx="2945873" cy="495693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198" y="9429347"/>
            <a:ext cx="2945873" cy="495693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r">
              <a:defRPr sz="1200"/>
            </a:lvl1pPr>
          </a:lstStyle>
          <a:p>
            <a:fld id="{9B49E881-6689-4DBE-8A62-14014CBE184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59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45873" cy="49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04" tIns="46104" rIns="92204" bIns="4610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02" y="0"/>
            <a:ext cx="2945873" cy="49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04" tIns="46104" rIns="92204" bIns="4610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715479"/>
            <a:ext cx="5438783" cy="4466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04" tIns="46104" rIns="92204" bIns="461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429351"/>
            <a:ext cx="2945873" cy="49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04" tIns="46104" rIns="92204" bIns="4610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02" y="9429351"/>
            <a:ext cx="2945873" cy="49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04" tIns="46104" rIns="92204" bIns="4610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B9F5BA-AC78-4945-A3BB-D6ADDB52E48F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8282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900" i="0" dirty="0" smtClean="0"/>
              <a:t>Добрый день, уважаемые коллеги!</a:t>
            </a:r>
          </a:p>
          <a:p>
            <a:pPr algn="just"/>
            <a:endParaRPr lang="ru-RU" sz="900" i="0" dirty="0" smtClean="0"/>
          </a:p>
          <a:p>
            <a:pPr algn="just"/>
            <a:r>
              <a:rPr lang="ru-RU" sz="900" i="0" dirty="0" smtClean="0"/>
              <a:t>Я рад приветствовать всех</a:t>
            </a:r>
            <a:r>
              <a:rPr lang="ru-RU" sz="900" i="0" baseline="0" dirty="0" smtClean="0"/>
              <a:t> участников заседания </a:t>
            </a:r>
            <a:r>
              <a:rPr lang="ru-RU" sz="900" b="1" i="0" baseline="0" dirty="0" smtClean="0"/>
              <a:t>Совета Ассоциации региональных банков России</a:t>
            </a:r>
            <a:r>
              <a:rPr lang="ru-RU" sz="900" i="0" baseline="0" dirty="0" smtClean="0"/>
              <a:t>.</a:t>
            </a:r>
          </a:p>
          <a:p>
            <a:pPr algn="just"/>
            <a:endParaRPr lang="ru-RU" sz="900" i="0" baseline="0" dirty="0" smtClean="0"/>
          </a:p>
          <a:p>
            <a:pPr algn="just"/>
            <a:r>
              <a:rPr lang="ru-RU" sz="900" i="0" baseline="0" dirty="0" smtClean="0"/>
              <a:t>Наша сегодняшняя встреча носит название «</a:t>
            </a:r>
            <a:r>
              <a:rPr lang="ru-RU" sz="900" b="1" i="0" baseline="0" dirty="0" smtClean="0"/>
              <a:t>О развитии государственной программы поддержки предпринимательства в России</a:t>
            </a:r>
            <a:r>
              <a:rPr lang="ru-RU" sz="900" i="0" baseline="0" dirty="0" smtClean="0"/>
              <a:t>»</a:t>
            </a:r>
          </a:p>
          <a:p>
            <a:pPr algn="just"/>
            <a:endParaRPr lang="ru-RU" sz="900" i="0" baseline="0" dirty="0" smtClean="0"/>
          </a:p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900" dirty="0" smtClean="0"/>
              <a:t>Стратегия поддержки и развития малого и среднего предпринимательства в России</a:t>
            </a:r>
            <a:r>
              <a:rPr lang="ru-RU" sz="900" baseline="0" dirty="0" smtClean="0"/>
              <a:t> представляет собой целую </a:t>
            </a:r>
            <a:r>
              <a:rPr lang="ru-RU" sz="900" b="0" baseline="0" dirty="0" smtClean="0"/>
              <a:t>систему взаимосвязанных инструментов: органы законодательной и исполнительной власти, общественные организации, институты развития. </a:t>
            </a:r>
          </a:p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900" b="0" baseline="0" dirty="0" smtClean="0"/>
          </a:p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baseline="0" dirty="0" smtClean="0"/>
              <a:t>Наш Банк - </a:t>
            </a:r>
            <a:r>
              <a:rPr lang="ru-RU" sz="900" b="1" i="0" baseline="0" dirty="0" smtClean="0"/>
              <a:t>Российский Банк поддержки малого и среднего предпринимательства </a:t>
            </a:r>
            <a:r>
              <a:rPr lang="ru-RU" sz="900" i="0" baseline="0" dirty="0" smtClean="0"/>
              <a:t>(или сокращенно </a:t>
            </a:r>
            <a:r>
              <a:rPr lang="ru-RU" sz="900" b="1" i="0" baseline="0" dirty="0" smtClean="0"/>
              <a:t>МСП Банк</a:t>
            </a:r>
            <a:r>
              <a:rPr lang="ru-RU" sz="900" i="0" baseline="0" dirty="0" smtClean="0"/>
              <a:t>) является, на сегодняшний день, одним из главных институтов развития, оказывающим комплексную поддержку и заботливо растящим российский малый и средний бизнес.  </a:t>
            </a:r>
            <a:endParaRPr lang="ru-RU" sz="900" b="0" baseline="0" dirty="0" smtClean="0"/>
          </a:p>
          <a:p>
            <a:pPr algn="just"/>
            <a:endParaRPr lang="ru-RU" sz="900" i="0" baseline="0" dirty="0" smtClean="0"/>
          </a:p>
          <a:p>
            <a:pPr algn="just"/>
            <a:r>
              <a:rPr lang="ru-RU" sz="900" i="0" baseline="0" dirty="0" smtClean="0"/>
              <a:t>Мы действительно много делаем для успешного развития МСП в России, верим в большой потенциал российского предпринимательства. </a:t>
            </a:r>
          </a:p>
          <a:p>
            <a:pPr algn="just"/>
            <a:r>
              <a:rPr lang="ru-RU" sz="900" i="0" baseline="0" dirty="0" smtClean="0"/>
              <a:t>Я рад возможности рассказать о деятельности Банка в этом направлении.</a:t>
            </a:r>
            <a:endParaRPr lang="ru-RU" sz="900" i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9F5BA-AC78-4945-A3BB-D6ADDB52E48F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782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9F5BA-AC78-4945-A3BB-D6ADDB52E48F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8964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48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15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493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51520" y="2924944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1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Технология ведения базы нормативных  документов Банка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9774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863614-A142-44BB-807D-F37E3224227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2381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5BC3AB-5469-4B1A-A294-73A2A3F67F7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8907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EA1EDC-8003-4949-BCDB-418EEF7D10E0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674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ABF8FC-6F66-426C-A5B7-72EEE8DE534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3166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2" y="116632"/>
            <a:ext cx="4546848" cy="936104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72A58-F2A1-4E64-9DD3-6DBC09B2612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3589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90A9-C0DA-4723-8722-477883DF9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21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51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5689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301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51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52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8597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411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5434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8.xml"/><Relationship Id="rId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aturation sat="8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1536700" y="6165850"/>
            <a:ext cx="19558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 dirty="0">
                <a:solidFill>
                  <a:srgbClr val="646464"/>
                </a:solidFill>
              </a:rPr>
              <a:t>www.mspbank.ru</a:t>
            </a:r>
            <a:endParaRPr lang="ru-RU" sz="1600" baseline="0" dirty="0">
              <a:solidFill>
                <a:srgbClr val="64646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70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8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83488" y="6367463"/>
            <a:ext cx="5794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8" r:id="rId3"/>
    <p:sldLayoutId id="2147483669" r:id="rId4"/>
    <p:sldLayoutId id="2147483708" r:id="rId5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8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F90A9-C0DA-4723-8722-477883DF9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48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51520" y="1484783"/>
            <a:ext cx="8821488" cy="466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10 лет, с момента принятия Положения № 254-П Банком России было подготовлено и опубликовано 18 Указаний с изменениями в Положение № 254-П:</a:t>
            </a:r>
          </a:p>
          <a:p>
            <a:pPr algn="ctr"/>
            <a:r>
              <a:rPr lang="ru-RU" sz="2400" dirty="0" smtClean="0">
                <a:solidFill>
                  <a:srgbClr val="B81E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dirty="0">
              <a:solidFill>
                <a:srgbClr val="B81E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b22bea\Documents\White 3d man\Business-dealings-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841" y="2924944"/>
            <a:ext cx="3940159" cy="3222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563888" y="65595"/>
            <a:ext cx="5509120" cy="1419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ru-RU" sz="1600" dirty="0" smtClean="0">
                <a:solidFill>
                  <a:srgbClr val="F662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Краткий обзор изменений в Положении Банка России от 26.03.2004 254-П «О порядке формирования кредитными организациями резервов на возможные потери по ссудам, по ссудной и приравненной к ней задолженности»</a:t>
            </a:r>
            <a:endParaRPr lang="ru-RU" sz="1600" dirty="0">
              <a:solidFill>
                <a:srgbClr val="F6621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361591"/>
              </p:ext>
            </p:extLst>
          </p:nvPr>
        </p:nvGraphicFramePr>
        <p:xfrm>
          <a:off x="1547664" y="2743072"/>
          <a:ext cx="3322712" cy="320812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98376"/>
                <a:gridCol w="1440160"/>
                <a:gridCol w="1584176"/>
              </a:tblGrid>
              <a:tr h="168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B81E1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Дата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B81E1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 документа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B81E16"/>
                    </a:solidFill>
                  </a:tcPr>
                </a:tc>
              </a:tr>
              <a:tr h="168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B81E1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20.03.2006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N 1671-У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</a:tr>
              <a:tr h="168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B81E1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12.12.2006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N 1759-У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</a:tr>
              <a:tr h="168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B81E1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14.11.2007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N </a:t>
                      </a:r>
                      <a:r>
                        <a:rPr lang="ru-RU" sz="1000" b="1" dirty="0">
                          <a:effectLst/>
                        </a:rPr>
                        <a:t>1909-У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</a:tr>
              <a:tr h="168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B81E1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28.12.2007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N </a:t>
                      </a:r>
                      <a:r>
                        <a:rPr lang="ru-RU" sz="1000" b="1" dirty="0">
                          <a:effectLst/>
                        </a:rPr>
                        <a:t>1960-У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</a:tr>
              <a:tr h="168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B81E1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06.05.2008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N 2006-У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</a:tr>
              <a:tr h="168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B81E1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14.05.2008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effectLst/>
                        </a:rPr>
                        <a:t>N 2010-У</a:t>
                      </a:r>
                      <a:endParaRPr lang="ru-RU" sz="10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</a:tr>
              <a:tr h="168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B81E1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16.06.2008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N 2028-У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</a:tr>
              <a:tr h="168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B81E1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19.12.2008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N 2155-У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</a:tr>
              <a:tr h="168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B81E1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02.02.2009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N 2175-У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</a:tr>
              <a:tr h="148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B81E1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03.11.2009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N 2323-У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</a:tr>
              <a:tr h="168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B81E1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04.12.2009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N 2355-У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</a:tr>
              <a:tr h="168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B81E1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10.08.2012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N 2860-У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</a:tr>
              <a:tr h="168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B81E1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03.12.2012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N 2920-У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</a:tr>
              <a:tr h="168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B81E1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24.12.2012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N 2947-У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</a:tr>
              <a:tr h="168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B81E1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15.04.2013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N 2993-У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</a:tr>
              <a:tr h="168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B81E1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06.09.2013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N 3058-У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</a:tr>
              <a:tr h="168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B81E1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25.10.2013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N 3098-У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</a:tr>
              <a:tr h="168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B81E1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03.06.2010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N 2459-У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10" marR="60810" marT="0" marB="0">
                    <a:solidFill>
                      <a:srgbClr val="FF993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BC3AB-5469-4B1A-A294-73A2A3F67F77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8" name="Номер слайда 3"/>
          <p:cNvSpPr txBox="1">
            <a:spLocks/>
          </p:cNvSpPr>
          <p:nvPr/>
        </p:nvSpPr>
        <p:spPr bwMode="auto">
          <a:xfrm>
            <a:off x="7583488" y="6367463"/>
            <a:ext cx="5794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fld id="{5B5BC3AB-5469-4B1A-A294-73A2A3F67F77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0" name="Подзаголовок 4"/>
          <p:cNvSpPr txBox="1">
            <a:spLocks/>
          </p:cNvSpPr>
          <p:nvPr/>
        </p:nvSpPr>
        <p:spPr>
          <a:xfrm>
            <a:off x="152400" y="5792672"/>
            <a:ext cx="9036496" cy="59704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endParaRPr lang="ru-RU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3347864" y="-10304"/>
            <a:ext cx="5832648" cy="1567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ru-RU" sz="1600" b="1" dirty="0">
                <a:solidFill>
                  <a:srgbClr val="F6621A"/>
                </a:solidFill>
              </a:rPr>
              <a:t>Краткий обзор изменений в Положении Банка России от 26.03.2004 254-П «О порядке формирования кредитными организациями резервов на возможные потери по ссудам, по ссудной и приравненной к ней задолженности</a:t>
            </a:r>
            <a:r>
              <a:rPr lang="ru-RU" sz="1600" b="1" dirty="0" smtClean="0">
                <a:solidFill>
                  <a:srgbClr val="F6621A"/>
                </a:solidFill>
              </a:rPr>
              <a:t>»</a:t>
            </a:r>
            <a:endParaRPr lang="ru-RU" sz="1600" b="1" dirty="0">
              <a:solidFill>
                <a:srgbClr val="F6621A"/>
              </a:solidFill>
            </a:endParaRPr>
          </a:p>
        </p:txBody>
      </p:sp>
      <p:sp>
        <p:nvSpPr>
          <p:cNvPr id="6" name="AutoShape 10" descr="data:image/jpeg;base64,/9j/4AAQSkZJRgABAQAAAQABAAD/2wCEAAkGBhAQEBQQDxAQEBARDw8QEBAQEBAQEBUPFBAXFRQQFBQXHCYeFxkjGRQVHy8gJCcpLCwsFR4xNTAqNSYrLCkBCQoKDgwOFw8PFC8cHCQrNSs1KSksKik1NTU0KSwsKSkpNSk1LCwyMykpKSk1LjApLS8pLCksKSkpKjUpKSkpLv/AABEIAMIBAwMBIgACEQEDEQH/xAAcAAABBQEBAQAAAAAAAAAAAAAAAQMEBQYCBwj/xABDEAABAwIEAgcGAwUECwAAAAABAAIRAwQFEiExQVEGEyJhcYGRBzKhscHRFEJSFXKy4fBic7TSFiMkJTM1Y2V1gpL/xAAZAQEBAAMBAAAAAAAAAAAAAAAAAQMEBQL/xAAoEQEBAAIBAwIEBwAAAAAAAAAAAQIRAxIhMQQTQYGR0QUVIjIzUXH/2gAMAwEAAhEDEQA/APcEIQgEIQgEIQgEIQgEIQgEJESgJTda5az3nATshz4WZ6UXTpZkJHvCRMakRKDQ1MQphpIcDyAOpPKFBGNP4tafCVTWtQBoDqge7iSY8tVDvukDKT8mUuIiSHCNeCDYWWJNqUhV1aCHGDodHEfRctxinxDh5D6FUdGpmaHFpaSJyu3HimL6+ZT0dPaB93eNpQa6jXa8BzTIOx84XcrN4RjDexTYZbsJBnid1oGPQOJVyClQKhIlQCEIQCEIQCEIQCEIQCEIQCEkpJQdJJVfimLtoQCQC6YLtBpE/NV9PFHntB+YHXgW+SDQSkBVHWxJ7hGgneJBUOhVqMrNcMvVg9qJzQRBlBqZQotC8a/3TMRPcnw5B2hJKJQKkKRzwNToBuVHbiFM/mA8ZHzQPOaq6/ss7SBuQVYhwOoMjuQQgxVXCKw/KD4H7qrr9GarnF7gRqCACOC9HNMKj6U9IqFhS6yqC5zpFOk0gOcRuZOzRIk943Ut13r1jjc7McZus/19RvF48ZC4dh77gzJ0ETuspe+1S6eT1bKFJvACmah83OOvoE5hvtXumOHWso1WcRk6p0dzm6DzBWP3sW9+Xc2t9vq32E4A+m4OLhpyGuy01JhChYBjFK8oNr0ZyukFpjM1w3aY/rUKzAWXy0LLjdUBKhCIJRKQlNVHwg4vL9tIAu/MYAkCSm6OLMPvS3x1HqqHH3h7mNe4taMx0E8klBrGM7J7I1kmfEkoLyvjAGjBm5kyB5Lqji7CQHDKSQBxEnYSs5Rxai8w2o2e+R6SnX2rS9lQzmpuBGumhmCEGtlEqgqX7z+Ytjg2QnLbHDnFN0PJcG6biTx4ILxC5DkqBUJEIOH1IEnYCSqW4xjOYY4AdxGY/ZWdd2iyDrINeeskNnsxsdeKCdiFuK4aKsuDSSNYOvAkLqnTDQGtAAAgAbAKuxDFRTaBT30EkaAJi1xpx94A/BA9ilzctMUaUt/UMrie6OHooVj0ifUBBDQ4cYPyUy5xAu0HZHx9UuFdHKZ7ZaROpEkDXuQTej1V2ZxMw6Ne8T91pqblEtbJrRAEQpUIOn1YB5wY8VmrfHXVHwC8O3/sj6K4vHmDHJZy2vGNEZcvONZPfxQWta8e8Q46choo1UOLSGkB0aEiQD4KixnpHkIbS33LiPgAVY4TVrubmrACQC3SHeJA0CCxwa5qUqRbVOd+dxBBJEGIT4xSo3UuEcZAhQ6tUNBc4wBuVXjFaNWWOkDv0HwQanDcUFYEgRldl8dJkLyb2tvqvvsuR5pso0g0hri3UFx1iNyV6Fg9VjXFlMyD2jrI5LQU6nevGePVNM/p+b2c+rW3gnRXoo27FarXrttba3DTVquEnM6Ya0EjXT4gAGVR3rKbajhRc59MOOR72hji3mWyYW09rWNVKl4bbMRSotYQwbGo5gcXnmYdHcB3lUPRTohXxGoW0oZTZHW1nDssB4AfmceA9Y3WtZ36Y73HyXp93O6mvDd+xK4eWXVMz1bX0Xt5B7g8OHo1q9NVX0e6P0bGgKFAGAcz3u997yNXuPPQeAACssy2sJqacH1HJOTkuU8OkKu/bTNw1x9AnLbEg8xlI0ncFemBMKaqNUe9xNtMtbu5+aBMaNifmmP2uf0D/wCv5IK7GcNe8hzeAIhZnE6FXKWhjpOmxj1XobSHNB5gH1TVW0B4IPOsGsmsJNdmbbKJMDmSOK07b2mROaI4HQpy+6P5jmYYPwVf+xa20afqlA1Vx+HQGjLManVTbW5plzXtb28wjTidNeHFRndFSeJB5qdh+BPYQXEaGdJQaSjUlPgqNRpwpDUHaEiEDFRiqcSw5zx2d5nVXhC5LEGMf0bqPPagDuMkqSzos3w7wtT1YS5EFBbdG2tMuJdymICtqVqGqVlRCDgNQQu0hQRK9GQs/c4CfyGO46rUkLhzEGAueir3Pzvg6aAT6rttd9Psy4RpHh3LbvoAqNVwxjtwD5IMZe3D6gDd+QGnmUzSwOtMjXu2W2pYLSaZDQCpbLQDggz+C4bUaczxGkRutJSalbThM3GKUKRirWo0zoYqVabDHOCUWS3w8e9oGNWT7yoadqK1QEMqVqlas1jnMAZDGU3N0GWJnWNlrPZVj9u+m+2pUBbvBNYhtSpUY+crS4F5LmkQ3ST815VjwAuq4Ba5v4itlc1wc0s6wlpBGhEQrr2b4ky3v21KtVlGkKVYPdUdlBBb2Wjmc2U+RWrjn+p3uXgl4NS3tP7e71KsKrOLE6gCPFM0scoXLXG2rU62UQ7I6SJ2kbhY29zjTK7wgrZ24Nxsuq1FBga0AGYnXzTrXkGQYWe6PXIaHh5y+6QDz1lXP4yn+tvqqiQ85iHO1IkAncA7x6JFh77E6jKjm9a92VxAdmcJHNaXCsUa6iwvd2svakGZQWrsU6oAF+UbCRKk4bi/WPDc4dIPCIgTyVFiNRlVmUE5plmh97l5p/o/ZVGOzOEaRug1oCXqwm6RTwQc9WEoYu0qBA1KhKgEIQgEiVCBEIQgRIglQrrEWt0HacNI4A95QTCVFvb5tMAndxhomJMSq12IVCZzeQ2UPG2G4phgOWHh0xOwIPzQS61+93GBybp8d1It8U0h/qPqquhSyNDZJygCXak+K6QT7jFT+TQcz9l3h2KiqS2WktAJLdtVTXdsKjCwkieI3BTGDWr6FQy4FrhAOxOs7INgClCi0akp8ORTkr506XVib+6nU/iq4k6nSoQPgF9ESvnrG/8Am1Uf9yf/AIlYOXxHT/Du2WX+KB1OTMuHg6B6LukyNsx4mSXJa3vO/ed809Zvgu/uqg9WwsDr3Um9Nn7JK7vxzmbtfbVM3/q5hB9fmvVLrDw7gvLfY6yb+of02lT41aYXsZatni/a4fr/AOb5Mde4Q9rpa2QeRCjCwq/oPqFtzSBXP4YclkaLG/6OFw7QEnU+KSjgdZgDQ0QNBB4LaigEvUhUZWzwepnBdAAMndaS3t4T4phD6rWiXGAiHWNTgTLKzTqCD4Iq3AaMx2HJBISqFSxOmTElviNPVTAUCpUiVAIQhAJEqRALklKVy5A3UestimcVyaYJzQdNpiDPotJXKzt1ehr3BwOh0jlugdYTAkQY1HelWdv8ZeXQ05G8gdfMqbhmLZuy868HfdBOvHvaxxptzPA7LeayFXHbhr5c57XA6tIgeGVamviTR7vaPoFT3Nt+IqS4AnLG3CTogmU8dzMBDdSOekpuyuHOrtJJJnyAg+gXdl0bcBGbsztGvhKvbHCms2Cip9DZSQU0xkLqUV2XL59xkf74qf8Akz/iV76XLz689mRqYibv8Q0UXXLbhzMh6zNnDywHaJG/I7LHyS3Wm76Tkx47l1XXZ5Rce+/99/8AEV1Q/N+477KXa0g66IcARnryCJGjXn5hWPQfCWXd1+HqEtbUoVgXNjMCGyHCeRAWtJ3dnLOTG7+EaX2MM/2m4dytmj1qj/KvXAVlOh3Qynh3WFtV1V9XKHOc0MAa0khoaCeJ3nktOHLawmpquF6rknJyXLHwdSrgFdSvbVKkJQSmqj1QlSvCoLnHKTnkOeGlpLYdIGh57Kdc1pMBZfEui7nuLqVQCSSWvnjycPsiNDTqz2mnwLT9QnHV3EQSSFXYPhxoU8hdmcSXOI2nkPRTkHLwdIIAzNzc8s6x3q+o3bXbEeErM3GKUqbsrnQeMAmPGE/SrNeJaQ4cwZQagOXQKrMKf2N93GPAafMFWLSg7SIlIgVCEIEK4cuyuSgj1WyqHEsIc85mmDxB2WjITbmBBjm9G9Zf2j8FxVwQt1YNeXNbLqQk6gIMbSwqq/cZR37+iubDCAzxO5O6uRQC7FNBHZbwnBTT2VBCKaIXDk8QuHBRUZ5Ud1WD5hSqgVViDyBLRJUeo8NomLp395cfwvV37MTGINP/AEa38IVTdYLdNuHnqH/8SoQY7JDidj4FXnQHB7mldda6kWNFN7ZdGpdG3otfGXcdrl5MbhlN/D7vYaT0+xQ7R2mqnUytlxKcaF0gFKjy4coF7WygnkCVYuUO8oBwIOxBCoyrcYcN4d8D8FLtcVZUIbq1x2B1B81GvsEj3SR8VzhDGU5zxnmA47ZeQ5Ii4SqHf3gZTLgROgbsdSVWW2NP4w7xH1CDvEejZqPL2VMpcZLXCRPcQmLXDqtF4a6DmBgtJIP9SrihiTHby09+o9VLse2cxHGB4IJuHNLWgcArRhUajTUpoQdoQhB0uSUEqBdYjldlDZiNZhBNc5VuI3TgQGmBHDeZ5pp+JuPADzKjVapdqUCOvzTIc5xjOxpknZzgFbi4CpSJ318UILoXTZjMJOidDlQAxqrKhdh2oKCfKJTTXrrMg6JXD6oG5jxXD6iori8D3kF2ocQG8oPAIq8NUc01UrKop1i3bbkkq1y7fbkoH34mJiDHP+SbfVDtjKilqrrzGKdN2UHM8GIGwPeUXafVsmkzCdt7QN2XdOoCpNOOCj3s7REKUwphgT7VXk81ycBTTV2ER2uHNXaERAubaVmr2wqNcTlJaToRr8Fsy1NOoAqoxX4N1TTKY4yCNU4cAP5ZHxC134Ucl0LYIMjb4XVzAFun6hstJZWmUAKa2gE62mgKbU8AuQF2ECpEqEDFSpCobu4aHOLnNGp3ICtrgrHdIbGo5+am0ukaxG6CfTxSk52RrwSdBoYJ5SpaymE4Hcda19RuRjXBxkiTGoAAWrQIs9j2PPpVOrZAgAkwCSSJ4rQqFe4NQrODqjMzgInM5unIwdUGdodIqrtC/fuaPotVg75Y3wTdvh1GmIZSY3waJ8ydSpdkANBoASAB3GEFpTK7JTdNOII9YrK3mHvfWJGjSZzfYc1ocUuCxsjmAfAqEyoHCQg5DYEchGu6ISV6zWNLnGAN/sq6l0gpuMEFo56H1CirGFRX/RgPqdZTflky5rhIniWnh4K+aQRI1B1BCWEDFGkQNTJ7tk8wkbJYUS+vRT0GriJ8BzQ2tqF0CYOh5KcwrL4RVLquYyeyZPmNFpaRRUhq7C4aupQdyiU3nXL64G5A8SiH5RKjGuN5VfWxWXmm10OaASOMEToqLmUrSDsqBzydyT4mVKsbrL2Tsdu4oi3C6CYbVTgqBA6Eq5BXQQKhCRBArnRVKs7krO18QcCQABBI5oJ6FQ18Rf8AqPlp8lYYRUc5hc4ky4xOug/mgmuIGp0CjOxGmPzT4ApcRZNJ/c0n01+izlEPdsCg0P7RZ3+gRhlQku/fd8TP1VdQs6h4D1V5heHlo7W5M6ILKiE6Qlp005kQVWJ2+dhHP6FUAzUzB0PwK19SlKg3OHh24QYjH7x7obvyA5pjDcBq1NZDWzq46+QHFaivgTAc0Env1TNGoaZLeG8IJVvQDGhgmGiNd/FOQuadUO29OKhYlfZRlafE/RBL69k5cwnlPwXNxZsqe8J5HY+qzTqjt4O+6u7XECW669/3QT7O3a3QbK1oqlwyoXPcT/Z8OOiu6bUU6CuXvSlRbmpAUEUYiXyGmIJBjfQ7rhUAuHUnzxnXkQr2lUDmhw2IBCqOnVS0aarJ3LLh9yXU2PnMCHQQ0CIEuOg2WtQgRswJ3gTG08V0hCBxtw4CJXBPHikVTitSo14IJyOiIMAHiD80Grw66LgQ7UiNe5TwVnuj2jJO7jPkNB9VesKB6UJJQgh16UqhvcGJcSDoeELTuYmX0UGSfgwHCfFLRqGmMgAgTGnNaSpbKFc4SHcweYQU1xcOcCCdDwCdw2ykAxwU+lgbeMnx2VnStQOCCPQtFNp0oTjKacDUHIalhdgIhA2Wpt7E+QuS1BCqUVV32G5tRoef3V+WJt9GUGQqUnM3HnwTVGxNQyRpw7+9a91kDuAUgswNggoG4SDwRTwGNjA5RPotE23TjaSCutMODBA8+ZKmNYn8iQtQR3qvu3c1Z1GqlxfRvmPmimX2NN2rmg+Mp5rQBA0A2A5KGMQgaiTzmFVXOKvc7eAOA0RGiSqFhl71gg+8PiFNQQsQxVlGAZLiJAHLmSq+l0oBdDmQ3mDJH3UvGsHFdog5ajfdPAj9JWPurJ9MmZ7J1HEIPQWuBEjUESD3IewEQRI5FU2BYj/qg10nLsRy5KfUveQjvKC0soGgVrSVDgwJJcdeE/E/RX1JA8hCEHULktTiRA0WLnq09CIQM9Wug1OQiEHICWEsIQJCEqECQkhdIhBzCMq6Qg4ypMq7RCDjKlAXUIhBzC5ITkJCEDD2KFdWocIPFWRam3U0GUucGdsHaeGqgvwUDhPed1s3UFGq2iDIWzTSf4ajvHJXZumxuub/AAwkS0ajUfZRWWtQ/ljx0QPvvuQ9VDfYdbJOuZTqOFE+8fIK1o2gHBBnLPBH0xAgidD3KxoYV+rX5K6bbp1tFAxa0MogKaxqRtNOgIAJUsIQdFIhCBUiEIBCEIBAQhAIKRCASpEIBKkQgChCEAhCEAkQhAhXJQhByVwUIQNOCYcEIQdMCfYhCBwLsIQg7C6CEIFQhCD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51520" y="1628800"/>
            <a:ext cx="878497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just"/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ru-RU" sz="1650" dirty="0" smtClean="0">
                <a:solidFill>
                  <a:schemeClr val="accent6">
                    <a:lumMod val="50000"/>
                  </a:schemeClr>
                </a:solidFill>
              </a:rPr>
              <a:t>Изменения по формированию портфеля однородных ссуд при </a:t>
            </a:r>
            <a:r>
              <a:rPr lang="ru-RU" sz="1650" dirty="0">
                <a:solidFill>
                  <a:schemeClr val="accent6">
                    <a:lumMod val="50000"/>
                  </a:schemeClr>
                </a:solidFill>
              </a:rPr>
              <a:t>ухудшении финансового положения заемщика-субъекта </a:t>
            </a:r>
            <a:r>
              <a:rPr lang="ru-RU" sz="1650" dirty="0" smtClean="0">
                <a:solidFill>
                  <a:schemeClr val="accent6">
                    <a:lumMod val="50000"/>
                  </a:schemeClr>
                </a:solidFill>
              </a:rPr>
              <a:t>МСП и исключение </a:t>
            </a:r>
            <a:r>
              <a:rPr lang="ru-RU" sz="1650" dirty="0">
                <a:solidFill>
                  <a:schemeClr val="accent6">
                    <a:lumMod val="50000"/>
                  </a:schemeClr>
                </a:solidFill>
              </a:rPr>
              <a:t>из </a:t>
            </a:r>
            <a:r>
              <a:rPr lang="ru-RU" sz="1650" dirty="0" smtClean="0">
                <a:solidFill>
                  <a:schemeClr val="accent6">
                    <a:lumMod val="50000"/>
                  </a:schemeClr>
                </a:solidFill>
              </a:rPr>
              <a:t>портфеля </a:t>
            </a:r>
            <a:r>
              <a:rPr lang="ru-RU" sz="1650" dirty="0">
                <a:solidFill>
                  <a:schemeClr val="accent6">
                    <a:lumMod val="50000"/>
                  </a:schemeClr>
                </a:solidFill>
              </a:rPr>
              <a:t>ссуд по которым имеются индивидуальные признаки обесценивания. </a:t>
            </a:r>
            <a:endParaRPr lang="ru-RU" sz="165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 fontAlgn="b"/>
            <a:r>
              <a:rPr lang="ru-RU" sz="1650" dirty="0" smtClean="0">
                <a:solidFill>
                  <a:schemeClr val="accent6">
                    <a:lumMod val="50000"/>
                  </a:schemeClr>
                </a:solidFill>
              </a:rPr>
              <a:t> 	Изменения по классификации ссуд и определению </a:t>
            </a:r>
            <a:r>
              <a:rPr lang="ru-RU" sz="1650" dirty="0">
                <a:solidFill>
                  <a:schemeClr val="accent6">
                    <a:lumMod val="50000"/>
                  </a:schemeClr>
                </a:solidFill>
              </a:rPr>
              <a:t>категории качества </a:t>
            </a:r>
            <a:r>
              <a:rPr lang="ru-RU" sz="1650" dirty="0" smtClean="0">
                <a:solidFill>
                  <a:schemeClr val="accent6">
                    <a:lumMod val="50000"/>
                  </a:schemeClr>
                </a:solidFill>
              </a:rPr>
              <a:t>ссуд.</a:t>
            </a:r>
            <a:endParaRPr lang="ru-RU" sz="1650" dirty="0">
              <a:solidFill>
                <a:schemeClr val="accent6">
                  <a:lumMod val="50000"/>
                </a:schemeClr>
              </a:solidFill>
            </a:endParaRPr>
          </a:p>
          <a:p>
            <a:pPr algn="just" fontAlgn="ctr"/>
            <a:r>
              <a:rPr lang="ru-RU" sz="1650" dirty="0" smtClean="0">
                <a:solidFill>
                  <a:schemeClr val="accent6">
                    <a:lumMod val="50000"/>
                  </a:schemeClr>
                </a:solidFill>
              </a:rPr>
              <a:t>	Изменения в методике </a:t>
            </a:r>
            <a:r>
              <a:rPr lang="ru-RU" sz="1650" dirty="0">
                <a:solidFill>
                  <a:schemeClr val="accent6">
                    <a:lumMod val="50000"/>
                  </a:schemeClr>
                </a:solidFill>
              </a:rPr>
              <a:t>отнесения ссуд к категориям качества в зависимости от финансового положения заемщика, качества обслуживания им долга и иных </a:t>
            </a:r>
            <a:r>
              <a:rPr lang="ru-RU" sz="1650" dirty="0" smtClean="0">
                <a:solidFill>
                  <a:schemeClr val="accent6">
                    <a:lumMod val="50000"/>
                  </a:schemeClr>
                </a:solidFill>
              </a:rPr>
              <a:t>факторов.</a:t>
            </a:r>
            <a:endParaRPr lang="ru-RU" sz="1650" dirty="0">
              <a:solidFill>
                <a:schemeClr val="accent6">
                  <a:lumMod val="50000"/>
                </a:schemeClr>
              </a:solidFill>
            </a:endParaRPr>
          </a:p>
          <a:p>
            <a:pPr algn="just" fontAlgn="ctr"/>
            <a:r>
              <a:rPr lang="ru-RU" sz="1650" dirty="0" smtClean="0">
                <a:solidFill>
                  <a:schemeClr val="accent6">
                    <a:lumMod val="50000"/>
                  </a:schemeClr>
                </a:solidFill>
              </a:rPr>
              <a:t>	Изменения по определению обеспечения первой и </a:t>
            </a:r>
            <a:r>
              <a:rPr lang="ru-RU" sz="1650" dirty="0">
                <a:solidFill>
                  <a:schemeClr val="accent6">
                    <a:lumMod val="50000"/>
                  </a:schemeClr>
                </a:solidFill>
              </a:rPr>
              <a:t>второй категории </a:t>
            </a:r>
            <a:r>
              <a:rPr lang="ru-RU" sz="1650" dirty="0" smtClean="0">
                <a:solidFill>
                  <a:schemeClr val="accent6">
                    <a:lumMod val="50000"/>
                  </a:schemeClr>
                </a:solidFill>
              </a:rPr>
              <a:t>качества.</a:t>
            </a:r>
            <a:endParaRPr lang="ru-RU" sz="165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1650" dirty="0" smtClean="0">
                <a:solidFill>
                  <a:schemeClr val="accent6">
                    <a:lumMod val="50000"/>
                  </a:schemeClr>
                </a:solidFill>
              </a:rPr>
              <a:t>	Изменения так же коснулись оценки </a:t>
            </a:r>
            <a:r>
              <a:rPr lang="ru-RU" sz="1650" dirty="0">
                <a:solidFill>
                  <a:schemeClr val="accent6">
                    <a:lumMod val="50000"/>
                  </a:schemeClr>
                </a:solidFill>
              </a:rPr>
              <a:t>кредитного риска по отдельным выданным ссудам, ссудной и приравненной к ней </a:t>
            </a:r>
            <a:r>
              <a:rPr lang="ru-RU" sz="1650" dirty="0" smtClean="0">
                <a:solidFill>
                  <a:schemeClr val="accent6">
                    <a:lumMod val="50000"/>
                  </a:schemeClr>
                </a:solidFill>
              </a:rPr>
              <a:t>задолженности</a:t>
            </a:r>
            <a:r>
              <a:rPr lang="ru-RU" sz="1650" dirty="0">
                <a:solidFill>
                  <a:schemeClr val="accent6">
                    <a:lumMod val="50000"/>
                  </a:schemeClr>
                </a:solidFill>
              </a:rPr>
              <a:t>, оценки кредитного риска по портфелю однородных ссуд. </a:t>
            </a:r>
            <a:endParaRPr lang="ru-RU" sz="165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 fontAlgn="ctr"/>
            <a:r>
              <a:rPr lang="ru-RU" sz="1650" dirty="0" smtClean="0">
                <a:solidFill>
                  <a:schemeClr val="accent6">
                    <a:lumMod val="50000"/>
                  </a:schemeClr>
                </a:solidFill>
              </a:rPr>
              <a:t>	Положение № 254-П дополнилось таким фактором классификации ссуд, как реальность деятельности заемщика. </a:t>
            </a:r>
            <a:endParaRPr lang="ru-RU" sz="1650" dirty="0">
              <a:solidFill>
                <a:schemeClr val="accent6">
                  <a:lumMod val="50000"/>
                </a:schemeClr>
              </a:solidFill>
            </a:endParaRPr>
          </a:p>
          <a:p>
            <a:pPr algn="just" fontAlgn="ctr"/>
            <a:r>
              <a:rPr lang="ru-RU" sz="1650" dirty="0" smtClean="0">
                <a:solidFill>
                  <a:schemeClr val="accent6">
                    <a:lumMod val="50000"/>
                  </a:schemeClr>
                </a:solidFill>
              </a:rPr>
              <a:t>Так же изменения затронули раскрытие средневзвешенной </a:t>
            </a:r>
            <a:r>
              <a:rPr lang="ru-RU" sz="1650" dirty="0">
                <a:solidFill>
                  <a:schemeClr val="accent6">
                    <a:lumMod val="50000"/>
                  </a:schemeClr>
                </a:solidFill>
              </a:rPr>
              <a:t>цены ценной бумаги для целей определения стоимости обеспечения в виде залога ценных </a:t>
            </a:r>
            <a:r>
              <a:rPr lang="ru-RU" sz="1650" dirty="0" smtClean="0">
                <a:solidFill>
                  <a:schemeClr val="accent6">
                    <a:lumMod val="50000"/>
                  </a:schemeClr>
                </a:solidFill>
              </a:rPr>
              <a:t>бумаг.</a:t>
            </a:r>
          </a:p>
          <a:p>
            <a:pPr algn="just" fontAlgn="ctr"/>
            <a:r>
              <a:rPr lang="ru-RU" sz="1650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ru-RU" sz="1650" dirty="0" smtClean="0">
                <a:solidFill>
                  <a:schemeClr val="accent6">
                    <a:lumMod val="50000"/>
                  </a:schemeClr>
                </a:solidFill>
              </a:rPr>
              <a:t>Были изменены </a:t>
            </a:r>
            <a:r>
              <a:rPr lang="ru-RU" sz="1650" dirty="0">
                <a:solidFill>
                  <a:schemeClr val="accent6">
                    <a:lumMod val="50000"/>
                  </a:schemeClr>
                </a:solidFill>
              </a:rPr>
              <a:t>т</a:t>
            </a:r>
            <a:r>
              <a:rPr lang="ru-RU" sz="1650" dirty="0" smtClean="0">
                <a:solidFill>
                  <a:schemeClr val="accent6">
                    <a:lumMod val="50000"/>
                  </a:schemeClr>
                </a:solidFill>
              </a:rPr>
              <a:t>ребования </a:t>
            </a:r>
            <a:r>
              <a:rPr lang="ru-RU" sz="1650" dirty="0">
                <a:solidFill>
                  <a:schemeClr val="accent6">
                    <a:lumMod val="50000"/>
                  </a:schemeClr>
                </a:solidFill>
              </a:rPr>
              <a:t>к внутренним документам </a:t>
            </a:r>
            <a:r>
              <a:rPr lang="ru-RU" sz="1650" dirty="0" smtClean="0">
                <a:solidFill>
                  <a:schemeClr val="accent6">
                    <a:lumMod val="50000"/>
                  </a:schemeClr>
                </a:solidFill>
              </a:rPr>
              <a:t>банков по </a:t>
            </a:r>
            <a:r>
              <a:rPr lang="ru-RU" sz="1650" dirty="0">
                <a:solidFill>
                  <a:schemeClr val="accent6">
                    <a:lumMod val="50000"/>
                  </a:schemeClr>
                </a:solidFill>
              </a:rPr>
              <a:t>вопросам оценки финансового положения заемщиков и формирования </a:t>
            </a:r>
            <a:r>
              <a:rPr lang="ru-RU" sz="1650" dirty="0" smtClean="0">
                <a:solidFill>
                  <a:schemeClr val="accent6">
                    <a:lumMod val="50000"/>
                  </a:schemeClr>
                </a:solidFill>
              </a:rPr>
              <a:t>РВПС и </a:t>
            </a:r>
            <a:r>
              <a:rPr lang="ru-RU" sz="1650" dirty="0">
                <a:solidFill>
                  <a:schemeClr val="accent6">
                    <a:lumMod val="50000"/>
                  </a:schemeClr>
                </a:solidFill>
              </a:rPr>
              <a:t>т</a:t>
            </a:r>
            <a:r>
              <a:rPr lang="ru-RU" sz="1650" dirty="0" smtClean="0">
                <a:solidFill>
                  <a:schemeClr val="accent6">
                    <a:lumMod val="50000"/>
                  </a:schemeClr>
                </a:solidFill>
              </a:rPr>
              <a:t>ребования </a:t>
            </a:r>
            <a:r>
              <a:rPr lang="ru-RU" sz="1650" dirty="0">
                <a:solidFill>
                  <a:schemeClr val="accent6">
                    <a:lumMod val="50000"/>
                  </a:schemeClr>
                </a:solidFill>
              </a:rPr>
              <a:t>к составу </a:t>
            </a:r>
            <a:r>
              <a:rPr lang="ru-RU" sz="1650" dirty="0" err="1">
                <a:solidFill>
                  <a:schemeClr val="accent6">
                    <a:lumMod val="50000"/>
                  </a:schemeClr>
                </a:solidFill>
              </a:rPr>
              <a:t>профсуждений</a:t>
            </a:r>
            <a:r>
              <a:rPr lang="ru-RU" sz="1650" dirty="0">
                <a:solidFill>
                  <a:schemeClr val="accent6">
                    <a:lumMod val="50000"/>
                  </a:schemeClr>
                </a:solidFill>
              </a:rPr>
              <a:t> по ссудам.</a:t>
            </a:r>
          </a:p>
          <a:p>
            <a:pPr algn="just"/>
            <a:endParaRPr lang="ru-RU" dirty="0" smtClean="0">
              <a:solidFill>
                <a:srgbClr val="B81E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ru-RU" dirty="0">
              <a:solidFill>
                <a:srgbClr val="B81E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816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884368" y="6381328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3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3" name="AutoShape 8" descr="data:image/jpeg;base64,/9j/4AAQSkZJRgABAQAAAQABAAD/2wCEAAkGBxQTEhUUExQUFhQWGR0VGRcWFxcYHRgYIRcdFxwWFxwiHCkkGB0lHBwXIjEkJyk3Ly4uFx8zOD8sOigtLisBCgoKDg0OGhAQGywiHyU0Nzc3Nzc3LC03LDY3NCwsNC0sMi0sLC80NDc3KywrLCssLCwsLiwsNCw0LCw0LCw0LP/AABEIAHAAwwMBIgACEQEDEQH/xAAbAAEAAgMBAQAAAAAAAAAAAAAABAYBBQcDAv/EAD8QAAIBAwIDBQUFBQYHAAAAAAECAwAEERIhBRMxBiJBUWEUMnGBkQcjQqGyUmJyc7EkM0OSotEVFoLBwtLw/8QAGwEBAAIDAQEAAAAAAAAAAAAAAAMGAQQFBwL/xAArEQEAAQMCAwcEAwAAAAAAAAAAAQIDBAUhERIxBhMiMlGhwUKRseEUM0H/2gAMAwEAAhEDEQA/AO40pSgUpSgUpSgUpSgUpSgUpSgUpSgVgtWaqPbrhNzO1vyLhYAkqt7jMWk30lsMO6ADtvnV4Y3C25rNeNtJqVTtuPDp08K9SaDNKxms0ClKUClKUClKUClKUClKUClKUClKUClKUClKUClKUCtfxXrF/NX+jVsKgcU6w/zV/S1BFtn5c0kf4TiUfA7EfJgfrU6+uikZdV1YGcZxt44qLxRMSwt56kP01f8Aj+dSbdvDwO9IYnpsgcD7SQXQPKbvD3kbZlIOCCPQ7ZG1bpa4h2vsmtr59GRnEyEZBUnKnB8On51cexfbbmlYLg4kOyP0Dn9lvJvLz/r0L2DNNuLtveJ9mlazImubde0r/Socd+hcxhxrHVcjOPh5VJJrnt6YmH3SsLWaBSlKBSlKBSlKBSlKBSlKBSlKBSlKBSlKBWv4r1h/mr+lq2Fa/ivvQfzR+l6D54z0Q+Ui/nt/3rEexr04sO4P40/UK+CKDnH222+Gt5R+8n9DXNbe8ZT1JH/3SurfbOMw238bfprkDCrZpfixoiXEyojvpdFvL83NtHdA/fQkRyHxYfgfPgSMg+q1v+E9q5Y8LJ96n+oD0Pj8D9aoXYqYst1CejQF/gUII/qa+V4jJ5/UVUdWt/xcqYp6Tuv+hWoz8GKLkRM0zMO88L4lHMmuNgR09QfIjwNTc1xDgXaJ4pFYbE4B32cZ91vLxwfDPyPY+GXqzRrInQj6HxB9Qcio7N2LkObqOnV4le/lnom0pSpnNKUpQKUpQKUpQKUpQKUpQKUqHxSWRYZWhUNKEYxqejOFJUH4nAoJlK53a8YvdFyUaeXTzPftwpjwseDGABqbeTu4PQfP1PGJuYBZym4hMkADu2AXLSCSIuEPd0rGx2OCfkAv9QOKdYf5q/paqFxTtJMqFZLgwyql5IVQg7q+mBQSneGQ2NhnSauSXHMhtHzq1GNifMmMkmgn3y5C/wAQP0zXkRUm58K8VG9Bzb7Yp8vbx+IR3PzwB/Q1yyXY1cO3vEufdyOPdX7tfguR/XVVRkGTgbk7ADqT5VcNPo7vHpifRX7tznvVTCx9iICFvJvCO3KfFnOAP9NQsVaOJWfsNhHan++nPPm9B0VT8MY+IaqzVI1rJpv5UzT0jZ6p2VxarOHzVfVPFgiuqfZXeF4ZFO+lh+Y6fln51yo12P7OeEG3tcuMPK3MI8hgKo/ygfMmtPEiZrTdo66IxeWeszt8rdSlK6aiq1xbtbDbrdtIGC2oTPTvl1yqoM9Sdt/OpHCu0KTyctUdT7PHc5bTjTJnC7H3hjfw6Vpb7slLLd3UzuvKeP7mPP8Aj8pouZJttpBwP4ia+bLsOrSq11HFKq2kNuAd8SIDqYbbA5G/pQSbXtoJVtjDbTSNcxGdVBiBVFYL3yzgZyw6V9HtshW2MdvM7XJkVUBjUo0eA4YswBwcjYkHFaBew86x2KtDa3Ps1u8DpLIyKWZ1bWhEbZ2U+HjX3P2Kn5doGitpxA87GB5HWNUkxoiRtDEhBtuv0oLPc9oyixareXnzOUjgBjLHAyXLBtKqB1JPjjqQKjXna1ord52s7nEWrmqeWpTSAdQJYCRSDsVz0I2IxUU9n51FtNDb20Utq0gFusrct4pANQD8sFGyqnOgjY+dTL7hl3cWF1FO0QmnV1RUJKRKyhQhcgGTfJLYHXGNqCRB2iy8EcsEkLTrIy6zGQFjVGLMVYgZD7fwnNQuD9uYbkRtGkumW5a0RjpwSsZl5nX3Cq7ePpXz2q7LyXT2YEgSKNZI5/2njcRho0/i0EE9QDtUOfsxcIyyQLCxS9a6SNnZFMZtjAFyEOkgnwHhRlt7jtXGjyoY5MxXENqSNO7TFQrjf3QWGfhtXk3bi2Et3H38WaK0jAZBJJGhB1LAjHx2qs3vAb6ZryPRFBLJLbXiSB2kRSjadOrQuphyw2P3h8a2c/YM/fJG4VGt4o43I1Nz45Xl5sg/FliCd8nejDcW3afMixz201uzozx6yhD6RqZMqx0uBvpPrjocZg7VxtFZShJMXrBUHdyuY2ky+/kp6VDbhV3cyxPdJBEtvzCixSPIZJXjMQckouhQrNtv167VrOE/Z+IU4aypCs9s4ad1z3wInQ6TjfvMDvjpQb//AJqj9njuNEml51tgNshjNyAx36at/hXld9rwpmZLaeWG3JWWVNGAQMuFUsGk0g5JA9Bkg1pE+z8CCIiOEXSXa3DSb7oLnmnfG50bYxU2Xgl7ElxbW4gaG4aRllkd1aHm5Lgx6CJcMzEYZeuKCc/aYG4dILaSdhFE7SRtEoKPqaMd5gT+M+mo+dbSVQEtgE0DWvc27vcbu7bbelU287EstwWFpaXcXIhhX2iRkK8sMCRiJ/eyP8tXC7yqWwKhSJFBVTkLiNtgcDIHwoJ8p3qtdtuPC2hKKfvZBgY/COhb/b1+FSO0vaaO1UjZpSNl8vV/Ifma5gltc8QlYorOSe852VfQnoMDwFb+Hi8095c2pho5WTy+CjeZVy6bPT6fltV37L9nlsk9tvQOb/gQnqGxszeTZ9O71O/Sbw7h9tw/v7XN14HGEQ/u9fr1+FaXi9/JO+pyWY7AD9Kr/tWdS1jjE2rP3dPRez1ddUXL+1LV8YvGmkaV92Y59PLA9AMVA8vU4AG5J8h5n4Va+GdiLqcgkCJf2pBv8lG/1xXQuzvY2C1wwGuT9t9zn90dF+VVyjHrrnjOy739ZxcSjkt+KY/yPmVU7FdhmLLPcrgAhljPXPUM/wD6/WumKNqBa+sVv27cURwhTczMu5VznuT+maUpUjVYxWNNfVKDGKYrNKD5Irmv2h9rjb3Kqk4j9mjFy8fU3BLgCEeX3Yds+bLXS2quPxfh0Dzhri2R3bMwaRQS2kL3gTt3QNqCDxqczX9jGk0iwzQTynlNo145RQ5+DH61B48Zkv7e2RruSP2Z3KxSqrMwkADMzEZwDjr41v4orGBVkDRItmrQqxcYiDBSUJJ2yAmx9MVH4jHw66RbuSSJ0QFBMsuAATkrqDDG+NqCFxi/mgPDgizsXkcPEzoXcCFzh2J0nB36+Ap2dmlu/b1laeHRc6VUOoaNRBG2jK5GMsT863CW9mjW8YMetMyQKXy26lSy5OW7pO9eXCuL8PMjrBcW7STtrZUkVmdtIBbGf2VHyFBWOG8Tmi4GLznSNPLEpLynUsZLaeYBjYAHPyFWay4RypTH7ZM/MjI5cjqz5BwZo22KdcHAx0xipVolottHEhh9mccqNdQKODnuLv3s77elQOGxcOtLgwxvAly4C6GkzJpHuoMsSBvso+lBB7IxuZb4vPO4t52hjDvkBOTG+SMd4gsTmq92T4ndaOGyyNdKsxUSyTOjxS6kYKqqCWQs+kg4HQ58qv0c1pDznDxIHlxKdQGZmCqFbJ94jSMfCtNBw/hNtcRxg26ToQYo2lyVPQaEZsKd9tvGg1pkmnt768N1LC8DzrGikCOIQ50iRcd/XpDHPg+BjY1L4zf3U0NmYhHGZQkjOxJKuUJwqAZ6ZOfXFSuN8Jsmmd3gSRhpac8wIq4wyPcLqAYABiCQfd9a3d3IrC3ZCCjSqQRuCNDEEelZpnlnixMcY4Sptp2SRTqkWW5kO51/dpnzIyWb5mtw/BbiVQhMcUfQIowB/wBIG/1rd8V45bW+kXE8URb3eY6qT8ATWL/jltCFaaeGMOMoXdQGAxkqc94bjp5is3a67vnnj7JLFVNj+qmIn16/lqbXsXFnMjs/p7o/3/Ot5Y8Jhi/u41X1xv8AWvB+0NqIlmNzCInJVZNa6SwzkBs4JGD9DXtb8XheIzJNG0S51SK4KrgZOWzgYHrUdNFNPSElzJu3PNVKcK+qiSX8Sxc4yIIgurmFgF0/tZzjFQE7U2ZjEvtVvyi2jXzExqxnTnPXG+K+kDdUrV2nH7aX+7uIX7wj7rq3fIyF2PXAO1SobxHZ0V1ZoyA4BBKk7gN5E0EqlKUClKUClKUGDVU4va54rZNoyohudTBcgE8nGo46nB+lWs1jTQcrk4fMLqad1ZrSPiPMeEQsSf7MqrOD/iKr6dgNiM52rPGbI3D3kqRP7NPLZRlTGw5jLNiaTQQDjQygsRvj0rqYWsMtByXgFhMbu2kmik128psVdkPeiit5Tzhtsrs48cErip/2bSslvaxvLICI9JhazZNJ0numXT4eed66XorOmg5VwXhdyllwnW7lVnhzCYMGMZPvH3hp9a2XCXjiia2uLSSa4a7ZiOUWDlpy6T8wjSAqFTudtOPCuhaazpoOZ2kUsV/JO6M1uL500ctgVd4IkS6U/jUHKHbbJOdjXlPEEsL2zktpXu5ZJyAImbmtI7GGQSadIAUoMk93RjwrqOmmmg5ZxHhU89xeW7q/IMMMk8g1femOBsQoR72p92xnZcfi2t3BY2Fnw8FSCBHkEHI+6Ybjw3qy6aaaClTSrb8QupLmJ3WaKMROsTSjQoYPD3VJU6jnHjqqrx2U0H/Di2uAKl6R/ZzccpHmjeKIqPdOjA9NJFddIoFoObWt1NcPw4TRsSl5K4fkPEGgWCRRM6HPKyzacE74B8a8bmCZoZbSOAt7RxByytlFNuhR31MVIAcDQPPV8a6fpppoOWxQzJEkM1u/Ls7xZmjQGUNbOGePRhQJBE56AZAjHWrTBcRTpevFbMuUKmVo9HOYRnopGolc4yRvnarTpoVoOZ3iTRcO4U0MDPOjRdzSR3zCyAyYGVVSQSSOgNbfsHwY2txfIdbFmhdpGB+8kMRaRgTtjUTsOlXUrWAtB90pSg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3347864" y="-27384"/>
            <a:ext cx="5832648" cy="1567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ru-RU" sz="1600" b="1" dirty="0">
                <a:solidFill>
                  <a:srgbClr val="F6621A"/>
                </a:solidFill>
              </a:rPr>
              <a:t>Краткий обзор изменений в Положении Банка России от 26.03.2004 254-П «О порядке формирования кредитными организациями резервов на возможные потери по ссудам, по ссудной и приравненной к ней задолженности</a:t>
            </a:r>
            <a:r>
              <a:rPr lang="ru-RU" sz="1600" b="1" dirty="0" smtClean="0">
                <a:solidFill>
                  <a:srgbClr val="F6621A"/>
                </a:solidFill>
              </a:rPr>
              <a:t>»</a:t>
            </a:r>
            <a:endParaRPr lang="ru-RU" sz="1600" b="1" dirty="0">
              <a:solidFill>
                <a:srgbClr val="F6621A"/>
              </a:solidFill>
            </a:endParaRPr>
          </a:p>
        </p:txBody>
      </p:sp>
      <p:sp>
        <p:nvSpPr>
          <p:cNvPr id="28" name="AutoShape 10" descr="data:image/jpeg;base64,/9j/4AAQSkZJRgABAQAAAQABAAD/2wCEAAkGBhAQEBQQDxAQEBARDw8QEBAQEBAQEBUPFBAXFRQQFBQXHCYeFxkjGRQVHy8gJCcpLCwsFR4xNTAqNSYrLCkBCQoKDgwOFw8PFC8cHCQrNSs1KSksKik1NTU0KSwsKSkpNSk1LCwyMykpKSk1LjApLS8pLCksKSkpKjUpKSkpLv/AABEIAMIBAwMBIgACEQEDEQH/xAAcAAABBQEBAQAAAAAAAAAAAAAAAQMEBQYCBwj/xABDEAABAwIEAgcGAwUECwAAAAABAAIRAwQFEiExQVEGEyJhcYGRBzKhscHRFEJSFXKy4fBic7TSFiMkJTM1Y2V1gpL/xAAZAQEBAAMBAAAAAAAAAAAAAAAAAQMEBQL/xAAoEQEBAAIBAwIEBwAAAAAAAAAAAQIRAxIhMQQTQYGR0QUVIjIzUXH/2gAMAwEAAhEDEQA/APcEIQgEIQgEIQgEIQgEIQgEJESgJTda5az3nATshz4WZ6UXTpZkJHvCRMakRKDQ1MQphpIcDyAOpPKFBGNP4tafCVTWtQBoDqge7iSY8tVDvukDKT8mUuIiSHCNeCDYWWJNqUhV1aCHGDodHEfRctxinxDh5D6FUdGpmaHFpaSJyu3HimL6+ZT0dPaB93eNpQa6jXa8BzTIOx84XcrN4RjDexTYZbsJBnid1oGPQOJVyClQKhIlQCEIQCEIQCEIQCEIQCEIQCEkpJQdJJVfimLtoQCQC6YLtBpE/NV9PFHntB+YHXgW+SDQSkBVHWxJ7hGgneJBUOhVqMrNcMvVg9qJzQRBlBqZQotC8a/3TMRPcnw5B2hJKJQKkKRzwNToBuVHbiFM/mA8ZHzQPOaq6/ss7SBuQVYhwOoMjuQQgxVXCKw/KD4H7qrr9GarnF7gRqCACOC9HNMKj6U9IqFhS6yqC5zpFOk0gOcRuZOzRIk943Ut13r1jjc7McZus/19RvF48ZC4dh77gzJ0ETuspe+1S6eT1bKFJvACmah83OOvoE5hvtXumOHWso1WcRk6p0dzm6DzBWP3sW9+Xc2t9vq32E4A+m4OLhpyGuy01JhChYBjFK8oNr0ZyukFpjM1w3aY/rUKzAWXy0LLjdUBKhCIJRKQlNVHwg4vL9tIAu/MYAkCSm6OLMPvS3x1HqqHH3h7mNe4taMx0E8klBrGM7J7I1kmfEkoLyvjAGjBm5kyB5Lqji7CQHDKSQBxEnYSs5Rxai8w2o2e+R6SnX2rS9lQzmpuBGumhmCEGtlEqgqX7z+Ytjg2QnLbHDnFN0PJcG6biTx4ILxC5DkqBUJEIOH1IEnYCSqW4xjOYY4AdxGY/ZWdd2iyDrINeeskNnsxsdeKCdiFuK4aKsuDSSNYOvAkLqnTDQGtAAAgAbAKuxDFRTaBT30EkaAJi1xpx94A/BA9ilzctMUaUt/UMrie6OHooVj0ifUBBDQ4cYPyUy5xAu0HZHx9UuFdHKZ7ZaROpEkDXuQTej1V2ZxMw6Ne8T91pqblEtbJrRAEQpUIOn1YB5wY8VmrfHXVHwC8O3/sj6K4vHmDHJZy2vGNEZcvONZPfxQWta8e8Q46choo1UOLSGkB0aEiQD4KixnpHkIbS33LiPgAVY4TVrubmrACQC3SHeJA0CCxwa5qUqRbVOd+dxBBJEGIT4xSo3UuEcZAhQ6tUNBc4wBuVXjFaNWWOkDv0HwQanDcUFYEgRldl8dJkLyb2tvqvvsuR5pso0g0hri3UFx1iNyV6Fg9VjXFlMyD2jrI5LQU6nevGePVNM/p+b2c+rW3gnRXoo27FarXrttba3DTVquEnM6Ya0EjXT4gAGVR3rKbajhRc59MOOR72hji3mWyYW09rWNVKl4bbMRSotYQwbGo5gcXnmYdHcB3lUPRTohXxGoW0oZTZHW1nDssB4AfmceA9Y3WtZ36Y73HyXp93O6mvDd+xK4eWXVMz1bX0Xt5B7g8OHo1q9NVX0e6P0bGgKFAGAcz3u997yNXuPPQeAACssy2sJqacH1HJOTkuU8OkKu/bTNw1x9AnLbEg8xlI0ncFemBMKaqNUe9xNtMtbu5+aBMaNifmmP2uf0D/wCv5IK7GcNe8hzeAIhZnE6FXKWhjpOmxj1XobSHNB5gH1TVW0B4IPOsGsmsJNdmbbKJMDmSOK07b2mROaI4HQpy+6P5jmYYPwVf+xa20afqlA1Vx+HQGjLManVTbW5plzXtb28wjTidNeHFRndFSeJB5qdh+BPYQXEaGdJQaSjUlPgqNRpwpDUHaEiEDFRiqcSw5zx2d5nVXhC5LEGMf0bqPPagDuMkqSzos3w7wtT1YS5EFBbdG2tMuJdymICtqVqGqVlRCDgNQQu0hQRK9GQs/c4CfyGO46rUkLhzEGAueir3Pzvg6aAT6rttd9Psy4RpHh3LbvoAqNVwxjtwD5IMZe3D6gDd+QGnmUzSwOtMjXu2W2pYLSaZDQCpbLQDggz+C4bUaczxGkRutJSalbThM3GKUKRirWo0zoYqVabDHOCUWS3w8e9oGNWT7yoadqK1QEMqVqlas1jnMAZDGU3N0GWJnWNlrPZVj9u+m+2pUBbvBNYhtSpUY+crS4F5LmkQ3ST815VjwAuq4Ba5v4itlc1wc0s6wlpBGhEQrr2b4ky3v21KtVlGkKVYPdUdlBBb2Wjmc2U+RWrjn+p3uXgl4NS3tP7e71KsKrOLE6gCPFM0scoXLXG2rU62UQ7I6SJ2kbhY29zjTK7wgrZ24Nxsuq1FBga0AGYnXzTrXkGQYWe6PXIaHh5y+6QDz1lXP4yn+tvqqiQ85iHO1IkAncA7x6JFh77E6jKjm9a92VxAdmcJHNaXCsUa6iwvd2svakGZQWrsU6oAF+UbCRKk4bi/WPDc4dIPCIgTyVFiNRlVmUE5plmh97l5p/o/ZVGOzOEaRug1oCXqwm6RTwQc9WEoYu0qBA1KhKgEIQgEiVCBEIQgRIglQrrEWt0HacNI4A95QTCVFvb5tMAndxhomJMSq12IVCZzeQ2UPG2G4phgOWHh0xOwIPzQS61+93GBybp8d1It8U0h/qPqquhSyNDZJygCXak+K6QT7jFT+TQcz9l3h2KiqS2WktAJLdtVTXdsKjCwkieI3BTGDWr6FQy4FrhAOxOs7INgClCi0akp8ORTkr506XVib+6nU/iq4k6nSoQPgF9ESvnrG/8Am1Uf9yf/AIlYOXxHT/Du2WX+KB1OTMuHg6B6LukyNsx4mSXJa3vO/ed809Zvgu/uqg9WwsDr3Um9Nn7JK7vxzmbtfbVM3/q5hB9fmvVLrDw7gvLfY6yb+of02lT41aYXsZatni/a4fr/AOb5Mde4Q9rpa2QeRCjCwq/oPqFtzSBXP4YclkaLG/6OFw7QEnU+KSjgdZgDQ0QNBB4LaigEvUhUZWzwepnBdAAMndaS3t4T4phD6rWiXGAiHWNTgTLKzTqCD4Iq3AaMx2HJBISqFSxOmTElviNPVTAUCpUiVAIQhAJEqRALklKVy5A3UestimcVyaYJzQdNpiDPotJXKzt1ehr3BwOh0jlugdYTAkQY1HelWdv8ZeXQ05G8gdfMqbhmLZuy868HfdBOvHvaxxptzPA7LeayFXHbhr5c57XA6tIgeGVamviTR7vaPoFT3Nt+IqS4AnLG3CTogmU8dzMBDdSOekpuyuHOrtJJJnyAg+gXdl0bcBGbsztGvhKvbHCms2Cip9DZSQU0xkLqUV2XL59xkf74qf8Akz/iV76XLz689mRqYibv8Q0UXXLbhzMh6zNnDywHaJG/I7LHyS3Wm76Tkx47l1XXZ5Rce+/99/8AEV1Q/N+477KXa0g66IcARnryCJGjXn5hWPQfCWXd1+HqEtbUoVgXNjMCGyHCeRAWtJ3dnLOTG7+EaX2MM/2m4dytmj1qj/KvXAVlOh3Qynh3WFtV1V9XKHOc0MAa0khoaCeJ3nktOHLawmpquF6rknJyXLHwdSrgFdSvbVKkJQSmqj1QlSvCoLnHKTnkOeGlpLYdIGh57Kdc1pMBZfEui7nuLqVQCSSWvnjycPsiNDTqz2mnwLT9QnHV3EQSSFXYPhxoU8hdmcSXOI2nkPRTkHLwdIIAzNzc8s6x3q+o3bXbEeErM3GKUqbsrnQeMAmPGE/SrNeJaQ4cwZQagOXQKrMKf2N93GPAafMFWLSg7SIlIgVCEIEK4cuyuSgj1WyqHEsIc85mmDxB2WjITbmBBjm9G9Zf2j8FxVwQt1YNeXNbLqQk6gIMbSwqq/cZR37+iubDCAzxO5O6uRQC7FNBHZbwnBTT2VBCKaIXDk8QuHBRUZ5Ud1WD5hSqgVViDyBLRJUeo8NomLp395cfwvV37MTGINP/AEa38IVTdYLdNuHnqH/8SoQY7JDidj4FXnQHB7mldda6kWNFN7ZdGpdG3otfGXcdrl5MbhlN/D7vYaT0+xQ7R2mqnUytlxKcaF0gFKjy4coF7WygnkCVYuUO8oBwIOxBCoyrcYcN4d8D8FLtcVZUIbq1x2B1B81GvsEj3SR8VzhDGU5zxnmA47ZeQ5Ii4SqHf3gZTLgROgbsdSVWW2NP4w7xH1CDvEejZqPL2VMpcZLXCRPcQmLXDqtF4a6DmBgtJIP9SrihiTHby09+o9VLse2cxHGB4IJuHNLWgcArRhUajTUpoQdoQhB0uSUEqBdYjldlDZiNZhBNc5VuI3TgQGmBHDeZ5pp+JuPADzKjVapdqUCOvzTIc5xjOxpknZzgFbi4CpSJ318UILoXTZjMJOidDlQAxqrKhdh2oKCfKJTTXrrMg6JXD6oG5jxXD6iori8D3kF2ocQG8oPAIq8NUc01UrKop1i3bbkkq1y7fbkoH34mJiDHP+SbfVDtjKilqrrzGKdN2UHM8GIGwPeUXafVsmkzCdt7QN2XdOoCpNOOCj3s7REKUwphgT7VXk81ycBTTV2ER2uHNXaERAubaVmr2wqNcTlJaToRr8Fsy1NOoAqoxX4N1TTKY4yCNU4cAP5ZHxC134Ucl0LYIMjb4XVzAFun6hstJZWmUAKa2gE62mgKbU8AuQF2ECpEqEDFSpCobu4aHOLnNGp3ICtrgrHdIbGo5+am0ukaxG6CfTxSk52RrwSdBoYJ5SpaymE4Hcda19RuRjXBxkiTGoAAWrQIs9j2PPpVOrZAgAkwCSSJ4rQqFe4NQrODqjMzgInM5unIwdUGdodIqrtC/fuaPotVg75Y3wTdvh1GmIZSY3waJ8ydSpdkANBoASAB3GEFpTK7JTdNOII9YrK3mHvfWJGjSZzfYc1ocUuCxsjmAfAqEyoHCQg5DYEchGu6ISV6zWNLnGAN/sq6l0gpuMEFo56H1CirGFRX/RgPqdZTflky5rhIniWnh4K+aQRI1B1BCWEDFGkQNTJ7tk8wkbJYUS+vRT0GriJ8BzQ2tqF0CYOh5KcwrL4RVLquYyeyZPmNFpaRRUhq7C4aupQdyiU3nXL64G5A8SiH5RKjGuN5VfWxWXmm10OaASOMEToqLmUrSDsqBzydyT4mVKsbrL2Tsdu4oi3C6CYbVTgqBA6Eq5BXQQKhCRBArnRVKs7krO18QcCQABBI5oJ6FQ18Rf8AqPlp8lYYRUc5hc4ky4xOug/mgmuIGp0CjOxGmPzT4ApcRZNJ/c0n01+izlEPdsCg0P7RZ3+gRhlQku/fd8TP1VdQs6h4D1V5heHlo7W5M6ILKiE6Qlp005kQVWJ2+dhHP6FUAzUzB0PwK19SlKg3OHh24QYjH7x7obvyA5pjDcBq1NZDWzq46+QHFaivgTAc0Env1TNGoaZLeG8IJVvQDGhgmGiNd/FOQuadUO29OKhYlfZRlafE/RBL69k5cwnlPwXNxZsqe8J5HY+qzTqjt4O+6u7XECW669/3QT7O3a3QbK1oqlwyoXPcT/Z8OOiu6bUU6CuXvSlRbmpAUEUYiXyGmIJBjfQ7rhUAuHUnzxnXkQr2lUDmhw2IBCqOnVS0aarJ3LLh9yXU2PnMCHQQ0CIEuOg2WtQgRswJ3gTG08V0hCBxtw4CJXBPHikVTitSo14IJyOiIMAHiD80Grw66LgQ7UiNe5TwVnuj2jJO7jPkNB9VesKB6UJJQgh16UqhvcGJcSDoeELTuYmX0UGSfgwHCfFLRqGmMgAgTGnNaSpbKFc4SHcweYQU1xcOcCCdDwCdw2ykAxwU+lgbeMnx2VnStQOCCPQtFNp0oTjKacDUHIalhdgIhA2Wpt7E+QuS1BCqUVV32G5tRoef3V+WJt9GUGQqUnM3HnwTVGxNQyRpw7+9a91kDuAUgswNggoG4SDwRTwGNjA5RPotE23TjaSCutMODBA8+ZKmNYn8iQtQR3qvu3c1Z1GqlxfRvmPmimX2NN2rmg+Mp5rQBA0A2A5KGMQgaiTzmFVXOKvc7eAOA0RGiSqFhl71gg+8PiFNQQsQxVlGAZLiJAHLmSq+l0oBdDmQ3mDJH3UvGsHFdog5ajfdPAj9JWPurJ9MmZ7J1HEIPQWuBEjUESD3IewEQRI5FU2BYj/qg10nLsRy5KfUveQjvKC0soGgVrSVDgwJJcdeE/E/RX1JA8hCEHULktTiRA0WLnq09CIQM9Wug1OQiEHICWEsIQJCEqECQkhdIhBzCMq6Qg4ypMq7RCDjKlAXUIhBzC5ITkJCEDD2KFdWocIPFWRam3U0GUucGdsHaeGqgvwUDhPed1s3UFGq2iDIWzTSf4ajvHJXZumxuub/AAwkS0ajUfZRWWtQ/ljx0QPvvuQ9VDfYdbJOuZTqOFE+8fIK1o2gHBBnLPBH0xAgidD3KxoYV+rX5K6bbp1tFAxa0MogKaxqRtNOgIAJUsIQdFIhCBUiEIBCEIBAQhAIKRCASpEIBKkQgChCEAhCEAkQhAhXJQhByVwUIQNOCYcEIQdMCfYhCBwLsIQg7C6CEIFQhCD/2Q==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251520" y="1484784"/>
            <a:ext cx="878497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Изменения по формированию резервов: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ф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ормирование резервов по отдельным видам активов (сделки РЕПО)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формирование резервов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по отдельным видам ссуд, в зависимости от их целевого значения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формирование резервов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по ссудам ИП, финансовое положение  и (или) качество обслуживания долга которых ухудшилось вследствие возникновения чрезвычайных ситуаций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н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е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увеличение фактически сформированного резерва при положительной оценке прогноза по восстановлению заемщиком нормальной финансово-хозяйственной деятельности в обозримой перспективе с учетом предусмотренных мер господдержки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использование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обеспечения для формирования резервов (в отношении II категории качества обеспечения и порядка определения стоимости обеспечения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и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спользование отдельных видов обеспечения для формирования резервов (гарантийные депозиты).</a:t>
            </a:r>
          </a:p>
          <a:p>
            <a:pPr algn="just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	Изменилось определение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расчетного размера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резерва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, несколько раз подвергались изменениям минимальные размеры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резервов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 портфелям однородных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ссуд и установление размера резерва в случае предоставления заемщиком недостоверной отчетности.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dirty="0" smtClean="0">
              <a:solidFill>
                <a:srgbClr val="B81E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ru-RU" dirty="0" smtClean="0">
              <a:solidFill>
                <a:srgbClr val="B81E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ru-RU" dirty="0">
              <a:solidFill>
                <a:srgbClr val="B81E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454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18401</TotalTime>
  <Words>433</Words>
  <Application>Microsoft Office PowerPoint</Application>
  <PresentationFormat>Экран (4:3)</PresentationFormat>
  <Paragraphs>96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Оформление по умолчанию</vt:lpstr>
      <vt:lpstr>Специальное оформление</vt:lpstr>
      <vt:lpstr>3_Специальное оформление</vt:lpstr>
      <vt:lpstr>Презентация PowerPoint</vt:lpstr>
      <vt:lpstr>Презентация PowerPoint</vt:lpstr>
      <vt:lpstr>Презентация PowerPoint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dubovskiy.d</dc:creator>
  <cp:lastModifiedBy>Волкова Елена Дмитриевна</cp:lastModifiedBy>
  <cp:revision>1345</cp:revision>
  <cp:lastPrinted>2014-05-29T08:19:10Z</cp:lastPrinted>
  <dcterms:created xsi:type="dcterms:W3CDTF">2011-06-28T17:14:56Z</dcterms:created>
  <dcterms:modified xsi:type="dcterms:W3CDTF">2014-05-29T09:23:43Z</dcterms:modified>
</cp:coreProperties>
</file>