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452" r:id="rId1"/>
  </p:sldMasterIdLst>
  <p:notesMasterIdLst>
    <p:notesMasterId r:id="rId12"/>
  </p:notesMasterIdLst>
  <p:handoutMasterIdLst>
    <p:handoutMasterId r:id="rId13"/>
  </p:handoutMasterIdLst>
  <p:sldIdLst>
    <p:sldId id="256" r:id="rId2"/>
    <p:sldId id="426" r:id="rId3"/>
    <p:sldId id="427" r:id="rId4"/>
    <p:sldId id="407" r:id="rId5"/>
    <p:sldId id="428" r:id="rId6"/>
    <p:sldId id="430" r:id="rId7"/>
    <p:sldId id="431" r:id="rId8"/>
    <p:sldId id="433" r:id="rId9"/>
    <p:sldId id="416" r:id="rId10"/>
    <p:sldId id="317" r:id="rId11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>
          <p15:clr>
            <a:srgbClr val="A4A3A4"/>
          </p15:clr>
        </p15:guide>
        <p15:guide id="4" pos="2880">
          <p15:clr>
            <a:srgbClr val="A4A3A4"/>
          </p15:clr>
        </p15:guide>
        <p15:guide id="5" pos="295">
          <p15:clr>
            <a:srgbClr val="A4A3A4"/>
          </p15:clr>
        </p15:guide>
        <p15:guide id="6" pos="612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обудько Дмитрий Александрович" initials="ДДА" lastIdx="3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84005" autoAdjust="0"/>
  </p:normalViewPr>
  <p:slideViewPr>
    <p:cSldViewPr>
      <p:cViewPr varScale="1">
        <p:scale>
          <a:sx n="86" d="100"/>
          <a:sy n="86" d="100"/>
        </p:scale>
        <p:origin x="726" y="96"/>
      </p:cViewPr>
      <p:guideLst>
        <p:guide orient="horz" pos="1253"/>
        <p:guide orient="horz" pos="2160"/>
        <p:guide orient="horz"/>
        <p:guide pos="2880"/>
        <p:guide pos="295"/>
        <p:guide pos="612"/>
        <p:guide pos="5465"/>
      </p:guideLst>
    </p:cSldViewPr>
  </p:slideViewPr>
  <p:outlineViewPr>
    <p:cViewPr>
      <p:scale>
        <a:sx n="33" d="100"/>
        <a:sy n="33" d="100"/>
      </p:scale>
      <p:origin x="6" y="291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06"/>
    </p:cViewPr>
  </p:sorterViewPr>
  <p:notesViewPr>
    <p:cSldViewPr>
      <p:cViewPr>
        <p:scale>
          <a:sx n="150" d="100"/>
          <a:sy n="150" d="100"/>
        </p:scale>
        <p:origin x="-558" y="93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06302-5446-49C9-A8A9-5855469FA0C5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378953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3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81064-F5AA-4338-95BD-6C3F3642F1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65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B1108-CF54-471A-95C5-C0546FAEBF66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4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211BA-1A9D-43B6-9239-CF4EB24E92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883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211BA-1A9D-43B6-9239-CF4EB24E92CE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364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211BA-1A9D-43B6-9239-CF4EB24E92C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20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211BA-1A9D-43B6-9239-CF4EB24E92C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782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211BA-1A9D-43B6-9239-CF4EB24E92C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766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211BA-1A9D-43B6-9239-CF4EB24E92C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13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211BA-1A9D-43B6-9239-CF4EB24E92C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33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211BA-1A9D-43B6-9239-CF4EB24E92C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44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211BA-1A9D-43B6-9239-CF4EB24E92C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250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081" y="447726"/>
            <a:ext cx="1716310" cy="132431"/>
          </a:xfrm>
          <a:prstGeom prst="rect">
            <a:avLst/>
          </a:prstGeom>
        </p:spPr>
      </p:pic>
      <p:sp>
        <p:nvSpPr>
          <p:cNvPr id="114703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461995" y="1389600"/>
            <a:ext cx="8218487" cy="412763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t" anchorCtr="0"/>
          <a:lstStyle>
            <a:lvl1pPr>
              <a:defRPr sz="5800" b="1" baseline="0" smtClean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1470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1994" y="5680094"/>
            <a:ext cx="8218487" cy="46831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0" indent="0">
              <a:buFont typeface="Wingdings" charset="2"/>
              <a:buNone/>
              <a:defRPr sz="2400" b="1" smtClean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25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242400"/>
            <a:ext cx="2134800" cy="4752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 flipH="1">
            <a:off x="457200" y="621792"/>
            <a:ext cx="82296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66724" y="5598766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75200" y="1989142"/>
            <a:ext cx="8150400" cy="4116462"/>
          </a:xfrm>
        </p:spPr>
        <p:txBody>
          <a:bodyPr tIns="0" bIns="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1" name="Straight Connector 40"/>
          <p:cNvCxnSpPr/>
          <p:nvPr userDrawn="1"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Connector 41"/>
          <p:cNvCxnSpPr/>
          <p:nvPr userDrawn="1"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361087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o Picture Left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355835" y="1989142"/>
            <a:ext cx="5319871" cy="4116462"/>
          </a:xfrm>
        </p:spPr>
        <p:txBody>
          <a:bodyPr tIns="0" bIns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468313" y="1990750"/>
            <a:ext cx="2587752" cy="156362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  Insert Picture using icon below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214804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Bio Pictur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68329" y="3747517"/>
            <a:ext cx="2591519" cy="2592288"/>
          </a:xfrm>
        </p:spPr>
        <p:txBody>
          <a:bodyPr/>
          <a:lstStyle>
            <a:lvl1pPr marL="177800" indent="-177800">
              <a:defRPr sz="1200"/>
            </a:lvl1pPr>
            <a:lvl2pPr marL="355600" indent="-177800">
              <a:defRPr sz="1000"/>
            </a:lvl2pPr>
            <a:lvl3pPr marL="541338" indent="-185738">
              <a:defRPr sz="1000"/>
            </a:lvl3pPr>
            <a:lvl4pPr marL="719138" indent="-177800">
              <a:defRPr sz="1000"/>
            </a:lvl4pPr>
            <a:lvl5pPr marL="896938" indent="-177800"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468313" y="1971292"/>
            <a:ext cx="2587752" cy="156362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  Insert Picture using icon below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278129" y="3747517"/>
            <a:ext cx="2591519" cy="2592288"/>
          </a:xfrm>
        </p:spPr>
        <p:txBody>
          <a:bodyPr/>
          <a:lstStyle>
            <a:lvl1pPr marL="177800" indent="-177800">
              <a:defRPr sz="1200"/>
            </a:lvl1pPr>
            <a:lvl2pPr marL="355600" indent="-177800">
              <a:defRPr sz="1000"/>
            </a:lvl2pPr>
            <a:lvl3pPr marL="541338" indent="-185738">
              <a:defRPr sz="1000"/>
            </a:lvl3pPr>
            <a:lvl4pPr marL="719138" indent="-177800">
              <a:defRPr sz="1000"/>
            </a:lvl4pPr>
            <a:lvl5pPr marL="896938" indent="-177800"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3278125" y="1971292"/>
            <a:ext cx="2587752" cy="156362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  Insert Picture using icon below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087960" y="3747517"/>
            <a:ext cx="2591519" cy="2592288"/>
          </a:xfrm>
        </p:spPr>
        <p:txBody>
          <a:bodyPr/>
          <a:lstStyle>
            <a:lvl1pPr marL="177800" indent="-177800">
              <a:defRPr sz="1200"/>
            </a:lvl1pPr>
            <a:lvl2pPr marL="355600" indent="-177800">
              <a:defRPr sz="1000"/>
            </a:lvl2pPr>
            <a:lvl3pPr marL="541338" indent="-185738">
              <a:defRPr sz="1000"/>
            </a:lvl3pPr>
            <a:lvl4pPr marL="719138" indent="-177800">
              <a:defRPr sz="1000"/>
            </a:lvl4pPr>
            <a:lvl5pPr marL="896938" indent="-177800"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9" hasCustomPrompt="1"/>
          </p:nvPr>
        </p:nvSpPr>
        <p:spPr>
          <a:xfrm>
            <a:off x="6087936" y="1971292"/>
            <a:ext cx="2587752" cy="156362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  Insert Picture using icon below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768673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llou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4644008" y="404664"/>
            <a:ext cx="4005072" cy="5715000"/>
          </a:xfrm>
          <a:ln>
            <a:solidFill>
              <a:schemeClr val="accent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  Insert Picture using icon below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755830" y="1979676"/>
            <a:ext cx="5040313" cy="22409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 lIns="180000" tIns="180000" rIns="180000" bIns="180000">
            <a:spAutoFit/>
          </a:bodyPr>
          <a:lstStyle>
            <a:lvl1pPr marL="0" indent="0">
              <a:lnSpc>
                <a:spcPct val="100000"/>
              </a:lnSpc>
              <a:buNone/>
              <a:defRPr/>
            </a:lvl1pPr>
            <a:lvl2pPr marL="365760" indent="0">
              <a:lnSpc>
                <a:spcPct val="100000"/>
              </a:lnSpc>
              <a:buNone/>
              <a:defRPr/>
            </a:lvl2pPr>
            <a:lvl3pPr marL="685800" indent="0">
              <a:lnSpc>
                <a:spcPct val="100000"/>
              </a:lnSpc>
              <a:buNone/>
              <a:defRPr/>
            </a:lvl3pPr>
            <a:lvl4pPr marL="916200" indent="0">
              <a:lnSpc>
                <a:spcPct val="100000"/>
              </a:lnSpc>
              <a:buNone/>
              <a:defRPr/>
            </a:lvl4pPr>
            <a:lvl5pPr marL="1146600" indent="0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462555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hart and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41AF1-466E-4D9F-B74C-45FFEB47CA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490550" y="2338388"/>
            <a:ext cx="8162925" cy="3705226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442925" y="1628777"/>
            <a:ext cx="8258175" cy="676276"/>
          </a:xfrm>
        </p:spPr>
        <p:txBody>
          <a:bodyPr/>
          <a:lstStyle>
            <a:lvl1pPr marL="0" indent="0">
              <a:buNone/>
              <a:defRPr/>
            </a:lvl1pPr>
            <a:lvl5pPr marL="1143000" indent="0">
              <a:buNone/>
              <a:defRPr/>
            </a:lvl5pPr>
          </a:lstStyle>
          <a:p>
            <a:pPr lvl="0"/>
            <a:r>
              <a:rPr lang="en-US" dirty="0" smtClean="0"/>
              <a:t>Text Box</a:t>
            </a:r>
          </a:p>
        </p:txBody>
      </p:sp>
    </p:spTree>
    <p:extLst>
      <p:ext uri="{BB962C8B-B14F-4D97-AF65-F5344CB8AC3E}">
        <p14:creationId xmlns:p14="http://schemas.microsoft.com/office/powerpoint/2010/main" val="454328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9387" y="845703"/>
            <a:ext cx="4904701" cy="1891175"/>
          </a:xfrm>
          <a:solidFill>
            <a:schemeClr val="bg1"/>
          </a:solidFill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accent3"/>
              </a:buClr>
              <a:buSzPct val="70000"/>
              <a:buFont typeface="Wingdings 2" panose="05020102010507070707" pitchFamily="18" charset="2"/>
              <a:buNone/>
              <a:tabLst/>
              <a:defRPr sz="16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accent3"/>
              </a:buClr>
              <a:buSzPct val="70000"/>
              <a:buFont typeface="Wingdings 2" panose="05020102010507070707" pitchFamily="18" charset="2"/>
              <a:buNone/>
              <a:tabLst/>
              <a:defRPr/>
            </a:pPr>
            <a:r>
              <a:rPr lang="en-US" sz="1600" b="1" smtClean="0">
                <a:solidFill>
                  <a:schemeClr val="accent1"/>
                </a:solidFill>
              </a:rPr>
              <a:t>White &amp; Case LLP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accent3"/>
              </a:buClr>
              <a:buSzPct val="70000"/>
              <a:buFont typeface="Wingdings 2" panose="05020102010507070707" pitchFamily="18" charset="2"/>
              <a:buNone/>
              <a:tabLst/>
              <a:defRPr/>
            </a:pPr>
            <a:r>
              <a:rPr lang="en-US" sz="1600" smtClean="0"/>
              <a:t>Office address line one</a:t>
            </a:r>
            <a:br>
              <a:rPr lang="en-US" sz="1600" smtClean="0"/>
            </a:br>
            <a:r>
              <a:rPr lang="en-US" sz="1600" smtClean="0"/>
              <a:t>Office address line two</a:t>
            </a:r>
            <a:br>
              <a:rPr lang="en-US" sz="1600" smtClean="0"/>
            </a:br>
            <a:r>
              <a:rPr lang="en-US" sz="1600" smtClean="0"/>
              <a:t>Country</a:t>
            </a:r>
            <a:br>
              <a:rPr lang="en-US" sz="1600" smtClean="0"/>
            </a:br>
            <a:r>
              <a:rPr lang="en-US" sz="1600" smtClean="0"/>
              <a:t>T  +</a:t>
            </a:r>
            <a:br>
              <a:rPr lang="en-US" sz="1600" smtClean="0"/>
            </a:br>
            <a:r>
              <a:rPr lang="en-US" sz="1600" smtClean="0"/>
              <a:t>F  +</a:t>
            </a:r>
          </a:p>
        </p:txBody>
      </p:sp>
    </p:spTree>
    <p:extLst>
      <p:ext uri="{BB962C8B-B14F-4D97-AF65-F5344CB8AC3E}">
        <p14:creationId xmlns:p14="http://schemas.microsoft.com/office/powerpoint/2010/main" val="419225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3" name="Rectangle 1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456407" y="5179786"/>
            <a:ext cx="8208144" cy="84150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t" anchorCtr="0"/>
          <a:lstStyle>
            <a:lvl1pPr>
              <a:defRPr sz="4800" smtClean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 smtClean="0"/>
              <a:t>Click to add title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466724" y="49752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" name="Straight Connector 3"/>
          <p:cNvCxnSpPr/>
          <p:nvPr/>
        </p:nvCxnSpPr>
        <p:spPr bwMode="auto">
          <a:xfrm>
            <a:off x="466724" y="49752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466724" y="49752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466724" y="49752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466724" y="49752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66724" y="49752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66724" y="49752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66724" y="49752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66724" y="49752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66724" y="49752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6724" y="49752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66724" y="49752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66724" y="49752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66724" y="49752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66724" y="49752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66724" y="49752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66724" y="49752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66724" y="49752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66724" y="49752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 userDrawn="1"/>
        </p:nvCxnSpPr>
        <p:spPr bwMode="auto">
          <a:xfrm>
            <a:off x="466724" y="4975200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588471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75200" y="1989142"/>
            <a:ext cx="8150400" cy="4116462"/>
          </a:xfrm>
        </p:spPr>
        <p:txBody>
          <a:bodyPr/>
          <a:lstStyle>
            <a:lvl2pPr marL="640080" indent="-274320">
              <a:buFont typeface="Arial" panose="020B0604020202020204" pitchFamily="34" charset="0"/>
              <a:buChar char="–"/>
              <a:defRPr/>
            </a:lvl2pPr>
            <a:lvl3pPr marL="914400" indent="-228600">
              <a:buFont typeface="Arial" panose="020B0604020202020204" pitchFamily="34" charset="0"/>
              <a:buChar char="•"/>
              <a:defRPr/>
            </a:lvl3pPr>
            <a:lvl4pPr marL="1144800" indent="-228600">
              <a:buFont typeface="Arial" panose="020B0604020202020204" pitchFamily="34" charset="0"/>
              <a:buChar char="•"/>
              <a:defRPr/>
            </a:lvl4pPr>
            <a:lvl5pPr marL="13752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1" name="Straight Connector 40"/>
          <p:cNvCxnSpPr/>
          <p:nvPr userDrawn="1"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Connector 41"/>
          <p:cNvCxnSpPr/>
          <p:nvPr userDrawn="1"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597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75200" y="1989142"/>
            <a:ext cx="8150400" cy="4116462"/>
          </a:xfrm>
        </p:spPr>
        <p:txBody>
          <a:bodyPr/>
          <a:lstStyle>
            <a:lvl1pPr marL="367200" indent="-367200">
              <a:buSzPct val="100000"/>
              <a:buFont typeface="+mj-lt"/>
              <a:buAutoNum type="arabicPeriod"/>
              <a:defRPr/>
            </a:lvl1pPr>
            <a:lvl2pPr marL="640800" indent="-273600">
              <a:buSzPct val="100000"/>
              <a:buFont typeface="+mj-lt"/>
              <a:buAutoNum type="alphaLcPeriod"/>
              <a:defRPr/>
            </a:lvl2pPr>
            <a:lvl3pPr marL="915987" indent="-230400">
              <a:buSzPct val="100000"/>
              <a:buFont typeface="+mj-lt"/>
              <a:buAutoNum type="romanLcPeriod"/>
              <a:defRPr/>
            </a:lvl3pPr>
            <a:lvl4pPr marL="1200150" indent="-342900">
              <a:buFont typeface="+mj-lt"/>
              <a:buAutoNum type="arabicPeriod"/>
              <a:defRPr/>
            </a:lvl4pPr>
            <a:lvl5pPr marL="14859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Straight Connector 39"/>
          <p:cNvCxnSpPr/>
          <p:nvPr userDrawn="1"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1" name="Straight Connector 40"/>
          <p:cNvCxnSpPr/>
          <p:nvPr userDrawn="1"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4104254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41AF1-466E-4D9F-B74C-45FFEB47CA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37" name="Straight Connector 36"/>
          <p:cNvCxnSpPr/>
          <p:nvPr userDrawn="1"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 userDrawn="1"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68714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&amp;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75200" y="1989142"/>
            <a:ext cx="3996000" cy="4116462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3600"/>
              </a:spcAft>
              <a:buNone/>
              <a:defRPr sz="2400"/>
            </a:lvl1pPr>
            <a:lvl2pPr marL="365760" indent="0">
              <a:buNone/>
              <a:defRPr sz="2000"/>
            </a:lvl2pPr>
            <a:lvl3pPr marL="685800" indent="0">
              <a:buNone/>
              <a:defRPr sz="1600"/>
            </a:lvl3pPr>
            <a:lvl4pPr marL="916200" indent="0">
              <a:buNone/>
              <a:defRPr sz="1600"/>
            </a:lvl4pPr>
            <a:lvl5pPr marL="11466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4680000" y="0"/>
            <a:ext cx="446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  Insert Picture using icon below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Connector 41"/>
          <p:cNvCxnSpPr/>
          <p:nvPr userDrawn="1"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3" name="Straight Connector 42"/>
          <p:cNvCxnSpPr/>
          <p:nvPr userDrawn="1"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482361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&amp; Pictur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75200" y="1989142"/>
            <a:ext cx="8057240" cy="1439862"/>
          </a:xfrm>
        </p:spPr>
        <p:txBody>
          <a:bodyPr/>
          <a:lstStyle>
            <a:lvl1pPr marL="0" indent="0">
              <a:buNone/>
              <a:defRPr sz="2400"/>
            </a:lvl1pPr>
            <a:lvl2pPr marL="365760" indent="0">
              <a:buNone/>
              <a:defRPr sz="2000"/>
            </a:lvl2pPr>
            <a:lvl3pPr marL="685800" indent="0">
              <a:buNone/>
              <a:defRPr sz="1600"/>
            </a:lvl3pPr>
            <a:lvl4pPr marL="916200" indent="0">
              <a:buNone/>
              <a:defRPr sz="1600"/>
            </a:lvl4pPr>
            <a:lvl5pPr marL="11466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Connector 41"/>
          <p:cNvCxnSpPr/>
          <p:nvPr userDrawn="1"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3" name="Straight Connector 42"/>
          <p:cNvCxnSpPr/>
          <p:nvPr userDrawn="1"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81577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 with 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41AF1-466E-4D9F-B74C-45FFEB47CA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75200" y="1988517"/>
            <a:ext cx="8150400" cy="998912"/>
          </a:xfrm>
        </p:spPr>
        <p:txBody>
          <a:bodyPr tIns="0" bIns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365760" indent="0">
              <a:buNone/>
              <a:defRPr/>
            </a:lvl2pPr>
            <a:lvl3pPr marL="685800" indent="0">
              <a:buNone/>
              <a:defRPr/>
            </a:lvl3pPr>
            <a:lvl4pPr marL="916200" indent="0">
              <a:buNone/>
              <a:defRPr/>
            </a:lvl4pPr>
            <a:lvl5pPr marL="11466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1" name="Straight Connector 40"/>
          <p:cNvCxnSpPr/>
          <p:nvPr userDrawn="1"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Connector 41"/>
          <p:cNvCxnSpPr/>
          <p:nvPr userDrawn="1"/>
        </p:nvCxnSpPr>
        <p:spPr bwMode="auto">
          <a:xfrm>
            <a:off x="476250" y="1371914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059161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 with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41AF1-466E-4D9F-B74C-45FFEB47CA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29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3075" y="543465"/>
            <a:ext cx="80581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989138"/>
            <a:ext cx="81486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44408" y="6223605"/>
            <a:ext cx="442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700">
                <a:solidFill>
                  <a:schemeClr val="accent1"/>
                </a:solidFill>
              </a:defRPr>
            </a:lvl1pPr>
          </a:lstStyle>
          <a:p>
            <a:fld id="{8E141AF1-466E-4D9F-B74C-45FFEB47CA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469174" y="6186716"/>
            <a:ext cx="2134800" cy="198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4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76250" y="1371914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76250" y="1371914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54" r:id="rId2"/>
    <p:sldLayoutId id="2147484455" r:id="rId3"/>
    <p:sldLayoutId id="2147484456" r:id="rId4"/>
    <p:sldLayoutId id="2147484457" r:id="rId5"/>
    <p:sldLayoutId id="2147484458" r:id="rId6"/>
    <p:sldLayoutId id="2147484459" r:id="rId7"/>
    <p:sldLayoutId id="2147484460" r:id="rId8"/>
    <p:sldLayoutId id="2147484461" r:id="rId9"/>
    <p:sldLayoutId id="2147484462" r:id="rId10"/>
    <p:sldLayoutId id="2147484464" r:id="rId11"/>
    <p:sldLayoutId id="2147484465" r:id="rId12"/>
    <p:sldLayoutId id="2147484466" r:id="rId13"/>
    <p:sldLayoutId id="2147484467" r:id="rId14"/>
    <p:sldLayoutId id="2147484468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 charset="0"/>
          <a:ea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 charset="0"/>
          <a:ea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 charset="0"/>
          <a:ea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 charset="0"/>
          <a:ea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 charset="0"/>
          <a:ea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 charset="0"/>
          <a:ea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 charset="0"/>
          <a:ea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 charset="0"/>
          <a:ea typeface="Arial" charset="0"/>
          <a:cs typeface="Arial" charset="0"/>
        </a:defRPr>
      </a:lvl9pPr>
    </p:titleStyle>
    <p:bodyStyle>
      <a:lvl1pPr marL="365760" indent="-365760" algn="l" rtl="0" eaLnBrk="1" fontAlgn="base" hangingPunct="1">
        <a:lnSpc>
          <a:spcPct val="130000"/>
        </a:lnSpc>
        <a:spcBef>
          <a:spcPts val="0"/>
        </a:spcBef>
        <a:spcAft>
          <a:spcPts val="900"/>
        </a:spcAft>
        <a:buClr>
          <a:schemeClr val="accent3"/>
        </a:buClr>
        <a:buSzPct val="70000"/>
        <a:buFont typeface="Wingdings 2" panose="05020102010507070707" pitchFamily="18" charset="2"/>
        <a:buChar char=""/>
        <a:defRPr sz="2400" b="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fontAlgn="base" hangingPunct="1">
        <a:lnSpc>
          <a:spcPct val="130000"/>
        </a:lnSpc>
        <a:spcBef>
          <a:spcPts val="0"/>
        </a:spcBef>
        <a:spcAft>
          <a:spcPts val="900"/>
        </a:spcAft>
        <a:buClr>
          <a:srgbClr val="00A5D9"/>
        </a:buClr>
        <a:buSzPct val="70000"/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lnSpc>
          <a:spcPct val="130000"/>
        </a:lnSpc>
        <a:spcBef>
          <a:spcPts val="0"/>
        </a:spcBef>
        <a:spcAft>
          <a:spcPts val="900"/>
        </a:spcAft>
        <a:buClr>
          <a:srgbClr val="00A5D9"/>
        </a:buClr>
        <a:buSzPct val="70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144800" indent="-228600" algn="l" rtl="0" eaLnBrk="1" fontAlgn="base" hangingPunct="1">
        <a:lnSpc>
          <a:spcPct val="130000"/>
        </a:lnSpc>
        <a:spcBef>
          <a:spcPts val="0"/>
        </a:spcBef>
        <a:spcAft>
          <a:spcPts val="900"/>
        </a:spcAft>
        <a:buClr>
          <a:srgbClr val="00A5D9"/>
        </a:buClr>
        <a:buSzPct val="70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375200" indent="-228600" algn="l" rtl="0" eaLnBrk="1" fontAlgn="base" hangingPunct="1">
        <a:lnSpc>
          <a:spcPct val="130000"/>
        </a:lnSpc>
        <a:spcBef>
          <a:spcPts val="0"/>
        </a:spcBef>
        <a:spcAft>
          <a:spcPts val="900"/>
        </a:spcAft>
        <a:buClr>
          <a:srgbClr val="00A5D9"/>
        </a:buClr>
        <a:buSzPct val="70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1770063" indent="-169863" algn="l" rtl="0" eaLnBrk="1" fontAlgn="base" hangingPunct="1">
        <a:spcBef>
          <a:spcPct val="20000"/>
        </a:spcBef>
        <a:spcAft>
          <a:spcPct val="0"/>
        </a:spcAft>
        <a:buClr>
          <a:srgbClr val="00A5D9"/>
        </a:buClr>
        <a:buSzPct val="90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227263" indent="-169863" algn="l" rtl="0" eaLnBrk="1" fontAlgn="base" hangingPunct="1">
        <a:spcBef>
          <a:spcPct val="20000"/>
        </a:spcBef>
        <a:spcAft>
          <a:spcPct val="0"/>
        </a:spcAft>
        <a:buClr>
          <a:srgbClr val="00A5D9"/>
        </a:buClr>
        <a:buSzPct val="90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684463" indent="-169863" algn="l" rtl="0" eaLnBrk="1" fontAlgn="base" hangingPunct="1">
        <a:spcBef>
          <a:spcPct val="20000"/>
        </a:spcBef>
        <a:spcAft>
          <a:spcPct val="0"/>
        </a:spcAft>
        <a:buClr>
          <a:srgbClr val="00A5D9"/>
        </a:buClr>
        <a:buSzPct val="90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141663" indent="-169863" algn="l" rtl="0" eaLnBrk="1" fontAlgn="base" hangingPunct="1">
        <a:spcBef>
          <a:spcPct val="20000"/>
        </a:spcBef>
        <a:spcAft>
          <a:spcPct val="0"/>
        </a:spcAft>
        <a:buClr>
          <a:srgbClr val="00A5D9"/>
        </a:buClr>
        <a:buSzPct val="90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7CACAC9BC60D6B0A1A58EB1DDE08B42D08194DA11DA23F62DA97E2FD602E7A729721C58C72B13F54F67C5FEFEECB24DEF992F78BC0C9EBFeBS8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sz="quarter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Независимая гарантия и поручительство: вопросы при использовании в кредитных сделках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 sz="2000" dirty="0" smtClean="0"/>
              <a:t>Наталья Никитина, Екатерина Логвинова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2400"/>
            <a:ext cx="2134800" cy="475200"/>
          </a:xfrm>
        </p:spPr>
        <p:txBody>
          <a:bodyPr/>
          <a:lstStyle/>
          <a:p>
            <a:r>
              <a:rPr lang="ru-RU" dirty="0" smtClean="0">
                <a:solidFill>
                  <a:srgbClr val="FFFFFF"/>
                </a:solidFill>
              </a:rPr>
              <a:t>28 ноября 2018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35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/>
                </a:solidFill>
              </a:rPr>
              <a:t>Уайт энд Кейс ЛЛК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</a:p>
          <a:p>
            <a:r>
              <a:rPr lang="ru-RU" dirty="0" smtClean="0"/>
              <a:t>Романов переулок, 4</a:t>
            </a:r>
            <a:br>
              <a:rPr lang="ru-RU" dirty="0" smtClean="0"/>
            </a:br>
            <a:r>
              <a:rPr lang="ru-RU" dirty="0" smtClean="0"/>
              <a:t>125009 Москва</a:t>
            </a:r>
            <a:r>
              <a:rPr lang="en-US" dirty="0" smtClean="0"/>
              <a:t>, </a:t>
            </a:r>
            <a:r>
              <a:rPr lang="ru-RU" dirty="0" smtClean="0"/>
              <a:t>Россия</a:t>
            </a:r>
            <a:br>
              <a:rPr lang="ru-RU" dirty="0" smtClean="0"/>
            </a:br>
            <a:r>
              <a:rPr lang="ru-RU" dirty="0" smtClean="0"/>
              <a:t>Тел:   + 7 495 787 3000</a:t>
            </a:r>
            <a:br>
              <a:rPr lang="ru-RU" dirty="0" smtClean="0"/>
            </a:br>
            <a:r>
              <a:rPr lang="ru-RU" dirty="0" smtClean="0"/>
              <a:t>Факс: + 7 495 787 3001</a:t>
            </a:r>
          </a:p>
          <a:p>
            <a:endParaRPr lang="ru-RU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6035043"/>
            <a:ext cx="8229600" cy="36587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800" dirty="0"/>
              <a:t>Настоящая презентация не является юридической консультацией. За юридической консультацией по конкретному вопросу следует обращаться непосредственно к юристам Уайт энд Кейс. </a:t>
            </a:r>
            <a:endParaRPr lang="en-US" sz="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800" dirty="0" smtClean="0"/>
              <a:t>В </a:t>
            </a:r>
            <a:r>
              <a:rPr lang="ru-RU" sz="800" dirty="0"/>
              <a:t>настоящей презентации Уайт энд Кейс означает международную юридическую фирму, состоящую из Уайт энд Кейс ЛЛП, товарищества с ограниченной ответственностью, зарегистрированного в штате Нью-Йорк, Уайт энд Кейс ЛЛП, товарищества с ограниченной ответственностью, учрежденного согласно праву Англии, и всех прочих аффилированных товариществ, компаний и структур.</a:t>
            </a:r>
            <a:endParaRPr lang="en-US" sz="800" dirty="0"/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228600" y="6565900"/>
            <a:ext cx="6350000" cy="18466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00" smtClean="0">
                <a:latin typeface="Arial" panose="020B0604020202020204" pitchFamily="34" charset="0"/>
              </a:rPr>
              <a:t>119868069 v1</a:t>
            </a:r>
            <a:endParaRPr lang="en-US" sz="6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83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Что выбрать – независимую гарантию или поручительство?</a:t>
            </a:r>
          </a:p>
          <a:p>
            <a:r>
              <a:rPr lang="ru-RU" dirty="0" smtClean="0"/>
              <a:t>Что может быть гарантийным случаем?</a:t>
            </a:r>
          </a:p>
          <a:p>
            <a:r>
              <a:rPr lang="ru-RU" dirty="0" smtClean="0"/>
              <a:t>Какие отменительные условия можно предусматривать?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230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Независимая гарантия </a:t>
            </a:r>
            <a:r>
              <a:rPr lang="en-US" dirty="0" smtClean="0"/>
              <a:t>vs. </a:t>
            </a:r>
            <a:r>
              <a:rPr lang="ru-RU" dirty="0" smtClean="0"/>
              <a:t>поручительство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Параметры выбора, в том числе:</a:t>
            </a:r>
          </a:p>
          <a:p>
            <a:pPr lvl="1"/>
            <a:r>
              <a:rPr lang="ru-RU" dirty="0" smtClean="0"/>
              <a:t>Поручитель/ гарант</a:t>
            </a:r>
          </a:p>
          <a:p>
            <a:pPr lvl="1"/>
            <a:r>
              <a:rPr lang="ru-RU" dirty="0" smtClean="0"/>
              <a:t>Объем ответственности</a:t>
            </a:r>
          </a:p>
          <a:p>
            <a:pPr lvl="1"/>
            <a:r>
              <a:rPr lang="ru-RU" dirty="0" smtClean="0"/>
              <a:t>Возражения</a:t>
            </a:r>
          </a:p>
          <a:p>
            <a:pPr lvl="1"/>
            <a:r>
              <a:rPr lang="ru-RU" dirty="0" smtClean="0"/>
              <a:t>Утрата другого обеспечения</a:t>
            </a:r>
          </a:p>
          <a:p>
            <a:pPr lvl="1"/>
            <a:r>
              <a:rPr lang="ru-RU" dirty="0" smtClean="0"/>
              <a:t>Изменение кредитного договора</a:t>
            </a:r>
          </a:p>
          <a:p>
            <a:pPr lvl="1"/>
            <a:r>
              <a:rPr lang="ru-RU" dirty="0" smtClean="0"/>
              <a:t>Последствия погашения долга поручителем/ гарантом</a:t>
            </a:r>
          </a:p>
          <a:p>
            <a:pPr lvl="2"/>
            <a:endParaRPr lang="ru-RU" dirty="0" smtClean="0"/>
          </a:p>
          <a:p>
            <a:pPr lvl="2"/>
            <a:endParaRPr lang="ru-RU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041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Гарантийный случай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7544" y="1916836"/>
            <a:ext cx="8150400" cy="4116462"/>
          </a:xfrm>
        </p:spPr>
        <p:txBody>
          <a:bodyPr/>
          <a:lstStyle/>
          <a:p>
            <a:r>
              <a:rPr lang="ru-RU" dirty="0" smtClean="0"/>
              <a:t>Обстоятельства, при </a:t>
            </a:r>
            <a:r>
              <a:rPr lang="ru-RU" dirty="0"/>
              <a:t>наступлении которых должна быть выплачена сумма гарантии</a:t>
            </a:r>
          </a:p>
          <a:p>
            <a:pPr lvl="1"/>
            <a:r>
              <a:rPr lang="ru-RU" dirty="0" smtClean="0"/>
              <a:t>Нарушения </a:t>
            </a:r>
          </a:p>
          <a:p>
            <a:pPr lvl="2"/>
            <a:r>
              <a:rPr lang="ru-RU" dirty="0" smtClean="0"/>
              <a:t>Типично – неисполнение/ ненадлежащее исполнение обеспечиваемых обязательств принципалом</a:t>
            </a:r>
            <a:r>
              <a:rPr lang="en-US" dirty="0" smtClean="0"/>
              <a:t> (</a:t>
            </a:r>
            <a:r>
              <a:rPr lang="ru-RU" dirty="0" smtClean="0"/>
              <a:t>платежные обязательства)</a:t>
            </a:r>
            <a:endParaRPr lang="en-US" dirty="0" smtClean="0"/>
          </a:p>
          <a:p>
            <a:pPr lvl="1"/>
            <a:r>
              <a:rPr lang="ru-RU" dirty="0" smtClean="0"/>
              <a:t>Иные обстоятельства</a:t>
            </a:r>
          </a:p>
          <a:p>
            <a:pPr lvl="2"/>
            <a:r>
              <a:rPr lang="ru-RU" dirty="0" smtClean="0"/>
              <a:t>В ГК нет </a:t>
            </a:r>
            <a:r>
              <a:rPr lang="ru-RU" dirty="0"/>
              <a:t>привязки </a:t>
            </a:r>
            <a:r>
              <a:rPr lang="ru-RU" dirty="0" smtClean="0"/>
              <a:t>гарантийного случая исключительно к </a:t>
            </a:r>
            <a:r>
              <a:rPr lang="ru-RU" dirty="0"/>
              <a:t>нарушению обеспечиваемого обязательства принципалом </a:t>
            </a:r>
            <a:endParaRPr lang="ru-RU" dirty="0" smtClean="0"/>
          </a:p>
          <a:p>
            <a:pPr lvl="2"/>
            <a:r>
              <a:rPr lang="ru-RU" dirty="0" smtClean="0"/>
              <a:t>Гарантийным случаем может быть любое обстоятельство?  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4938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Гарантийный </a:t>
            </a:r>
            <a:r>
              <a:rPr lang="ru-RU" dirty="0" smtClean="0"/>
              <a:t>случай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75200" y="1989142"/>
            <a:ext cx="7769208" cy="4320178"/>
          </a:xfrm>
        </p:spPr>
        <p:txBody>
          <a:bodyPr/>
          <a:lstStyle/>
          <a:p>
            <a:pPr lvl="1"/>
            <a:r>
              <a:rPr lang="ru-RU" dirty="0" smtClean="0"/>
              <a:t>Судебная практика:</a:t>
            </a:r>
          </a:p>
          <a:p>
            <a:pPr lvl="2"/>
            <a:r>
              <a:rPr lang="ru-RU" dirty="0" smtClean="0"/>
              <a:t>«Гарантия </a:t>
            </a:r>
            <a:r>
              <a:rPr lang="ru-RU" dirty="0"/>
              <a:t>выдается не для получения кредитором ничем не обусловленного права требования, но для компенсации на случай неисполнения должником основного обязательства</a:t>
            </a:r>
            <a:r>
              <a:rPr lang="ru-RU" dirty="0" smtClean="0"/>
              <a:t>. Иное </a:t>
            </a:r>
            <a:r>
              <a:rPr lang="ru-RU" dirty="0"/>
              <a:t>влечет неосновательное обогащение кредитора, поскольку не соответствует обоснованному получению прибыли и противоречит принципу </a:t>
            </a:r>
            <a:r>
              <a:rPr lang="ru-RU" dirty="0" smtClean="0"/>
              <a:t>справедливости.» </a:t>
            </a:r>
            <a:br>
              <a:rPr lang="ru-RU" dirty="0" smtClean="0"/>
            </a:br>
            <a:r>
              <a:rPr lang="ru-RU" i="1" dirty="0" smtClean="0"/>
              <a:t>Постановление </a:t>
            </a:r>
            <a:r>
              <a:rPr lang="ru-RU" i="1" dirty="0"/>
              <a:t>Девятого арбитражного апелляционного суда от 23.08.2018 N 09АП-39098/2018-ГК по делу N </a:t>
            </a:r>
            <a:r>
              <a:rPr lang="ru-RU" i="1" dirty="0" smtClean="0"/>
              <a:t>А40-7920/18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144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Гарантийный </a:t>
            </a:r>
            <a:r>
              <a:rPr lang="ru-RU" dirty="0" smtClean="0"/>
              <a:t>случай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2"/>
            <a:r>
              <a:rPr lang="ru-RU" dirty="0" smtClean="0"/>
              <a:t>«В </a:t>
            </a:r>
            <a:r>
              <a:rPr lang="ru-RU" dirty="0"/>
              <a:t>Постановлении Арбитражного суда Московского округа по делу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N </a:t>
            </a:r>
            <a:r>
              <a:rPr lang="ru-RU" dirty="0"/>
              <a:t>А40-219679/2015 от 02.02.2017 г. указано, что ни одна норма права не содержит указания на то, что банковской гарантией может обеспечиваться исполнение только денежных (или выраженных в деньгах) либо подлежащих денежной оценке обязательств принципала перед бенефициаром. Виды (перечень) обеспечиваемых неденежных обязательств принципала перед бенефициаром, а также размер и особенности такого обеспечения могут быть банком-гарантом, являющимся профессиональным участником финансового рынка, согласованы с принципалом в договоре о выдаче банковской гарантии и соответственно указаны в банковской </a:t>
            </a:r>
            <a:r>
              <a:rPr lang="ru-RU" dirty="0" smtClean="0"/>
              <a:t>гарантии.» </a:t>
            </a:r>
            <a:br>
              <a:rPr lang="ru-RU" dirty="0" smtClean="0"/>
            </a:br>
            <a:r>
              <a:rPr lang="ru-RU" i="1" dirty="0" smtClean="0"/>
              <a:t>Решение </a:t>
            </a:r>
            <a:r>
              <a:rPr lang="ru-RU" i="1" dirty="0"/>
              <a:t>Арбитражного суда г. Москвы от 04.07.2018 по делу N А40-250983/17-97-1709</a:t>
            </a:r>
          </a:p>
          <a:p>
            <a:pPr lvl="2"/>
            <a:endParaRPr lang="ru-RU" dirty="0" smtClean="0"/>
          </a:p>
          <a:p>
            <a:pPr lvl="2"/>
            <a:endParaRPr lang="ru-R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4085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Гарантийный </a:t>
            </a:r>
            <a:r>
              <a:rPr lang="ru-RU" dirty="0" smtClean="0"/>
              <a:t>случай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2"/>
            <a:r>
              <a:rPr lang="ru-RU" dirty="0" smtClean="0"/>
              <a:t>«</a:t>
            </a:r>
            <a:r>
              <a:rPr lang="en-US" dirty="0" smtClean="0"/>
              <a:t>Банковские </a:t>
            </a:r>
            <a:r>
              <a:rPr lang="en-US" dirty="0"/>
              <a:t>гарантии могут быть компенсационными и штрафными. Компенсационный характер имеют банковские гарантии, на основании которых бенефициар получает то, на что он имеет право, исходя из основного </a:t>
            </a:r>
            <a:r>
              <a:rPr lang="en-US" dirty="0" smtClean="0"/>
              <a:t>обязательства</a:t>
            </a:r>
            <a:r>
              <a:rPr lang="ru-RU" dirty="0" smtClean="0"/>
              <a:t> </a:t>
            </a:r>
            <a:r>
              <a:rPr lang="en-US" dirty="0" smtClean="0"/>
              <a:t>[…] </a:t>
            </a:r>
            <a:r>
              <a:rPr lang="en-US" dirty="0"/>
              <a:t>Вместе с тем, закон не запрещает банковские гарантии, имеющие штрафной </a:t>
            </a:r>
            <a:r>
              <a:rPr lang="en-US" dirty="0" smtClean="0"/>
              <a:t>характер</a:t>
            </a:r>
            <a:r>
              <a:rPr lang="en-US" dirty="0"/>
              <a:t> </a:t>
            </a:r>
            <a:r>
              <a:rPr lang="en-US" dirty="0" smtClean="0"/>
              <a:t>[…] </a:t>
            </a:r>
            <a:r>
              <a:rPr lang="en-US" dirty="0"/>
              <a:t>Такая гарантия не служит цели возмещения должного, а является средством наказания принципала, своего рода штрафом за неисполнение им основного обязательства</a:t>
            </a:r>
            <a:r>
              <a:rPr lang="en-US" dirty="0" smtClean="0"/>
              <a:t>.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ru-RU" i="1" dirty="0"/>
              <a:t>Решение Арбитражного суда г. Москвы от 21.11.2017 по делу N А40-119430/17-182-1174</a:t>
            </a:r>
          </a:p>
          <a:p>
            <a:pPr marL="685800" lvl="2" indent="0">
              <a:buNone/>
            </a:pPr>
            <a:r>
              <a:rPr lang="en-US" dirty="0" smtClean="0"/>
              <a:t> </a:t>
            </a:r>
          </a:p>
          <a:p>
            <a:pPr marL="685800" lvl="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89583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Отменительные условия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1"/>
            <a:r>
              <a:rPr lang="ru-RU" dirty="0"/>
              <a:t>Насколько прекращение поручительства может зависеть от воли </a:t>
            </a:r>
            <a:r>
              <a:rPr lang="ru-RU" dirty="0" smtClean="0"/>
              <a:t>поручителя</a:t>
            </a:r>
            <a:r>
              <a:rPr lang="en-US" dirty="0" smtClean="0"/>
              <a:t> </a:t>
            </a:r>
            <a:r>
              <a:rPr lang="ru-RU" dirty="0" smtClean="0"/>
              <a:t>и должника?</a:t>
            </a:r>
            <a:endParaRPr lang="ru-RU" dirty="0"/>
          </a:p>
          <a:p>
            <a:pPr lvl="2"/>
            <a:r>
              <a:rPr lang="ru-RU" dirty="0" smtClean="0"/>
              <a:t>«</a:t>
            </a:r>
            <a:r>
              <a:rPr lang="en-US" dirty="0" smtClean="0"/>
              <a:t>[…] суду апелляционной инстанции следовало […] определить, может ли расторжение заключенного поручителем и должником трудового договора быть предусмотрено договором поручительства в качестве основания прекращения поручительств</a:t>
            </a:r>
            <a:r>
              <a:rPr lang="ru-RU" dirty="0" smtClean="0"/>
              <a:t>а.»</a:t>
            </a:r>
            <a:r>
              <a:rPr lang="en-US" dirty="0" smtClean="0">
                <a:hlinkClick r:id="rId3"/>
              </a:rPr>
              <a:t/>
            </a:r>
            <a:br>
              <a:rPr lang="en-US" dirty="0" smtClean="0">
                <a:hlinkClick r:id="rId3"/>
              </a:rPr>
            </a:br>
            <a:r>
              <a:rPr lang="ru-RU" i="1" dirty="0"/>
              <a:t>Определение Верховного Суда РФ от 05.12.2017 N 9-КГ17-14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94504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Спасибо!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1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CIMANAGEDOCID" val="1"/>
</p:tagLst>
</file>

<file path=ppt/theme/theme1.xml><?xml version="1.0" encoding="utf-8"?>
<a:theme xmlns:a="http://schemas.openxmlformats.org/drawingml/2006/main" name="W&amp;C Standard">
  <a:themeElements>
    <a:clrScheme name="White Rebrand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A5D9"/>
      </a:accent1>
      <a:accent2>
        <a:srgbClr val="DCDDDE"/>
      </a:accent2>
      <a:accent3>
        <a:srgbClr val="46C0E5"/>
      </a:accent3>
      <a:accent4>
        <a:srgbClr val="AFB1B4"/>
      </a:accent4>
      <a:accent5>
        <a:srgbClr val="C5E7F7"/>
      </a:accent5>
      <a:accent6>
        <a:srgbClr val="808285"/>
      </a:accent6>
      <a:hlink>
        <a:srgbClr val="0000FF"/>
      </a:hlink>
      <a:folHlink>
        <a:srgbClr val="800080"/>
      </a:folHlink>
    </a:clrScheme>
    <a:fontScheme name="W&amp;C Standard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headEnd type="none" w="med" len="med"/>
          <a:tailEnd type="none" w="med" len="med"/>
        </a:ln>
      </a:spPr>
      <a:bodyPr rot="0" spcFirstLastPara="0" vertOverflow="overflow" horzOverflow="overflow" vert="horz" wrap="square" lIns="0" tIns="45720" rIns="0" bIns="45720" numCol="1" spcCol="0" rtlCol="0" fromWordArt="0" anchor="ctr" anchorCtr="1" forceAA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35000"/>
          </a:spcBef>
          <a:spcAft>
            <a:spcPct val="0"/>
          </a:spcAft>
          <a:buClr>
            <a:srgbClr val="00A5D9"/>
          </a:buClr>
          <a:buSzPct val="90000"/>
          <a:buFont typeface="Wingdings" charset="2"/>
          <a:buNone/>
          <a:tabLst>
            <a:tab pos="400050" algn="l"/>
          </a:tabLst>
          <a:defRPr kumimoji="0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 bwMode="auto">
        <a:solidFill>
          <a:srgbClr val="3656AB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Text pages 1">
        <a:dk1>
          <a:srgbClr val="000000"/>
        </a:dk1>
        <a:lt1>
          <a:srgbClr val="FFFFFF"/>
        </a:lt1>
        <a:dk2>
          <a:srgbClr val="DCDCDC"/>
        </a:dk2>
        <a:lt2>
          <a:srgbClr val="F8E5D6"/>
        </a:lt2>
        <a:accent1>
          <a:srgbClr val="D46F23"/>
        </a:accent1>
        <a:accent2>
          <a:srgbClr val="E28C4D"/>
        </a:accent2>
        <a:accent3>
          <a:srgbClr val="FFFFFF"/>
        </a:accent3>
        <a:accent4>
          <a:srgbClr val="000000"/>
        </a:accent4>
        <a:accent5>
          <a:srgbClr val="E6BBAC"/>
        </a:accent5>
        <a:accent6>
          <a:srgbClr val="CD7E45"/>
        </a:accent6>
        <a:hlink>
          <a:srgbClr val="E9A97A"/>
        </a:hlink>
        <a:folHlink>
          <a:srgbClr val="EFC1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2">
        <a:dk1>
          <a:srgbClr val="000000"/>
        </a:dk1>
        <a:lt1>
          <a:srgbClr val="FFFFFF"/>
        </a:lt1>
        <a:dk2>
          <a:srgbClr val="DCDCDC"/>
        </a:dk2>
        <a:lt2>
          <a:srgbClr val="9BD2FF"/>
        </a:lt2>
        <a:accent1>
          <a:srgbClr val="005DAA"/>
        </a:accent1>
        <a:accent2>
          <a:srgbClr val="0082EE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0075D8"/>
        </a:accent6>
        <a:hlink>
          <a:srgbClr val="219BFF"/>
        </a:hlink>
        <a:folHlink>
          <a:srgbClr val="79C2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3">
        <a:dk1>
          <a:srgbClr val="000000"/>
        </a:dk1>
        <a:lt1>
          <a:srgbClr val="FFFFFF"/>
        </a:lt1>
        <a:dk2>
          <a:srgbClr val="DCDCDC"/>
        </a:dk2>
        <a:lt2>
          <a:srgbClr val="B7DEFF"/>
        </a:lt2>
        <a:accent1>
          <a:srgbClr val="005DAA"/>
        </a:accent1>
        <a:accent2>
          <a:srgbClr val="1997FF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1688E7"/>
        </a:accent6>
        <a:hlink>
          <a:srgbClr val="65B9FF"/>
        </a:hlink>
        <a:folHlink>
          <a:srgbClr val="93CE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4">
        <a:dk1>
          <a:srgbClr val="000000"/>
        </a:dk1>
        <a:lt1>
          <a:srgbClr val="FFFFFF"/>
        </a:lt1>
        <a:dk2>
          <a:srgbClr val="C9CBCC"/>
        </a:dk2>
        <a:lt2>
          <a:srgbClr val="B7DEFF"/>
        </a:lt2>
        <a:accent1>
          <a:srgbClr val="005DAA"/>
        </a:accent1>
        <a:accent2>
          <a:srgbClr val="1997FF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1688E7"/>
        </a:accent6>
        <a:hlink>
          <a:srgbClr val="65B9FF"/>
        </a:hlink>
        <a:folHlink>
          <a:srgbClr val="93CE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5">
        <a:dk1>
          <a:srgbClr val="000000"/>
        </a:dk1>
        <a:lt1>
          <a:srgbClr val="FFFFFF"/>
        </a:lt1>
        <a:dk2>
          <a:srgbClr val="C9CBCC"/>
        </a:dk2>
        <a:lt2>
          <a:srgbClr val="B7DEFF"/>
        </a:lt2>
        <a:accent1>
          <a:srgbClr val="005DAA"/>
        </a:accent1>
        <a:accent2>
          <a:srgbClr val="00A5D9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0095C4"/>
        </a:accent6>
        <a:hlink>
          <a:srgbClr val="00AF9E"/>
        </a:hlink>
        <a:folHlink>
          <a:srgbClr val="93CE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6">
        <a:dk1>
          <a:srgbClr val="000000"/>
        </a:dk1>
        <a:lt1>
          <a:srgbClr val="FFFFFF"/>
        </a:lt1>
        <a:dk2>
          <a:srgbClr val="C9CBCC"/>
        </a:dk2>
        <a:lt2>
          <a:srgbClr val="6DB33F"/>
        </a:lt2>
        <a:accent1>
          <a:srgbClr val="005DAA"/>
        </a:accent1>
        <a:accent2>
          <a:srgbClr val="00AF9E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009E8F"/>
        </a:accent6>
        <a:hlink>
          <a:srgbClr val="00A5D9"/>
        </a:hlink>
        <a:folHlink>
          <a:srgbClr val="93CE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7">
        <a:dk1>
          <a:srgbClr val="000000"/>
        </a:dk1>
        <a:lt1>
          <a:srgbClr val="FFFFFF"/>
        </a:lt1>
        <a:dk2>
          <a:srgbClr val="C9CBCC"/>
        </a:dk2>
        <a:lt2>
          <a:srgbClr val="93CEFF"/>
        </a:lt2>
        <a:accent1>
          <a:srgbClr val="005DAA"/>
        </a:accent1>
        <a:accent2>
          <a:srgbClr val="00AF9E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009E8F"/>
        </a:accent6>
        <a:hlink>
          <a:srgbClr val="00A5D9"/>
        </a:hlink>
        <a:folHlink>
          <a:srgbClr val="6DB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W&amp;C Standard</Template>
  <TotalTime>10997</TotalTime>
  <Words>416</Words>
  <Application>Microsoft Office PowerPoint</Application>
  <PresentationFormat>On-screen Show (4:3)</PresentationFormat>
  <Paragraphs>59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Wingdings 2</vt:lpstr>
      <vt:lpstr>W&amp;C Standard</vt:lpstr>
      <vt:lpstr>Независимая гарантия и поручительство: вопросы при использовании в кредитных сделках  </vt:lpstr>
      <vt:lpstr>Вопросы</vt:lpstr>
      <vt:lpstr>Независимая гарантия vs. поручительство</vt:lpstr>
      <vt:lpstr>Гарантийный случай (1)</vt:lpstr>
      <vt:lpstr>Гарантийный случай (2)</vt:lpstr>
      <vt:lpstr>Гарантийный случай (3)</vt:lpstr>
      <vt:lpstr>Гарантийный случай (4)</vt:lpstr>
      <vt:lpstr>Отменительные условия</vt:lpstr>
      <vt:lpstr>Спасибо!</vt:lpstr>
      <vt:lpstr>PowerPoint Presentation</vt:lpstr>
    </vt:vector>
  </TitlesOfParts>
  <Company>White &amp; Case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W&amp;C Users</dc:creator>
  <cp:lastModifiedBy>Julia Lymar</cp:lastModifiedBy>
  <cp:revision>886</cp:revision>
  <cp:lastPrinted>2018-11-23T08:55:27Z</cp:lastPrinted>
  <dcterms:created xsi:type="dcterms:W3CDTF">2011-11-14T10:35:34Z</dcterms:created>
  <dcterms:modified xsi:type="dcterms:W3CDTF">2018-11-23T09:17:44Z</dcterms:modified>
</cp:coreProperties>
</file>