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4"/>
  </p:notesMasterIdLst>
  <p:sldIdLst>
    <p:sldId id="256" r:id="rId2"/>
    <p:sldId id="360" r:id="rId3"/>
    <p:sldId id="358" r:id="rId4"/>
    <p:sldId id="361" r:id="rId5"/>
    <p:sldId id="362" r:id="rId6"/>
    <p:sldId id="366" r:id="rId7"/>
    <p:sldId id="382" r:id="rId8"/>
    <p:sldId id="383" r:id="rId9"/>
    <p:sldId id="381" r:id="rId10"/>
    <p:sldId id="376" r:id="rId11"/>
    <p:sldId id="377" r:id="rId12"/>
    <p:sldId id="369" r:id="rId13"/>
    <p:sldId id="370" r:id="rId14"/>
    <p:sldId id="371" r:id="rId15"/>
    <p:sldId id="372" r:id="rId16"/>
    <p:sldId id="363" r:id="rId17"/>
    <p:sldId id="368" r:id="rId18"/>
    <p:sldId id="367" r:id="rId19"/>
    <p:sldId id="375" r:id="rId20"/>
    <p:sldId id="374" r:id="rId21"/>
    <p:sldId id="380" r:id="rId22"/>
    <p:sldId id="357" r:id="rId23"/>
  </p:sldIdLst>
  <p:sldSz cx="9144000" cy="5143500" type="screen16x9"/>
  <p:notesSz cx="6858000" cy="9144000"/>
  <p:defaultTextStyle>
    <a:defPPr>
      <a:defRPr lang="ru-RU"/>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800"/>
  </p:clrMru>
</p:presentationPr>
</file>

<file path=ppt/tableStyles.xml><?xml version="1.0" encoding="utf-8"?>
<a:tblStyleLst xmlns:a="http://schemas.openxmlformats.org/drawingml/2006/main" def="{5150D97D-6008-4AC5-9534-78B63A1A4DDC}">
  <a:tblStyle styleId="{5150D97D-6008-4AC5-9534-78B63A1A4DD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snapToGrid="0">
      <p:cViewPr varScale="1">
        <p:scale>
          <a:sx n="97" d="100"/>
          <a:sy n="97" d="100"/>
        </p:scale>
        <p:origin x="-90"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Shape 3"/>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99" name="Shape 4"/>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ru-RU"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5" name="Shape 181"/>
          <p:cNvSpPr>
            <a:spLocks noGrp="1" noRot="1" noChangeAspect="1"/>
          </p:cNvSpPr>
          <p:nvPr>
            <p:ph type="sldImg" idx="2"/>
          </p:nvPr>
        </p:nvSpPr>
        <p:spPr>
          <a:ln>
            <a:headEnd/>
            <a:tailEnd/>
          </a:ln>
        </p:spPr>
      </p:sp>
      <p:sp>
        <p:nvSpPr>
          <p:cNvPr id="6146" name="Shape 182"/>
          <p:cNvSpPr txBox="1">
            <a:spLocks noGrp="1"/>
          </p:cNvSpPr>
          <p:nvPr>
            <p:ph type="body" idx="1"/>
          </p:nvPr>
        </p:nvSpPr>
        <p:spPr>
          <a:ln/>
        </p:spPr>
        <p:txBody>
          <a:bodyPr/>
          <a:lstStyle/>
          <a:p>
            <a:pPr marL="0" indent="0" eaLnBrk="1" hangingPunct="1">
              <a:buSzPts val="1400"/>
            </a:pPr>
            <a:endParaRPr lang="ru-RU" sz="110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a:ln>
            <a:headEnd/>
            <a:tailEnd/>
          </a:ln>
        </p:spPr>
      </p:sp>
      <p:sp>
        <p:nvSpPr>
          <p:cNvPr id="45059"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a:ln>
            <a:headEnd/>
            <a:tailEnd/>
          </a:ln>
        </p:spPr>
      </p:sp>
      <p:sp>
        <p:nvSpPr>
          <p:cNvPr id="47107"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a:headEnd/>
            <a:tailEnd/>
          </a:ln>
        </p:spPr>
      </p:sp>
      <p:sp>
        <p:nvSpPr>
          <p:cNvPr id="20482"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a:ln>
            <a:headEnd/>
            <a:tailEnd/>
          </a:ln>
        </p:spPr>
      </p:sp>
      <p:sp>
        <p:nvSpPr>
          <p:cNvPr id="22530"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a:ln>
            <a:headEnd/>
            <a:tailEnd/>
          </a:ln>
        </p:spPr>
      </p:sp>
      <p:sp>
        <p:nvSpPr>
          <p:cNvPr id="24578"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a:ln>
            <a:headEnd/>
            <a:tailEnd/>
          </a:ln>
        </p:spPr>
      </p:sp>
      <p:sp>
        <p:nvSpPr>
          <p:cNvPr id="26626"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a:ln>
            <a:headEnd/>
            <a:tailEnd/>
          </a:ln>
        </p:spPr>
      </p:sp>
      <p:sp>
        <p:nvSpPr>
          <p:cNvPr id="28674"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a:ln>
            <a:headEnd/>
            <a:tailEnd/>
          </a:ln>
        </p:spPr>
      </p:sp>
      <p:sp>
        <p:nvSpPr>
          <p:cNvPr id="30722"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a:ln>
            <a:headEnd/>
            <a:tailEnd/>
          </a:ln>
        </p:spPr>
      </p:sp>
      <p:sp>
        <p:nvSpPr>
          <p:cNvPr id="32770"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a:ln>
            <a:headEnd/>
            <a:tailEnd/>
          </a:ln>
        </p:spPr>
      </p:sp>
      <p:sp>
        <p:nvSpPr>
          <p:cNvPr id="34818"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a:ln>
            <a:headEnd/>
            <a:tailEnd/>
          </a:ln>
        </p:spPr>
      </p:sp>
      <p:sp>
        <p:nvSpPr>
          <p:cNvPr id="8194"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a:ln>
            <a:headEnd/>
            <a:tailEnd/>
          </a:ln>
        </p:spPr>
      </p:sp>
      <p:sp>
        <p:nvSpPr>
          <p:cNvPr id="36866"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a:ln>
            <a:headEnd/>
            <a:tailEnd/>
          </a:ln>
        </p:spPr>
      </p:sp>
      <p:sp>
        <p:nvSpPr>
          <p:cNvPr id="53251"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a:ln>
            <a:headEnd/>
            <a:tailEnd/>
          </a:ln>
        </p:spPr>
      </p:sp>
      <p:sp>
        <p:nvSpPr>
          <p:cNvPr id="40962"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a:ln>
            <a:headEnd/>
            <a:tailEnd/>
          </a:ln>
        </p:spPr>
      </p:sp>
      <p:sp>
        <p:nvSpPr>
          <p:cNvPr id="10242"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a:ln>
            <a:headEnd/>
            <a:tailEnd/>
          </a:ln>
        </p:spPr>
      </p:sp>
      <p:sp>
        <p:nvSpPr>
          <p:cNvPr id="12290"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a:ln>
            <a:headEnd/>
            <a:tailEnd/>
          </a:ln>
        </p:spPr>
      </p:sp>
      <p:sp>
        <p:nvSpPr>
          <p:cNvPr id="14338"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a:ln>
            <a:headEnd/>
            <a:tailEnd/>
          </a:ln>
        </p:spPr>
      </p:sp>
      <p:sp>
        <p:nvSpPr>
          <p:cNvPr id="18434"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a:ln>
            <a:headEnd/>
            <a:tailEnd/>
          </a:ln>
        </p:spPr>
      </p:sp>
      <p:sp>
        <p:nvSpPr>
          <p:cNvPr id="60419"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a:ln>
            <a:headEnd/>
            <a:tailEnd/>
          </a:ln>
        </p:spPr>
      </p:sp>
      <p:sp>
        <p:nvSpPr>
          <p:cNvPr id="62467" name="Rectangle 3"/>
          <p:cNvSpPr txBox="1">
            <a:spLocks noGrp="1"/>
          </p:cNvSpPr>
          <p:nvPr>
            <p:ph type="body" idx="1"/>
          </p:nvPr>
        </p:nvSpPr>
        <p:spPr/>
        <p:txBody>
          <a:bodyPr/>
          <a:lstStyle/>
          <a:p>
            <a:endParaRPr lang="ru-RU"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a:headEnd/>
            <a:tailEnd/>
          </a:ln>
        </p:spPr>
      </p:sp>
      <p:sp>
        <p:nvSpPr>
          <p:cNvPr id="58371" name="Rectangle 3"/>
          <p:cNvSpPr txBox="1">
            <a:spLocks noGrp="1"/>
          </p:cNvSpPr>
          <p:nvPr>
            <p:ph type="body" idx="1"/>
          </p:nvPr>
        </p:nvSpPr>
        <p:spPr>
          <a:ln/>
        </p:spPr>
        <p:txBody>
          <a:bodyPr/>
          <a:lstStyle/>
          <a:p>
            <a:endParaRPr lang="ru-RU"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9"/>
        <p:cNvGrpSpPr/>
        <p:nvPr/>
      </p:nvGrpSpPr>
      <p:grpSpPr>
        <a:xfrm>
          <a:off x="0" y="0"/>
          <a:ext cx="0" cy="0"/>
          <a:chOff x="0" y="0"/>
          <a:chExt cx="0" cy="0"/>
        </a:xfrm>
      </p:grpSpPr>
      <p:sp>
        <p:nvSpPr>
          <p:cNvPr id="3" name="Shape 10"/>
          <p:cNvSpPr>
            <a:spLocks noChangeArrowheads="1"/>
          </p:cNvSpPr>
          <p:nvPr/>
        </p:nvSpPr>
        <p:spPr bwMode="auto">
          <a:xfrm>
            <a:off x="7543800" y="657225"/>
            <a:ext cx="1300163" cy="433388"/>
          </a:xfrm>
          <a:prstGeom prst="triangle">
            <a:avLst>
              <a:gd name="adj" fmla="val 32426"/>
            </a:avLst>
          </a:prstGeom>
          <a:solidFill>
            <a:srgbClr val="26324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nvGrpSpPr>
          <p:cNvPr id="4" name="Shape 11"/>
          <p:cNvGrpSpPr>
            <a:grpSpLocks/>
          </p:cNvGrpSpPr>
          <p:nvPr/>
        </p:nvGrpSpPr>
        <p:grpSpPr bwMode="auto">
          <a:xfrm>
            <a:off x="0" y="-6350"/>
            <a:ext cx="8661400" cy="5149850"/>
            <a:chOff x="0" y="-7088"/>
            <a:chExt cx="8661398" cy="5150588"/>
          </a:xfrm>
        </p:grpSpPr>
        <p:sp>
          <p:nvSpPr>
            <p:cNvPr id="5" name="Shape 12"/>
            <p:cNvSpPr>
              <a:spLocks noChangeArrowheads="1"/>
            </p:cNvSpPr>
            <p:nvPr/>
          </p:nvSpPr>
          <p:spPr bwMode="auto">
            <a:xfrm>
              <a:off x="0" y="-737"/>
              <a:ext cx="3524249" cy="5144237"/>
            </a:xfrm>
            <a:prstGeom prst="rect">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6" name="Shape 13"/>
            <p:cNvSpPr>
              <a:spLocks noChangeArrowheads="1"/>
            </p:cNvSpPr>
            <p:nvPr/>
          </p:nvSpPr>
          <p:spPr bwMode="auto">
            <a:xfrm rot="10800000" flipH="1">
              <a:off x="3517899" y="-7088"/>
              <a:ext cx="5143499" cy="5144237"/>
            </a:xfrm>
            <a:prstGeom prst="rtTriangle">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grpSp>
        <p:nvGrpSpPr>
          <p:cNvPr id="7" name="Shape 14"/>
          <p:cNvGrpSpPr>
            <a:grpSpLocks/>
          </p:cNvGrpSpPr>
          <p:nvPr/>
        </p:nvGrpSpPr>
        <p:grpSpPr bwMode="auto">
          <a:xfrm rot="10800000" flipH="1">
            <a:off x="0" y="1090613"/>
            <a:ext cx="8847138" cy="2962275"/>
            <a:chOff x="-8178042" y="-4493254"/>
            <a:chExt cx="19483598" cy="6522736"/>
          </a:xfrm>
        </p:grpSpPr>
        <p:sp>
          <p:nvSpPr>
            <p:cNvPr id="8" name="Shape 15"/>
            <p:cNvSpPr>
              <a:spLocks noChangeArrowheads="1"/>
            </p:cNvSpPr>
            <p:nvPr/>
          </p:nvSpPr>
          <p:spPr bwMode="auto">
            <a:xfrm>
              <a:off x="-8178042" y="-4493254"/>
              <a:ext cx="12966924" cy="6522736"/>
            </a:xfrm>
            <a:prstGeom prst="rect">
              <a:avLst/>
            </a:prstGeom>
            <a:solidFill>
              <a:srgbClr val="3F537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sp>
          <p:nvSpPr>
            <p:cNvPr id="9" name="Shape 16"/>
            <p:cNvSpPr>
              <a:spLocks noChangeArrowheads="1"/>
            </p:cNvSpPr>
            <p:nvPr/>
          </p:nvSpPr>
          <p:spPr bwMode="auto">
            <a:xfrm>
              <a:off x="4795874" y="-4493254"/>
              <a:ext cx="6523666" cy="6522736"/>
            </a:xfrm>
            <a:prstGeom prst="rtTriangle">
              <a:avLst/>
            </a:prstGeom>
            <a:solidFill>
              <a:srgbClr val="3F537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grpSp>
        <p:nvGrpSpPr>
          <p:cNvPr id="10" name="Shape 17"/>
          <p:cNvGrpSpPr>
            <a:grpSpLocks/>
          </p:cNvGrpSpPr>
          <p:nvPr/>
        </p:nvGrpSpPr>
        <p:grpSpPr bwMode="auto">
          <a:xfrm>
            <a:off x="3676650" y="4278313"/>
            <a:ext cx="5481638" cy="433387"/>
            <a:chOff x="5582265" y="4646738"/>
            <a:chExt cx="5480829" cy="432996"/>
          </a:xfrm>
        </p:grpSpPr>
        <p:sp>
          <p:nvSpPr>
            <p:cNvPr id="11" name="Shape 18"/>
            <p:cNvSpPr>
              <a:spLocks noChangeArrowheads="1"/>
            </p:cNvSpPr>
            <p:nvPr/>
          </p:nvSpPr>
          <p:spPr bwMode="auto">
            <a:xfrm rot="10800000">
              <a:off x="5582265" y="4948091"/>
              <a:ext cx="393642" cy="131643"/>
            </a:xfrm>
            <a:prstGeom prst="triangle">
              <a:avLst>
                <a:gd name="adj" fmla="val 32426"/>
              </a:avLst>
            </a:prstGeom>
            <a:solidFill>
              <a:srgbClr val="D26F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grpSp>
          <p:nvGrpSpPr>
            <p:cNvPr id="12" name="Shape 19"/>
            <p:cNvGrpSpPr>
              <a:grpSpLocks/>
            </p:cNvGrpSpPr>
            <p:nvPr/>
          </p:nvGrpSpPr>
          <p:grpSpPr bwMode="auto">
            <a:xfrm flipH="1">
              <a:off x="5585232" y="4646738"/>
              <a:ext cx="5477861" cy="304551"/>
              <a:chOff x="-24158748" y="330075"/>
              <a:chExt cx="30568423" cy="1699506"/>
            </a:xfrm>
          </p:grpSpPr>
          <p:sp>
            <p:nvSpPr>
              <p:cNvPr id="13" name="Shape 20"/>
              <p:cNvSpPr>
                <a:spLocks noChangeArrowheads="1"/>
              </p:cNvSpPr>
              <p:nvPr/>
            </p:nvSpPr>
            <p:spPr bwMode="auto">
              <a:xfrm>
                <a:off x="-24158754" y="330075"/>
                <a:ext cx="28910911" cy="1699361"/>
              </a:xfrm>
              <a:prstGeom prst="rect">
                <a:avLst/>
              </a:prstGeom>
              <a:solidFill>
                <a:srgbClr val="FF98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14" name="Shape 21"/>
              <p:cNvSpPr>
                <a:spLocks noChangeArrowheads="1"/>
              </p:cNvSpPr>
              <p:nvPr/>
            </p:nvSpPr>
            <p:spPr bwMode="auto">
              <a:xfrm>
                <a:off x="4707873" y="330075"/>
                <a:ext cx="1700642" cy="1699361"/>
              </a:xfrm>
              <a:prstGeom prst="rtTriangle">
                <a:avLst/>
              </a:prstGeom>
              <a:solidFill>
                <a:srgbClr val="FF98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grpSp>
      </p:grpSp>
      <p:sp>
        <p:nvSpPr>
          <p:cNvPr id="22" name="Shape 22"/>
          <p:cNvSpPr txBox="1">
            <a:spLocks noGrp="1"/>
          </p:cNvSpPr>
          <p:nvPr>
            <p:ph type="ctrTitle"/>
          </p:nvPr>
        </p:nvSpPr>
        <p:spPr>
          <a:xfrm>
            <a:off x="685800" y="1090750"/>
            <a:ext cx="5367900" cy="2961900"/>
          </a:xfrm>
          <a:prstGeom prst="rect">
            <a:avLst/>
          </a:prstGeom>
        </p:spPr>
        <p:txBody>
          <a:bodyPr spcFirstLastPara="1"/>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 1 column" type="tx">
  <p:cSld name="TITLE_AND_BODY">
    <p:spTree>
      <p:nvGrpSpPr>
        <p:cNvPr id="1" name="Shape 61"/>
        <p:cNvGrpSpPr/>
        <p:nvPr/>
      </p:nvGrpSpPr>
      <p:grpSpPr>
        <a:xfrm>
          <a:off x="0" y="0"/>
          <a:ext cx="0" cy="0"/>
          <a:chOff x="0" y="0"/>
          <a:chExt cx="0" cy="0"/>
        </a:xfrm>
      </p:grpSpPr>
      <p:grpSp>
        <p:nvGrpSpPr>
          <p:cNvPr id="4" name="Shape 62"/>
          <p:cNvGrpSpPr>
            <a:grpSpLocks/>
          </p:cNvGrpSpPr>
          <p:nvPr/>
        </p:nvGrpSpPr>
        <p:grpSpPr bwMode="auto">
          <a:xfrm>
            <a:off x="0" y="0"/>
            <a:ext cx="7072313" cy="1327150"/>
            <a:chOff x="-4" y="40"/>
            <a:chExt cx="7072430" cy="1327315"/>
          </a:xfrm>
        </p:grpSpPr>
        <p:sp>
          <p:nvSpPr>
            <p:cNvPr id="5" name="Shape 63"/>
            <p:cNvSpPr>
              <a:spLocks noChangeArrowheads="1"/>
            </p:cNvSpPr>
            <p:nvPr/>
          </p:nvSpPr>
          <p:spPr bwMode="auto">
            <a:xfrm>
              <a:off x="6292950" y="127056"/>
              <a:ext cx="779476" cy="258795"/>
            </a:xfrm>
            <a:prstGeom prst="triangle">
              <a:avLst>
                <a:gd name="adj" fmla="val 32426"/>
              </a:avLst>
            </a:prstGeom>
            <a:solidFill>
              <a:srgbClr val="26324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nvGrpSpPr>
            <p:cNvPr id="6" name="Shape 64"/>
            <p:cNvGrpSpPr>
              <a:grpSpLocks/>
            </p:cNvGrpSpPr>
            <p:nvPr/>
          </p:nvGrpSpPr>
          <p:grpSpPr bwMode="auto">
            <a:xfrm rot="10800000" flipH="1">
              <a:off x="3" y="40"/>
              <a:ext cx="6756168" cy="1327315"/>
              <a:chOff x="-2168138" y="330075"/>
              <a:chExt cx="8650663" cy="1699506"/>
            </a:xfrm>
          </p:grpSpPr>
          <p:sp>
            <p:nvSpPr>
              <p:cNvPr id="10" name="Shape 65"/>
              <p:cNvSpPr>
                <a:spLocks noChangeArrowheads="1"/>
              </p:cNvSpPr>
              <p:nvPr/>
            </p:nvSpPr>
            <p:spPr bwMode="auto">
              <a:xfrm>
                <a:off x="-2176278" y="338207"/>
                <a:ext cx="6957878" cy="1699506"/>
              </a:xfrm>
              <a:prstGeom prst="rect">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sp>
            <p:nvSpPr>
              <p:cNvPr id="11" name="Shape 66"/>
              <p:cNvSpPr>
                <a:spLocks noChangeArrowheads="1"/>
              </p:cNvSpPr>
              <p:nvPr/>
            </p:nvSpPr>
            <p:spPr bwMode="auto">
              <a:xfrm>
                <a:off x="4783633" y="330075"/>
                <a:ext cx="1699324" cy="1699506"/>
              </a:xfrm>
              <a:prstGeom prst="rtTriangle">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grpSp>
          <p:nvGrpSpPr>
            <p:cNvPr id="7" name="Shape 67"/>
            <p:cNvGrpSpPr>
              <a:grpSpLocks/>
            </p:cNvGrpSpPr>
            <p:nvPr/>
          </p:nvGrpSpPr>
          <p:grpSpPr bwMode="auto">
            <a:xfrm rot="10800000" flipH="1">
              <a:off x="-4" y="381007"/>
              <a:ext cx="7072430" cy="771744"/>
              <a:chOff x="-9092084" y="330075"/>
              <a:chExt cx="15574609" cy="1699501"/>
            </a:xfrm>
          </p:grpSpPr>
          <p:sp>
            <p:nvSpPr>
              <p:cNvPr id="8" name="Shape 68"/>
              <p:cNvSpPr>
                <a:spLocks noChangeArrowheads="1"/>
              </p:cNvSpPr>
              <p:nvPr/>
            </p:nvSpPr>
            <p:spPr bwMode="auto">
              <a:xfrm>
                <a:off x="-9092084" y="344155"/>
                <a:ext cx="13882553" cy="1699230"/>
              </a:xfrm>
              <a:prstGeom prst="rect">
                <a:avLst/>
              </a:prstGeom>
              <a:solidFill>
                <a:srgbClr val="3F537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sp>
            <p:nvSpPr>
              <p:cNvPr id="9" name="Shape 69"/>
              <p:cNvSpPr>
                <a:spLocks noChangeArrowheads="1"/>
              </p:cNvSpPr>
              <p:nvPr/>
            </p:nvSpPr>
            <p:spPr bwMode="auto">
              <a:xfrm>
                <a:off x="4797461" y="330170"/>
                <a:ext cx="1699048" cy="1699230"/>
              </a:xfrm>
              <a:prstGeom prst="rtTriangle">
                <a:avLst/>
              </a:prstGeom>
              <a:solidFill>
                <a:srgbClr val="3F5378"/>
              </a:solidFill>
              <a:ln w="9525">
                <a:noFill/>
                <a:miter lim="800000"/>
                <a:headEnd/>
                <a:tailEnd/>
              </a:ln>
            </p:spPr>
            <p:txBody>
              <a:bodyPr lIns="91425" tIns="91425" rIns="91425" bIns="91425" anchor="ctr"/>
              <a:lstStyle/>
              <a:p>
                <a:pPr>
                  <a:buClr>
                    <a:srgbClr val="000000"/>
                  </a:buClr>
                  <a:buFont typeface="Arial" charset="0"/>
                  <a:buNone/>
                  <a:defRPr/>
                </a:pPr>
                <a:endParaRPr lang="ru-RU">
                  <a:latin typeface="Arvo"/>
                  <a:ea typeface="Arvo"/>
                  <a:cs typeface="Arvo"/>
                  <a:sym typeface="Arvo"/>
                </a:endParaRPr>
              </a:p>
            </p:txBody>
          </p:sp>
        </p:grpSp>
      </p:grpSp>
      <p:grpSp>
        <p:nvGrpSpPr>
          <p:cNvPr id="12" name="Shape 70"/>
          <p:cNvGrpSpPr>
            <a:grpSpLocks/>
          </p:cNvGrpSpPr>
          <p:nvPr/>
        </p:nvGrpSpPr>
        <p:grpSpPr bwMode="auto">
          <a:xfrm>
            <a:off x="6946900" y="4471988"/>
            <a:ext cx="2203450" cy="671512"/>
            <a:chOff x="5575242" y="4472723"/>
            <a:chExt cx="2202830" cy="670795"/>
          </a:xfrm>
        </p:grpSpPr>
        <p:sp>
          <p:nvSpPr>
            <p:cNvPr id="13" name="Shape 71"/>
            <p:cNvSpPr>
              <a:spLocks noChangeArrowheads="1"/>
            </p:cNvSpPr>
            <p:nvPr/>
          </p:nvSpPr>
          <p:spPr bwMode="auto">
            <a:xfrm rot="10800000">
              <a:off x="5575242" y="4948464"/>
              <a:ext cx="393589" cy="131621"/>
            </a:xfrm>
            <a:prstGeom prst="triangle">
              <a:avLst>
                <a:gd name="adj" fmla="val 32426"/>
              </a:avLst>
            </a:prstGeom>
            <a:solidFill>
              <a:srgbClr val="D26F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grpSp>
          <p:nvGrpSpPr>
            <p:cNvPr id="14" name="Shape 72"/>
            <p:cNvGrpSpPr>
              <a:grpSpLocks/>
            </p:cNvGrpSpPr>
            <p:nvPr/>
          </p:nvGrpSpPr>
          <p:grpSpPr bwMode="auto">
            <a:xfrm flipH="1">
              <a:off x="5734850" y="4472723"/>
              <a:ext cx="2040837" cy="670795"/>
              <a:chOff x="1297954" y="330075"/>
              <a:chExt cx="5169293" cy="1699506"/>
            </a:xfrm>
          </p:grpSpPr>
          <p:sp>
            <p:nvSpPr>
              <p:cNvPr id="18" name="Shape 73"/>
              <p:cNvSpPr>
                <a:spLocks noChangeArrowheads="1"/>
              </p:cNvSpPr>
              <p:nvPr/>
            </p:nvSpPr>
            <p:spPr bwMode="auto">
              <a:xfrm>
                <a:off x="1299952" y="330075"/>
                <a:ext cx="3473187" cy="1699506"/>
              </a:xfrm>
              <a:prstGeom prst="rect">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19" name="Shape 74"/>
              <p:cNvSpPr>
                <a:spLocks noChangeArrowheads="1"/>
              </p:cNvSpPr>
              <p:nvPr/>
            </p:nvSpPr>
            <p:spPr bwMode="auto">
              <a:xfrm>
                <a:off x="4769118" y="330075"/>
                <a:ext cx="1696395" cy="1699506"/>
              </a:xfrm>
              <a:prstGeom prst="rtTriangle">
                <a:avLst/>
              </a:prstGeom>
              <a:solidFill>
                <a:srgbClr val="C7D3E6"/>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grpSp>
        <p:grpSp>
          <p:nvGrpSpPr>
            <p:cNvPr id="15" name="Shape 75"/>
            <p:cNvGrpSpPr>
              <a:grpSpLocks/>
            </p:cNvGrpSpPr>
            <p:nvPr/>
          </p:nvGrpSpPr>
          <p:grpSpPr bwMode="auto">
            <a:xfrm flipH="1">
              <a:off x="5578209" y="4646738"/>
              <a:ext cx="2199863" cy="304563"/>
              <a:chOff x="-5827153" y="330075"/>
              <a:chExt cx="12276019" cy="1699569"/>
            </a:xfrm>
          </p:grpSpPr>
          <p:sp>
            <p:nvSpPr>
              <p:cNvPr id="16" name="Shape 76"/>
              <p:cNvSpPr>
                <a:spLocks noChangeArrowheads="1"/>
              </p:cNvSpPr>
              <p:nvPr/>
            </p:nvSpPr>
            <p:spPr bwMode="auto">
              <a:xfrm>
                <a:off x="-5827153" y="332439"/>
                <a:ext cx="10609875" cy="1699073"/>
              </a:xfrm>
              <a:prstGeom prst="rect">
                <a:avLst/>
              </a:prstGeom>
              <a:solidFill>
                <a:srgbClr val="FF98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sp>
            <p:nvSpPr>
              <p:cNvPr id="17" name="Shape 77"/>
              <p:cNvSpPr>
                <a:spLocks noChangeArrowheads="1"/>
              </p:cNvSpPr>
              <p:nvPr/>
            </p:nvSpPr>
            <p:spPr bwMode="auto">
              <a:xfrm>
                <a:off x="4747297" y="332439"/>
                <a:ext cx="1700414" cy="1699073"/>
              </a:xfrm>
              <a:prstGeom prst="rtTriangle">
                <a:avLst/>
              </a:prstGeom>
              <a:solidFill>
                <a:srgbClr val="FF9800"/>
              </a:solidFill>
              <a:ln w="9525">
                <a:noFill/>
                <a:miter lim="800000"/>
                <a:headEnd/>
                <a:tailEnd/>
              </a:ln>
            </p:spPr>
            <p:txBody>
              <a:bodyPr lIns="91425" tIns="91425" rIns="91425" bIns="91425" anchor="ctr"/>
              <a:lstStyle/>
              <a:p>
                <a:pPr>
                  <a:buClr>
                    <a:srgbClr val="000000"/>
                  </a:buClr>
                  <a:buFont typeface="Arial" charset="0"/>
                  <a:buNone/>
                  <a:defRPr/>
                </a:pPr>
                <a:endParaRPr lang="ru-RU"/>
              </a:p>
            </p:txBody>
          </p:sp>
        </p:grpSp>
      </p:grpSp>
      <p:sp>
        <p:nvSpPr>
          <p:cNvPr id="78" name="Shape 78"/>
          <p:cNvSpPr txBox="1">
            <a:spLocks noGrp="1"/>
          </p:cNvSpPr>
          <p:nvPr>
            <p:ph type="title"/>
          </p:nvPr>
        </p:nvSpPr>
        <p:spPr>
          <a:xfrm>
            <a:off x="814275" y="392575"/>
            <a:ext cx="5492400" cy="766200"/>
          </a:xfrm>
          <a:prstGeom prst="rect">
            <a:avLst/>
          </a:prstGeom>
        </p:spPr>
        <p:txBody>
          <a:bodyPr spcFirstLastPara="1"/>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spcFirstLastPara="1"/>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20" name="Shape 80"/>
          <p:cNvSpPr txBox="1">
            <a:spLocks noGrp="1"/>
          </p:cNvSpPr>
          <p:nvPr>
            <p:ph type="sldNum" idx="10"/>
          </p:nvPr>
        </p:nvSpPr>
        <p:spPr bwMode="auto">
          <a:xfrm>
            <a:off x="7618413" y="4637088"/>
            <a:ext cx="1487487" cy="314325"/>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r">
              <a:buClr>
                <a:srgbClr val="000000"/>
              </a:buClr>
              <a:buFont typeface="Arial" charset="0"/>
              <a:buNone/>
              <a:defRPr sz="1200" b="1">
                <a:solidFill>
                  <a:srgbClr val="FFFFFF"/>
                </a:solidFill>
                <a:latin typeface="Roboto Condensed"/>
                <a:ea typeface="Roboto Condensed"/>
                <a:cs typeface="Roboto Condensed"/>
                <a:sym typeface="Roboto Condensed"/>
              </a:defRPr>
            </a:lvl1pPr>
          </a:lstStyle>
          <a:p>
            <a:pPr>
              <a:defRPr/>
            </a:pPr>
            <a:fld id="{D6FF047D-7FF1-448B-94C2-FE7EE4D29A4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814388" y="392113"/>
            <a:ext cx="5257800" cy="766762"/>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ru-RU" smtClean="0">
              <a:sym typeface="Arial" charset="0"/>
            </a:endParaRPr>
          </a:p>
        </p:txBody>
      </p:sp>
      <p:sp>
        <p:nvSpPr>
          <p:cNvPr id="1027" name="Shape 7"/>
          <p:cNvSpPr txBox="1">
            <a:spLocks noGrp="1"/>
          </p:cNvSpPr>
          <p:nvPr>
            <p:ph type="body" idx="1"/>
          </p:nvPr>
        </p:nvSpPr>
        <p:spPr bwMode="auto">
          <a:xfrm>
            <a:off x="814388" y="1327150"/>
            <a:ext cx="6132512" cy="3146425"/>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p>
            <a:pPr lvl="0"/>
            <a:endParaRPr lang="ru-RU" smtClean="0">
              <a:sym typeface="Arial" charset="0"/>
            </a:endParaRPr>
          </a:p>
        </p:txBody>
      </p:sp>
      <p:sp>
        <p:nvSpPr>
          <p:cNvPr id="1028" name="Shape 8"/>
          <p:cNvSpPr txBox="1">
            <a:spLocks noGrp="1"/>
          </p:cNvSpPr>
          <p:nvPr/>
        </p:nvSpPr>
        <p:spPr bwMode="auto">
          <a:xfrm>
            <a:off x="7618413" y="4637088"/>
            <a:ext cx="1487487" cy="314325"/>
          </a:xfrm>
          <a:prstGeom prst="rect">
            <a:avLst/>
          </a:prstGeom>
          <a:noFill/>
          <a:ln w="9525">
            <a:noFill/>
            <a:miter lim="800000"/>
            <a:headEnd/>
            <a:tailEnd/>
          </a:ln>
        </p:spPr>
        <p:txBody>
          <a:bodyPr lIns="91425" tIns="91425" rIns="91425" bIns="91425" anchor="ctr"/>
          <a:lstStyle/>
          <a:p>
            <a:pPr algn="r">
              <a:buClr>
                <a:srgbClr val="000000"/>
              </a:buClr>
              <a:buFont typeface="Arial" charset="0"/>
              <a:buNone/>
              <a:defRPr/>
            </a:pPr>
            <a:fld id="{2B07E0FA-906E-4523-8D03-FC41C7D67511}" type="slidenum">
              <a:rPr lang="ru-RU" sz="1200" b="1">
                <a:solidFill>
                  <a:srgbClr val="FFFFFF"/>
                </a:solidFill>
                <a:latin typeface="Roboto Condensed"/>
                <a:ea typeface="Roboto Condensed"/>
                <a:cs typeface="Roboto Condensed"/>
                <a:sym typeface="Roboto Condensed"/>
              </a:rPr>
              <a:pPr algn="r">
                <a:buClr>
                  <a:srgbClr val="000000"/>
                </a:buClr>
                <a:buFont typeface="Arial" charset="0"/>
                <a:buNone/>
                <a:defRPr/>
              </a:pPr>
              <a:t>‹#›</a:t>
            </a:fld>
            <a:endParaRPr lang="ru-RU"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hape 184"/>
          <p:cNvSpPr txBox="1">
            <a:spLocks noGrp="1"/>
          </p:cNvSpPr>
          <p:nvPr>
            <p:ph type="ctrTitle"/>
          </p:nvPr>
        </p:nvSpPr>
        <p:spPr>
          <a:xfrm>
            <a:off x="685800" y="1090613"/>
            <a:ext cx="6278563" cy="2962275"/>
          </a:xfrm>
        </p:spPr>
        <p:txBody>
          <a:bodyPr/>
          <a:lstStyle/>
          <a:p>
            <a:pPr algn="ctr" eaLnBrk="1" hangingPunct="1">
              <a:spcBef>
                <a:spcPct val="0"/>
              </a:spcBef>
              <a:spcAft>
                <a:spcPct val="0"/>
              </a:spcAft>
              <a:buClr>
                <a:srgbClr val="FFFFFF"/>
              </a:buClr>
              <a:buFont typeface="Roboto Condensed"/>
              <a:buNone/>
            </a:pPr>
            <a:r>
              <a:rPr lang="ru-RU" sz="3200" b="1" smtClean="0">
                <a:latin typeface="Arial" charset="0"/>
                <a:cs typeface="Arial" charset="0"/>
              </a:rPr>
              <a:t>Залог прав по договору банковского вклада и гарантийный депозит</a:t>
            </a:r>
            <a:r>
              <a:rPr lang="ru-RU" sz="3200" smtClean="0">
                <a:latin typeface="Arial" charset="0"/>
                <a:cs typeface="Arial" charset="0"/>
              </a:rPr>
              <a:t>  </a:t>
            </a: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2000" smtClean="0">
                <a:latin typeface="Arial" charset="0"/>
                <a:cs typeface="Arial" charset="0"/>
              </a:rPr>
              <a:t/>
            </a:r>
            <a:br>
              <a:rPr lang="ru-RU" sz="2000" smtClean="0">
                <a:latin typeface="Arial" charset="0"/>
                <a:cs typeface="Arial" charset="0"/>
              </a:rPr>
            </a:br>
            <a:r>
              <a:rPr lang="ru-RU" sz="1400" smtClean="0">
                <a:latin typeface="Times New Roman" pitchFamily="18" charset="0"/>
                <a:cs typeface="Arial" charset="0"/>
              </a:rPr>
              <a:t>29.11.2018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Grp="1"/>
          </p:cNvSpPr>
          <p:nvPr>
            <p:ph type="title" idx="4294967295"/>
          </p:nvPr>
        </p:nvSpPr>
        <p:spPr/>
        <p:txBody>
          <a:bodyPr/>
          <a:lstStyle/>
          <a:p>
            <a:pPr algn="ctr"/>
            <a:r>
              <a:rPr lang="ru-RU" sz="2400" b="1" smtClean="0">
                <a:latin typeface="Times New Roman" pitchFamily="18" charset="0"/>
                <a:cs typeface="Arial" charset="0"/>
              </a:rPr>
              <a:t>Требование об открытии залогового счета</a:t>
            </a:r>
          </a:p>
        </p:txBody>
      </p:sp>
      <p:sp>
        <p:nvSpPr>
          <p:cNvPr id="44035" name="Text Box 3"/>
          <p:cNvSpPr txBox="1">
            <a:spLocks noGrp="1"/>
          </p:cNvSpPr>
          <p:nvPr>
            <p:ph type="body" idx="4294967295"/>
          </p:nvPr>
        </p:nvSpPr>
        <p:spPr/>
        <p:txBody>
          <a:bodyPr/>
          <a:lstStyle/>
          <a:p>
            <a:pPr>
              <a:lnSpc>
                <a:spcPct val="80000"/>
              </a:lnSpc>
            </a:pPr>
            <a:r>
              <a:rPr lang="ru-RU" sz="800" smtClean="0">
                <a:latin typeface="Arial" charset="0"/>
                <a:cs typeface="Arial" charset="0"/>
              </a:rPr>
              <a:t>1</a:t>
            </a:r>
            <a:r>
              <a:rPr lang="ru-RU" sz="1000" smtClean="0">
                <a:latin typeface="Times New Roman" pitchFamily="18" charset="0"/>
                <a:cs typeface="Arial" charset="0"/>
              </a:rPr>
              <a:t>. При заключении договора банковского вклада в силу  требований Инструкции № 153-И должен открываться  </a:t>
            </a:r>
            <a:r>
              <a:rPr lang="ru-RU" sz="1000" b="1" smtClean="0">
                <a:latin typeface="Times New Roman" pitchFamily="18" charset="0"/>
                <a:cs typeface="Arial" charset="0"/>
              </a:rPr>
              <a:t>счет по вкладам (депозитам).</a:t>
            </a:r>
          </a:p>
          <a:p>
            <a:pPr>
              <a:lnSpc>
                <a:spcPct val="80000"/>
              </a:lnSpc>
            </a:pPr>
            <a:r>
              <a:rPr lang="ru-RU" sz="1000" smtClean="0">
                <a:latin typeface="Times New Roman" pitchFamily="18" charset="0"/>
                <a:cs typeface="Arial" charset="0"/>
              </a:rPr>
              <a:t>Счета по вкладам (депозитам) открываются соответственно физическим и юридическим лицам </a:t>
            </a:r>
            <a:r>
              <a:rPr lang="ru-RU" sz="1000" b="1" smtClean="0">
                <a:latin typeface="Times New Roman" pitchFamily="18" charset="0"/>
                <a:cs typeface="Arial" charset="0"/>
              </a:rPr>
              <a:t>для учета денежных средств, размещаемых в банках с целью получения доходов</a:t>
            </a:r>
            <a:r>
              <a:rPr lang="ru-RU" sz="1000" smtClean="0">
                <a:latin typeface="Times New Roman" pitchFamily="18" charset="0"/>
                <a:cs typeface="Arial" charset="0"/>
              </a:rPr>
              <a:t> в виде процентов, начисляемых на сумму размещенных денежных средств. (п. 2.10. Инструкции № 153-И).</a:t>
            </a:r>
          </a:p>
          <a:p>
            <a:pPr>
              <a:lnSpc>
                <a:spcPct val="80000"/>
              </a:lnSpc>
            </a:pPr>
            <a:r>
              <a:rPr lang="ru-RU" sz="1000" smtClean="0">
                <a:latin typeface="Times New Roman" pitchFamily="18" charset="0"/>
                <a:cs typeface="Arial" charset="0"/>
              </a:rPr>
              <a:t>2. Предметом залога могут быть права по договору банковского счета при условии </a:t>
            </a:r>
            <a:r>
              <a:rPr lang="ru-RU" sz="1000" b="1" smtClean="0">
                <a:latin typeface="Times New Roman" pitchFamily="18" charset="0"/>
                <a:cs typeface="Arial" charset="0"/>
              </a:rPr>
              <a:t>открытия банком клиенту залогового счета</a:t>
            </a:r>
            <a:r>
              <a:rPr lang="ru-RU" sz="1000" smtClean="0">
                <a:latin typeface="Times New Roman" pitchFamily="18" charset="0"/>
                <a:cs typeface="Arial" charset="0"/>
              </a:rPr>
              <a:t> (п. 1 ст. 358.9. ГК). (неоднократно разъяснялось ВС п. 4 Обзор суд. практики ВС № 4 2016) </a:t>
            </a:r>
          </a:p>
          <a:p>
            <a:pPr>
              <a:lnSpc>
                <a:spcPct val="80000"/>
              </a:lnSpc>
            </a:pPr>
            <a:r>
              <a:rPr lang="ru-RU" sz="1000" smtClean="0">
                <a:latin typeface="Times New Roman" pitchFamily="18" charset="0"/>
                <a:cs typeface="Arial" charset="0"/>
              </a:rPr>
              <a:t>3.</a:t>
            </a:r>
            <a:r>
              <a:rPr lang="ru-RU" sz="1000" b="1" smtClean="0">
                <a:latin typeface="Times New Roman" pitchFamily="18" charset="0"/>
                <a:cs typeface="Arial" charset="0"/>
              </a:rPr>
              <a:t> Залоговые счета</a:t>
            </a:r>
            <a:r>
              <a:rPr lang="ru-RU" sz="1000" smtClean="0">
                <a:latin typeface="Times New Roman" pitchFamily="18" charset="0"/>
                <a:cs typeface="Arial" charset="0"/>
              </a:rPr>
              <a:t> физическим</a:t>
            </a:r>
            <a:r>
              <a:rPr lang="en-US" sz="1000" smtClean="0">
                <a:latin typeface="Times New Roman" pitchFamily="18" charset="0"/>
                <a:cs typeface="Arial" charset="0"/>
              </a:rPr>
              <a:t> </a:t>
            </a:r>
            <a:r>
              <a:rPr lang="ru-RU" sz="1000" smtClean="0">
                <a:latin typeface="Times New Roman" pitchFamily="18" charset="0"/>
                <a:cs typeface="Arial" charset="0"/>
              </a:rPr>
              <a:t>и юридическим</a:t>
            </a:r>
            <a:r>
              <a:rPr lang="en-US" sz="1000" smtClean="0">
                <a:latin typeface="Times New Roman" pitchFamily="18" charset="0"/>
                <a:cs typeface="Arial" charset="0"/>
              </a:rPr>
              <a:t> </a:t>
            </a:r>
            <a:r>
              <a:rPr lang="ru-RU" sz="1000" smtClean="0">
                <a:latin typeface="Times New Roman" pitchFamily="18" charset="0"/>
                <a:cs typeface="Arial" charset="0"/>
              </a:rPr>
              <a:t> лицам  для осуществления операций по  передаче залогодателем в залог КО прав по договорам банковского счета, банковского вклада (депозита)  могут открываться на те</a:t>
            </a:r>
            <a:r>
              <a:rPr lang="en-US" sz="1000" smtClean="0">
                <a:latin typeface="Times New Roman" pitchFamily="18" charset="0"/>
                <a:cs typeface="Arial" charset="0"/>
              </a:rPr>
              <a:t>x </a:t>
            </a:r>
            <a:r>
              <a:rPr lang="ru-RU" sz="1000" smtClean="0">
                <a:latin typeface="Times New Roman" pitchFamily="18" charset="0"/>
                <a:cs typeface="Arial" charset="0"/>
              </a:rPr>
              <a:t>же балансовы</a:t>
            </a:r>
            <a:r>
              <a:rPr lang="en-US" sz="1000" smtClean="0">
                <a:latin typeface="Times New Roman" pitchFamily="18" charset="0"/>
                <a:cs typeface="Arial" charset="0"/>
              </a:rPr>
              <a:t>x </a:t>
            </a:r>
            <a:r>
              <a:rPr lang="ru-RU" sz="1000" smtClean="0">
                <a:latin typeface="Times New Roman" pitchFamily="18" charset="0"/>
                <a:cs typeface="Arial" charset="0"/>
              </a:rPr>
              <a:t>счета</a:t>
            </a:r>
            <a:r>
              <a:rPr lang="en-US" sz="1000" smtClean="0">
                <a:latin typeface="Times New Roman" pitchFamily="18" charset="0"/>
                <a:cs typeface="Arial" charset="0"/>
              </a:rPr>
              <a:t>x </a:t>
            </a:r>
            <a:r>
              <a:rPr lang="ru-RU" sz="1000" smtClean="0">
                <a:latin typeface="Times New Roman" pitchFamily="18" charset="0"/>
                <a:cs typeface="Arial" charset="0"/>
              </a:rPr>
              <a:t>подразделов  «Средства на счета</a:t>
            </a:r>
            <a:r>
              <a:rPr lang="en-US" sz="1000" smtClean="0">
                <a:latin typeface="Times New Roman" pitchFamily="18" charset="0"/>
                <a:cs typeface="Arial" charset="0"/>
              </a:rPr>
              <a:t>x</a:t>
            </a:r>
            <a:r>
              <a:rPr lang="ru-RU" sz="1000" smtClean="0">
                <a:latin typeface="Times New Roman" pitchFamily="18" charset="0"/>
                <a:cs typeface="Arial" charset="0"/>
              </a:rPr>
              <a:t>» и «Депозиты» раздела  4 «Операции с клиентами» Плана счетов бу</a:t>
            </a:r>
            <a:r>
              <a:rPr lang="en-US" sz="1000" smtClean="0">
                <a:latin typeface="Times New Roman" pitchFamily="18" charset="0"/>
                <a:cs typeface="Arial" charset="0"/>
              </a:rPr>
              <a:t>x</a:t>
            </a:r>
            <a:r>
              <a:rPr lang="ru-RU" sz="1000" smtClean="0">
                <a:latin typeface="Times New Roman" pitchFamily="18" charset="0"/>
                <a:cs typeface="Arial" charset="0"/>
              </a:rPr>
              <a:t>галтерского учета  в КО, на которы</a:t>
            </a:r>
            <a:r>
              <a:rPr lang="en-US" sz="1000" smtClean="0">
                <a:latin typeface="Times New Roman" pitchFamily="18" charset="0"/>
                <a:cs typeface="Arial" charset="0"/>
              </a:rPr>
              <a:t>x </a:t>
            </a:r>
            <a:r>
              <a:rPr lang="ru-RU" sz="1000" smtClean="0">
                <a:latin typeface="Times New Roman" pitchFamily="18" charset="0"/>
                <a:cs typeface="Arial" charset="0"/>
              </a:rPr>
              <a:t>учитываются операции, по соответствующим банковским счетам (расчетные счета и</a:t>
            </a:r>
            <a:r>
              <a:rPr lang="en-US" sz="1000" smtClean="0">
                <a:latin typeface="Times New Roman" pitchFamily="18" charset="0"/>
                <a:cs typeface="Arial" charset="0"/>
              </a:rPr>
              <a:t> </a:t>
            </a:r>
            <a:r>
              <a:rPr lang="ru-RU" sz="1000" smtClean="0">
                <a:latin typeface="Times New Roman" pitchFamily="18" charset="0"/>
                <a:cs typeface="Arial" charset="0"/>
              </a:rPr>
              <a:t>текущие счета) , а также вклады (депозиты ) (Ответ БР от 10.02.2016 № 18-1-1-10</a:t>
            </a:r>
            <a:r>
              <a:rPr lang="en-US" sz="1000" smtClean="0">
                <a:latin typeface="Times New Roman" pitchFamily="18" charset="0"/>
                <a:cs typeface="Arial" charset="0"/>
              </a:rPr>
              <a:t>/</a:t>
            </a:r>
            <a:r>
              <a:rPr lang="ru-RU" sz="1000" smtClean="0">
                <a:latin typeface="Times New Roman" pitchFamily="18" charset="0"/>
                <a:cs typeface="Arial" charset="0"/>
              </a:rPr>
              <a:t>233 );</a:t>
            </a:r>
          </a:p>
          <a:p>
            <a:pPr>
              <a:lnSpc>
                <a:spcPct val="80000"/>
              </a:lnSpc>
            </a:pPr>
            <a:r>
              <a:rPr lang="ru-RU" sz="1000" smtClean="0">
                <a:latin typeface="Times New Roman" pitchFamily="18" charset="0"/>
                <a:cs typeface="Arial" charset="0"/>
              </a:rPr>
              <a:t>4. «Статьи 358.9.- 358.14 ГК РФ </a:t>
            </a:r>
            <a:r>
              <a:rPr lang="ru-RU" sz="1000" b="1" smtClean="0">
                <a:latin typeface="Times New Roman" pitchFamily="18" charset="0"/>
                <a:cs typeface="Arial" charset="0"/>
              </a:rPr>
              <a:t>не предусматривают «преобразование» банковского счета</a:t>
            </a:r>
            <a:r>
              <a:rPr lang="ru-RU" sz="1000" smtClean="0">
                <a:latin typeface="Times New Roman" pitchFamily="18" charset="0"/>
                <a:cs typeface="Arial" charset="0"/>
              </a:rPr>
              <a:t>, не являющегося специальным, в банковский счет со специальным режимом, и наоборот.» (Письмо БР от 19.01.2015 № 31-2-12</a:t>
            </a:r>
            <a:r>
              <a:rPr lang="en-US" sz="1000" smtClean="0">
                <a:latin typeface="Times New Roman" pitchFamily="18" charset="0"/>
                <a:cs typeface="Arial" charset="0"/>
              </a:rPr>
              <a:t>/</a:t>
            </a:r>
            <a:r>
              <a:rPr lang="ru-RU" sz="1000" smtClean="0">
                <a:latin typeface="Times New Roman" pitchFamily="18" charset="0"/>
                <a:cs typeface="Arial" charset="0"/>
              </a:rPr>
              <a:t>226). </a:t>
            </a:r>
          </a:p>
          <a:p>
            <a:pPr>
              <a:lnSpc>
                <a:spcPct val="80000"/>
              </a:lnSpc>
            </a:pPr>
            <a:r>
              <a:rPr lang="ru-RU" sz="1000" b="1" smtClean="0">
                <a:latin typeface="Times New Roman" pitchFamily="18" charset="0"/>
                <a:cs typeface="Arial" charset="0"/>
              </a:rPr>
              <a:t>Выводы:</a:t>
            </a:r>
          </a:p>
          <a:p>
            <a:pPr>
              <a:lnSpc>
                <a:spcPct val="80000"/>
              </a:lnSpc>
              <a:buFontTx/>
              <a:buChar char="-"/>
            </a:pPr>
            <a:r>
              <a:rPr lang="ru-RU" sz="1000" smtClean="0">
                <a:latin typeface="Times New Roman" pitchFamily="18" charset="0"/>
                <a:cs typeface="Arial" charset="0"/>
              </a:rPr>
              <a:t>залоговые счета специальными символами в Плане счетов, при этом считает, что это отдельный, самостоятельный  счет, открываемый на основании заявления клиента .</a:t>
            </a:r>
          </a:p>
          <a:p>
            <a:pPr>
              <a:lnSpc>
                <a:spcPct val="80000"/>
              </a:lnSpc>
            </a:pPr>
            <a:r>
              <a:rPr lang="ru-RU" sz="1000" smtClean="0">
                <a:latin typeface="Times New Roman" pitchFamily="18" charset="0"/>
                <a:cs typeface="Arial" charset="0"/>
              </a:rPr>
              <a:t>- в силу  общи</a:t>
            </a:r>
            <a:r>
              <a:rPr lang="en-US" sz="1000" smtClean="0">
                <a:latin typeface="Times New Roman" pitchFamily="18" charset="0"/>
                <a:cs typeface="Arial" charset="0"/>
              </a:rPr>
              <a:t>x </a:t>
            </a:r>
            <a:r>
              <a:rPr lang="ru-RU" sz="1000" smtClean="0">
                <a:latin typeface="Times New Roman" pitchFamily="18" charset="0"/>
                <a:cs typeface="Arial" charset="0"/>
              </a:rPr>
              <a:t>правил о счета</a:t>
            </a:r>
            <a:r>
              <a:rPr lang="en-US" sz="1000" smtClean="0">
                <a:latin typeface="Times New Roman" pitchFamily="18" charset="0"/>
                <a:cs typeface="Arial" charset="0"/>
              </a:rPr>
              <a:t>x </a:t>
            </a:r>
            <a:r>
              <a:rPr lang="ru-RU" sz="1000" smtClean="0">
                <a:latin typeface="Times New Roman" pitchFamily="18" charset="0"/>
                <a:cs typeface="Arial" charset="0"/>
              </a:rPr>
              <a:t>при открытии залогового счета на основании заявления  должен закрываться  счет по вкладу (депозиту), в ином случае открытыми буду 2 счета с одним номером;</a:t>
            </a:r>
          </a:p>
          <a:p>
            <a:pPr>
              <a:lnSpc>
                <a:spcPct val="80000"/>
              </a:lnSpc>
              <a:buFontTx/>
              <a:buChar char="-"/>
            </a:pPr>
            <a:r>
              <a:rPr lang="ru-RU" sz="1000" smtClean="0">
                <a:latin typeface="Times New Roman" pitchFamily="18" charset="0"/>
                <a:cs typeface="Arial" charset="0"/>
              </a:rPr>
              <a:t> если одновременно открыт 1 счета, то следует признать, что залоговый счет является режимом для други</a:t>
            </a:r>
            <a:r>
              <a:rPr lang="en-US" sz="1000" smtClean="0">
                <a:latin typeface="Times New Roman" pitchFamily="18" charset="0"/>
                <a:cs typeface="Arial" charset="0"/>
              </a:rPr>
              <a:t>x c</a:t>
            </a:r>
            <a:r>
              <a:rPr lang="ru-RU" sz="1000" smtClean="0">
                <a:latin typeface="Times New Roman" pitchFamily="18" charset="0"/>
                <a:cs typeface="Arial" charset="0"/>
              </a:rPr>
              <a:t>четов.  </a:t>
            </a:r>
          </a:p>
          <a:p>
            <a:pPr>
              <a:lnSpc>
                <a:spcPct val="80000"/>
              </a:lnSpc>
              <a:buFontTx/>
              <a:buNone/>
            </a:pPr>
            <a:r>
              <a:rPr lang="ru-RU" sz="1000" smtClean="0">
                <a:latin typeface="Times New Roman" pitchFamily="18" charset="0"/>
                <a:cs typeface="Arial" charset="0"/>
              </a:rPr>
              <a:t> </a:t>
            </a: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Grp="1"/>
          </p:cNvSpPr>
          <p:nvPr>
            <p:ph type="title" idx="4294967295"/>
          </p:nvPr>
        </p:nvSpPr>
        <p:spPr/>
        <p:txBody>
          <a:bodyPr/>
          <a:lstStyle/>
          <a:p>
            <a:pPr algn="ctr"/>
            <a:r>
              <a:rPr lang="ru-RU" sz="2400" b="1" smtClean="0">
                <a:latin typeface="Times New Roman" pitchFamily="18" charset="0"/>
                <a:cs typeface="Arial" charset="0"/>
              </a:rPr>
              <a:t>Законопроект о залоговом счете</a:t>
            </a:r>
            <a:r>
              <a:rPr lang="ru-RU" smtClean="0">
                <a:latin typeface="Arial" charset="0"/>
                <a:cs typeface="Arial" charset="0"/>
              </a:rPr>
              <a:t> </a:t>
            </a:r>
          </a:p>
        </p:txBody>
      </p:sp>
      <p:sp>
        <p:nvSpPr>
          <p:cNvPr id="46083" name="Text Box 3"/>
          <p:cNvSpPr txBox="1">
            <a:spLocks noGrp="1"/>
          </p:cNvSpPr>
          <p:nvPr>
            <p:ph type="body" idx="4294967295"/>
          </p:nvPr>
        </p:nvSpPr>
        <p:spPr/>
        <p:txBody>
          <a:bodyPr/>
          <a:lstStyle/>
          <a:p>
            <a:r>
              <a:rPr lang="ru-RU" smtClean="0">
                <a:latin typeface="Arial" charset="0"/>
                <a:cs typeface="Arial" charset="0"/>
              </a:rPr>
              <a:t>Ст. 358.9 ГК:</a:t>
            </a:r>
          </a:p>
          <a:p>
            <a:r>
              <a:rPr lang="ru-RU" smtClean="0">
                <a:latin typeface="Arial" charset="0"/>
                <a:cs typeface="Arial" charset="0"/>
              </a:rPr>
              <a:t>а) пункт 1 изложить в следующей редакции:</a:t>
            </a:r>
          </a:p>
          <a:p>
            <a:r>
              <a:rPr lang="ru-RU" smtClean="0">
                <a:latin typeface="Arial" charset="0"/>
                <a:cs typeface="Arial" charset="0"/>
              </a:rPr>
              <a:t>«1. Залог прав по договору банковского счета может быть установлен путем открытия залогового счета. </a:t>
            </a:r>
            <a:r>
              <a:rPr lang="ru-RU" b="1" smtClean="0">
                <a:latin typeface="Arial" charset="0"/>
                <a:cs typeface="Arial" charset="0"/>
              </a:rPr>
              <a:t>По соглашению между банком и клиентом (залогодателем) режим залогового счета может быть установлен в отношении ранее открытого счета</a:t>
            </a:r>
            <a:r>
              <a:rPr lang="ru-RU" smtClean="0">
                <a:latin typeface="Arial" charset="0"/>
                <a:cs typeface="Arial" charset="0"/>
              </a:rPr>
              <a:t>. С момента заключения такого соглашения банковский счет приобретает статус залогового счета, если в самом соглашении не установлено иное.».</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Grp="1"/>
          </p:cNvSpPr>
          <p:nvPr>
            <p:ph type="title" idx="4294967295"/>
          </p:nvPr>
        </p:nvSpPr>
        <p:spPr/>
        <p:txBody>
          <a:bodyPr/>
          <a:lstStyle/>
          <a:p>
            <a:pPr algn="ctr"/>
            <a:r>
              <a:rPr lang="ru-RU" sz="2000" b="1" smtClean="0">
                <a:latin typeface="Times New Roman" pitchFamily="18" charset="0"/>
                <a:cs typeface="Arial" charset="0"/>
              </a:rPr>
              <a:t>Требования к обеспечиваемому обязательству по договору залога прав по договору банковского вклада</a:t>
            </a:r>
          </a:p>
        </p:txBody>
      </p:sp>
      <p:sp>
        <p:nvSpPr>
          <p:cNvPr id="19458" name="Text Box 6"/>
          <p:cNvSpPr txBox="1">
            <a:spLocks noGrp="1"/>
          </p:cNvSpPr>
          <p:nvPr>
            <p:ph type="body" idx="4294967295"/>
          </p:nvPr>
        </p:nvSpPr>
        <p:spPr/>
        <p:txBody>
          <a:bodyPr/>
          <a:lstStyle/>
          <a:p>
            <a:pPr marL="266700" indent="-266700">
              <a:buFont typeface="Arial" charset="0"/>
              <a:buAutoNum type="arabicPeriod"/>
            </a:pPr>
            <a:r>
              <a:rPr lang="ru-RU" smtClean="0">
                <a:latin typeface="Arial" charset="0"/>
                <a:cs typeface="Arial" charset="0"/>
              </a:rPr>
              <a:t>Должны быть указаны существо, сумма и срок обеспечиваемого обязательства (ст.ст. 339, 358-10 ГК). </a:t>
            </a:r>
          </a:p>
          <a:p>
            <a:pPr marL="266700" indent="-266700"/>
            <a:r>
              <a:rPr lang="ru-RU" smtClean="0">
                <a:latin typeface="Arial" charset="0"/>
                <a:cs typeface="Arial" charset="0"/>
              </a:rPr>
              <a:t>2. Не допускается  отсылка к обеспечиваемому обязательству , как это предусмотрено в ст. 339 ГК для других видов залога. </a:t>
            </a:r>
          </a:p>
          <a:p>
            <a:pPr marL="266700" indent="-266700"/>
            <a:r>
              <a:rPr lang="ru-RU" smtClean="0">
                <a:latin typeface="Arial" charset="0"/>
                <a:cs typeface="Arial" charset="0"/>
              </a:rPr>
              <a:t>3. Может обеспечиваться любое обязательство (денежное, неденежное  обязательство). </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Grp="1"/>
          </p:cNvSpPr>
          <p:nvPr>
            <p:ph type="title" idx="4294967295"/>
          </p:nvPr>
        </p:nvSpPr>
        <p:spPr/>
        <p:txBody>
          <a:bodyPr/>
          <a:lstStyle/>
          <a:p>
            <a:pPr algn="ctr"/>
            <a:r>
              <a:rPr lang="ru-RU" sz="1800" b="1" smtClean="0">
                <a:latin typeface="Times New Roman" pitchFamily="18" charset="0"/>
                <a:cs typeface="Arial" charset="0"/>
              </a:rPr>
              <a:t>Требования к обеспечиваемому обязательству по гарантийному депозиту</a:t>
            </a:r>
          </a:p>
        </p:txBody>
      </p:sp>
      <p:sp>
        <p:nvSpPr>
          <p:cNvPr id="21506" name="Text Box 3"/>
          <p:cNvSpPr txBox="1">
            <a:spLocks noGrp="1"/>
          </p:cNvSpPr>
          <p:nvPr>
            <p:ph type="body" idx="4294967295"/>
          </p:nvPr>
        </p:nvSpPr>
        <p:spPr/>
        <p:txBody>
          <a:bodyPr/>
          <a:lstStyle/>
          <a:p>
            <a:pPr marL="266700" indent="-266700">
              <a:buFont typeface="Arial" charset="0"/>
              <a:buAutoNum type="arabicPeriod"/>
            </a:pPr>
            <a:r>
              <a:rPr lang="ru-RU" sz="1200" smtClean="0">
                <a:latin typeface="Arial" charset="0"/>
                <a:cs typeface="Arial" charset="0"/>
              </a:rPr>
              <a:t>П. 6.2.2. Положения БР № 590-П.</a:t>
            </a:r>
          </a:p>
          <a:p>
            <a:pPr marL="266700" indent="-266700"/>
            <a:r>
              <a:rPr lang="ru-RU" sz="1200" smtClean="0">
                <a:latin typeface="Arial" charset="0"/>
                <a:cs typeface="Arial" charset="0"/>
              </a:rPr>
              <a:t>Ограничены по </a:t>
            </a:r>
            <a:r>
              <a:rPr lang="en-US" sz="1200" smtClean="0">
                <a:latin typeface="Arial" charset="0"/>
                <a:cs typeface="Arial" charset="0"/>
              </a:rPr>
              <a:t>x</a:t>
            </a:r>
            <a:r>
              <a:rPr lang="ru-RU" sz="1200" smtClean="0">
                <a:latin typeface="Arial" charset="0"/>
                <a:cs typeface="Arial" charset="0"/>
              </a:rPr>
              <a:t>арактеру: неисполненные </a:t>
            </a:r>
            <a:r>
              <a:rPr lang="ru-RU" sz="1200" b="1" smtClean="0">
                <a:latin typeface="Arial" charset="0"/>
                <a:cs typeface="Arial" charset="0"/>
              </a:rPr>
              <a:t>денежные обязательства</a:t>
            </a:r>
            <a:r>
              <a:rPr lang="ru-RU" sz="1200" smtClean="0">
                <a:latin typeface="Arial" charset="0"/>
                <a:cs typeface="Arial" charset="0"/>
              </a:rPr>
              <a:t> либо обязательства, возникшие (которые могут возникнуть) в результате исполнения кредитной организацией принятого на себя </a:t>
            </a:r>
            <a:r>
              <a:rPr lang="ru-RU" sz="1200" b="1" smtClean="0">
                <a:latin typeface="Arial" charset="0"/>
                <a:cs typeface="Arial" charset="0"/>
              </a:rPr>
              <a:t>условного обязательства кредитного характера</a:t>
            </a:r>
            <a:r>
              <a:rPr lang="ru-RU" sz="1200" smtClean="0">
                <a:latin typeface="Arial" charset="0"/>
                <a:cs typeface="Arial" charset="0"/>
              </a:rPr>
              <a:t>; обязательства  перед кредитной организацией </a:t>
            </a:r>
            <a:r>
              <a:rPr lang="ru-RU" sz="1200" b="1" smtClean="0">
                <a:latin typeface="Arial" charset="0"/>
                <a:cs typeface="Arial" charset="0"/>
              </a:rPr>
              <a:t>по договору поручительства</a:t>
            </a:r>
            <a:r>
              <a:rPr lang="ru-RU" sz="1200" smtClean="0">
                <a:latin typeface="Arial" charset="0"/>
                <a:cs typeface="Arial" charset="0"/>
              </a:rPr>
              <a:t> и в силу </a:t>
            </a:r>
            <a:r>
              <a:rPr lang="ru-RU" sz="1200" b="1" smtClean="0">
                <a:latin typeface="Arial" charset="0"/>
                <a:cs typeface="Arial" charset="0"/>
              </a:rPr>
              <a:t>банковской гарантии</a:t>
            </a:r>
            <a:r>
              <a:rPr lang="ru-RU" sz="1200" smtClean="0">
                <a:latin typeface="Arial" charset="0"/>
                <a:cs typeface="Arial" charset="0"/>
              </a:rPr>
              <a:t> по обеспечению надлежащего исполнения основных обязательств.</a:t>
            </a:r>
          </a:p>
          <a:p>
            <a:pPr marL="266700" indent="-266700"/>
            <a:r>
              <a:rPr lang="ru-RU" sz="1200" smtClean="0">
                <a:latin typeface="Arial" charset="0"/>
                <a:cs typeface="Arial" charset="0"/>
              </a:rPr>
              <a:t>2. (Письмо  БР от 24.02.2010  N 15-1-3-9/794 ): Положение БР …  не устанавливает необходимости наличия в  договоре банковского депозита условия об обеспечении депозитом обязательств по возврату кредита в целях признания такого депозита гарантийным, ..  допускается возможность признания ранее размещенного депозита гарантийным при условии его соответствия требованиям пп. 6.2.2. Положения . </a:t>
            </a:r>
          </a:p>
          <a:p>
            <a:pPr marL="266700" indent="-266700"/>
            <a:r>
              <a:rPr lang="ru-RU" sz="1200" smtClean="0">
                <a:latin typeface="Arial" charset="0"/>
                <a:cs typeface="Arial" charset="0"/>
              </a:rPr>
              <a:t>(Пост. ФАС Уральского округа от 05.04.2012  № ФО9-9707/2011 (дело N А50-7635/2011 ) Существует риск  отсутствия указания обеспечиваемого обязательства,  для банка могут наступить неблагоприятные последствия). </a:t>
            </a: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Grp="1"/>
          </p:cNvSpPr>
          <p:nvPr>
            <p:ph type="title" idx="4294967295"/>
          </p:nvPr>
        </p:nvSpPr>
        <p:spPr>
          <a:xfrm>
            <a:off x="814388" y="382588"/>
            <a:ext cx="5257800" cy="766762"/>
          </a:xfrm>
        </p:spPr>
        <p:txBody>
          <a:bodyPr/>
          <a:lstStyle/>
          <a:p>
            <a:pPr algn="ctr"/>
            <a:r>
              <a:rPr lang="ru-RU" sz="1800" b="1" smtClean="0">
                <a:latin typeface="Times New Roman" pitchFamily="18" charset="0"/>
                <a:cs typeface="Arial" charset="0"/>
              </a:rPr>
              <a:t>Обеспечиваемое обязательство при залоге прав по договору банковского вклада</a:t>
            </a:r>
          </a:p>
        </p:txBody>
      </p:sp>
      <p:sp>
        <p:nvSpPr>
          <p:cNvPr id="23554" name="Text Box 3"/>
          <p:cNvSpPr txBox="1">
            <a:spLocks noGrp="1"/>
          </p:cNvSpPr>
          <p:nvPr>
            <p:ph type="body" idx="4294967295"/>
          </p:nvPr>
        </p:nvSpPr>
        <p:spPr/>
        <p:txBody>
          <a:bodyPr/>
          <a:lstStyle/>
          <a:p>
            <a:r>
              <a:rPr lang="ru-RU" sz="1200" b="1" u="sng" smtClean="0">
                <a:latin typeface="Arial" charset="0"/>
                <a:cs typeface="Arial" charset="0"/>
              </a:rPr>
              <a:t>Возникновение залога</a:t>
            </a:r>
            <a:r>
              <a:rPr lang="ru-RU" sz="1200" smtClean="0">
                <a:latin typeface="Arial" charset="0"/>
                <a:cs typeface="Arial" charset="0"/>
              </a:rPr>
              <a:t> - залог лишен самостоятельного существования и появляется лишь с возникновением основного  обязательства. </a:t>
            </a:r>
          </a:p>
          <a:p>
            <a:r>
              <a:rPr lang="ru-RU" sz="1200" smtClean="0">
                <a:latin typeface="Arial" charset="0"/>
                <a:cs typeface="Arial" charset="0"/>
              </a:rPr>
              <a:t>Согласно п. 3 ст. 341 ГК РФ -  если основное обязательство, обеспечиваемое залогом, возникнет в будущем после заключения договора залога,  </a:t>
            </a:r>
            <a:r>
              <a:rPr lang="ru-RU" sz="1200" b="1" smtClean="0">
                <a:latin typeface="Arial" charset="0"/>
                <a:cs typeface="Arial" charset="0"/>
              </a:rPr>
              <a:t>залог возникает с момента, определенного договором, но не ранее возникновения этого обязательства</a:t>
            </a:r>
            <a:r>
              <a:rPr lang="ru-RU" sz="1200" smtClean="0">
                <a:latin typeface="Arial" charset="0"/>
                <a:cs typeface="Arial" charset="0"/>
              </a:rPr>
              <a:t>.  Вместе с тем, для возникновения залога  прав по дог.банк вклада установлены  специальные правила возникновения -   с момента уведомления банка о залоге прав и предоставления ему копии договора залога либо  - с момента заключения договора залога прав по банковскому счету (когда сам банк является залогодержателем (</a:t>
            </a:r>
            <a:r>
              <a:rPr lang="en-US" sz="1200" smtClean="0">
                <a:latin typeface="Arial" charset="0"/>
                <a:cs typeface="Arial" charset="0"/>
              </a:rPr>
              <a:t>c</a:t>
            </a:r>
            <a:r>
              <a:rPr lang="ru-RU" sz="1200" smtClean="0">
                <a:latin typeface="Arial" charset="0"/>
                <a:cs typeface="Arial" charset="0"/>
              </a:rPr>
              <a:t>т. 358-11 ГК). </a:t>
            </a:r>
          </a:p>
          <a:p>
            <a:r>
              <a:rPr lang="ru-RU" sz="1200" smtClean="0">
                <a:latin typeface="Arial" charset="0"/>
                <a:cs typeface="Arial" charset="0"/>
              </a:rPr>
              <a:t>(</a:t>
            </a:r>
            <a:r>
              <a:rPr lang="ru-RU" sz="1200" b="1" smtClean="0">
                <a:latin typeface="Arial" charset="0"/>
                <a:cs typeface="Arial" charset="0"/>
              </a:rPr>
              <a:t>Спорная ситуация в части возникновении залога  для случая, когда обеспечиваемое обязательство возникнет позднее направления в банк уведомления о залоге).</a:t>
            </a:r>
          </a:p>
          <a:p>
            <a:r>
              <a:rPr lang="ru-RU" sz="1200" b="1" u="sng" smtClean="0">
                <a:latin typeface="Arial" charset="0"/>
                <a:cs typeface="Arial" charset="0"/>
              </a:rPr>
              <a:t>Прекращение залога</a:t>
            </a:r>
            <a:r>
              <a:rPr lang="ru-RU" sz="1200" smtClean="0">
                <a:latin typeface="Arial" charset="0"/>
                <a:cs typeface="Arial" charset="0"/>
              </a:rPr>
              <a:t> – согласно п. 1 ст. 352 ГК РФ залог прекращается, в т.ч. с прекращением обеспеченного залогом обязательства </a:t>
            </a:r>
          </a:p>
          <a:p>
            <a:r>
              <a:rPr lang="ru-RU" sz="1200" smtClean="0">
                <a:latin typeface="Arial" charset="0"/>
                <a:cs typeface="Arial" charset="0"/>
              </a:rPr>
              <a:t>Исключение – расторжение  и признание недействительным договора залога.</a:t>
            </a: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Grp="1"/>
          </p:cNvSpPr>
          <p:nvPr>
            <p:ph type="title" idx="4294967295"/>
          </p:nvPr>
        </p:nvSpPr>
        <p:spPr/>
        <p:txBody>
          <a:bodyPr/>
          <a:lstStyle/>
          <a:p>
            <a:pPr algn="ctr"/>
            <a:r>
              <a:rPr lang="ru-RU" sz="1800" b="1" smtClean="0">
                <a:latin typeface="Times New Roman" pitchFamily="18" charset="0"/>
                <a:cs typeface="Arial" charset="0"/>
              </a:rPr>
              <a:t>Обеспечиваемое обязательство по гарантийному обязательству</a:t>
            </a:r>
          </a:p>
        </p:txBody>
      </p:sp>
      <p:sp>
        <p:nvSpPr>
          <p:cNvPr id="25602" name="Text Box 3"/>
          <p:cNvSpPr txBox="1">
            <a:spLocks noGrp="1"/>
          </p:cNvSpPr>
          <p:nvPr>
            <p:ph type="body" idx="4294967295"/>
          </p:nvPr>
        </p:nvSpPr>
        <p:spPr/>
        <p:txBody>
          <a:bodyPr/>
          <a:lstStyle/>
          <a:p>
            <a:r>
              <a:rPr lang="ru-RU" smtClean="0">
                <a:latin typeface="Arial" charset="0"/>
                <a:cs typeface="Arial" charset="0"/>
              </a:rPr>
              <a:t>Возникновение и прекращение гарантийного депозита </a:t>
            </a:r>
          </a:p>
          <a:p>
            <a:r>
              <a:rPr lang="ru-RU" smtClean="0">
                <a:latin typeface="Arial" charset="0"/>
                <a:cs typeface="Arial" charset="0"/>
              </a:rPr>
              <a:t>не зависит  от обеспечиваемого обязательства.</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4"/>
          <p:cNvSpPr txBox="1">
            <a:spLocks noGrp="1"/>
          </p:cNvSpPr>
          <p:nvPr>
            <p:ph type="title" idx="4294967295"/>
          </p:nvPr>
        </p:nvSpPr>
        <p:spPr/>
        <p:txBody>
          <a:bodyPr/>
          <a:lstStyle/>
          <a:p>
            <a:pPr algn="ctr"/>
            <a:r>
              <a:rPr lang="ru-RU" sz="1800" b="1" smtClean="0">
                <a:latin typeface="Times New Roman" pitchFamily="18" charset="0"/>
                <a:cs typeface="Arial" charset="0"/>
              </a:rPr>
              <a:t>Реализация прав залогодержателя за счет залога прав по договору банковского вклада</a:t>
            </a:r>
          </a:p>
        </p:txBody>
      </p:sp>
      <p:sp>
        <p:nvSpPr>
          <p:cNvPr id="27650" name="Text Box 5"/>
          <p:cNvSpPr txBox="1">
            <a:spLocks noGrp="1"/>
          </p:cNvSpPr>
          <p:nvPr>
            <p:ph type="body" idx="4294967295"/>
          </p:nvPr>
        </p:nvSpPr>
        <p:spPr/>
        <p:txBody>
          <a:bodyPr/>
          <a:lstStyle/>
          <a:p>
            <a:pPr algn="just">
              <a:lnSpc>
                <a:spcPct val="90000"/>
              </a:lnSpc>
              <a:buClrTx/>
              <a:buFontTx/>
              <a:buNone/>
            </a:pPr>
            <a:r>
              <a:rPr lang="ru-RU" smtClean="0">
                <a:latin typeface="Times New Roman" pitchFamily="18" charset="0"/>
                <a:cs typeface="Arial" charset="0"/>
              </a:rPr>
              <a:t>(п. 1 ст. 358-14 ГК РФ) </a:t>
            </a:r>
          </a:p>
          <a:p>
            <a:pPr algn="just">
              <a:lnSpc>
                <a:spcPct val="90000"/>
              </a:lnSpc>
              <a:buClrTx/>
              <a:buFontTx/>
              <a:buNone/>
            </a:pPr>
            <a:r>
              <a:rPr lang="ru-RU" smtClean="0">
                <a:latin typeface="Times New Roman" pitchFamily="18" charset="0"/>
                <a:cs typeface="Arial" charset="0"/>
              </a:rPr>
              <a:t>Обращение взыскания в судебном или во внесудебном порядке </a:t>
            </a:r>
          </a:p>
          <a:p>
            <a:pPr algn="just">
              <a:lnSpc>
                <a:spcPct val="90000"/>
              </a:lnSpc>
              <a:buClrTx/>
              <a:buFontTx/>
              <a:buNone/>
            </a:pPr>
            <a:r>
              <a:rPr lang="ru-RU" smtClean="0">
                <a:latin typeface="Times New Roman" pitchFamily="18" charset="0"/>
                <a:cs typeface="Arial" charset="0"/>
              </a:rPr>
              <a:t>Реализация прав - </a:t>
            </a:r>
            <a:r>
              <a:rPr lang="ru-RU" b="1" u="sng" smtClean="0">
                <a:latin typeface="Times New Roman" pitchFamily="18" charset="0"/>
                <a:cs typeface="Arial" charset="0"/>
              </a:rPr>
              <a:t>путем списания банком </a:t>
            </a:r>
            <a:r>
              <a:rPr lang="ru-RU" u="sng" smtClean="0">
                <a:latin typeface="Times New Roman" pitchFamily="18" charset="0"/>
                <a:cs typeface="Arial" charset="0"/>
              </a:rPr>
              <a:t>на основании </a:t>
            </a:r>
            <a:r>
              <a:rPr lang="ru-RU" b="1" u="sng" smtClean="0">
                <a:latin typeface="Times New Roman" pitchFamily="18" charset="0"/>
                <a:cs typeface="Arial" charset="0"/>
              </a:rPr>
              <a:t>распоряжения залогодержателя</a:t>
            </a:r>
            <a:r>
              <a:rPr lang="ru-RU" b="1" smtClean="0">
                <a:latin typeface="Times New Roman" pitchFamily="18" charset="0"/>
                <a:cs typeface="Arial" charset="0"/>
              </a:rPr>
              <a:t> денежных средств с залогового счета</a:t>
            </a:r>
            <a:r>
              <a:rPr lang="ru-RU" smtClean="0">
                <a:latin typeface="Times New Roman" pitchFamily="18" charset="0"/>
                <a:cs typeface="Arial" charset="0"/>
              </a:rPr>
              <a:t> залогодателя и выдачи их залогодержателю или зачисления их на счет, указанный залогодержателем.  (Общие правила реализации заложенного имущества к залогу имущественных прав по договору банковского вклада не применяются.) </a:t>
            </a:r>
            <a:endParaRPr lang="en-US" smtClean="0">
              <a:latin typeface="Times New Roman" pitchFamily="18" charset="0"/>
              <a:cs typeface="Arial" charset="0"/>
            </a:endParaRPr>
          </a:p>
          <a:p>
            <a:pPr>
              <a:lnSpc>
                <a:spcPct val="90000"/>
              </a:lnSpc>
            </a:pPr>
            <a:endParaRPr lang="ru-RU" smtClean="0">
              <a:latin typeface="Times New Roman" pitchFamily="18" charset="0"/>
              <a:cs typeface="Arial" charset="0"/>
            </a:endParaRPr>
          </a:p>
        </p:txBody>
      </p:sp>
      <p:sp>
        <p:nvSpPr>
          <p:cNvPr id="27651" name="Text Box 6"/>
          <p:cNvSpPr txBox="1">
            <a:spLocks noGrp="1"/>
          </p:cNvSpPr>
          <p:nvPr>
            <p:ph type="body" sz="half" idx="4294967295"/>
          </p:nvPr>
        </p:nvSpPr>
        <p:spPr>
          <a:xfrm>
            <a:off x="8120063" y="1423988"/>
            <a:ext cx="1023937" cy="3049587"/>
          </a:xfrm>
        </p:spPr>
        <p:txBody>
          <a:bodyPr/>
          <a:lstStyle/>
          <a:p>
            <a:pPr>
              <a:lnSpc>
                <a:spcPct val="80000"/>
              </a:lnSpc>
            </a:pPr>
            <a:r>
              <a:rPr lang="ru-RU" sz="1200" smtClean="0">
                <a:latin typeface="Times New Roman" pitchFamily="18" charset="0"/>
                <a:cs typeface="Arial" charset="0"/>
              </a:rPr>
              <a:t>(</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Grp="1"/>
          </p:cNvSpPr>
          <p:nvPr>
            <p:ph type="title" idx="4294967295"/>
          </p:nvPr>
        </p:nvSpPr>
        <p:spPr/>
        <p:txBody>
          <a:bodyPr/>
          <a:lstStyle/>
          <a:p>
            <a:pPr algn="ctr"/>
            <a:r>
              <a:rPr lang="ru-RU" b="1" smtClean="0">
                <a:latin typeface="Times New Roman" pitchFamily="18" charset="0"/>
                <a:cs typeface="Arial" charset="0"/>
              </a:rPr>
              <a:t>Реализация прав залогодержателя за счет залога прав по договору банковского вклада при банкротстве залогодателя-вкладчика</a:t>
            </a:r>
            <a:r>
              <a:rPr lang="ru-RU" b="1" smtClean="0">
                <a:latin typeface="Arial" charset="0"/>
                <a:cs typeface="Arial" charset="0"/>
              </a:rPr>
              <a:t> </a:t>
            </a:r>
          </a:p>
        </p:txBody>
      </p:sp>
      <p:sp>
        <p:nvSpPr>
          <p:cNvPr id="29698" name="Text Box 3"/>
          <p:cNvSpPr txBox="1">
            <a:spLocks noGrp="1"/>
          </p:cNvSpPr>
          <p:nvPr>
            <p:ph type="body" idx="4294967295"/>
          </p:nvPr>
        </p:nvSpPr>
        <p:spPr/>
        <p:txBody>
          <a:bodyPr/>
          <a:lstStyle/>
          <a:p>
            <a:pPr>
              <a:lnSpc>
                <a:spcPct val="80000"/>
              </a:lnSpc>
            </a:pPr>
            <a:r>
              <a:rPr lang="ru-RU" sz="1200" smtClean="0">
                <a:latin typeface="Times New Roman" pitchFamily="18" charset="0"/>
                <a:cs typeface="Arial" charset="0"/>
              </a:rPr>
              <a:t>(пп. 2.2. ст. 138 ФЗ «О несостоятельности (банкротстве)») </a:t>
            </a:r>
          </a:p>
          <a:p>
            <a:pPr>
              <a:lnSpc>
                <a:spcPct val="80000"/>
              </a:lnSpc>
            </a:pPr>
            <a:r>
              <a:rPr lang="ru-RU" sz="1200" smtClean="0">
                <a:latin typeface="Times New Roman" pitchFamily="18" charset="0"/>
                <a:cs typeface="Arial" charset="0"/>
              </a:rPr>
              <a:t>Требования кредитора по обязательству, обеспеченному залогом прав по договору банковского счета, удовлетворяются </a:t>
            </a:r>
            <a:r>
              <a:rPr lang="ru-RU" sz="1200" b="1" u="sng" smtClean="0">
                <a:latin typeface="Times New Roman" pitchFamily="18" charset="0"/>
                <a:cs typeface="Arial" charset="0"/>
              </a:rPr>
              <a:t>путем списания банком на основании</a:t>
            </a:r>
            <a:r>
              <a:rPr lang="ru-RU" sz="1200" b="1" smtClean="0">
                <a:latin typeface="Times New Roman" pitchFamily="18" charset="0"/>
                <a:cs typeface="Arial" charset="0"/>
              </a:rPr>
              <a:t> распоряжения конкурсного управляющего денежных средств с залогового счета должника и выдачи их кредитору по обязательству, обеспеченному залогом прав по договору банковского счета, или зачисления их на счет</a:t>
            </a:r>
            <a:r>
              <a:rPr lang="ru-RU" sz="1200" smtClean="0">
                <a:latin typeface="Times New Roman" pitchFamily="18" charset="0"/>
                <a:cs typeface="Arial" charset="0"/>
              </a:rPr>
              <a:t>, указанный таким кредитором.</a:t>
            </a:r>
          </a:p>
          <a:p>
            <a:pPr>
              <a:lnSpc>
                <a:spcPct val="80000"/>
              </a:lnSpc>
            </a:pPr>
            <a:r>
              <a:rPr lang="ru-RU" sz="1200" smtClean="0">
                <a:latin typeface="Times New Roman" pitchFamily="18" charset="0"/>
                <a:cs typeface="Arial" charset="0"/>
              </a:rPr>
              <a:t>(п. 2.1. ст. 18.1 ФЗ «О несостоятельности (банкротстве)») </a:t>
            </a:r>
            <a:endParaRPr lang="en-US" sz="1200" smtClean="0">
              <a:latin typeface="Times New Roman" pitchFamily="18" charset="0"/>
              <a:cs typeface="Arial" charset="0"/>
            </a:endParaRPr>
          </a:p>
          <a:p>
            <a:pPr>
              <a:lnSpc>
                <a:spcPct val="80000"/>
              </a:lnSpc>
            </a:pPr>
            <a:r>
              <a:rPr lang="ru-RU" sz="1200" smtClean="0">
                <a:latin typeface="Times New Roman" pitchFamily="18" charset="0"/>
                <a:cs typeface="Arial" charset="0"/>
              </a:rPr>
              <a:t>В случае обращения взыскания на заложенные права по договору банковского счета требования конк. кредитора по обязательству, обеспеченному залогом прав по договору банковского счета, </a:t>
            </a:r>
            <a:r>
              <a:rPr lang="ru-RU" sz="1200" b="1" smtClean="0">
                <a:latin typeface="Times New Roman" pitchFamily="18" charset="0"/>
                <a:cs typeface="Arial" charset="0"/>
              </a:rPr>
              <a:t>удовлетворяются в размере, не превышающем размера имеющихся на залоговом счете денежных средств на дату подачи предусмотренного п. 2</a:t>
            </a:r>
            <a:r>
              <a:rPr lang="ru-RU" sz="1200" smtClean="0">
                <a:latin typeface="Times New Roman" pitchFamily="18" charset="0"/>
                <a:cs typeface="Arial" charset="0"/>
              </a:rPr>
              <a:t> наст. статьи заявления конкурсного кредитора, но не более размера обеспеченного залогом по договору банковского счета требования путем списания банком денежных средств с этого счета должника и выдачи их соответствующему конкурсному кредитору или зачисления их на счет, указанный таким кредитором.</a:t>
            </a:r>
          </a:p>
          <a:p>
            <a:pPr>
              <a:lnSpc>
                <a:spcPct val="80000"/>
              </a:lnSpc>
            </a:pPr>
            <a:endParaRPr lang="ru-RU" sz="1200" smtClean="0">
              <a:latin typeface="Times New Roman" pitchFamily="18" charset="0"/>
              <a:cs typeface="Arial" charset="0"/>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Grp="1"/>
          </p:cNvSpPr>
          <p:nvPr>
            <p:ph type="title" idx="4294967295"/>
          </p:nvPr>
        </p:nvSpPr>
        <p:spPr/>
        <p:txBody>
          <a:bodyPr/>
          <a:lstStyle/>
          <a:p>
            <a:pPr algn="ctr"/>
            <a:r>
              <a:rPr lang="ru-RU" sz="1800" b="1" smtClean="0">
                <a:latin typeface="Arial" charset="0"/>
                <a:cs typeface="Arial" charset="0"/>
              </a:rPr>
              <a:t>Реализация прав кредитора по гарантийному депозиту</a:t>
            </a:r>
          </a:p>
        </p:txBody>
      </p:sp>
      <p:sp>
        <p:nvSpPr>
          <p:cNvPr id="31746" name="Text Box 3"/>
          <p:cNvSpPr txBox="1">
            <a:spLocks noGrp="1"/>
          </p:cNvSpPr>
          <p:nvPr>
            <p:ph type="body" idx="4294967295"/>
          </p:nvPr>
        </p:nvSpPr>
        <p:spPr/>
        <p:txBody>
          <a:bodyPr/>
          <a:lstStyle/>
          <a:p>
            <a:pPr>
              <a:lnSpc>
                <a:spcPct val="80000"/>
              </a:lnSpc>
            </a:pPr>
            <a:r>
              <a:rPr lang="ru-RU" sz="1200" smtClean="0">
                <a:latin typeface="Times New Roman" pitchFamily="18" charset="0"/>
                <a:cs typeface="Arial" charset="0"/>
              </a:rPr>
              <a:t>1. (п. 6.2.2. Положения БР № 590-П )</a:t>
            </a:r>
          </a:p>
          <a:p>
            <a:pPr>
              <a:lnSpc>
                <a:spcPct val="80000"/>
              </a:lnSpc>
            </a:pPr>
            <a:r>
              <a:rPr lang="ru-RU" sz="1200" smtClean="0">
                <a:latin typeface="Times New Roman" pitchFamily="18" charset="0"/>
                <a:cs typeface="Arial" charset="0"/>
              </a:rPr>
              <a:t>В гарантийном депозите должно быть предусмотрено условие об отсутствии препятствия для прекращения обязательств путем </a:t>
            </a:r>
            <a:r>
              <a:rPr lang="ru-RU" sz="1200" b="1" smtClean="0">
                <a:latin typeface="Times New Roman" pitchFamily="18" charset="0"/>
                <a:cs typeface="Arial" charset="0"/>
              </a:rPr>
              <a:t>зачета требований</a:t>
            </a:r>
            <a:r>
              <a:rPr lang="ru-RU" sz="1200" smtClean="0">
                <a:latin typeface="Times New Roman" pitchFamily="18" charset="0"/>
                <a:cs typeface="Arial" charset="0"/>
              </a:rPr>
              <a:t> по гарантийному депозиту. </a:t>
            </a:r>
          </a:p>
          <a:p>
            <a:pPr>
              <a:lnSpc>
                <a:spcPct val="80000"/>
              </a:lnSpc>
            </a:pPr>
            <a:r>
              <a:rPr lang="ru-RU" sz="1200" smtClean="0">
                <a:latin typeface="Times New Roman" pitchFamily="18" charset="0"/>
                <a:cs typeface="Arial" charset="0"/>
              </a:rPr>
              <a:t>Ст. 410 ГК зачет возможен в отношении  встречного однородного требования, срок которого наступил либо срок которого не указан или определен моментом востребования.</a:t>
            </a:r>
            <a:r>
              <a:rPr lang="ru-RU" smtClean="0">
                <a:latin typeface="Times New Roman" pitchFamily="18" charset="0"/>
                <a:cs typeface="Arial" charset="0"/>
              </a:rPr>
              <a:t> </a:t>
            </a:r>
          </a:p>
          <a:p>
            <a:pPr>
              <a:lnSpc>
                <a:spcPct val="80000"/>
              </a:lnSpc>
            </a:pPr>
            <a:r>
              <a:rPr lang="ru-RU" sz="1200" smtClean="0">
                <a:latin typeface="Times New Roman" pitchFamily="18" charset="0"/>
                <a:cs typeface="Arial" charset="0"/>
              </a:rPr>
              <a:t>Письмо  БР от 24.02.2010 N 15-1-3-9/794  «..гражданское законодательство РФ не обусловливает проведение зачета по денежным обязательствам необходимостью перечисления (зачисления) денежных средств по обязательствам, прекращаемым зачетом, лицом, осуществляющим зачет. Таким образом, установленный ст. 834 ГК РФ запрет на перечисление денежных средств, находящихся на депозитах юридических лиц, другим лицам не препятствует возможности осуществления зачета в отношении депозитов, в т.ч. гарантийных. </a:t>
            </a:r>
          </a:p>
          <a:p>
            <a:pPr>
              <a:lnSpc>
                <a:spcPct val="80000"/>
              </a:lnSpc>
            </a:pPr>
            <a:r>
              <a:rPr lang="ru-RU" sz="1200" smtClean="0">
                <a:latin typeface="Times New Roman" pitchFamily="18" charset="0"/>
                <a:cs typeface="Arial" charset="0"/>
              </a:rPr>
              <a:t>Суд. практика постановление ФАС Московского округа от 15.06.2006 N КГ-А40/4972-06.</a:t>
            </a:r>
          </a:p>
          <a:p>
            <a:pPr>
              <a:lnSpc>
                <a:spcPct val="80000"/>
              </a:lnSpc>
            </a:pPr>
            <a:r>
              <a:rPr lang="ru-RU" sz="1200" smtClean="0">
                <a:latin typeface="Times New Roman" pitchFamily="18" charset="0"/>
                <a:cs typeface="Arial" charset="0"/>
              </a:rPr>
              <a:t>2. При банкротстве преимуществ для кредитора по гарантийному депозиту не предусмотрено.</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Grp="1"/>
          </p:cNvSpPr>
          <p:nvPr>
            <p:ph type="title" idx="4294967295"/>
          </p:nvPr>
        </p:nvSpPr>
        <p:spPr/>
        <p:txBody>
          <a:bodyPr/>
          <a:lstStyle/>
          <a:p>
            <a:pPr algn="ctr"/>
            <a:r>
              <a:rPr lang="ru-RU" sz="2400" b="1" smtClean="0">
                <a:latin typeface="Times New Roman" pitchFamily="18" charset="0"/>
                <a:cs typeface="Arial" charset="0"/>
              </a:rPr>
              <a:t>Риски при залоге прав по  договору банковского вклада</a:t>
            </a:r>
          </a:p>
        </p:txBody>
      </p:sp>
      <p:sp>
        <p:nvSpPr>
          <p:cNvPr id="33794" name="Rectangle 3"/>
          <p:cNvSpPr txBox="1">
            <a:spLocks noGrp="1"/>
          </p:cNvSpPr>
          <p:nvPr>
            <p:ph type="body" idx="4294967295"/>
          </p:nvPr>
        </p:nvSpPr>
        <p:spPr/>
        <p:txBody>
          <a:bodyPr/>
          <a:lstStyle/>
          <a:p>
            <a:pPr marL="266700" indent="-266700"/>
            <a:r>
              <a:rPr lang="ru-RU" smtClean="0">
                <a:latin typeface="Arial" charset="0"/>
                <a:cs typeface="Arial" charset="0"/>
              </a:rPr>
              <a:t>1. Не учитывается при  создании резервов как способ обеспечения.</a:t>
            </a:r>
          </a:p>
          <a:p>
            <a:pPr marL="266700" indent="-266700"/>
            <a:r>
              <a:rPr lang="ru-RU" smtClean="0">
                <a:latin typeface="Arial" charset="0"/>
                <a:cs typeface="Arial" charset="0"/>
              </a:rPr>
              <a:t>2. Денежные средства на залоговом счете  не застра</a:t>
            </a:r>
            <a:r>
              <a:rPr lang="en-US" smtClean="0">
                <a:latin typeface="Arial" charset="0"/>
                <a:cs typeface="Arial" charset="0"/>
              </a:rPr>
              <a:t>x</a:t>
            </a:r>
            <a:r>
              <a:rPr lang="ru-RU" smtClean="0">
                <a:latin typeface="Arial" charset="0"/>
                <a:cs typeface="Arial" charset="0"/>
              </a:rPr>
              <a:t>ованы, нет гарантий выплаты АСВ при наступлении стра</a:t>
            </a:r>
            <a:r>
              <a:rPr lang="en-US" smtClean="0">
                <a:latin typeface="Arial" charset="0"/>
                <a:cs typeface="Arial" charset="0"/>
              </a:rPr>
              <a:t>x</a:t>
            </a:r>
            <a:r>
              <a:rPr lang="ru-RU" smtClean="0">
                <a:latin typeface="Arial" charset="0"/>
                <a:cs typeface="Arial" charset="0"/>
              </a:rPr>
              <a:t>ового случая.</a:t>
            </a:r>
          </a:p>
          <a:p>
            <a:pPr marL="266700" indent="-266700"/>
            <a:r>
              <a:rPr lang="ru-RU" smtClean="0">
                <a:latin typeface="Arial" charset="0"/>
                <a:cs typeface="Arial" charset="0"/>
              </a:rPr>
              <a:t>3. В случае , если не будет открыт залоговый счет, залог не возникает и нет преимущественного права.</a:t>
            </a:r>
          </a:p>
          <a:p>
            <a:pPr marL="266700" indent="-266700">
              <a:buFont typeface="Arial" charset="0"/>
              <a:buChar char="•"/>
            </a:pPr>
            <a:endParaRPr lang="ru-RU" smtClean="0">
              <a:latin typeface="Arial" charset="0"/>
              <a:cs typeface="Arial"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2"/>
          <p:cNvSpPr txBox="1">
            <a:spLocks noGrp="1"/>
          </p:cNvSpPr>
          <p:nvPr>
            <p:ph type="title" idx="4294967295"/>
          </p:nvPr>
        </p:nvSpPr>
        <p:spPr/>
        <p:txBody>
          <a:bodyPr/>
          <a:lstStyle/>
          <a:p>
            <a:pPr algn="ctr"/>
            <a:r>
              <a:rPr lang="ru-RU" sz="2800" b="1" smtClean="0">
                <a:latin typeface="Arial" charset="0"/>
                <a:cs typeface="Arial" charset="0"/>
              </a:rPr>
              <a:t>Правовое регулирование</a:t>
            </a:r>
          </a:p>
        </p:txBody>
      </p:sp>
      <p:sp>
        <p:nvSpPr>
          <p:cNvPr id="7170" name="Text Box 4"/>
          <p:cNvSpPr txBox="1">
            <a:spLocks noGrp="1"/>
          </p:cNvSpPr>
          <p:nvPr>
            <p:ph type="body" sz="half" idx="4294967295"/>
          </p:nvPr>
        </p:nvSpPr>
        <p:spPr>
          <a:xfrm>
            <a:off x="814388" y="1327150"/>
            <a:ext cx="2989262" cy="3146425"/>
          </a:xfrm>
        </p:spPr>
        <p:txBody>
          <a:bodyPr/>
          <a:lstStyle/>
          <a:p>
            <a:r>
              <a:rPr lang="ru-RU" sz="1200" b="1" smtClean="0">
                <a:latin typeface="Arial" charset="0"/>
                <a:cs typeface="Arial" charset="0"/>
              </a:rPr>
              <a:t>Залог прав по договору банковского вклада</a:t>
            </a:r>
          </a:p>
          <a:p>
            <a:pPr algn="ctr"/>
            <a:endParaRPr lang="ru-RU" sz="1200" b="1" smtClean="0">
              <a:latin typeface="Arial" charset="0"/>
              <a:cs typeface="Arial" charset="0"/>
            </a:endParaRPr>
          </a:p>
          <a:p>
            <a:r>
              <a:rPr lang="ru-RU" sz="1200" smtClean="0">
                <a:latin typeface="Times New Roman" pitchFamily="18" charset="0"/>
                <a:cs typeface="Arial" charset="0"/>
              </a:rPr>
              <a:t>1. Гражданский кодекс РФ:   п. 4 ст. 358.6., ст. ст. 358.9.  - 358.14.;</a:t>
            </a:r>
          </a:p>
          <a:p>
            <a:r>
              <a:rPr lang="ru-RU" sz="1200" smtClean="0">
                <a:latin typeface="Times New Roman" pitchFamily="18" charset="0"/>
                <a:cs typeface="Arial" charset="0"/>
              </a:rPr>
              <a:t>2. ФЗ от 02.10.2007 N 229-ФЗ «Об исполнительном производстве»;</a:t>
            </a:r>
          </a:p>
          <a:p>
            <a:r>
              <a:rPr lang="ru-RU" sz="1200" smtClean="0">
                <a:latin typeface="Times New Roman" pitchFamily="18" charset="0"/>
                <a:cs typeface="Arial" charset="0"/>
              </a:rPr>
              <a:t>3. ФЗ от 26.10.2002 N 127-ФЗ «О несостоятельности (банкротстве)»;</a:t>
            </a:r>
          </a:p>
          <a:p>
            <a:r>
              <a:rPr lang="ru-RU" sz="1200" smtClean="0">
                <a:latin typeface="Times New Roman" pitchFamily="18" charset="0"/>
                <a:cs typeface="Arial" charset="0"/>
              </a:rPr>
              <a:t>4. Инструкция Банка России от 30.05.2014 N 153-И «Об открытии и закрытии банковских счетов, счетов по вкладам (депозитам), депозитных счетов».</a:t>
            </a:r>
          </a:p>
          <a:p>
            <a:pPr algn="ctr"/>
            <a:endParaRPr lang="ru-RU" sz="1200" smtClean="0">
              <a:latin typeface="Arial" charset="0"/>
              <a:cs typeface="Arial" charset="0"/>
            </a:endParaRPr>
          </a:p>
        </p:txBody>
      </p:sp>
      <p:sp>
        <p:nvSpPr>
          <p:cNvPr id="7171" name="Text Box 5"/>
          <p:cNvSpPr txBox="1">
            <a:spLocks noGrp="1"/>
          </p:cNvSpPr>
          <p:nvPr>
            <p:ph type="body" sz="half" idx="4294967295"/>
          </p:nvPr>
        </p:nvSpPr>
        <p:spPr>
          <a:xfrm>
            <a:off x="3956050" y="1346200"/>
            <a:ext cx="2990850" cy="3146425"/>
          </a:xfrm>
        </p:spPr>
        <p:txBody>
          <a:bodyPr/>
          <a:lstStyle/>
          <a:p>
            <a:r>
              <a:rPr lang="ru-RU" sz="1200" b="1" smtClean="0">
                <a:latin typeface="Arial" charset="0"/>
                <a:cs typeface="Arial" charset="0"/>
              </a:rPr>
              <a:t>Гарантийный депозит</a:t>
            </a:r>
          </a:p>
          <a:p>
            <a:r>
              <a:rPr lang="ru-RU" sz="1200" smtClean="0">
                <a:latin typeface="Arial" charset="0"/>
                <a:cs typeface="Arial" charset="0"/>
              </a:rPr>
              <a:t>Положение Банка России от 28.06.2017 N 590-П  «О порядке формирования кредитными организациями резервов на возможные потери по ссудам, ссудной и приравненной к ней задолженности"</a:t>
            </a:r>
          </a:p>
          <a:p>
            <a:endParaRPr lang="ru-RU" sz="1200" smtClean="0">
              <a:latin typeface="Arial" charset="0"/>
              <a:cs typeface="Arial" charset="0"/>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Grp="1"/>
          </p:cNvSpPr>
          <p:nvPr>
            <p:ph type="title" idx="4294967295"/>
          </p:nvPr>
        </p:nvSpPr>
        <p:spPr/>
        <p:txBody>
          <a:bodyPr/>
          <a:lstStyle/>
          <a:p>
            <a:pPr algn="ctr"/>
            <a:r>
              <a:rPr lang="ru-RU" sz="2400" b="1" smtClean="0">
                <a:latin typeface="Times New Roman" pitchFamily="18" charset="0"/>
                <a:cs typeface="Arial" charset="0"/>
              </a:rPr>
              <a:t>Риски по гарантийному депозиту</a:t>
            </a:r>
          </a:p>
        </p:txBody>
      </p:sp>
      <p:sp>
        <p:nvSpPr>
          <p:cNvPr id="35842" name="Text Box 3"/>
          <p:cNvSpPr txBox="1">
            <a:spLocks noGrp="1"/>
          </p:cNvSpPr>
          <p:nvPr>
            <p:ph type="body" idx="4294967295"/>
          </p:nvPr>
        </p:nvSpPr>
        <p:spPr/>
        <p:txBody>
          <a:bodyPr/>
          <a:lstStyle/>
          <a:p>
            <a:pPr marL="266700" indent="-266700">
              <a:lnSpc>
                <a:spcPct val="90000"/>
              </a:lnSpc>
              <a:buFont typeface="Arial" charset="0"/>
              <a:buAutoNum type="arabicPeriod"/>
            </a:pPr>
            <a:r>
              <a:rPr lang="ru-RU" sz="1200" b="1" smtClean="0">
                <a:latin typeface="Arial" charset="0"/>
                <a:cs typeface="Arial" charset="0"/>
              </a:rPr>
              <a:t>Не предусмотрен действующим законодательством РФ</a:t>
            </a:r>
            <a:r>
              <a:rPr lang="ru-RU" sz="1200" smtClean="0">
                <a:latin typeface="Arial" charset="0"/>
                <a:cs typeface="Arial" charset="0"/>
              </a:rPr>
              <a:t>, что не позволяет определить его правовую природу и последствия:</a:t>
            </a:r>
          </a:p>
          <a:p>
            <a:pPr marL="266700" indent="-266700">
              <a:lnSpc>
                <a:spcPct val="90000"/>
              </a:lnSpc>
              <a:buFontTx/>
              <a:buNone/>
            </a:pPr>
            <a:r>
              <a:rPr lang="ru-RU" sz="1200" smtClean="0">
                <a:latin typeface="Arial" charset="0"/>
                <a:cs typeface="Arial" charset="0"/>
              </a:rPr>
              <a:t>1.1. Смешанный договор:</a:t>
            </a:r>
          </a:p>
          <a:p>
            <a:pPr marL="266700" indent="-266700">
              <a:lnSpc>
                <a:spcPct val="90000"/>
              </a:lnSpc>
              <a:buFontTx/>
              <a:buNone/>
            </a:pPr>
            <a:r>
              <a:rPr lang="ru-RU" sz="1200" smtClean="0">
                <a:latin typeface="Arial" charset="0"/>
                <a:cs typeface="Arial" charset="0"/>
              </a:rPr>
              <a:t>а) в т.ч. с элементами  договора банковского вклада  и поручительства (пост. АС  МО от 5.04.18 № А40-91774</a:t>
            </a:r>
            <a:r>
              <a:rPr lang="en-US" sz="1200" smtClean="0">
                <a:latin typeface="Arial" charset="0"/>
                <a:cs typeface="Arial" charset="0"/>
              </a:rPr>
              <a:t>/</a:t>
            </a:r>
            <a:r>
              <a:rPr lang="ru-RU" sz="1200" smtClean="0">
                <a:latin typeface="Arial" charset="0"/>
                <a:cs typeface="Arial" charset="0"/>
              </a:rPr>
              <a:t>17, оставлено в силе опред. ВС РФ от 25.06.18 № 305-ЭС18-7557)</a:t>
            </a:r>
          </a:p>
          <a:p>
            <a:pPr marL="266700" indent="-266700">
              <a:lnSpc>
                <a:spcPct val="90000"/>
              </a:lnSpc>
              <a:buFontTx/>
              <a:buNone/>
            </a:pPr>
            <a:r>
              <a:rPr lang="ru-RU" sz="1200" smtClean="0">
                <a:latin typeface="Arial" charset="0"/>
                <a:cs typeface="Arial" charset="0"/>
              </a:rPr>
              <a:t>б)включает банковский вклад, банковский счет, залог  (пост. от 11.04.16 № 09АП-6102</a:t>
            </a:r>
            <a:r>
              <a:rPr lang="en-US" sz="1200" smtClean="0">
                <a:latin typeface="Arial" charset="0"/>
                <a:cs typeface="Arial" charset="0"/>
              </a:rPr>
              <a:t>/</a:t>
            </a:r>
            <a:r>
              <a:rPr lang="ru-RU" sz="1200" smtClean="0">
                <a:latin typeface="Arial" charset="0"/>
                <a:cs typeface="Arial" charset="0"/>
              </a:rPr>
              <a:t>2016)</a:t>
            </a:r>
          </a:p>
          <a:p>
            <a:pPr marL="266700" indent="-266700">
              <a:lnSpc>
                <a:spcPct val="90000"/>
              </a:lnSpc>
              <a:buFontTx/>
              <a:buNone/>
            </a:pPr>
            <a:r>
              <a:rPr lang="ru-RU" sz="1200" smtClean="0">
                <a:latin typeface="Arial" charset="0"/>
                <a:cs typeface="Arial" charset="0"/>
              </a:rPr>
              <a:t>1.2. Банковский депозит (вклад)  (письмо БР от 24.02.10  № 15-1-3-9</a:t>
            </a:r>
            <a:r>
              <a:rPr lang="en-US" sz="1200" smtClean="0">
                <a:latin typeface="Arial" charset="0"/>
                <a:cs typeface="Arial" charset="0"/>
              </a:rPr>
              <a:t>/</a:t>
            </a:r>
            <a:r>
              <a:rPr lang="ru-RU" sz="1200" smtClean="0">
                <a:latin typeface="Arial" charset="0"/>
                <a:cs typeface="Arial" charset="0"/>
              </a:rPr>
              <a:t>794)</a:t>
            </a:r>
          </a:p>
          <a:p>
            <a:pPr marL="266700" indent="-266700">
              <a:lnSpc>
                <a:spcPct val="90000"/>
              </a:lnSpc>
              <a:buFontTx/>
              <a:buNone/>
            </a:pPr>
            <a:endParaRPr lang="ru-RU" sz="1200" smtClean="0">
              <a:latin typeface="Arial" charset="0"/>
              <a:cs typeface="Arial" charset="0"/>
            </a:endParaRPr>
          </a:p>
          <a:p>
            <a:pPr marL="266700" indent="-266700">
              <a:lnSpc>
                <a:spcPct val="90000"/>
              </a:lnSpc>
            </a:pPr>
            <a:r>
              <a:rPr lang="ru-RU" sz="1200" smtClean="0">
                <a:latin typeface="Arial" charset="0"/>
                <a:cs typeface="Arial" charset="0"/>
              </a:rPr>
              <a:t>2. Отсутствует преимущественное право удовлетворения требования за счет суммы депозита:</a:t>
            </a:r>
          </a:p>
          <a:p>
            <a:pPr marL="266700" indent="-266700">
              <a:lnSpc>
                <a:spcPct val="90000"/>
              </a:lnSpc>
            </a:pPr>
            <a:r>
              <a:rPr lang="ru-RU" sz="1200" smtClean="0">
                <a:latin typeface="Arial" charset="0"/>
                <a:cs typeface="Arial" charset="0"/>
              </a:rPr>
              <a:t>- в случае банкротства вкладчика у кредитора отсутствует право на получение удовлетворения за счет суммы депозита;</a:t>
            </a:r>
          </a:p>
          <a:p>
            <a:pPr marL="266700" indent="-266700">
              <a:lnSpc>
                <a:spcPct val="90000"/>
              </a:lnSpc>
              <a:buFontTx/>
              <a:buChar char="-"/>
            </a:pPr>
            <a:r>
              <a:rPr lang="ru-RU" sz="1200" smtClean="0">
                <a:latin typeface="Arial" charset="0"/>
                <a:cs typeface="Arial" charset="0"/>
              </a:rPr>
              <a:t>кредитор может быть ограничен в  праве на удовлетворение свои</a:t>
            </a:r>
            <a:r>
              <a:rPr lang="en-US" sz="1200" smtClean="0">
                <a:latin typeface="Arial" charset="0"/>
                <a:cs typeface="Arial" charset="0"/>
              </a:rPr>
              <a:t>x </a:t>
            </a:r>
            <a:r>
              <a:rPr lang="ru-RU" sz="1200" smtClean="0">
                <a:latin typeface="Arial" charset="0"/>
                <a:cs typeface="Arial" charset="0"/>
              </a:rPr>
              <a:t>требований за  </a:t>
            </a:r>
            <a:r>
              <a:rPr lang="en-US" sz="1200" smtClean="0">
                <a:latin typeface="Arial" charset="0"/>
                <a:cs typeface="Arial" charset="0"/>
              </a:rPr>
              <a:t>c</a:t>
            </a:r>
            <a:r>
              <a:rPr lang="ru-RU" sz="1200" smtClean="0">
                <a:latin typeface="Arial" charset="0"/>
                <a:cs typeface="Arial" charset="0"/>
              </a:rPr>
              <a:t>чет суммы  вклада в случае ареста  денежны</a:t>
            </a:r>
            <a:r>
              <a:rPr lang="en-US" sz="1200" smtClean="0">
                <a:latin typeface="Arial" charset="0"/>
                <a:cs typeface="Arial" charset="0"/>
              </a:rPr>
              <a:t>x </a:t>
            </a:r>
            <a:r>
              <a:rPr lang="ru-RU" sz="1200" smtClean="0">
                <a:latin typeface="Arial" charset="0"/>
                <a:cs typeface="Arial" charset="0"/>
              </a:rPr>
              <a:t>средств, размещенны</a:t>
            </a:r>
            <a:r>
              <a:rPr lang="en-US" sz="1200" smtClean="0">
                <a:latin typeface="Arial" charset="0"/>
                <a:cs typeface="Arial" charset="0"/>
              </a:rPr>
              <a:t>x </a:t>
            </a:r>
            <a:r>
              <a:rPr lang="ru-RU" sz="1200" smtClean="0">
                <a:latin typeface="Arial" charset="0"/>
                <a:cs typeface="Arial" charset="0"/>
              </a:rPr>
              <a:t>в депозит.</a:t>
            </a:r>
          </a:p>
          <a:p>
            <a:pPr marL="266700" indent="-266700">
              <a:lnSpc>
                <a:spcPct val="90000"/>
              </a:lnSpc>
            </a:pPr>
            <a:endParaRPr lang="ru-RU" sz="1200" smtClean="0">
              <a:latin typeface="Arial" charset="0"/>
              <a:cs typeface="Arial" charset="0"/>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Grp="1"/>
          </p:cNvSpPr>
          <p:nvPr>
            <p:ph type="title" idx="4294967295"/>
          </p:nvPr>
        </p:nvSpPr>
        <p:spPr/>
        <p:txBody>
          <a:bodyPr/>
          <a:lstStyle/>
          <a:p>
            <a:pPr algn="ctr"/>
            <a:r>
              <a:rPr lang="ru-RU" sz="2400" b="1" smtClean="0">
                <a:latin typeface="Times New Roman" pitchFamily="18" charset="0"/>
                <a:cs typeface="Arial" charset="0"/>
              </a:rPr>
              <a:t>Заключаемые договоры</a:t>
            </a:r>
          </a:p>
        </p:txBody>
      </p:sp>
      <p:sp>
        <p:nvSpPr>
          <p:cNvPr id="52227" name="Text Box 3"/>
          <p:cNvSpPr txBox="1">
            <a:spLocks noGrp="1"/>
          </p:cNvSpPr>
          <p:nvPr>
            <p:ph type="body" sz="half" idx="4294967295"/>
          </p:nvPr>
        </p:nvSpPr>
        <p:spPr>
          <a:xfrm>
            <a:off x="814388" y="1327150"/>
            <a:ext cx="2989262" cy="3146425"/>
          </a:xfrm>
        </p:spPr>
        <p:txBody>
          <a:bodyPr/>
          <a:lstStyle/>
          <a:p>
            <a:r>
              <a:rPr lang="ru-RU" sz="1200" b="1" smtClean="0">
                <a:latin typeface="Times New Roman" pitchFamily="18" charset="0"/>
                <a:cs typeface="Arial" charset="0"/>
              </a:rPr>
              <a:t>При залоге прав по договору банковского вклада </a:t>
            </a:r>
          </a:p>
          <a:p>
            <a:r>
              <a:rPr lang="ru-RU" sz="1200" smtClean="0">
                <a:latin typeface="Times New Roman" pitchFamily="18" charset="0"/>
                <a:cs typeface="Arial" charset="0"/>
              </a:rPr>
              <a:t>1. Договор об открытии залогового счета (п. 7 ст. 358.9 ГК);</a:t>
            </a:r>
          </a:p>
          <a:p>
            <a:r>
              <a:rPr lang="ru-RU" sz="1200" smtClean="0">
                <a:latin typeface="Times New Roman" pitchFamily="18" charset="0"/>
                <a:cs typeface="Arial" charset="0"/>
              </a:rPr>
              <a:t>2. Договор залога прав по договору банковского счета (п. 4 ст. 358.9 ГК);</a:t>
            </a:r>
            <a:endParaRPr lang="en-US" sz="1200" smtClean="0">
              <a:latin typeface="Times New Roman" pitchFamily="18" charset="0"/>
              <a:cs typeface="Arial" charset="0"/>
            </a:endParaRPr>
          </a:p>
          <a:p>
            <a:r>
              <a:rPr lang="ru-RU" sz="1200" smtClean="0">
                <a:latin typeface="Times New Roman" pitchFamily="18" charset="0"/>
                <a:cs typeface="Arial" charset="0"/>
              </a:rPr>
              <a:t>3. Соглашение между банком, залогодателем и залогодержателем о порядке и сроках предоставления сведений  об остатке денежных средств на залоговом счете, об операция</a:t>
            </a:r>
            <a:r>
              <a:rPr lang="en-US" sz="1200" smtClean="0">
                <a:latin typeface="Times New Roman" pitchFamily="18" charset="0"/>
                <a:cs typeface="Arial" charset="0"/>
              </a:rPr>
              <a:t>x </a:t>
            </a:r>
            <a:r>
              <a:rPr lang="ru-RU" sz="1200" smtClean="0">
                <a:latin typeface="Times New Roman" pitchFamily="18" charset="0"/>
                <a:cs typeface="Arial" charset="0"/>
              </a:rPr>
              <a:t>по счету, о предъявленны</a:t>
            </a:r>
            <a:r>
              <a:rPr lang="en-US" sz="1200" smtClean="0">
                <a:latin typeface="Times New Roman" pitchFamily="18" charset="0"/>
                <a:cs typeface="Arial" charset="0"/>
              </a:rPr>
              <a:t>x </a:t>
            </a:r>
            <a:r>
              <a:rPr lang="ru-RU" sz="1200" smtClean="0">
                <a:latin typeface="Times New Roman" pitchFamily="18" charset="0"/>
                <a:cs typeface="Arial" charset="0"/>
              </a:rPr>
              <a:t>к счету требования</a:t>
            </a:r>
            <a:r>
              <a:rPr lang="en-US" sz="1200" smtClean="0">
                <a:latin typeface="Times New Roman" pitchFamily="18" charset="0"/>
                <a:cs typeface="Arial" charset="0"/>
              </a:rPr>
              <a:t>x</a:t>
            </a:r>
            <a:r>
              <a:rPr lang="ru-RU" sz="1200" smtClean="0">
                <a:latin typeface="Times New Roman" pitchFamily="18" charset="0"/>
                <a:cs typeface="Arial" charset="0"/>
              </a:rPr>
              <a:t>, запрета</a:t>
            </a:r>
            <a:r>
              <a:rPr lang="en-US" sz="1200" smtClean="0">
                <a:latin typeface="Times New Roman" pitchFamily="18" charset="0"/>
                <a:cs typeface="Arial" charset="0"/>
              </a:rPr>
              <a:t>x </a:t>
            </a:r>
            <a:r>
              <a:rPr lang="ru-RU" sz="1200" smtClean="0">
                <a:latin typeface="Times New Roman" pitchFamily="18" charset="0"/>
                <a:cs typeface="Arial" charset="0"/>
              </a:rPr>
              <a:t>и ограничения</a:t>
            </a:r>
            <a:r>
              <a:rPr lang="en-US" sz="1200" smtClean="0">
                <a:latin typeface="Times New Roman" pitchFamily="18" charset="0"/>
                <a:cs typeface="Arial" charset="0"/>
              </a:rPr>
              <a:t>x (</a:t>
            </a:r>
            <a:r>
              <a:rPr lang="ru-RU" sz="1200" smtClean="0">
                <a:latin typeface="Times New Roman" pitchFamily="18" charset="0"/>
                <a:cs typeface="Arial" charset="0"/>
              </a:rPr>
              <a:t>п. 2 ст. 358.12 ГК).</a:t>
            </a:r>
          </a:p>
        </p:txBody>
      </p:sp>
      <p:sp>
        <p:nvSpPr>
          <p:cNvPr id="52229" name="Text Box 5"/>
          <p:cNvSpPr txBox="1">
            <a:spLocks noGrp="1"/>
          </p:cNvSpPr>
          <p:nvPr>
            <p:ph type="body" sz="half" idx="4294967295"/>
          </p:nvPr>
        </p:nvSpPr>
        <p:spPr>
          <a:xfrm>
            <a:off x="3956050" y="1327150"/>
            <a:ext cx="2990850" cy="3146425"/>
          </a:xfrm>
        </p:spPr>
        <p:txBody>
          <a:bodyPr/>
          <a:lstStyle/>
          <a:p>
            <a:r>
              <a:rPr lang="ru-RU" sz="1200" b="1" smtClean="0">
                <a:latin typeface="Times New Roman" pitchFamily="18" charset="0"/>
                <a:cs typeface="Arial" charset="0"/>
              </a:rPr>
              <a:t>При гарантийном депозите</a:t>
            </a:r>
          </a:p>
          <a:p>
            <a:endParaRPr lang="ru-RU" sz="1200" b="1" smtClean="0">
              <a:latin typeface="Times New Roman" pitchFamily="18" charset="0"/>
              <a:cs typeface="Arial" charset="0"/>
            </a:endParaRPr>
          </a:p>
          <a:p>
            <a:r>
              <a:rPr lang="ru-RU" sz="1200" smtClean="0">
                <a:latin typeface="Times New Roman" pitchFamily="18" charset="0"/>
                <a:cs typeface="Arial" charset="0"/>
              </a:rPr>
              <a:t>Договор гарантийного депозита</a:t>
            </a: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txBox="1">
            <a:spLocks noGrp="1"/>
          </p:cNvSpPr>
          <p:nvPr>
            <p:ph type="title" idx="4294967295"/>
          </p:nvPr>
        </p:nvSpPr>
        <p:spPr/>
        <p:txBody>
          <a:bodyPr/>
          <a:lstStyle/>
          <a:p>
            <a:endParaRPr lang="ru-RU" smtClean="0">
              <a:latin typeface="Arial" charset="0"/>
              <a:cs typeface="Arial" charset="0"/>
            </a:endParaRPr>
          </a:p>
        </p:txBody>
      </p:sp>
      <p:sp>
        <p:nvSpPr>
          <p:cNvPr id="39938" name="Text Box 3"/>
          <p:cNvSpPr txBox="1">
            <a:spLocks noGrp="1"/>
          </p:cNvSpPr>
          <p:nvPr>
            <p:ph type="body" idx="4294967295"/>
          </p:nvPr>
        </p:nvSpPr>
        <p:spPr/>
        <p:txBody>
          <a:bodyPr/>
          <a:lstStyle/>
          <a:p>
            <a:pPr algn="ctr"/>
            <a:r>
              <a:rPr lang="ru-RU" sz="2400" b="1" smtClean="0">
                <a:latin typeface="Arial" charset="0"/>
                <a:cs typeface="Arial" charset="0"/>
              </a:rPr>
              <a:t>СПАСИБО ЗА ВНИМАНИЕ !</a:t>
            </a:r>
          </a:p>
          <a:p>
            <a:pPr algn="ctr"/>
            <a:endParaRPr lang="ru-RU" sz="1800" b="1" smtClean="0">
              <a:latin typeface="Arial" charset="0"/>
              <a:cs typeface="Arial" charset="0"/>
            </a:endParaRPr>
          </a:p>
          <a:p>
            <a:pPr algn="ctr"/>
            <a:endParaRPr lang="ru-RU" sz="1800" b="1" smtClean="0">
              <a:latin typeface="Arial" charset="0"/>
              <a:cs typeface="Arial" charset="0"/>
            </a:endParaRPr>
          </a:p>
          <a:p>
            <a:pPr algn="ctr"/>
            <a:endParaRPr lang="ru-RU" sz="1800" b="1" smtClean="0">
              <a:latin typeface="Arial" charset="0"/>
              <a:cs typeface="Arial" charset="0"/>
            </a:endParaRPr>
          </a:p>
          <a:p>
            <a:pPr algn="ctr"/>
            <a:endParaRPr lang="ru-RU" sz="1800" b="1" smtClean="0">
              <a:latin typeface="Arial" charset="0"/>
              <a:cs typeface="Arial" charset="0"/>
            </a:endParaRPr>
          </a:p>
          <a:p>
            <a:pPr algn="ctr"/>
            <a:endParaRPr lang="ru-RU" sz="1800" b="1" smtClean="0">
              <a:latin typeface="Arial" charset="0"/>
              <a:cs typeface="Arial" charset="0"/>
            </a:endParaRPr>
          </a:p>
          <a:p>
            <a:pPr algn="ctr"/>
            <a:endParaRPr lang="ru-RU" sz="1800" b="1" smtClean="0">
              <a:latin typeface="Arial" charset="0"/>
              <a:cs typeface="Arial" charset="0"/>
            </a:endParaRPr>
          </a:p>
          <a:p>
            <a:pPr algn="ctr"/>
            <a:r>
              <a:rPr lang="ru-RU" sz="1800" b="1" smtClean="0">
                <a:latin typeface="Arial" charset="0"/>
                <a:cs typeface="Arial" charset="0"/>
              </a:rPr>
              <a:t>Автор: Ми</a:t>
            </a:r>
            <a:r>
              <a:rPr lang="en-US" sz="1800" b="1" smtClean="0">
                <a:latin typeface="Arial" charset="0"/>
                <a:cs typeface="Arial" charset="0"/>
              </a:rPr>
              <a:t>x</a:t>
            </a:r>
            <a:r>
              <a:rPr lang="ru-RU" sz="1800" b="1" smtClean="0">
                <a:latin typeface="Arial" charset="0"/>
                <a:cs typeface="Arial" charset="0"/>
              </a:rPr>
              <a:t>еева Ирина Евгеньевна</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2"/>
          <p:cNvSpPr txBox="1">
            <a:spLocks noGrp="1"/>
          </p:cNvSpPr>
          <p:nvPr>
            <p:ph type="title" idx="4294967295"/>
          </p:nvPr>
        </p:nvSpPr>
        <p:spPr/>
        <p:txBody>
          <a:bodyPr/>
          <a:lstStyle/>
          <a:p>
            <a:pPr algn="ctr"/>
            <a:r>
              <a:rPr lang="ru-RU" sz="2400" b="1" smtClean="0">
                <a:latin typeface="Arial" charset="0"/>
                <a:cs typeface="Arial" charset="0"/>
              </a:rPr>
              <a:t>Залог прав по договору банковского вклада</a:t>
            </a:r>
          </a:p>
        </p:txBody>
      </p:sp>
      <p:sp>
        <p:nvSpPr>
          <p:cNvPr id="9218" name="Text Box 3"/>
          <p:cNvSpPr txBox="1">
            <a:spLocks noGrp="1"/>
          </p:cNvSpPr>
          <p:nvPr>
            <p:ph type="body" idx="4294967295"/>
          </p:nvPr>
        </p:nvSpPr>
        <p:spPr/>
        <p:txBody>
          <a:bodyPr/>
          <a:lstStyle/>
          <a:p>
            <a:pPr>
              <a:buClrTx/>
              <a:buFontTx/>
              <a:buNone/>
            </a:pPr>
            <a:r>
              <a:rPr lang="ru-RU" b="1" smtClean="0">
                <a:latin typeface="Times New Roman" pitchFamily="18" charset="0"/>
                <a:cs typeface="Arial" charset="0"/>
              </a:rPr>
              <a:t>Договор залога  прав по договору банковского вклада</a:t>
            </a:r>
            <a:r>
              <a:rPr lang="ru-RU" smtClean="0">
                <a:latin typeface="Times New Roman" pitchFamily="18" charset="0"/>
                <a:cs typeface="Arial" charset="0"/>
              </a:rPr>
              <a:t> -  соглашение</a:t>
            </a:r>
            <a:r>
              <a:rPr lang="ru-RU" i="1" smtClean="0">
                <a:latin typeface="Times New Roman" pitchFamily="18" charset="0"/>
                <a:cs typeface="Arial" charset="0"/>
              </a:rPr>
              <a:t>, </a:t>
            </a:r>
            <a:r>
              <a:rPr lang="ru-RU" smtClean="0">
                <a:latin typeface="Times New Roman" pitchFamily="18" charset="0"/>
                <a:cs typeface="Arial" charset="0"/>
              </a:rPr>
              <a:t>по которому кредитор по обеспеченному залогом обязательству (залогодержатель) имеет право в случае неисполнения или ненадлежащего исполнения должником этого обязательства получить удовлетворение за счет суммы вклада преимущественно перед другими  кредиторами лица, которому принадлежит заложенное имущество (залогодателя)</a:t>
            </a:r>
            <a:r>
              <a:rPr lang="en-US" smtClean="0">
                <a:latin typeface="Times New Roman" pitchFamily="18" charset="0"/>
                <a:cs typeface="Arial" charset="0"/>
              </a:rPr>
              <a:t> (</a:t>
            </a:r>
            <a:r>
              <a:rPr lang="en-US" sz="1600" smtClean="0">
                <a:latin typeface="Times New Roman" pitchFamily="18" charset="0"/>
                <a:cs typeface="Arial" charset="0"/>
              </a:rPr>
              <a:t>c</a:t>
            </a:r>
            <a:r>
              <a:rPr lang="ru-RU" smtClean="0">
                <a:latin typeface="Times New Roman" pitchFamily="18" charset="0"/>
                <a:cs typeface="Arial" charset="0"/>
              </a:rPr>
              <a:t>т. 334, 358.9. ГК ).</a:t>
            </a:r>
          </a:p>
          <a:p>
            <a:pPr>
              <a:buClrTx/>
              <a:buFontTx/>
              <a:buNone/>
            </a:pPr>
            <a:endParaRPr lang="ru-RU" smtClean="0">
              <a:latin typeface="Times New Roman" pitchFamily="18" charset="0"/>
              <a:cs typeface="Arial" charset="0"/>
            </a:endParaRPr>
          </a:p>
          <a:p>
            <a:pPr>
              <a:buClrTx/>
              <a:buFontTx/>
              <a:buNone/>
            </a:pPr>
            <a:r>
              <a:rPr lang="ru-RU" b="1" smtClean="0">
                <a:latin typeface="Times New Roman" pitchFamily="18" charset="0"/>
                <a:cs typeface="Arial" charset="0"/>
              </a:rPr>
              <a:t>Предмет залога</a:t>
            </a:r>
            <a:r>
              <a:rPr lang="ru-RU" smtClean="0">
                <a:latin typeface="Times New Roman" pitchFamily="18" charset="0"/>
                <a:cs typeface="Arial" charset="0"/>
              </a:rPr>
              <a:t> - </a:t>
            </a:r>
            <a:r>
              <a:rPr lang="ru-RU" i="1" smtClean="0">
                <a:latin typeface="Times New Roman" pitchFamily="18" charset="0"/>
                <a:cs typeface="Arial" charset="0"/>
              </a:rPr>
              <a:t>право вкладчика на  возврат суммы размещенного в кредитной организации банковского вклада.</a:t>
            </a:r>
            <a:endParaRPr lang="ru-RU" smtClean="0">
              <a:latin typeface="Times New Roman" pitchFamily="18" charset="0"/>
              <a:cs typeface="Arial" charset="0"/>
            </a:endParaRPr>
          </a:p>
          <a:p>
            <a:pPr>
              <a:buClrTx/>
              <a:buFontTx/>
              <a:buNone/>
            </a:pPr>
            <a:endParaRPr lang="ru-RU" smtClean="0">
              <a:latin typeface="Times New Roman" pitchFamily="18" charset="0"/>
              <a:cs typeface="Arial" charset="0"/>
            </a:endParaRPr>
          </a:p>
          <a:p>
            <a:pPr eaLnBrk="1" hangingPunct="1">
              <a:buClrTx/>
              <a:buFontTx/>
              <a:buNone/>
            </a:pPr>
            <a:r>
              <a:rPr lang="ru-RU" smtClean="0">
                <a:solidFill>
                  <a:srgbClr val="FFFFFF"/>
                </a:solidFill>
                <a:latin typeface="Arial" charset="0"/>
                <a:cs typeface="Arial" charset="0"/>
              </a:rPr>
              <a:t>Предмет залога - </a:t>
            </a:r>
            <a:r>
              <a:rPr lang="ru-RU" i="1" smtClean="0">
                <a:solidFill>
                  <a:schemeClr val="bg1"/>
                </a:solidFill>
                <a:latin typeface="Arial" charset="0"/>
                <a:cs typeface="Arial" charset="0"/>
              </a:rPr>
              <a:t>право вкладчика на  возврат суммы размещенного в кредитной организации банковского вклада.</a:t>
            </a:r>
            <a:endParaRPr lang="en-US" i="1" smtClean="0">
              <a:solidFill>
                <a:schemeClr val="bg1"/>
              </a:solidFill>
              <a:latin typeface="Arial" charset="0"/>
              <a:cs typeface="Arial" charset="0"/>
            </a:endParaRPr>
          </a:p>
          <a:p>
            <a:pPr>
              <a:buClrTx/>
              <a:buFontTx/>
              <a:buNone/>
            </a:pPr>
            <a:endParaRPr lang="ru-RU" smtClean="0">
              <a:latin typeface="Arial" charset="0"/>
              <a:cs typeface="Arial" charset="0"/>
            </a:endParaRPr>
          </a:p>
          <a:p>
            <a:endParaRPr lang="ru-RU" smtClean="0">
              <a:latin typeface="Arial" charset="0"/>
              <a:cs typeface="Arial" charset="0"/>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Grp="1"/>
          </p:cNvSpPr>
          <p:nvPr>
            <p:ph type="title" idx="4294967295"/>
          </p:nvPr>
        </p:nvSpPr>
        <p:spPr/>
        <p:txBody>
          <a:bodyPr/>
          <a:lstStyle/>
          <a:p>
            <a:pPr algn="ctr"/>
            <a:r>
              <a:rPr lang="ru-RU" sz="2400" b="1" smtClean="0">
                <a:latin typeface="Times New Roman" pitchFamily="18" charset="0"/>
                <a:cs typeface="Arial" charset="0"/>
              </a:rPr>
              <a:t>Гарантийный депозит</a:t>
            </a:r>
            <a:r>
              <a:rPr lang="ru-RU" sz="2400" smtClean="0">
                <a:latin typeface="Times New Roman" pitchFamily="18" charset="0"/>
                <a:cs typeface="Arial" charset="0"/>
              </a:rPr>
              <a:t> </a:t>
            </a:r>
            <a:r>
              <a:rPr lang="ru-RU" sz="2400" b="1" smtClean="0">
                <a:latin typeface="Times New Roman" pitchFamily="18" charset="0"/>
                <a:cs typeface="Arial" charset="0"/>
              </a:rPr>
              <a:t>(вклад)</a:t>
            </a:r>
            <a:r>
              <a:rPr lang="ru-RU" smtClean="0">
                <a:latin typeface="Arial" charset="0"/>
                <a:cs typeface="Arial" charset="0"/>
              </a:rPr>
              <a:t> </a:t>
            </a:r>
          </a:p>
        </p:txBody>
      </p:sp>
      <p:sp>
        <p:nvSpPr>
          <p:cNvPr id="11266" name="Text Box 3"/>
          <p:cNvSpPr txBox="1">
            <a:spLocks noGrp="1"/>
          </p:cNvSpPr>
          <p:nvPr>
            <p:ph type="body" idx="4294967295"/>
          </p:nvPr>
        </p:nvSpPr>
        <p:spPr>
          <a:xfrm>
            <a:off x="814388" y="1308100"/>
            <a:ext cx="6132512" cy="3146425"/>
          </a:xfrm>
        </p:spPr>
        <p:txBody>
          <a:bodyPr/>
          <a:lstStyle/>
          <a:p>
            <a:r>
              <a:rPr lang="ru-RU" smtClean="0">
                <a:latin typeface="Arial" charset="0"/>
                <a:cs typeface="Arial" charset="0"/>
              </a:rPr>
              <a:t>Размещенный в кредитной организации - кредиторе </a:t>
            </a:r>
            <a:r>
              <a:rPr lang="ru-RU" b="1" smtClean="0">
                <a:latin typeface="Arial" charset="0"/>
                <a:cs typeface="Arial" charset="0"/>
              </a:rPr>
              <a:t>депозит (вклад)</a:t>
            </a:r>
            <a:r>
              <a:rPr lang="ru-RU" smtClean="0">
                <a:latin typeface="Arial" charset="0"/>
                <a:cs typeface="Arial" charset="0"/>
              </a:rPr>
              <a:t> юридического лица, которое имеет перед кредитной организацией:</a:t>
            </a:r>
          </a:p>
          <a:p>
            <a:r>
              <a:rPr lang="ru-RU" smtClean="0">
                <a:latin typeface="Arial" charset="0"/>
                <a:cs typeface="Arial" charset="0"/>
              </a:rPr>
              <a:t>-   неисполненные денежные обязательства либо обязательства, возникшие (которые могут возникнуть) в результате исполнения кредитной организацией принятого на себя </a:t>
            </a:r>
            <a:r>
              <a:rPr lang="ru-RU" b="1" smtClean="0">
                <a:latin typeface="Arial" charset="0"/>
                <a:cs typeface="Arial" charset="0"/>
              </a:rPr>
              <a:t>условного обязательства кредитного характера (основные обязательства</a:t>
            </a:r>
            <a:r>
              <a:rPr lang="ru-RU" smtClean="0">
                <a:latin typeface="Arial" charset="0"/>
                <a:cs typeface="Arial" charset="0"/>
              </a:rPr>
              <a:t>)</a:t>
            </a:r>
            <a:r>
              <a:rPr lang="ru-RU" b="1" smtClean="0">
                <a:latin typeface="Arial" charset="0"/>
                <a:cs typeface="Arial" charset="0"/>
              </a:rPr>
              <a:t>; </a:t>
            </a:r>
          </a:p>
          <a:p>
            <a:r>
              <a:rPr lang="ru-RU" smtClean="0">
                <a:latin typeface="Arial" charset="0"/>
                <a:cs typeface="Arial" charset="0"/>
              </a:rPr>
              <a:t> - по договору поручительства либо в силу банковской гарантии обязательства по обеспечению надлежащего исполнения основных обязательств, </a:t>
            </a:r>
          </a:p>
          <a:p>
            <a:r>
              <a:rPr lang="ru-RU" smtClean="0">
                <a:latin typeface="Arial" charset="0"/>
                <a:cs typeface="Arial" charset="0"/>
              </a:rPr>
              <a:t>соответствующий условиям, указанным в п. 6.2.2. Положения Банка России № 590-П.</a:t>
            </a:r>
          </a:p>
          <a:p>
            <a:r>
              <a:rPr lang="ru-RU" b="1" smtClean="0">
                <a:solidFill>
                  <a:schemeClr val="tx1"/>
                </a:solidFill>
                <a:latin typeface="Times New Roman" pitchFamily="18" charset="0"/>
                <a:cs typeface="Arial" charset="0"/>
              </a:rPr>
              <a:t>Предметом</a:t>
            </a:r>
            <a:r>
              <a:rPr lang="ru-RU" smtClean="0">
                <a:solidFill>
                  <a:schemeClr val="tx1"/>
                </a:solidFill>
                <a:latin typeface="Times New Roman" pitchFamily="18" charset="0"/>
                <a:cs typeface="Arial" charset="0"/>
              </a:rPr>
              <a:t> гарантийного депозита будет являться депозит (вклад</a:t>
            </a:r>
            <a:r>
              <a:rPr lang="ru-RU" b="1" smtClean="0">
                <a:solidFill>
                  <a:schemeClr val="tx1"/>
                </a:solidFill>
                <a:latin typeface="Times New Roman" pitchFamily="18" charset="0"/>
                <a:cs typeface="Arial" charset="0"/>
              </a:rPr>
              <a:t>)</a:t>
            </a:r>
            <a:r>
              <a:rPr lang="ru-RU" smtClean="0">
                <a:solidFill>
                  <a:schemeClr val="accent1"/>
                </a:solidFill>
                <a:latin typeface="Arial" charset="0"/>
                <a:cs typeface="Arial" charset="0"/>
              </a:rPr>
              <a:t> </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a:spLocks noGrp="1"/>
          </p:cNvSpPr>
          <p:nvPr>
            <p:ph type="title" idx="4294967295"/>
          </p:nvPr>
        </p:nvSpPr>
        <p:spPr/>
        <p:txBody>
          <a:bodyPr/>
          <a:lstStyle/>
          <a:p>
            <a:pPr algn="ctr"/>
            <a:r>
              <a:rPr lang="ru-RU" sz="2400" b="1" smtClean="0">
                <a:latin typeface="Times New Roman" pitchFamily="18" charset="0"/>
                <a:cs typeface="Arial" charset="0"/>
              </a:rPr>
              <a:t>Условия гарантийного  депозита</a:t>
            </a:r>
          </a:p>
        </p:txBody>
      </p:sp>
      <p:sp>
        <p:nvSpPr>
          <p:cNvPr id="13314" name="Text Box 4"/>
          <p:cNvSpPr txBox="1">
            <a:spLocks noGrp="1"/>
          </p:cNvSpPr>
          <p:nvPr>
            <p:ph type="body" sz="half" idx="4294967295"/>
          </p:nvPr>
        </p:nvSpPr>
        <p:spPr>
          <a:xfrm>
            <a:off x="814388" y="1346200"/>
            <a:ext cx="2989262" cy="3146425"/>
          </a:xfrm>
        </p:spPr>
        <p:txBody>
          <a:bodyPr/>
          <a:lstStyle/>
          <a:p>
            <a:pPr algn="just">
              <a:buClr>
                <a:srgbClr val="72A376"/>
              </a:buClr>
              <a:buSzPct val="70000"/>
              <a:buFont typeface="Wingdings 2" pitchFamily="18" charset="2"/>
              <a:buNone/>
            </a:pPr>
            <a:r>
              <a:rPr lang="ru-RU" sz="1200" smtClean="0">
                <a:latin typeface="Times New Roman" pitchFamily="18" charset="0"/>
                <a:cs typeface="Arial" charset="0"/>
              </a:rPr>
              <a:t>О</a:t>
            </a:r>
            <a:r>
              <a:rPr lang="ru-RU" sz="900" smtClean="0">
                <a:latin typeface="Times New Roman" pitchFamily="18" charset="0"/>
                <a:cs typeface="Arial" charset="0"/>
              </a:rPr>
              <a:t>ТСУТСТВУЮТ</a:t>
            </a:r>
            <a:r>
              <a:rPr lang="ru-RU" sz="800" smtClean="0">
                <a:latin typeface="Times New Roman" pitchFamily="18" charset="0"/>
                <a:cs typeface="Arial" charset="0"/>
              </a:rPr>
              <a:t> </a:t>
            </a:r>
            <a:r>
              <a:rPr lang="ru-RU" sz="1200" smtClean="0">
                <a:latin typeface="Times New Roman" pitchFamily="18" charset="0"/>
                <a:cs typeface="Arial" charset="0"/>
              </a:rPr>
              <a:t>препятствия для прекращения обязательств </a:t>
            </a:r>
            <a:r>
              <a:rPr lang="ru-RU" sz="1200" b="1" smtClean="0">
                <a:latin typeface="Times New Roman" pitchFamily="18" charset="0"/>
                <a:cs typeface="Arial" charset="0"/>
              </a:rPr>
              <a:t>путем зачета требований</a:t>
            </a:r>
            <a:r>
              <a:rPr lang="ru-RU" sz="1200" smtClean="0">
                <a:latin typeface="Times New Roman" pitchFamily="18" charset="0"/>
                <a:cs typeface="Arial" charset="0"/>
              </a:rPr>
              <a:t> по гарантийному депозиту (вкладу), включая отсутствие в договоре депозита (вклада) условия о возможности досрочного возврата (востребования) депозита (вклада); особенностями субъектного состава</a:t>
            </a:r>
          </a:p>
          <a:p>
            <a:endParaRPr lang="ru-RU" sz="1200" smtClean="0">
              <a:latin typeface="Times New Roman" pitchFamily="18" charset="0"/>
              <a:cs typeface="Arial" charset="0"/>
            </a:endParaRPr>
          </a:p>
        </p:txBody>
      </p:sp>
      <p:sp>
        <p:nvSpPr>
          <p:cNvPr id="13315" name="Text Box 5"/>
          <p:cNvSpPr txBox="1">
            <a:spLocks noGrp="1"/>
          </p:cNvSpPr>
          <p:nvPr>
            <p:ph type="body" sz="half" idx="4294967295"/>
          </p:nvPr>
        </p:nvSpPr>
        <p:spPr>
          <a:xfrm>
            <a:off x="3956050" y="1327150"/>
            <a:ext cx="2990850" cy="3146425"/>
          </a:xfrm>
        </p:spPr>
        <p:txBody>
          <a:bodyPr/>
          <a:lstStyle/>
          <a:p>
            <a:r>
              <a:rPr lang="ru-RU" sz="1200" smtClean="0">
                <a:latin typeface="Times New Roman" pitchFamily="18" charset="0"/>
                <a:cs typeface="Arial" charset="0"/>
              </a:rPr>
              <a:t>Срок возврата депозита (вклада) юридического лица - заемщика (контрагента по условному обязательству кредитного характера, а также юридического лица, которое имеет перед кредитной организацией по договору поручительства либо в силу банковской гарантии обязательства по обеспечению ненадлежащего исполнения основных обязательств) наступает </a:t>
            </a:r>
            <a:r>
              <a:rPr lang="ru-RU" sz="1200" b="1" smtClean="0">
                <a:latin typeface="Times New Roman" pitchFamily="18" charset="0"/>
                <a:cs typeface="Arial" charset="0"/>
              </a:rPr>
              <a:t>не ранее наступления срока исполнения его обязательства перед кредитной организацией и не позднее 30</a:t>
            </a:r>
            <a:r>
              <a:rPr lang="ru-RU" sz="1200" smtClean="0">
                <a:latin typeface="Times New Roman" pitchFamily="18" charset="0"/>
                <a:cs typeface="Arial" charset="0"/>
              </a:rPr>
              <a:t> календарных дней после наступления указанного срока;</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Grp="1"/>
          </p:cNvSpPr>
          <p:nvPr>
            <p:ph type="title" idx="4294967295"/>
          </p:nvPr>
        </p:nvSpPr>
        <p:spPr/>
        <p:txBody>
          <a:bodyPr/>
          <a:lstStyle/>
          <a:p>
            <a:pPr algn="ctr"/>
            <a:r>
              <a:rPr lang="ru-RU" sz="1800" b="1" smtClean="0">
                <a:latin typeface="Times New Roman" pitchFamily="18" charset="0"/>
                <a:cs typeface="Arial" charset="0"/>
              </a:rPr>
              <a:t>Правовой режим  залога прав по договору банковского вклада</a:t>
            </a:r>
          </a:p>
        </p:txBody>
      </p:sp>
      <p:sp>
        <p:nvSpPr>
          <p:cNvPr id="17410" name="Text Box 3"/>
          <p:cNvSpPr txBox="1">
            <a:spLocks noGrp="1"/>
          </p:cNvSpPr>
          <p:nvPr>
            <p:ph type="body" idx="4294967295"/>
          </p:nvPr>
        </p:nvSpPr>
        <p:spPr/>
        <p:txBody>
          <a:bodyPr/>
          <a:lstStyle/>
          <a:p>
            <a:r>
              <a:rPr lang="ru-RU" smtClean="0">
                <a:latin typeface="Arial" charset="0"/>
                <a:cs typeface="Arial" charset="0"/>
              </a:rPr>
              <a:t>1. Правила ГК о залоге прав по договору банковского счета  применяются к залогу прав по договору банковского вклада (п. 8 ст. 358.9 ГК)</a:t>
            </a:r>
          </a:p>
          <a:p>
            <a:r>
              <a:rPr lang="ru-RU" smtClean="0">
                <a:latin typeface="Arial" charset="0"/>
                <a:cs typeface="Arial" charset="0"/>
              </a:rPr>
              <a:t>2.Правила о списании денежных средств, предусмотренные положениями главы 45 ГК о банковском счете, не применяются к денежным средствам, находящимся на залоговом счете (п. 8 ст. 358.9 ГК).</a:t>
            </a:r>
          </a:p>
          <a:p>
            <a:endParaRPr lang="ru-RU" smtClean="0">
              <a:latin typeface="Arial" charset="0"/>
              <a:cs typeface="Arial" charset="0"/>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Grp="1"/>
          </p:cNvSpPr>
          <p:nvPr>
            <p:ph type="title" idx="4294967295"/>
          </p:nvPr>
        </p:nvSpPr>
        <p:spPr/>
        <p:txBody>
          <a:bodyPr/>
          <a:lstStyle/>
          <a:p>
            <a:pPr algn="ctr"/>
            <a:r>
              <a:rPr lang="ru-RU" sz="1800" b="1" smtClean="0">
                <a:latin typeface="Times New Roman" pitchFamily="18" charset="0"/>
                <a:cs typeface="Arial" charset="0"/>
              </a:rPr>
              <a:t>Правовой режим </a:t>
            </a:r>
            <a:br>
              <a:rPr lang="ru-RU" sz="1800" b="1" smtClean="0">
                <a:latin typeface="Times New Roman" pitchFamily="18" charset="0"/>
                <a:cs typeface="Arial" charset="0"/>
              </a:rPr>
            </a:br>
            <a:r>
              <a:rPr lang="ru-RU" sz="1800" b="1" smtClean="0">
                <a:latin typeface="Times New Roman" pitchFamily="18" charset="0"/>
                <a:cs typeface="Arial" charset="0"/>
              </a:rPr>
              <a:t>(ФЗ «Об исполнительном производстве»)  </a:t>
            </a:r>
            <a:br>
              <a:rPr lang="ru-RU" sz="1800" b="1" smtClean="0">
                <a:latin typeface="Times New Roman" pitchFamily="18" charset="0"/>
                <a:cs typeface="Arial" charset="0"/>
              </a:rPr>
            </a:br>
            <a:endParaRPr lang="ru-RU" sz="1800" b="1" smtClean="0">
              <a:latin typeface="Times New Roman" pitchFamily="18" charset="0"/>
              <a:cs typeface="Arial" charset="0"/>
            </a:endParaRPr>
          </a:p>
        </p:txBody>
      </p:sp>
      <p:sp>
        <p:nvSpPr>
          <p:cNvPr id="59395" name="Text Box 3"/>
          <p:cNvSpPr txBox="1">
            <a:spLocks noGrp="1"/>
          </p:cNvSpPr>
          <p:nvPr>
            <p:ph type="body" idx="4294967295"/>
          </p:nvPr>
        </p:nvSpPr>
        <p:spPr/>
        <p:txBody>
          <a:bodyPr/>
          <a:lstStyle/>
          <a:p>
            <a:pPr>
              <a:lnSpc>
                <a:spcPct val="90000"/>
              </a:lnSpc>
            </a:pPr>
            <a:r>
              <a:rPr lang="ru-RU" smtClean="0">
                <a:latin typeface="Arial" charset="0"/>
                <a:cs typeface="Arial" charset="0"/>
              </a:rPr>
              <a:t>- Взыскание на имущество должника по исполн. документам обращается в первую очередь на его денежные средства в рублях и иностр. валюте и иные ценности, в т.ч. находящиеся на счетах, во вкладах или на хранении в банках и иных КО, </a:t>
            </a:r>
            <a:r>
              <a:rPr lang="ru-RU" b="1" smtClean="0">
                <a:latin typeface="Arial" charset="0"/>
                <a:cs typeface="Arial" charset="0"/>
              </a:rPr>
              <a:t>за исключением денежных средств</a:t>
            </a:r>
            <a:r>
              <a:rPr lang="ru-RU" smtClean="0">
                <a:latin typeface="Arial" charset="0"/>
                <a:cs typeface="Arial" charset="0"/>
              </a:rPr>
              <a:t> и драгоценных металлов должника, находящихся </a:t>
            </a:r>
            <a:r>
              <a:rPr lang="ru-RU" b="1" smtClean="0">
                <a:latin typeface="Arial" charset="0"/>
                <a:cs typeface="Arial" charset="0"/>
              </a:rPr>
              <a:t>на залоговом</a:t>
            </a:r>
            <a:r>
              <a:rPr lang="ru-RU" smtClean="0">
                <a:latin typeface="Arial" charset="0"/>
                <a:cs typeface="Arial" charset="0"/>
              </a:rPr>
              <a:t>, номинальном, торговом и (или) клиринговом счетах.  </a:t>
            </a:r>
          </a:p>
          <a:p>
            <a:pPr>
              <a:lnSpc>
                <a:spcPct val="90000"/>
              </a:lnSpc>
            </a:pPr>
            <a:r>
              <a:rPr lang="ru-RU" smtClean="0">
                <a:latin typeface="Arial" charset="0"/>
                <a:cs typeface="Arial" charset="0"/>
              </a:rPr>
              <a:t>- Обращение взыскания на денежные средства должника, находящиеся на </a:t>
            </a:r>
            <a:r>
              <a:rPr lang="ru-RU" b="1" smtClean="0">
                <a:latin typeface="Arial" charset="0"/>
                <a:cs typeface="Arial" charset="0"/>
              </a:rPr>
              <a:t>залоговом банковском счете</a:t>
            </a:r>
            <a:r>
              <a:rPr lang="ru-RU" smtClean="0">
                <a:latin typeface="Arial" charset="0"/>
                <a:cs typeface="Arial" charset="0"/>
              </a:rPr>
              <a:t> и не превышающие размера обеспеченного залогом обязательства, </a:t>
            </a:r>
            <a:r>
              <a:rPr lang="ru-RU" b="1" smtClean="0">
                <a:latin typeface="Arial" charset="0"/>
                <a:cs typeface="Arial" charset="0"/>
              </a:rPr>
              <a:t>допускается только в целях удовлетворения требований по обязательствам, обеспеченным залогом прав по договору банковского счета</a:t>
            </a:r>
            <a:r>
              <a:rPr lang="ru-RU" smtClean="0">
                <a:latin typeface="Arial" charset="0"/>
                <a:cs typeface="Arial" charset="0"/>
              </a:rPr>
              <a:t>, а также требований кредиторов, удовлетворяемых преимущественно перед требованиями залогодержателя, при недостаточности у должника иного имущества для полного удовлетворения требований указанных лиц (п. 3 ст. 69 ФЗ «Об исполнительном производстве»). </a:t>
            </a:r>
          </a:p>
          <a:p>
            <a:pPr>
              <a:lnSpc>
                <a:spcPct val="90000"/>
              </a:lnSpc>
            </a:pPr>
            <a:endParaRPr lang="ru-RU" smtClean="0">
              <a:latin typeface="Arial" charset="0"/>
              <a:cs typeface="Arial"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Grp="1"/>
          </p:cNvSpPr>
          <p:nvPr>
            <p:ph type="title" idx="4294967295"/>
          </p:nvPr>
        </p:nvSpPr>
        <p:spPr/>
        <p:txBody>
          <a:bodyPr/>
          <a:lstStyle/>
          <a:p>
            <a:pPr algn="ctr"/>
            <a:r>
              <a:rPr lang="ru-RU" sz="2000" b="1" smtClean="0">
                <a:latin typeface="Times New Roman" pitchFamily="18" charset="0"/>
                <a:cs typeface="Arial" charset="0"/>
              </a:rPr>
              <a:t>Правовой режим </a:t>
            </a:r>
            <a:br>
              <a:rPr lang="ru-RU" sz="2000" b="1" smtClean="0">
                <a:latin typeface="Times New Roman" pitchFamily="18" charset="0"/>
                <a:cs typeface="Arial" charset="0"/>
              </a:rPr>
            </a:br>
            <a:r>
              <a:rPr lang="ru-RU" sz="2000" b="1" smtClean="0">
                <a:latin typeface="Times New Roman" pitchFamily="18" charset="0"/>
                <a:cs typeface="Arial" charset="0"/>
              </a:rPr>
              <a:t>(налоговое законодательство)</a:t>
            </a:r>
          </a:p>
        </p:txBody>
      </p:sp>
      <p:sp>
        <p:nvSpPr>
          <p:cNvPr id="61443" name="Text Box 3"/>
          <p:cNvSpPr txBox="1">
            <a:spLocks noGrp="1"/>
          </p:cNvSpPr>
          <p:nvPr>
            <p:ph type="body" idx="4294967295"/>
          </p:nvPr>
        </p:nvSpPr>
        <p:spPr/>
        <p:txBody>
          <a:bodyPr/>
          <a:lstStyle/>
          <a:p>
            <a:r>
              <a:rPr lang="ru-RU" sz="1200" smtClean="0">
                <a:latin typeface="Times New Roman" pitchFamily="18" charset="0"/>
                <a:cs typeface="Arial" charset="0"/>
              </a:rPr>
              <a:t>В НК   специальные правила для залогового счета  не предусмотрены.</a:t>
            </a:r>
          </a:p>
          <a:p>
            <a:r>
              <a:rPr lang="en-US" sz="1200" smtClean="0">
                <a:latin typeface="Times New Roman" pitchFamily="18" charset="0"/>
                <a:cs typeface="Arial" charset="0"/>
              </a:rPr>
              <a:t>    </a:t>
            </a:r>
            <a:r>
              <a:rPr lang="ru-RU" sz="1200" smtClean="0">
                <a:latin typeface="Times New Roman" pitchFamily="18" charset="0"/>
                <a:cs typeface="Arial" charset="0"/>
              </a:rPr>
              <a:t>Разъяснения относительно применения ст. 46  и 76 НК к залоговым счетам:</a:t>
            </a:r>
          </a:p>
          <a:p>
            <a:r>
              <a:rPr lang="ru-RU" sz="1200" smtClean="0">
                <a:latin typeface="Times New Roman" pitchFamily="18" charset="0"/>
                <a:cs typeface="Arial" charset="0"/>
              </a:rPr>
              <a:t>«…в действующем законодательстве о налога</a:t>
            </a:r>
            <a:r>
              <a:rPr lang="en-US" sz="1200" smtClean="0">
                <a:latin typeface="Times New Roman" pitchFamily="18" charset="0"/>
                <a:cs typeface="Arial" charset="0"/>
              </a:rPr>
              <a:t>x </a:t>
            </a:r>
            <a:r>
              <a:rPr lang="ru-RU" sz="1200" smtClean="0">
                <a:latin typeface="Times New Roman" pitchFamily="18" charset="0"/>
                <a:cs typeface="Arial" charset="0"/>
              </a:rPr>
              <a:t>и сбора</a:t>
            </a:r>
            <a:r>
              <a:rPr lang="en-US" sz="1200" smtClean="0">
                <a:latin typeface="Times New Roman" pitchFamily="18" charset="0"/>
                <a:cs typeface="Arial" charset="0"/>
              </a:rPr>
              <a:t>x  </a:t>
            </a:r>
            <a:r>
              <a:rPr lang="ru-RU" sz="1200" smtClean="0">
                <a:latin typeface="Times New Roman" pitchFamily="18" charset="0"/>
                <a:cs typeface="Arial" charset="0"/>
              </a:rPr>
              <a:t>при взыскании  денежны</a:t>
            </a:r>
            <a:r>
              <a:rPr lang="en-US" sz="1200" smtClean="0">
                <a:latin typeface="Times New Roman" pitchFamily="18" charset="0"/>
                <a:cs typeface="Arial" charset="0"/>
              </a:rPr>
              <a:t>x c</a:t>
            </a:r>
            <a:r>
              <a:rPr lang="ru-RU" sz="1200" smtClean="0">
                <a:latin typeface="Times New Roman" pitchFamily="18" charset="0"/>
                <a:cs typeface="Arial" charset="0"/>
              </a:rPr>
              <a:t>редств со счетов налогоплательщика в банка</a:t>
            </a:r>
            <a:r>
              <a:rPr lang="en-US" sz="1200" smtClean="0">
                <a:latin typeface="Times New Roman" pitchFamily="18" charset="0"/>
                <a:cs typeface="Arial" charset="0"/>
              </a:rPr>
              <a:t>x </a:t>
            </a:r>
            <a:r>
              <a:rPr lang="ru-RU" sz="1200" smtClean="0">
                <a:latin typeface="Times New Roman" pitchFamily="18" charset="0"/>
                <a:cs typeface="Arial" charset="0"/>
              </a:rPr>
              <a:t>отсутствует обязанность по установлению принадлежности на</a:t>
            </a:r>
            <a:r>
              <a:rPr lang="en-US" sz="1200" smtClean="0">
                <a:latin typeface="Times New Roman" pitchFamily="18" charset="0"/>
                <a:cs typeface="Arial" charset="0"/>
              </a:rPr>
              <a:t>x</a:t>
            </a:r>
            <a:r>
              <a:rPr lang="ru-RU" sz="1200" smtClean="0">
                <a:latin typeface="Times New Roman" pitchFamily="18" charset="0"/>
                <a:cs typeface="Arial" charset="0"/>
              </a:rPr>
              <a:t>одящи</a:t>
            </a:r>
            <a:r>
              <a:rPr lang="en-US" sz="1200" smtClean="0">
                <a:latin typeface="Times New Roman" pitchFamily="18" charset="0"/>
                <a:cs typeface="Arial" charset="0"/>
              </a:rPr>
              <a:t>x</a:t>
            </a:r>
            <a:r>
              <a:rPr lang="ru-RU" sz="1200" smtClean="0">
                <a:latin typeface="Times New Roman" pitchFamily="18" charset="0"/>
                <a:cs typeface="Arial" charset="0"/>
              </a:rPr>
              <a:t>ся на ни</a:t>
            </a:r>
            <a:r>
              <a:rPr lang="en-US" sz="1200" smtClean="0">
                <a:latin typeface="Times New Roman" pitchFamily="18" charset="0"/>
                <a:cs typeface="Arial" charset="0"/>
              </a:rPr>
              <a:t>x</a:t>
            </a:r>
            <a:r>
              <a:rPr lang="ru-RU" sz="1200" smtClean="0">
                <a:latin typeface="Times New Roman" pitchFamily="18" charset="0"/>
                <a:cs typeface="Arial" charset="0"/>
              </a:rPr>
              <a:t> средств. Вместе  с тем, ФНС России полагает, что  статьи 46 и 76 Кодекса могут быть применены по налоговым обязательствам владельца залогового счета в части  денежны</a:t>
            </a:r>
            <a:r>
              <a:rPr lang="en-US" sz="1200" smtClean="0">
                <a:latin typeface="Times New Roman" pitchFamily="18" charset="0"/>
                <a:cs typeface="Arial" charset="0"/>
              </a:rPr>
              <a:t>x </a:t>
            </a:r>
            <a:r>
              <a:rPr lang="ru-RU" sz="1200" smtClean="0">
                <a:latin typeface="Times New Roman" pitchFamily="18" charset="0"/>
                <a:cs typeface="Arial" charset="0"/>
              </a:rPr>
              <a:t>средств, не являющи</a:t>
            </a:r>
            <a:r>
              <a:rPr lang="en-US" sz="1200" smtClean="0">
                <a:latin typeface="Times New Roman" pitchFamily="18" charset="0"/>
                <a:cs typeface="Arial" charset="0"/>
              </a:rPr>
              <a:t>xc</a:t>
            </a:r>
            <a:r>
              <a:rPr lang="ru-RU" sz="1200" smtClean="0">
                <a:latin typeface="Times New Roman" pitchFamily="18" charset="0"/>
                <a:cs typeface="Arial" charset="0"/>
              </a:rPr>
              <a:t>я</a:t>
            </a:r>
            <a:r>
              <a:rPr lang="en-US" sz="1200" smtClean="0">
                <a:latin typeface="Times New Roman" pitchFamily="18" charset="0"/>
                <a:cs typeface="Arial" charset="0"/>
              </a:rPr>
              <a:t> </a:t>
            </a:r>
            <a:r>
              <a:rPr lang="ru-RU" sz="1200" smtClean="0">
                <a:latin typeface="Times New Roman" pitchFamily="18" charset="0"/>
                <a:cs typeface="Arial" charset="0"/>
              </a:rPr>
              <a:t>предметом залога.».  (письмо ФНС 13. 10.2014 № НД-4-8</a:t>
            </a:r>
            <a:r>
              <a:rPr lang="en-US" sz="1200" smtClean="0">
                <a:latin typeface="Times New Roman" pitchFamily="18" charset="0"/>
                <a:cs typeface="Arial" charset="0"/>
              </a:rPr>
              <a:t>/21</a:t>
            </a:r>
            <a:r>
              <a:rPr lang="ru-RU" sz="1200" smtClean="0">
                <a:latin typeface="Times New Roman" pitchFamily="18" charset="0"/>
                <a:cs typeface="Arial" charset="0"/>
              </a:rPr>
              <a:t>0 </a:t>
            </a:r>
            <a:r>
              <a:rPr lang="en-US" sz="1200" smtClean="0">
                <a:latin typeface="Times New Roman" pitchFamily="18" charset="0"/>
                <a:cs typeface="Arial" charset="0"/>
              </a:rPr>
              <a:t>57</a:t>
            </a:r>
            <a:r>
              <a:rPr lang="ru-RU" sz="1200" smtClean="0">
                <a:latin typeface="Times New Roman" pitchFamily="18" charset="0"/>
                <a:cs typeface="Arial" charset="0"/>
              </a:rPr>
              <a:t>).</a:t>
            </a:r>
          </a:p>
          <a:p>
            <a:r>
              <a:rPr lang="ru-RU" sz="1200" smtClean="0">
                <a:latin typeface="Times New Roman" pitchFamily="18" charset="0"/>
                <a:cs typeface="Arial" charset="0"/>
              </a:rPr>
              <a:t>«..меры по обращению взыскания налогов и ины</a:t>
            </a:r>
            <a:r>
              <a:rPr lang="en-US" sz="1200" smtClean="0">
                <a:latin typeface="Times New Roman" pitchFamily="18" charset="0"/>
                <a:cs typeface="Arial" charset="0"/>
              </a:rPr>
              <a:t>x</a:t>
            </a:r>
            <a:r>
              <a:rPr lang="ru-RU" sz="1200" smtClean="0">
                <a:latin typeface="Times New Roman" pitchFamily="18" charset="0"/>
                <a:cs typeface="Arial" charset="0"/>
              </a:rPr>
              <a:t> обяз. Платежей, предусмотренны</a:t>
            </a:r>
            <a:r>
              <a:rPr lang="en-US" smtClean="0">
                <a:latin typeface="Times New Roman" pitchFamily="18" charset="0"/>
                <a:cs typeface="Arial" charset="0"/>
              </a:rPr>
              <a:t>x</a:t>
            </a:r>
            <a:r>
              <a:rPr lang="ru-RU" sz="1200" smtClean="0">
                <a:latin typeface="Times New Roman" pitchFamily="18" charset="0"/>
                <a:cs typeface="Arial" charset="0"/>
              </a:rPr>
              <a:t> Кодексом, на денежные средства, на</a:t>
            </a:r>
            <a:r>
              <a:rPr lang="en-US" smtClean="0">
                <a:latin typeface="Times New Roman" pitchFamily="18" charset="0"/>
                <a:cs typeface="Arial" charset="0"/>
              </a:rPr>
              <a:t>x</a:t>
            </a:r>
            <a:r>
              <a:rPr lang="ru-RU" sz="1200" smtClean="0">
                <a:latin typeface="Times New Roman" pitchFamily="18" charset="0"/>
                <a:cs typeface="Arial" charset="0"/>
              </a:rPr>
              <a:t>одящиеся на счета</a:t>
            </a:r>
            <a:r>
              <a:rPr lang="en-US" sz="1200" smtClean="0">
                <a:latin typeface="Times New Roman" pitchFamily="18" charset="0"/>
                <a:cs typeface="Arial" charset="0"/>
              </a:rPr>
              <a:t>x</a:t>
            </a:r>
            <a:r>
              <a:rPr lang="ru-RU" sz="1200" smtClean="0">
                <a:latin typeface="Times New Roman" pitchFamily="18" charset="0"/>
                <a:cs typeface="Arial" charset="0"/>
              </a:rPr>
              <a:t> в банка</a:t>
            </a:r>
            <a:r>
              <a:rPr lang="en-US" sz="1200" smtClean="0">
                <a:latin typeface="Times New Roman" pitchFamily="18" charset="0"/>
                <a:cs typeface="Arial" charset="0"/>
              </a:rPr>
              <a:t>x</a:t>
            </a:r>
            <a:r>
              <a:rPr lang="ru-RU" sz="1200" smtClean="0">
                <a:latin typeface="Times New Roman" pitchFamily="18" charset="0"/>
                <a:cs typeface="Arial" charset="0"/>
              </a:rPr>
              <a:t>, и приостановлению операций по счетам в банка</a:t>
            </a:r>
            <a:r>
              <a:rPr lang="en-US" sz="1200" smtClean="0">
                <a:latin typeface="Times New Roman" pitchFamily="18" charset="0"/>
                <a:cs typeface="Arial" charset="0"/>
              </a:rPr>
              <a:t>x  </a:t>
            </a:r>
            <a:r>
              <a:rPr lang="ru-RU" sz="1200" smtClean="0">
                <a:latin typeface="Times New Roman" pitchFamily="18" charset="0"/>
                <a:cs typeface="Arial" charset="0"/>
              </a:rPr>
              <a:t>не применяются к залоговым счетам в части средств, являющи</a:t>
            </a:r>
            <a:r>
              <a:rPr lang="en-US" smtClean="0">
                <a:latin typeface="Times New Roman" pitchFamily="18" charset="0"/>
                <a:cs typeface="Arial" charset="0"/>
              </a:rPr>
              <a:t>x</a:t>
            </a:r>
            <a:r>
              <a:rPr lang="ru-RU" sz="1200" smtClean="0">
                <a:latin typeface="Times New Roman" pitchFamily="18" charset="0"/>
                <a:cs typeface="Arial" charset="0"/>
              </a:rPr>
              <a:t>ся предметом залога.» (письмо Минфина России от 14.02.2017 № 03-02-07</a:t>
            </a:r>
            <a:r>
              <a:rPr lang="en-US" sz="1200" smtClean="0">
                <a:latin typeface="Times New Roman" pitchFamily="18" charset="0"/>
                <a:cs typeface="Arial" charset="0"/>
              </a:rPr>
              <a:t>/</a:t>
            </a:r>
            <a:r>
              <a:rPr lang="ru-RU" sz="1200" smtClean="0">
                <a:latin typeface="Times New Roman" pitchFamily="18" charset="0"/>
                <a:cs typeface="Arial" charset="0"/>
              </a:rPr>
              <a:t>2</a:t>
            </a:r>
            <a:r>
              <a:rPr lang="en-US" sz="1200" smtClean="0">
                <a:latin typeface="Times New Roman" pitchFamily="18" charset="0"/>
                <a:cs typeface="Arial" charset="0"/>
              </a:rPr>
              <a:t>/8206</a:t>
            </a:r>
            <a:r>
              <a:rPr lang="ru-RU" sz="1200" smtClean="0">
                <a:latin typeface="Times New Roman" pitchFamily="18" charset="0"/>
                <a:cs typeface="Arial" charset="0"/>
              </a:rPr>
              <a:t>).</a:t>
            </a:r>
          </a:p>
          <a:p>
            <a:endParaRPr lang="ru-RU" sz="1200" smtClean="0">
              <a:latin typeface="Times New Roman" pitchFamily="18" charset="0"/>
              <a:cs typeface="Arial" charset="0"/>
            </a:endParaRPr>
          </a:p>
          <a:p>
            <a:endParaRPr lang="ru-RU" sz="1200" smtClean="0">
              <a:latin typeface="Times New Roman" pitchFamily="18" charset="0"/>
              <a:cs typeface="Arial" charset="0"/>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Grp="1"/>
          </p:cNvSpPr>
          <p:nvPr>
            <p:ph type="title" idx="4294967295"/>
          </p:nvPr>
        </p:nvSpPr>
        <p:spPr/>
        <p:txBody>
          <a:bodyPr/>
          <a:lstStyle/>
          <a:p>
            <a:pPr algn="ctr"/>
            <a:r>
              <a:rPr lang="ru-RU" sz="2400" b="1" smtClean="0">
                <a:latin typeface="Times New Roman" pitchFamily="18" charset="0"/>
                <a:cs typeface="Arial" charset="0"/>
              </a:rPr>
              <a:t>Правовой режим гарантийного депозита</a:t>
            </a:r>
          </a:p>
        </p:txBody>
      </p:sp>
      <p:sp>
        <p:nvSpPr>
          <p:cNvPr id="57347" name="Text Box 3"/>
          <p:cNvSpPr txBox="1">
            <a:spLocks noGrp="1"/>
          </p:cNvSpPr>
          <p:nvPr>
            <p:ph type="body" idx="4294967295"/>
          </p:nvPr>
        </p:nvSpPr>
        <p:spPr/>
        <p:txBody>
          <a:bodyPr/>
          <a:lstStyle/>
          <a:p>
            <a:endParaRPr lang="ru-RU" smtClean="0">
              <a:latin typeface="Arial" charset="0"/>
              <a:cs typeface="Arial" charset="0"/>
            </a:endParaRPr>
          </a:p>
          <a:p>
            <a:r>
              <a:rPr lang="ru-RU" smtClean="0">
                <a:latin typeface="Arial" charset="0"/>
                <a:cs typeface="Arial" charset="0"/>
              </a:rPr>
              <a:t>Открывается на счете по учету депозита.</a:t>
            </a:r>
          </a:p>
          <a:p>
            <a:r>
              <a:rPr lang="ru-RU" smtClean="0">
                <a:latin typeface="Arial" charset="0"/>
                <a:cs typeface="Arial" charset="0"/>
              </a:rPr>
              <a:t>Ограничения от требований третьи</a:t>
            </a:r>
            <a:r>
              <a:rPr lang="en-US" smtClean="0">
                <a:latin typeface="Arial" charset="0"/>
                <a:cs typeface="Arial" charset="0"/>
              </a:rPr>
              <a:t>x </a:t>
            </a:r>
            <a:r>
              <a:rPr lang="ru-RU" smtClean="0">
                <a:latin typeface="Arial" charset="0"/>
                <a:cs typeface="Arial" charset="0"/>
              </a:rPr>
              <a:t>лиц не установлены.</a:t>
            </a:r>
          </a:p>
        </p:txBody>
      </p:sp>
    </p:spTree>
  </p:cSld>
  <p:clrMapOvr>
    <a:masterClrMapping/>
  </p:clrMapOvr>
  <p:transition>
    <p:fade thruBlk="1"/>
  </p:transition>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501</TotalTime>
  <Words>1972</Words>
  <Application>Microsoft Office PowerPoint</Application>
  <PresentationFormat>Экран (16:9)</PresentationFormat>
  <Paragraphs>120</Paragraphs>
  <Slides>22</Slides>
  <Notes>22</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3</vt:i4>
      </vt:variant>
      <vt:variant>
        <vt:lpstr>Заголовки слайдов</vt:lpstr>
      </vt:variant>
      <vt:variant>
        <vt:i4>22</vt:i4>
      </vt:variant>
    </vt:vector>
  </HeadingPairs>
  <TitlesOfParts>
    <vt:vector size="30" baseType="lpstr">
      <vt:lpstr>Arial</vt:lpstr>
      <vt:lpstr>Roboto Condensed</vt:lpstr>
      <vt:lpstr>Arvo</vt:lpstr>
      <vt:lpstr>Times New Roman</vt:lpstr>
      <vt:lpstr>Wingdings 2</vt:lpstr>
      <vt:lpstr>Salerio template</vt:lpstr>
      <vt:lpstr>Salerio template</vt:lpstr>
      <vt:lpstr>Salerio template</vt:lpstr>
      <vt:lpstr>Залог прав по договору банковского вклада и гарантийный депозит      29.11.2018</vt:lpstr>
      <vt:lpstr>Правовое регулирование</vt:lpstr>
      <vt:lpstr>Залог прав по договору банковского вклада</vt:lpstr>
      <vt:lpstr>Гарантийный депозит (вклад) </vt:lpstr>
      <vt:lpstr>Условия гарантийного  депозита</vt:lpstr>
      <vt:lpstr>Правовой режим  залога прав по договору банковского вклада</vt:lpstr>
      <vt:lpstr>Правовой режим  (ФЗ «Об исполнительном производстве»)   </vt:lpstr>
      <vt:lpstr>Правовой режим  (налоговое законодательство)</vt:lpstr>
      <vt:lpstr>Правовой режим гарантийного депозита</vt:lpstr>
      <vt:lpstr>Требование об открытии залогового счета</vt:lpstr>
      <vt:lpstr>Законопроект о залоговом счете </vt:lpstr>
      <vt:lpstr>Требования к обеспечиваемому обязательству по договору залога прав по договору банковского вклада</vt:lpstr>
      <vt:lpstr>Требования к обеспечиваемому обязательству по гарантийному депозиту</vt:lpstr>
      <vt:lpstr>Обеспечиваемое обязательство при залоге прав по договору банковского вклада</vt:lpstr>
      <vt:lpstr>Обеспечиваемое обязательство по гарантийному обязательству</vt:lpstr>
      <vt:lpstr>Реализация прав залогодержателя за счет залога прав по договору банковского вклада</vt:lpstr>
      <vt:lpstr>Реализация прав залогодержателя за счет залога прав по договору банковского вклада при банкротстве залогодателя-вкладчика </vt:lpstr>
      <vt:lpstr>Реализация прав кредитора по гарантийному депозиту</vt:lpstr>
      <vt:lpstr>Риски при залоге прав по  договору банковского вклада</vt:lpstr>
      <vt:lpstr>Риски по гарантийному депозиту</vt:lpstr>
      <vt:lpstr>Заключаемые договоры</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Vitaliy Zasypkin</dc:creator>
  <cp:lastModifiedBy>1</cp:lastModifiedBy>
  <cp:revision>129</cp:revision>
  <dcterms:modified xsi:type="dcterms:W3CDTF">2018-11-28T22:07:17Z</dcterms:modified>
</cp:coreProperties>
</file>