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8" r:id="rId2"/>
    <p:sldId id="26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18692-DC77-42AF-B44E-F2895408D99C}" type="datetimeFigureOut">
              <a:rPr lang="en-US" smtClean="0"/>
              <a:pPr/>
              <a:t>10/17/2015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4E493-896C-43D3-B21D-05FE12E4BB6B}" type="slidenum">
              <a:rPr lang="en-US" smtClean="0"/>
              <a:pPr/>
              <a:t>‹#›</a:t>
            </a:fld>
            <a:endParaRPr lang="en-US" dirty="0"/>
          </a:p>
        </p:txBody>
      </p:sp>
    </p:spTree>
    <p:extLst>
      <p:ext uri="{BB962C8B-B14F-4D97-AF65-F5344CB8AC3E}">
        <p14:creationId xmlns:p14="http://schemas.microsoft.com/office/powerpoint/2010/main" xmlns="" val="35444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E3A6B7-6EE4-43FF-A886-4C1142E64E39}" type="datetime1">
              <a:rPr lang="en-US" smtClean="0"/>
              <a:pPr/>
              <a:t>10/17/2015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4FF2CE-DF3B-4C7F-990F-4DE820B5B7B1}" type="datetime1">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E0291-D67B-41A2-B675-5F036AF74778}" type="datetime1">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F2BC1-6454-4DD0-A4AF-EC88832F3109}" type="datetime1">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6D894F-AE13-43DD-9A0F-8B1DE2EF2A30}" type="datetime1">
              <a:rPr lang="en-US" smtClean="0"/>
              <a:pPr/>
              <a:t>10/17/2015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CB298E-E706-457C-929A-B361F2CD9B7F}" type="datetime1">
              <a:rPr lang="en-US" smtClean="0"/>
              <a:pPr/>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771391-58F1-45E5-896A-F576391E46DE}" type="datetime1">
              <a:rPr lang="en-US" smtClean="0"/>
              <a:pPr/>
              <a:t>10/17/2015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031029-1D77-4447-8353-8B591F2D4B99}" type="datetime1">
              <a:rPr lang="en-US" smtClean="0"/>
              <a:pPr/>
              <a:t>10/17/2015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6C325-B922-4B92-8DC0-16007EBC6B3D}" type="datetime1">
              <a:rPr lang="en-US" smtClean="0"/>
              <a:pPr/>
              <a:t>10/17/2015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0C07B0-8DA0-443E-BDE3-321A989DAA87}" type="datetime1">
              <a:rPr lang="en-US" smtClean="0"/>
              <a:pPr/>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D5965E-9DB5-4512-8176-8EEBA34D36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3EA45-2899-48C6-9AE4-FFFB9F13FC3B}" type="datetime1">
              <a:rPr lang="en-US" smtClean="0"/>
              <a:pPr/>
              <a:t>10/17/2015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8D5965E-9DB5-4512-8176-8EEBA34D36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E22571-2081-45CE-9B79-329A3473F7F7}" type="datetime1">
              <a:rPr lang="en-US" smtClean="0"/>
              <a:pPr/>
              <a:t>10/17/2015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D5965E-9DB5-4512-8176-8EEBA34D36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Association of Montenegrin banks for </a:t>
            </a:r>
            <a:r>
              <a:rPr lang="sr-Latn-CS" dirty="0" smtClean="0"/>
              <a:t>IBC</a:t>
            </a:r>
            <a:r>
              <a:rPr lang="en-US" dirty="0" smtClean="0"/>
              <a:t/>
            </a:r>
            <a:br>
              <a:rPr lang="en-US" dirty="0" smtClean="0"/>
            </a:br>
            <a:r>
              <a:rPr lang="en-US" sz="1600" u="sng" dirty="0" smtClean="0"/>
              <a:t>2015</a:t>
            </a:r>
            <a:r>
              <a:rPr lang="en-US" sz="1600" dirty="0" smtClean="0"/>
              <a:t> </a:t>
            </a:r>
            <a:endParaRPr lang="en-US" dirty="0"/>
          </a:p>
        </p:txBody>
      </p:sp>
      <p:sp>
        <p:nvSpPr>
          <p:cNvPr id="3" name="Content Placeholder 2"/>
          <p:cNvSpPr>
            <a:spLocks noGrp="1"/>
          </p:cNvSpPr>
          <p:nvPr>
            <p:ph idx="1"/>
          </p:nvPr>
        </p:nvSpPr>
        <p:spPr/>
        <p:txBody>
          <a:bodyPr>
            <a:normAutofit lnSpcReduction="10000"/>
          </a:bodyPr>
          <a:lstStyle/>
          <a:p>
            <a:pPr lvl="0"/>
            <a:r>
              <a:rPr lang="en-US" sz="1200" dirty="0"/>
              <a:t>Two new banks, the West Bank (Ukrainian capital) and Ziraat Bank (Turkish capital) started operating in the first half of 2015. Accordingly, there are 14 banks operating in Montenegro at the moment</a:t>
            </a:r>
            <a:r>
              <a:rPr lang="en-US" sz="1200" dirty="0" smtClean="0"/>
              <a:t>.</a:t>
            </a:r>
          </a:p>
          <a:p>
            <a:pPr lvl="0"/>
            <a:endParaRPr lang="sr-Latn-ME" sz="1200" dirty="0"/>
          </a:p>
          <a:p>
            <a:pPr lvl="0"/>
            <a:r>
              <a:rPr lang="en-US" sz="1200" dirty="0"/>
              <a:t>The banking sector achieved a positive financial result in the amount of EUR 7.5 million</a:t>
            </a:r>
            <a:r>
              <a:rPr lang="en-US" sz="1200" dirty="0" smtClean="0"/>
              <a:t>.</a:t>
            </a:r>
          </a:p>
          <a:p>
            <a:pPr lvl="0"/>
            <a:endParaRPr lang="sr-Latn-ME" sz="1200" dirty="0"/>
          </a:p>
          <a:p>
            <a:pPr lvl="0"/>
            <a:r>
              <a:rPr lang="en-US" sz="1200" dirty="0"/>
              <a:t>At the end of June 2015, the total capital of banks amounted to EUR 455.3 million, which was EUR 11.3 million or 2.5% more than at the end of 2014</a:t>
            </a:r>
            <a:r>
              <a:rPr lang="en-US" sz="1200" dirty="0" smtClean="0"/>
              <a:t>.</a:t>
            </a:r>
          </a:p>
          <a:p>
            <a:pPr lvl="0"/>
            <a:endParaRPr lang="sr-Latn-ME" sz="1200" dirty="0"/>
          </a:p>
          <a:p>
            <a:pPr lvl="0"/>
            <a:r>
              <a:rPr lang="en-US" sz="1200" dirty="0"/>
              <a:t>EUR 443.6 million in new loans was approved during that period, which was EUR 85 million or 23.7% more than in the first half of the previous year</a:t>
            </a:r>
            <a:r>
              <a:rPr lang="en-US" sz="1200" dirty="0" smtClean="0"/>
              <a:t>.</a:t>
            </a:r>
          </a:p>
          <a:p>
            <a:pPr lvl="0"/>
            <a:endParaRPr lang="sr-Latn-ME" sz="1200" dirty="0"/>
          </a:p>
          <a:p>
            <a:pPr lvl="0"/>
            <a:r>
              <a:rPr lang="en-US" sz="1200" dirty="0"/>
              <a:t>In the first eight months of the current year Montenegro was visited by 1.4 million tourists, or 33% more than in the same period last year</a:t>
            </a:r>
            <a:r>
              <a:rPr lang="en-US" sz="1200" dirty="0" smtClean="0"/>
              <a:t>.</a:t>
            </a:r>
          </a:p>
          <a:p>
            <a:pPr lvl="0"/>
            <a:endParaRPr lang="sr-Latn-ME" sz="1200" dirty="0"/>
          </a:p>
          <a:p>
            <a:pPr lvl="0"/>
            <a:r>
              <a:rPr lang="en-US" sz="1200" dirty="0"/>
              <a:t>It is shown by model forecasts that inflation will range from 1.3% to 2.9% at the end of 2015</a:t>
            </a:r>
            <a:r>
              <a:rPr lang="en-US" sz="1200" dirty="0" smtClean="0"/>
              <a:t>.</a:t>
            </a:r>
          </a:p>
          <a:p>
            <a:pPr lvl="0"/>
            <a:endParaRPr lang="sr-Latn-ME" sz="1200" dirty="0"/>
          </a:p>
          <a:p>
            <a:pPr lvl="0"/>
            <a:r>
              <a:rPr lang="en-US" sz="1200" dirty="0"/>
              <a:t>Projections of macroeconomic and local indicators show that Montenegro's GDP will grow at a rate of 4.3</a:t>
            </a:r>
            <a:r>
              <a:rPr lang="en-US" sz="1200" dirty="0" smtClean="0"/>
              <a:t>%.</a:t>
            </a:r>
          </a:p>
          <a:p>
            <a:pPr lvl="0"/>
            <a:endParaRPr lang="sr-Latn-ME" sz="1200" dirty="0"/>
          </a:p>
          <a:p>
            <a:pPr lvl="0"/>
            <a:r>
              <a:rPr lang="en-US" sz="1200" dirty="0"/>
              <a:t>It is anticipated that the public debt will amount to EUR 2.3 billion or 63.3% of GDP at the end of the year</a:t>
            </a:r>
            <a:r>
              <a:rPr lang="en-US" sz="1200" dirty="0" smtClean="0"/>
              <a:t>.</a:t>
            </a:r>
          </a:p>
          <a:p>
            <a:pPr lvl="0"/>
            <a:endParaRPr lang="sr-Latn-ME" sz="1200" dirty="0"/>
          </a:p>
          <a:p>
            <a:pPr lvl="0"/>
            <a:r>
              <a:rPr lang="en-US" sz="1200" dirty="0"/>
              <a:t>In the fourth quarter, a substantial growth in economic activity is expected as a result of initiating the works on the Bar-Boljare highway section</a:t>
            </a:r>
            <a:r>
              <a:rPr lang="en-US" sz="1200" dirty="0" smtClean="0"/>
              <a:t>.</a:t>
            </a:r>
            <a:endParaRPr lang="sr-Latn-ME" sz="1200" dirty="0"/>
          </a:p>
        </p:txBody>
      </p:sp>
      <p:sp>
        <p:nvSpPr>
          <p:cNvPr id="4" name="Slide Number Placeholder 3"/>
          <p:cNvSpPr>
            <a:spLocks noGrp="1"/>
          </p:cNvSpPr>
          <p:nvPr>
            <p:ph type="sldNum" sz="quarter" idx="12"/>
          </p:nvPr>
        </p:nvSpPr>
        <p:spPr/>
        <p:txBody>
          <a:bodyPr/>
          <a:lstStyle/>
          <a:p>
            <a:fld id="{88D5965E-9DB5-4512-8176-8EEBA34D362B}"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Association of Montenegrin banks for </a:t>
            </a:r>
            <a:r>
              <a:rPr lang="sr-Latn-CS" dirty="0" smtClean="0"/>
              <a:t>IBC </a:t>
            </a:r>
            <a:endParaRPr lang="en-US" dirty="0"/>
          </a:p>
        </p:txBody>
      </p:sp>
      <p:sp>
        <p:nvSpPr>
          <p:cNvPr id="3" name="Content Placeholder 2"/>
          <p:cNvSpPr>
            <a:spLocks noGrp="1"/>
          </p:cNvSpPr>
          <p:nvPr>
            <p:ph idx="1"/>
          </p:nvPr>
        </p:nvSpPr>
        <p:spPr/>
        <p:txBody>
          <a:bodyPr>
            <a:normAutofit/>
          </a:bodyPr>
          <a:lstStyle/>
          <a:p>
            <a:r>
              <a:rPr lang="en-US" sz="1200" dirty="0" smtClean="0"/>
              <a:t>Non-performing </a:t>
            </a:r>
            <a:r>
              <a:rPr lang="en-US" sz="1200" dirty="0"/>
              <a:t>loans have been the biggest problem faced by our banking sector in the recent years. At the end of June 2015 NPLs amounted to EUR 372 million, or 15.6% of total loans. </a:t>
            </a:r>
            <a:r>
              <a:rPr lang="en-US" sz="1200" dirty="0" smtClean="0"/>
              <a:t>                                                                                 In </a:t>
            </a:r>
            <a:r>
              <a:rPr lang="en-US" sz="1200" dirty="0"/>
              <a:t>May of 2015, the Law on Consensual Financial Restructuring of Debts to Financial Institutions was passed. The </a:t>
            </a:r>
            <a:r>
              <a:rPr lang="en-US" sz="1200" dirty="0" smtClean="0"/>
              <a:t> new   Law </a:t>
            </a:r>
            <a:r>
              <a:rPr lang="en-US" sz="1200" dirty="0"/>
              <a:t>regulates the method and conditions of restructuring, and re-regulates the debtor – creditor relations on the principle of voluntariness.  The aim is to consolidate the debtors enabling them to get on with regular business and repay the loan. This procedure can be carried out only for loans to borrowers who have been classified in categories B and C (delay of 90-270 days) in accordance with regulations, and this applies to customers who are solvent but have liquidity problems. This Law will certainly alleviate the issue of high percentage of non-performing loans, but it will not be solved.</a:t>
            </a:r>
            <a:endParaRPr lang="sr-Latn-ME" sz="1200" dirty="0"/>
          </a:p>
          <a:p>
            <a:pPr>
              <a:buNone/>
            </a:pPr>
            <a:endParaRPr lang="sr-Latn-CS" sz="1200" dirty="0" smtClean="0"/>
          </a:p>
          <a:p>
            <a:r>
              <a:rPr lang="en-US" sz="1200" dirty="0"/>
              <a:t>Loans in "Swiss francs" in the amount of EUR 28 million, which were approved by only one bank, were used by 493 </a:t>
            </a:r>
            <a:r>
              <a:rPr lang="en-US" sz="1200" dirty="0" smtClean="0"/>
              <a:t>clients.</a:t>
            </a:r>
            <a:r>
              <a:rPr lang="en-US" sz="1200" dirty="0"/>
              <a:t> </a:t>
            </a:r>
            <a:r>
              <a:rPr lang="en-US" sz="1200" dirty="0" smtClean="0"/>
              <a:t>                                                                                                                                                                                             In </a:t>
            </a:r>
            <a:r>
              <a:rPr lang="en-US" sz="1200" dirty="0"/>
              <a:t>August 2015, the Law on Conversion of Loans in Swiss Francs to Euros was passed. The basis for loan conversion is the amount that the client received in the bank at the time of conclusion of the contract. Hypo -Alpe -Adria Bank is required to make a new calculation of loans with a fixed interest rate of 8.2% annually, within 45 days from the date of entry into force (up to 6 October 2015).</a:t>
            </a:r>
            <a:endParaRPr lang="sr-Latn-ME" sz="1200" dirty="0"/>
          </a:p>
          <a:p>
            <a:pPr>
              <a:buNone/>
            </a:pPr>
            <a:endParaRPr lang="sr-Latn-CS" sz="1200" dirty="0" smtClean="0"/>
          </a:p>
          <a:p>
            <a:pPr>
              <a:buNone/>
            </a:pPr>
            <a:endParaRPr lang="en-US" sz="1200" dirty="0"/>
          </a:p>
        </p:txBody>
      </p:sp>
      <p:sp>
        <p:nvSpPr>
          <p:cNvPr id="4" name="Slide Number Placeholder 3"/>
          <p:cNvSpPr>
            <a:spLocks noGrp="1"/>
          </p:cNvSpPr>
          <p:nvPr>
            <p:ph type="sldNum" sz="quarter" idx="12"/>
          </p:nvPr>
        </p:nvSpPr>
        <p:spPr/>
        <p:txBody>
          <a:bodyPr/>
          <a:lstStyle/>
          <a:p>
            <a:fld id="{88D5965E-9DB5-4512-8176-8EEBA34D362B}" type="slidenum">
              <a:rPr lang="en-US" smtClean="0"/>
              <a:pPr/>
              <a:t>2</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445</TotalTime>
  <Words>532</Words>
  <Application>Microsoft Office PowerPoint</Application>
  <PresentationFormat>On-screen Show (4:3)</PresentationFormat>
  <Paragraphs>24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Association of Montenegrin banks for IBC 2015 </vt:lpstr>
      <vt:lpstr>Association of Montenegrin banks for IBC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38th EBF Associates` meeting BUDVA 30.MAY 2014.</dc:title>
  <dc:creator>xp</dc:creator>
  <cp:lastModifiedBy>novak</cp:lastModifiedBy>
  <cp:revision>160</cp:revision>
  <dcterms:created xsi:type="dcterms:W3CDTF">2014-05-23T06:55:34Z</dcterms:created>
  <dcterms:modified xsi:type="dcterms:W3CDTF">2015-10-17T10:14:34Z</dcterms:modified>
</cp:coreProperties>
</file>