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sldIdLst>
    <p:sldId id="309" r:id="rId2"/>
    <p:sldId id="350" r:id="rId3"/>
    <p:sldId id="372" r:id="rId4"/>
    <p:sldId id="346" r:id="rId5"/>
    <p:sldId id="358" r:id="rId6"/>
    <p:sldId id="347" r:id="rId7"/>
    <p:sldId id="360" r:id="rId8"/>
    <p:sldId id="361" r:id="rId9"/>
    <p:sldId id="362" r:id="rId10"/>
    <p:sldId id="363" r:id="rId11"/>
    <p:sldId id="364" r:id="rId12"/>
    <p:sldId id="365" r:id="rId13"/>
    <p:sldId id="313" r:id="rId14"/>
    <p:sldId id="314" r:id="rId15"/>
    <p:sldId id="315" r:id="rId16"/>
    <p:sldId id="338" r:id="rId17"/>
    <p:sldId id="316" r:id="rId18"/>
    <p:sldId id="339" r:id="rId19"/>
    <p:sldId id="317" r:id="rId20"/>
    <p:sldId id="318" r:id="rId21"/>
    <p:sldId id="319" r:id="rId22"/>
    <p:sldId id="340" r:id="rId23"/>
    <p:sldId id="320" r:id="rId24"/>
    <p:sldId id="321" r:id="rId25"/>
    <p:sldId id="322" r:id="rId26"/>
    <p:sldId id="323" r:id="rId27"/>
    <p:sldId id="324" r:id="rId28"/>
    <p:sldId id="336" r:id="rId29"/>
    <p:sldId id="373" r:id="rId30"/>
    <p:sldId id="366" r:id="rId31"/>
    <p:sldId id="367" r:id="rId32"/>
    <p:sldId id="368" r:id="rId33"/>
    <p:sldId id="369" r:id="rId34"/>
    <p:sldId id="370" r:id="rId35"/>
    <p:sldId id="371" r:id="rId36"/>
    <p:sldId id="376" r:id="rId37"/>
    <p:sldId id="374" r:id="rId38"/>
    <p:sldId id="375" r:id="rId39"/>
    <p:sldId id="377" r:id="rId40"/>
    <p:sldId id="302" r:id="rId41"/>
    <p:sldId id="272" r:id="rId42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8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4364822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09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360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29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7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759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84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17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363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033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69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3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117692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Уровень текста 1</a:t>
            </a:r>
          </a:p>
          <a:p>
            <a:pPr lvl="1">
              <a:defRPr sz="1800"/>
            </a:pPr>
            <a:r>
              <a:rPr sz="1400"/>
              <a:t>Уровень текста 2</a:t>
            </a:r>
          </a:p>
          <a:p>
            <a:pPr lvl="2">
              <a:defRPr sz="1800"/>
            </a:pPr>
            <a:r>
              <a:rPr sz="1400"/>
              <a:t>Уровень текста 3</a:t>
            </a:r>
          </a:p>
          <a:p>
            <a:pPr lvl="3">
              <a:defRPr sz="1800"/>
            </a:pPr>
            <a:r>
              <a:rPr sz="1400"/>
              <a:t>Уровень текста 4</a:t>
            </a:r>
          </a:p>
          <a:p>
            <a:pPr lvl="4">
              <a:defRPr sz="1800"/>
            </a:pPr>
            <a:r>
              <a:rPr sz="1400"/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mea01.safelinks.protection.outlook.com/?url=http://irr.ru/&amp;data=02|01|vadim.buzhor@ru.abb.com|03f9830855f4407de01508d5883a0910|372ee9e09ce04033a64ac07073a91ecd|0|0|636564705212355999&amp;sdata=vOiMxC63MZbd3dlQfIvlk%2BhKQYfT6HXXBt3rd3SMeZc%3D&amp;reserved=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mea01.safelinks.protection.outlook.com/?url=http://irr.ru/&amp;data=02|01|vadim.buzhor@ru.abb.com|03f9830855f4407de01508d5883a0910|372ee9e09ce04033a64ac07073a91ecd|0|0|636564705212355999&amp;sdata=vOiMxC63MZbd3dlQfIvlk%2BhKQYfT6HXXBt3rd3SMeZc%3D&amp;reserved=0" TargetMode="External"/><Relationship Id="rId2" Type="http://schemas.openxmlformats.org/officeDocument/2006/relationships/hyperlink" Target="https://emea01.safelinks.protection.outlook.com/?url=http://avito.ru/&amp;data=02|01|vadim.buzhor@ru.abb.com|03f9830855f4407de01508d5883a0910|372ee9e09ce04033a64ac07073a91ecd|0|0|636564705212355999&amp;sdata=UGbRcO2hYp66uYE%2BvRdWIyVIvzL8BgJFG3R7aNBDlAI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p.katkov@katkovpartners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5" Type="http://schemas.openxmlformats.org/officeDocument/2006/relationships/hyperlink" Target="mailto:a.katkov@katkovpartners.ru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42843" y="142852"/>
            <a:ext cx="8858314" cy="6572295"/>
          </a:xfrm>
          <a:prstGeom prst="rect">
            <a:avLst/>
          </a:prstGeom>
          <a:ln w="12700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1556792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ru-RU" sz="4400" b="1" dirty="0" smtClean="0"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ru-RU" sz="4400" b="1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sz="4400" b="1" dirty="0" smtClean="0">
                <a:latin typeface="Century Gothic"/>
                <a:ea typeface="Century Gothic"/>
                <a:cs typeface="Century Gothic"/>
                <a:sym typeface="Century Gothic"/>
              </a:rPr>
              <a:t>КАТКОВ</a:t>
            </a:r>
            <a:r>
              <a:rPr sz="4400" dirty="0" smtClean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sz="4400" dirty="0">
                <a:latin typeface="Century Gothic"/>
                <a:ea typeface="Century Gothic"/>
                <a:cs typeface="Century Gothic"/>
                <a:sym typeface="Century Gothic"/>
              </a:rPr>
              <a:t>И ПАРТНЕРЫ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079612" y="3212976"/>
            <a:ext cx="6984776" cy="151216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1800" b="1" dirty="0">
              <a:solidFill>
                <a:srgbClr val="DE0000"/>
              </a:solidFill>
              <a:latin typeface="Century Gothic"/>
              <a:ea typeface="Century Gothic"/>
              <a:cs typeface="Century Gothic"/>
            </a:endParaRPr>
          </a:p>
          <a:p>
            <a:r>
              <a:rPr lang="ru-RU" sz="1800" b="1" dirty="0">
                <a:solidFill>
                  <a:srgbClr val="DE0000"/>
                </a:solidFill>
                <a:latin typeface="Century Gothic"/>
                <a:ea typeface="Century Gothic"/>
                <a:cs typeface="Century Gothic"/>
              </a:rPr>
              <a:t>Охрана, защита и капитализация нематериальных активов и инновационных разработок </a:t>
            </a:r>
            <a:r>
              <a:rPr lang="ru-RU" sz="1800" b="1" dirty="0" smtClean="0">
                <a:solidFill>
                  <a:srgbClr val="DE0000"/>
                </a:solidFill>
                <a:latin typeface="Century Gothic"/>
                <a:ea typeface="Century Gothic"/>
                <a:cs typeface="Century Gothic"/>
              </a:rPr>
              <a:t>банка.</a:t>
            </a:r>
            <a:endParaRPr sz="1800" b="1" dirty="0">
              <a:solidFill>
                <a:srgbClr val="DE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2880038" y="5717587"/>
            <a:ext cx="3383924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ctr" defTabSz="449262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300" b="1" dirty="0" err="1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Павел</a:t>
            </a:r>
            <a:r>
              <a:rPr sz="1300" b="1" dirty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sz="1300" b="1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КАТКОВ</a:t>
            </a:r>
            <a:endParaRPr lang="ru-RU" sz="1300" b="1" dirty="0" smtClean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ctr" defTabSz="449262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старший партнёр</a:t>
            </a:r>
            <a:endParaRPr sz="1300" dirty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ctr" defTabSz="449262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«</a:t>
            </a:r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КАТКОВ и партнеры</a:t>
            </a: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»</a:t>
            </a:r>
            <a:endParaRPr sz="1300" dirty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ctr"/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29</a:t>
            </a: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/</a:t>
            </a:r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</a:t>
            </a: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/1</a:t>
            </a:r>
            <a:r>
              <a:rPr lang="ru-RU" sz="1300" dirty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1300" dirty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Рисунок 1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">
            <a:off x="4056838" y="663854"/>
            <a:ext cx="1597067" cy="109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16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altLang="ru-RU" sz="431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Риски, </a:t>
            </a:r>
            <a:r>
              <a:rPr lang="ru-RU" altLang="ru-RU" sz="23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вытекающие из закона или иного НПА.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рисков при создании ИС 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рамках </a:t>
            </a:r>
            <a:r>
              <a:rPr lang="ru-RU" sz="26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гражданско-правовых, трудовых</a:t>
            </a:r>
            <a:r>
              <a:rPr lang="ru-RU" sz="26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отношений, возникающих </a:t>
            </a:r>
            <a:r>
              <a:rPr lang="ru-RU" sz="2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силу закона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независимо от положений договора (примеры норм):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случае создания ИС работниками в рамках трудовых отношений – права могут «автоматически» вернуться им в силу закона (ст.1295 ГК РФ</a:t>
            </a:r>
            <a:r>
              <a:rPr lang="en-US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случае создания ИС подрядчиками – подрядчик «автоматически» имеет лицензию в силу закона (ст.1296 ГК РФ), если стороны не оговорят иного.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случае создания ИС авторами по договору авторского заказа (ст.1288 ГК РФ), автор праве требовать увеличения сроков создания произведения в силу закона, т.н. «льготный срок».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и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т.д.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04885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Служебные произведения </a:t>
            </a: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ст.1295 ГК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РФ, извлечение). 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40000" lnSpcReduction="20000"/>
          </a:bodyPr>
          <a:lstStyle/>
          <a:p>
            <a:pPr marL="0" indent="0">
              <a:buNone/>
            </a:pPr>
            <a:endParaRPr lang="ru-RU" sz="37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700" dirty="0" smtClean="0">
                <a:latin typeface="Century Gothic" panose="020B0502020202020204" pitchFamily="34" charset="0"/>
              </a:rPr>
              <a:t>2. Исключительное право на служебное произведение принадлежит работодателю, если трудовым или гражданско-правовым договором между работодателем и автором не предусмотрено иное.</a:t>
            </a:r>
          </a:p>
          <a:p>
            <a:pPr marL="0" indent="0">
              <a:buNone/>
            </a:pPr>
            <a:r>
              <a:rPr lang="ru-RU" sz="37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Если </a:t>
            </a: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работодатель </a:t>
            </a:r>
            <a:r>
              <a:rPr lang="ru-RU" sz="3700" b="1" dirty="0">
                <a:latin typeface="Century Gothic" panose="020B0502020202020204" pitchFamily="34" charset="0"/>
              </a:rPr>
              <a:t>в течение трех лет со дня, когда служебное произведение было предоставлено в его распоряжение</a:t>
            </a: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не начнет использование</a:t>
            </a:r>
            <a:r>
              <a:rPr lang="ru-RU" sz="3700" b="1" dirty="0">
                <a:latin typeface="Century Gothic" panose="020B0502020202020204" pitchFamily="34" charset="0"/>
              </a:rPr>
              <a:t> этого </a:t>
            </a: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произведения</a:t>
            </a:r>
            <a:r>
              <a:rPr lang="ru-RU" sz="3700" b="1" dirty="0">
                <a:latin typeface="Century Gothic" panose="020B0502020202020204" pitchFamily="34" charset="0"/>
              </a:rPr>
              <a:t>, не передаст исключительное право на него другому лицу или не сообщит автору о сохранении произведения в тайне, </a:t>
            </a: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исключительное право </a:t>
            </a:r>
            <a:r>
              <a:rPr lang="ru-RU" sz="3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на служебное произведение </a:t>
            </a: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возвращается автору.</a:t>
            </a:r>
          </a:p>
          <a:p>
            <a:pPr marL="0" indent="0">
              <a:buNone/>
            </a:pPr>
            <a:r>
              <a:rPr lang="ru-RU" sz="3700" dirty="0">
                <a:latin typeface="Century Gothic" panose="020B0502020202020204" pitchFamily="34" charset="0"/>
              </a:rPr>
              <a:t>Если работодатель в срок, предусмотренный в абзаце втором настоящего пункта, начнет использование служебного произведения или передаст исключительное право другому лицу, автор имеет право на вознаграждение. Автор приобретает указанное право на вознаграждение и в случае, когда работодатель принял решение о сохранении служебного произведения в тайне и по этой причине не начал использование этого произведения в указанный срок. Размер вознаграждения, условия и порядок его выплаты работодателем определяются договором между ним и работником, а в случае спора </a:t>
            </a:r>
            <a:r>
              <a:rPr lang="ru-RU" sz="3700" dirty="0" smtClean="0">
                <a:latin typeface="Century Gothic" panose="020B0502020202020204" pitchFamily="34" charset="0"/>
              </a:rPr>
              <a:t>– судом</a:t>
            </a:r>
            <a:r>
              <a:rPr lang="ru-RU" sz="3700" dirty="0">
                <a:latin typeface="Century Gothic" panose="020B0502020202020204" pitchFamily="34" charset="0"/>
              </a:rPr>
              <a:t> </a:t>
            </a:r>
            <a:r>
              <a:rPr lang="ru-RU" sz="3700" dirty="0" smtClean="0">
                <a:latin typeface="Century Gothic" panose="020B0502020202020204" pitchFamily="34" charset="0"/>
              </a:rPr>
              <a:t>                                            (п.2 ст.1295 ГК РФ, абз.1-3).</a:t>
            </a:r>
            <a:endParaRPr lang="ru-RU" sz="37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7819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Произведения</a:t>
            </a: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, созданные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по заказу подрядчиком </a:t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ст.1296 ГК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РФ, извлечение). 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32500" lnSpcReduction="20000"/>
          </a:bodyPr>
          <a:lstStyle/>
          <a:p>
            <a:pPr marL="0" indent="0">
              <a:buNone/>
            </a:pPr>
            <a:endParaRPr lang="ru-RU" sz="37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7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40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Century Gothic" panose="020B0502020202020204" pitchFamily="34" charset="0"/>
              </a:rPr>
              <a:t>1</a:t>
            </a:r>
            <a:r>
              <a:rPr lang="ru-RU" sz="4000" dirty="0">
                <a:latin typeface="Century Gothic" panose="020B0502020202020204" pitchFamily="34" charset="0"/>
              </a:rPr>
              <a:t>. Исключительное право на программу для ЭВМ, базу данных или иное произведение, созданные по договору, предметом которого было создание такого произведения (по заказу), принадлежит заказчику, если договором между подрядчиком (исполнителем) и заказчиком не предусмотрено иное.</a:t>
            </a:r>
          </a:p>
          <a:p>
            <a:pPr marL="0" indent="0">
              <a:buNone/>
            </a:pPr>
            <a:r>
              <a:rPr lang="ru-RU" sz="4000" dirty="0">
                <a:latin typeface="Century Gothic" panose="020B0502020202020204" pitchFamily="34" charset="0"/>
              </a:rPr>
              <a:t>2. В случае, если исключительное право на произведение в соответствии с пунктом 1 настоящей статьи принадлежит заказчику, </a:t>
            </a:r>
            <a:r>
              <a:rPr lang="ru-RU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подрядчик (исполнитель) вправе, </a:t>
            </a:r>
            <a:r>
              <a:rPr lang="ru-RU" sz="4000" b="1" dirty="0">
                <a:latin typeface="Century Gothic" panose="020B0502020202020204" pitchFamily="34" charset="0"/>
              </a:rPr>
              <a:t>поскольку договором не предусмотрено иное</a:t>
            </a:r>
            <a:r>
              <a:rPr lang="ru-RU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использовать такое произведение для собственных нужд </a:t>
            </a:r>
            <a:r>
              <a:rPr lang="ru-RU" sz="4000" dirty="0">
                <a:latin typeface="Century Gothic" panose="020B0502020202020204" pitchFamily="34" charset="0"/>
              </a:rPr>
              <a:t>на условиях безвозмездной простой (неисключительной)</a:t>
            </a:r>
            <a:r>
              <a:rPr lang="ru-RU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 лицензии </a:t>
            </a:r>
            <a:r>
              <a:rPr lang="ru-RU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в течение всего срока действия исключительного права.</a:t>
            </a:r>
          </a:p>
          <a:p>
            <a:pPr marL="0" indent="0">
              <a:buNone/>
            </a:pPr>
            <a:r>
              <a:rPr lang="ru-RU" sz="4000" dirty="0">
                <a:latin typeface="Century Gothic" panose="020B0502020202020204" pitchFamily="34" charset="0"/>
              </a:rPr>
              <a:t>3. В случае, когда в соответствии с договором между подрядчиком (исполнителем) и заказчиком исключительное право на произведение принадлежит подрядчику (исполнителю), заказчик вправе использовать такое произведение в целях, для достижения которых был заключен соответствующий договор, на условиях безвозмездной простой (неисключительной) лицензии в течение всего срока действия исключительного права, если договором не предусмотрено </a:t>
            </a:r>
            <a:r>
              <a:rPr lang="ru-RU" sz="4000" dirty="0" smtClean="0">
                <a:latin typeface="Century Gothic" panose="020B0502020202020204" pitchFamily="34" charset="0"/>
              </a:rPr>
              <a:t>иное (п.1-3 ст.1296 ГК РФ)</a:t>
            </a:r>
            <a:endParaRPr lang="ru-RU" sz="40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9982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 smtClean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Судебная практика.</a:t>
            </a:r>
            <a:endParaRPr lang="ru-RU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 fontAlgn="base">
              <a:buNone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851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какие вопросы задаст судья?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457200" lvl="0" indent="-457200">
              <a:buAutoNum type="arabicPeriod"/>
            </a:pPr>
            <a:r>
              <a:rPr lang="ru-RU" sz="2000" b="1" dirty="0" smtClean="0">
                <a:latin typeface="Century Gothic" panose="020B0502020202020204" pitchFamily="34" charset="0"/>
              </a:rPr>
              <a:t>Входило ли создание РИД в служебные обязанности?</a:t>
            </a:r>
          </a:p>
          <a:p>
            <a:pPr marL="457200" lvl="0" indent="-457200">
              <a:buAutoNum type="arabicPeriod"/>
            </a:pPr>
            <a:r>
              <a:rPr lang="ru-RU" sz="2000" b="1" dirty="0" smtClean="0">
                <a:latin typeface="Century Gothic" panose="020B0502020202020204" pitchFamily="34" charset="0"/>
              </a:rPr>
              <a:t>Был ли РИД создан по служебному заданию?</a:t>
            </a:r>
          </a:p>
          <a:p>
            <a:pPr marL="457200" lvl="0" indent="-457200">
              <a:buAutoNum type="arabicPeriod"/>
            </a:pPr>
            <a:r>
              <a:rPr lang="ru-RU" sz="2000" b="1" dirty="0" smtClean="0">
                <a:latin typeface="Century Gothic" panose="020B0502020202020204" pitchFamily="34" charset="0"/>
              </a:rPr>
              <a:t>Перешли ли права работодателю / заказчику?</a:t>
            </a:r>
          </a:p>
          <a:p>
            <a:pPr marL="457200" lvl="0" indent="-457200">
              <a:buAutoNum type="arabicPeriod"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ru-RU" sz="2000" dirty="0" smtClean="0">
                <a:latin typeface="Century Gothic" panose="020B0502020202020204" pitchFamily="34" charset="0"/>
              </a:rPr>
              <a:t>Специальные вопросы (</a:t>
            </a:r>
            <a:r>
              <a:rPr lang="ru-RU" sz="2000" dirty="0" err="1" smtClean="0">
                <a:latin typeface="Century Gothic" panose="020B0502020202020204" pitchFamily="34" charset="0"/>
              </a:rPr>
              <a:t>СЭДы</a:t>
            </a:r>
            <a:r>
              <a:rPr lang="ru-RU" sz="2000" dirty="0" smtClean="0">
                <a:latin typeface="Century Gothic" panose="020B0502020202020204" pitchFamily="34" charset="0"/>
              </a:rPr>
              <a:t>, Соглашение о вознаграждении, прочее).</a:t>
            </a: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82100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практика (1)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sz="1800" b="1" dirty="0">
                <a:latin typeface="Ubuntu"/>
              </a:rPr>
              <a:t>И</a:t>
            </a:r>
            <a:r>
              <a:rPr lang="ru-RU" sz="1800" b="1" dirty="0" smtClean="0">
                <a:latin typeface="Ubuntu"/>
              </a:rPr>
              <a:t>з </a:t>
            </a:r>
            <a:r>
              <a:rPr lang="ru-RU" sz="1800" b="1" dirty="0">
                <a:latin typeface="Ubuntu"/>
              </a:rPr>
              <a:t>документов, регламентирующих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трудовые обязанности</a:t>
            </a:r>
            <a:r>
              <a:rPr lang="ru-RU" sz="1800" b="1" dirty="0">
                <a:latin typeface="Ubuntu"/>
              </a:rPr>
              <a:t> работника, должно прямо, недвусмысленно следовать, что создание результата интеллектуальной деятельности входит в трудовые обязанности работника</a:t>
            </a:r>
            <a:r>
              <a:rPr lang="ru-RU" sz="1800" dirty="0">
                <a:latin typeface="Ubuntu"/>
              </a:rPr>
              <a:t> (постановление Федерального арбитражного суда (далее - ФАС) Уральского округа от 9 апреля 2012 года </a:t>
            </a:r>
            <a:r>
              <a:rPr lang="ru-RU" sz="1800" b="1" dirty="0">
                <a:latin typeface="Ubuntu"/>
              </a:rPr>
              <a:t>№ Ф09-1837/12 </a:t>
            </a:r>
            <a:r>
              <a:rPr lang="ru-RU" sz="1800" dirty="0">
                <a:latin typeface="Ubuntu"/>
              </a:rPr>
              <a:t>по делу №А60-16550/20111, постановление ФАС Поволжского округа от 18 декабря 2007 года по делу </a:t>
            </a:r>
            <a:r>
              <a:rPr lang="ru-RU" sz="1800" b="1" dirty="0">
                <a:latin typeface="Ubuntu"/>
              </a:rPr>
              <a:t>№ А12-1128/072</a:t>
            </a:r>
            <a:r>
              <a:rPr lang="ru-RU" sz="1800" dirty="0">
                <a:latin typeface="Ubuntu"/>
              </a:rPr>
              <a:t>). </a:t>
            </a:r>
            <a:endParaRPr lang="ru-RU" sz="1800" dirty="0" smtClean="0">
              <a:latin typeface="Ubuntu"/>
            </a:endParaRPr>
          </a:p>
          <a:p>
            <a:pPr lvl="0">
              <a:buFont typeface="Wingdings" panose="05000000000000000000" pitchFamily="2" charset="2"/>
              <a:buChar char="q"/>
            </a:pPr>
            <a:endParaRPr lang="ru-RU" sz="1800" dirty="0">
              <a:latin typeface="Ubuntu"/>
            </a:endParaRPr>
          </a:p>
          <a:p>
            <a:pPr marL="0" lvl="0" indent="0">
              <a:buNone/>
            </a:pPr>
            <a:endParaRPr lang="ru-RU" sz="18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244612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практика (2)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39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marL="0" lvl="0" indent="0">
              <a:buNone/>
            </a:pPr>
            <a:endParaRPr lang="ru-RU" sz="1600" dirty="0">
              <a:latin typeface="Ubuntu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Согласно п. 39.1 Постановления </a:t>
            </a:r>
            <a:r>
              <a:rPr lang="ru-RU" sz="1600" b="1" dirty="0">
                <a:latin typeface="Ubuntu"/>
              </a:rPr>
              <a:t>Пленума Верховного Суда</a:t>
            </a:r>
            <a:r>
              <a:rPr lang="ru-RU" sz="1600" dirty="0">
                <a:latin typeface="Ubuntu"/>
              </a:rPr>
              <a:t> </a:t>
            </a:r>
            <a:r>
              <a:rPr lang="ru-RU" sz="1600" dirty="0" smtClean="0">
                <a:latin typeface="Ubuntu"/>
              </a:rPr>
              <a:t>России </a:t>
            </a:r>
            <a:r>
              <a:rPr lang="ru-RU" sz="1600" dirty="0">
                <a:latin typeface="Ubuntu"/>
              </a:rPr>
              <a:t>№ 5, Пленума ВАС РФ № 29 от 26.03.2009 "О некоторых вопросах, возникших в связи с введением в действие части четвертой Гражданского кодекса Российской Федерации" для определения того, является ли созданное работником после 31.12.2007 </a:t>
            </a:r>
            <a:r>
              <a:rPr lang="ru-RU" sz="1600" dirty="0">
                <a:solidFill>
                  <a:srgbClr val="FF0000"/>
                </a:solidFill>
                <a:latin typeface="Ubuntu"/>
              </a:rPr>
              <a:t>по конкретному заданию</a:t>
            </a:r>
            <a:r>
              <a:rPr lang="ru-RU" sz="1600" dirty="0">
                <a:latin typeface="Ubuntu"/>
              </a:rPr>
              <a:t> работодателя произведение служебным, необходимо исследовать вопрос о том, входило ли это задание </a:t>
            </a:r>
            <a:r>
              <a:rPr lang="ru-RU" sz="1600" dirty="0">
                <a:solidFill>
                  <a:srgbClr val="FF0000"/>
                </a:solidFill>
                <a:latin typeface="Ubuntu"/>
              </a:rPr>
              <a:t>в пределы трудовых обязанностей работника. </a:t>
            </a:r>
            <a:r>
              <a:rPr lang="ru-RU" sz="1600" dirty="0">
                <a:latin typeface="Ubuntu"/>
              </a:rPr>
              <a:t>Если такое задание работодателя в его трудовые обязанности не входило, то созданное произведение не может рассматриваться как служебное - исключительное право на него принадлежит работнику, его использование работодателем возможно лишь на основании отдельного соглашения с работником и при условии выплаты ему вознаграждения.</a:t>
            </a:r>
          </a:p>
          <a:p>
            <a:pPr marL="0" lvl="0" indent="0">
              <a:buNone/>
            </a:pPr>
            <a:endParaRPr lang="ru-RU" sz="16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899901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практика (3)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Ubuntu"/>
              </a:rPr>
              <a:t>В постановлении </a:t>
            </a:r>
            <a:r>
              <a:rPr lang="ru-RU" sz="1600" dirty="0">
                <a:latin typeface="Ubuntu"/>
              </a:rPr>
              <a:t>по делу </a:t>
            </a:r>
            <a:r>
              <a:rPr lang="ru-RU" sz="1600" b="1" dirty="0">
                <a:latin typeface="Ubuntu"/>
              </a:rPr>
              <a:t>№А12-1128/07 </a:t>
            </a:r>
            <a:r>
              <a:rPr lang="ru-RU" sz="1600" dirty="0">
                <a:latin typeface="Ubuntu"/>
              </a:rPr>
              <a:t>Федеральный арбитражный суд Поволжского округа посчитал недоказанным, что произведение создано при исполнении трудовых обязанностей, обосновав решение следующим образом: «</a:t>
            </a:r>
            <a:r>
              <a:rPr lang="ru-RU" sz="1600" b="1" dirty="0">
                <a:latin typeface="Ubuntu"/>
              </a:rPr>
              <a:t>В</a:t>
            </a:r>
            <a:r>
              <a:rPr lang="ru-RU" sz="1600" dirty="0">
                <a:latin typeface="Ubuntu"/>
              </a:rPr>
              <a:t> </a:t>
            </a:r>
            <a:r>
              <a:rPr lang="ru-RU" sz="1600" b="1" dirty="0">
                <a:latin typeface="Ubuntu"/>
              </a:rPr>
              <a:t>договоре не оговорены конкретные трудовые обязанности работник</a:t>
            </a:r>
            <a:r>
              <a:rPr lang="ru-RU" sz="1600" dirty="0">
                <a:latin typeface="Ubuntu"/>
              </a:rPr>
              <a:t>а, в том числе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выполнение служебных заданий в виде изготовления авторских служебных произведений</a:t>
            </a:r>
            <a:r>
              <a:rPr lang="ru-RU" sz="1600" dirty="0">
                <a:latin typeface="Ubuntu"/>
              </a:rPr>
              <a:t>. В материалы дела не представлено доказательств того, что журналистка, изготавливая произведения, выполняла служебное задание, а не реализовывала свое творчество самостоятельно, как автор» (постановление ФАС Поволжского округа от 18 декабря 2007 года по делу № </a:t>
            </a:r>
            <a:r>
              <a:rPr lang="ru-RU" sz="1600" dirty="0" smtClean="0">
                <a:latin typeface="Ubuntu"/>
              </a:rPr>
              <a:t>А12-1128/07).</a:t>
            </a:r>
          </a:p>
          <a:p>
            <a:pPr marL="0" lvl="0" indent="0">
              <a:buNone/>
            </a:pPr>
            <a:endParaRPr lang="ru-RU" sz="16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89395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практика (4)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Ubuntu"/>
              </a:rPr>
              <a:t>Суд по интеллектуальным правам (СИП) отмечает, что «не может быть принят в качестве обоснованного и довод истца о том, что при наличии трудового договора между истцом и </a:t>
            </a:r>
            <a:r>
              <a:rPr lang="ru-RU" sz="1600" dirty="0" err="1" smtClean="0">
                <a:latin typeface="Ubuntu"/>
              </a:rPr>
              <a:t>Конюховой</a:t>
            </a:r>
            <a:r>
              <a:rPr lang="ru-RU" sz="1600" dirty="0" smtClean="0">
                <a:latin typeface="Ubuntu"/>
              </a:rPr>
              <a:t> И.Н. факт перехода исключительных прав доказан, поскольку определяющим для признания произведения служебным является факт его создания в рамках трудовых обязанностей или конкретного задания. При этом </a:t>
            </a:r>
            <a:r>
              <a:rPr lang="ru-RU" sz="1600" b="1" dirty="0" smtClean="0">
                <a:latin typeface="Ubuntu"/>
              </a:rPr>
              <a:t>наличие</a:t>
            </a:r>
            <a:r>
              <a:rPr lang="ru-RU" sz="1600" dirty="0" smtClean="0">
                <a:latin typeface="Ubuntu"/>
              </a:rPr>
              <a:t> между истцом и </a:t>
            </a:r>
            <a:r>
              <a:rPr lang="ru-RU" sz="1600" dirty="0" err="1" smtClean="0">
                <a:latin typeface="Ubuntu"/>
              </a:rPr>
              <a:t>Конюховой</a:t>
            </a:r>
            <a:r>
              <a:rPr lang="ru-RU" sz="1600" dirty="0" smtClean="0">
                <a:latin typeface="Ubuntu"/>
              </a:rPr>
              <a:t> И.Н. </a:t>
            </a:r>
            <a:r>
              <a:rPr lang="ru-RU" sz="1600" b="1" dirty="0" smtClean="0">
                <a:latin typeface="Ubuntu"/>
              </a:rPr>
              <a:t>трудового договора само по себе </a:t>
            </a:r>
            <a:r>
              <a:rPr lang="ru-RU" sz="1600" b="1" dirty="0" smtClean="0">
                <a:solidFill>
                  <a:srgbClr val="FF0000"/>
                </a:solidFill>
                <a:latin typeface="Ubuntu"/>
              </a:rPr>
              <a:t>не свидетельствует</a:t>
            </a:r>
            <a:r>
              <a:rPr lang="ru-RU" sz="1600" b="1" dirty="0" smtClean="0">
                <a:latin typeface="Ubuntu"/>
              </a:rPr>
              <a:t> о создании спорного произведения в рамках трудовых обязанностей и служебном характере спорного произведения</a:t>
            </a:r>
            <a:r>
              <a:rPr lang="ru-RU" sz="1600" dirty="0" smtClean="0">
                <a:latin typeface="Ubuntu"/>
              </a:rPr>
              <a:t>, а, следовательно, и о переходе прав от </a:t>
            </a:r>
            <a:r>
              <a:rPr lang="ru-RU" sz="1600" dirty="0" err="1" smtClean="0">
                <a:latin typeface="Ubuntu"/>
              </a:rPr>
              <a:t>Конюховой</a:t>
            </a:r>
            <a:r>
              <a:rPr lang="ru-RU" sz="1600" dirty="0" smtClean="0">
                <a:latin typeface="Ubuntu"/>
              </a:rPr>
              <a:t> И.Н. к истцу.» (Постановление СИП от 25 мая 2016 года, дело </a:t>
            </a:r>
            <a:r>
              <a:rPr lang="ru-RU" sz="1600" b="1" dirty="0" smtClean="0">
                <a:latin typeface="Ubuntu"/>
              </a:rPr>
              <a:t>№ А70-6510/2013</a:t>
            </a:r>
            <a:r>
              <a:rPr lang="ru-RU" sz="1600" dirty="0" smtClean="0">
                <a:latin typeface="Ubuntu"/>
              </a:rPr>
              <a:t>). 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16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881037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практика (5)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Дополнительно следует отметить, что </a:t>
            </a:r>
            <a:r>
              <a:rPr lang="ru-RU" sz="1600" b="1" dirty="0">
                <a:latin typeface="Ubuntu"/>
              </a:rPr>
              <a:t>даже наличие у </a:t>
            </a:r>
            <a:r>
              <a:rPr lang="ru-RU" sz="1600" b="1" dirty="0" smtClean="0">
                <a:latin typeface="Ubuntu"/>
              </a:rPr>
              <a:t>предприятия </a:t>
            </a:r>
            <a:r>
              <a:rPr lang="ru-RU" sz="1600" b="1" dirty="0">
                <a:latin typeface="Ubuntu"/>
              </a:rPr>
              <a:t>патентов на </a:t>
            </a:r>
            <a:r>
              <a:rPr lang="ru-RU" sz="1600" b="1" dirty="0" smtClean="0">
                <a:latin typeface="Ubuntu"/>
              </a:rPr>
              <a:t>соответствующие объекты не </a:t>
            </a:r>
            <a:r>
              <a:rPr lang="ru-RU" sz="1600" b="1" dirty="0">
                <a:latin typeface="Ubuntu"/>
              </a:rPr>
              <a:t>исключает риска их утраты при отсутствии надлежащего оформления перехода прав от авторов/изобретателей к обладателю патента</a:t>
            </a:r>
            <a:r>
              <a:rPr lang="ru-RU" sz="1600" dirty="0">
                <a:latin typeface="Ubuntu"/>
              </a:rPr>
              <a:t> </a:t>
            </a:r>
            <a:r>
              <a:rPr lang="ru-RU" sz="1600" b="1" dirty="0">
                <a:latin typeface="Ubuntu"/>
              </a:rPr>
              <a:t>и, как следствие,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выбытия соответствующих </a:t>
            </a:r>
            <a:r>
              <a:rPr lang="ru-RU" sz="1600" b="1" dirty="0" smtClean="0">
                <a:solidFill>
                  <a:srgbClr val="FF0000"/>
                </a:solidFill>
                <a:latin typeface="Ubuntu"/>
              </a:rPr>
              <a:t>активов из владения предприятия.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600" dirty="0">
              <a:latin typeface="Ubuntu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В подтверждение </a:t>
            </a:r>
            <a:r>
              <a:rPr lang="ru-RU" sz="1600" dirty="0" smtClean="0">
                <a:latin typeface="Ubuntu"/>
              </a:rPr>
              <a:t>- </a:t>
            </a:r>
            <a:r>
              <a:rPr lang="ru-RU" sz="1600" dirty="0">
                <a:latin typeface="Ubuntu"/>
              </a:rPr>
              <a:t>примеры судебной практики CИП в отношении оспаривания </a:t>
            </a:r>
            <a:r>
              <a:rPr lang="ru-RU" sz="1600" dirty="0" smtClean="0">
                <a:latin typeface="Ubuntu"/>
              </a:rPr>
              <a:t>патентов: Решение </a:t>
            </a:r>
            <a:r>
              <a:rPr lang="ru-RU" sz="1600" dirty="0">
                <a:latin typeface="Ubuntu"/>
              </a:rPr>
              <a:t>СИП от 06.07.2016 по делу № СИП-583/2015, Решение СИП от 18.02.2016 по делу № СИП-544/2015, Решение СИП от 25.05.2016 по делу № СИП-648/2015, Решение СИП от 28.10.2016 по делу № СИП-423/2016, Решение СИП от 24.08.2016 по делу № </a:t>
            </a:r>
            <a:r>
              <a:rPr lang="ru-RU" sz="1600" dirty="0" smtClean="0">
                <a:latin typeface="Ubuntu"/>
              </a:rPr>
              <a:t>СИП-203/2016.</a:t>
            </a:r>
            <a:endParaRPr lang="ru-RU" sz="16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338323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Предмет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доклада.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457200" lvl="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Ubuntu"/>
              </a:rPr>
              <a:t>Охрана</a:t>
            </a: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 – что имеем и как оформляем.</a:t>
            </a:r>
          </a:p>
          <a:p>
            <a:pPr marL="457200" lvl="0" indent="-457200" algn="l">
              <a:buAutoNum type="arabicPeriod"/>
            </a:pPr>
            <a:endParaRPr lang="ru-RU" sz="2000" dirty="0" smtClean="0">
              <a:solidFill>
                <a:schemeClr val="tx1"/>
              </a:solidFill>
              <a:latin typeface="Ubuntu"/>
            </a:endParaRPr>
          </a:p>
          <a:p>
            <a:pPr marL="457200" lvl="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Ubuntu"/>
              </a:rPr>
              <a:t>Защита </a:t>
            </a: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– как выявляем и пресекаем незаконное использование.</a:t>
            </a:r>
          </a:p>
          <a:p>
            <a:pPr marL="457200" lvl="0" indent="-457200" algn="l">
              <a:buAutoNum type="arabicPeriod"/>
            </a:pPr>
            <a:endParaRPr lang="ru-RU" sz="2000" b="1" dirty="0" smtClean="0">
              <a:solidFill>
                <a:schemeClr val="tx1"/>
              </a:solidFill>
              <a:latin typeface="Ubuntu"/>
            </a:endParaRPr>
          </a:p>
          <a:p>
            <a:pPr marL="457200" lvl="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Ubuntu"/>
              </a:rPr>
              <a:t>Капитализация</a:t>
            </a: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 – как капитализируем затраты на НМА.</a:t>
            </a: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92339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>
                <a:latin typeface="Ubuntu"/>
              </a:rPr>
              <a:t>Так, в деле </a:t>
            </a:r>
            <a:r>
              <a:rPr lang="ru-RU" sz="1600" b="1" dirty="0">
                <a:latin typeface="Ubuntu"/>
              </a:rPr>
              <a:t>N СИП-583/2015 </a:t>
            </a:r>
            <a:r>
              <a:rPr lang="ru-RU" sz="1600" dirty="0">
                <a:latin typeface="Ubuntu"/>
              </a:rPr>
              <a:t>Суд по интеллектуальным правам </a:t>
            </a:r>
            <a:r>
              <a:rPr lang="ru-RU" sz="1600" b="1" dirty="0">
                <a:latin typeface="Ubuntu"/>
              </a:rPr>
              <a:t>отказал</a:t>
            </a:r>
            <a:r>
              <a:rPr lang="ru-RU" sz="1600" dirty="0">
                <a:latin typeface="Ubuntu"/>
              </a:rPr>
              <a:t> в удовлетворении исковых требований Обществу о признании недействительным патента РФ, полученного его работниками. </a:t>
            </a:r>
            <a:endParaRPr lang="ru-RU" sz="1600" dirty="0" smtClean="0">
              <a:latin typeface="Ubuntu"/>
            </a:endParaRPr>
          </a:p>
          <a:p>
            <a:pPr algn="just"/>
            <a:r>
              <a:rPr lang="ru-RU" sz="1600" dirty="0" smtClean="0">
                <a:latin typeface="Ubuntu"/>
              </a:rPr>
              <a:t>Суд </a:t>
            </a:r>
            <a:r>
              <a:rPr lang="ru-RU" sz="1600" dirty="0">
                <a:latin typeface="Ubuntu"/>
              </a:rPr>
              <a:t>отмечает, что Общество </a:t>
            </a:r>
            <a:r>
              <a:rPr lang="ru-RU" sz="1600" dirty="0" smtClean="0">
                <a:latin typeface="Ubuntu"/>
              </a:rPr>
              <a:t>«</a:t>
            </a:r>
            <a:r>
              <a:rPr lang="ru-RU" sz="1600" b="1" dirty="0" smtClean="0">
                <a:solidFill>
                  <a:srgbClr val="FF0000"/>
                </a:solidFill>
                <a:latin typeface="Ubuntu"/>
              </a:rPr>
              <a:t>не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представило в материалы дела доказательств</a:t>
            </a:r>
            <a:r>
              <a:rPr lang="ru-RU" sz="1600" dirty="0">
                <a:latin typeface="Ubuntu"/>
              </a:rPr>
              <a:t> наличия конкретного задания, данного названным лицам, на создание технического решения или того, </a:t>
            </a:r>
            <a:r>
              <a:rPr lang="ru-RU" sz="1600" b="1" dirty="0">
                <a:latin typeface="Ubuntu"/>
              </a:rPr>
              <a:t>что создание такого технического решения охватывалось их служебными обязанностями</a:t>
            </a:r>
            <a:r>
              <a:rPr lang="ru-RU" sz="1600" dirty="0">
                <a:latin typeface="Ubuntu"/>
              </a:rPr>
              <a:t>.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Должностные регламенты, трудовые договоры в материалы дела не </a:t>
            </a:r>
            <a:r>
              <a:rPr lang="ru-RU" sz="1600" b="1" dirty="0" smtClean="0">
                <a:solidFill>
                  <a:srgbClr val="FF0000"/>
                </a:solidFill>
                <a:latin typeface="Ubuntu"/>
              </a:rPr>
              <a:t>представлены».</a:t>
            </a:r>
            <a:endParaRPr lang="ru-RU" sz="1600" dirty="0">
              <a:solidFill>
                <a:srgbClr val="FF0000"/>
              </a:solidFill>
              <a:latin typeface="Ubuntu"/>
            </a:endParaRPr>
          </a:p>
          <a:p>
            <a:pPr algn="just"/>
            <a:r>
              <a:rPr lang="ru-RU" sz="1600" dirty="0">
                <a:latin typeface="Ubuntu"/>
              </a:rPr>
              <a:t>При этом суд </a:t>
            </a:r>
            <a:r>
              <a:rPr lang="ru-RU" sz="1600" b="1" dirty="0">
                <a:latin typeface="Ubuntu"/>
              </a:rPr>
              <a:t>не принял технологический регламент и технические условия</a:t>
            </a:r>
            <a:r>
              <a:rPr lang="ru-RU" sz="1600" dirty="0">
                <a:latin typeface="Ubuntu"/>
              </a:rPr>
              <a:t>, содержащие указание на разработку их Титовой Н.С. и </a:t>
            </a:r>
            <a:r>
              <a:rPr lang="ru-RU" sz="1600" dirty="0" err="1">
                <a:latin typeface="Ubuntu"/>
              </a:rPr>
              <a:t>Киюц</a:t>
            </a:r>
            <a:r>
              <a:rPr lang="ru-RU" sz="1600" dirty="0">
                <a:latin typeface="Ubuntu"/>
              </a:rPr>
              <a:t> Н.Ф. и согласование с </a:t>
            </a:r>
            <a:r>
              <a:rPr lang="ru-RU" sz="1600" dirty="0" err="1">
                <a:latin typeface="Ubuntu"/>
              </a:rPr>
              <a:t>Клиодтом</a:t>
            </a:r>
            <a:r>
              <a:rPr lang="ru-RU" sz="1600" dirty="0">
                <a:latin typeface="Ubuntu"/>
              </a:rPr>
              <a:t> М.Ф., </a:t>
            </a:r>
            <a:r>
              <a:rPr lang="ru-RU" sz="1600" b="1" dirty="0">
                <a:latin typeface="Ubuntu"/>
              </a:rPr>
              <a:t>в качестве бесспорных и достаточных доказательств авторства этих лиц именно в отношении спорного изобретения</a:t>
            </a:r>
            <a:r>
              <a:rPr lang="ru-RU" sz="1600" dirty="0">
                <a:latin typeface="Ubuntu"/>
              </a:rPr>
              <a:t> (а не создания технической документации), </a:t>
            </a:r>
            <a:r>
              <a:rPr lang="ru-RU" sz="1600" b="1" dirty="0">
                <a:latin typeface="Ubuntu"/>
              </a:rPr>
              <a:t>поскольку в материалах дела отсутствуют иные доказательства, которые бы объективно подтверждали данное обстоятельство</a:t>
            </a:r>
            <a:r>
              <a:rPr lang="ru-RU" sz="1600" dirty="0">
                <a:latin typeface="Ubuntu"/>
              </a:rPr>
              <a:t>.</a:t>
            </a:r>
          </a:p>
          <a:p>
            <a:endParaRPr lang="ru-RU" sz="1600" dirty="0">
              <a:latin typeface="Ubuntu"/>
            </a:endParaRPr>
          </a:p>
          <a:p>
            <a:endParaRPr lang="ru-RU" sz="1600" dirty="0">
              <a:latin typeface="Ubuntu"/>
            </a:endParaRPr>
          </a:p>
        </p:txBody>
      </p:sp>
      <p:sp>
        <p:nvSpPr>
          <p:cNvPr id="4" name="Shape 71"/>
          <p:cNvSpPr txBox="1">
            <a:spLocks/>
          </p:cNvSpPr>
          <p:nvPr/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algn="ctr"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algn="ctr"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algn="ctr">
              <a:defRPr sz="4400">
                <a:latin typeface="Calibri"/>
                <a:ea typeface="Calibri"/>
                <a:cs typeface="Calibri"/>
                <a:sym typeface="Calibri"/>
              </a:defRPr>
            </a:lvl5pPr>
            <a:lvl6pPr algn="ctr">
              <a:defRPr sz="4400">
                <a:latin typeface="Calibri"/>
                <a:ea typeface="Calibri"/>
                <a:cs typeface="Calibri"/>
                <a:sym typeface="Calibri"/>
              </a:defRPr>
            </a:lvl6pPr>
            <a:lvl7pPr algn="ctr">
              <a:defRPr sz="4400">
                <a:latin typeface="Calibri"/>
                <a:ea typeface="Calibri"/>
                <a:cs typeface="Calibri"/>
                <a:sym typeface="Calibri"/>
              </a:defRPr>
            </a:lvl7pPr>
            <a:lvl8pPr algn="ctr">
              <a:defRPr sz="4400">
                <a:latin typeface="Calibri"/>
                <a:ea typeface="Calibri"/>
                <a:cs typeface="Calibri"/>
                <a:sym typeface="Calibri"/>
              </a:defRPr>
            </a:lvl8pPr>
            <a:lvl9pPr algn="ctr">
              <a:defRPr sz="44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практика (6)</a:t>
            </a:r>
            <a:endParaRPr lang="ru-RU"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9685116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Ubuntu"/>
              </a:rPr>
              <a:t>В </a:t>
            </a:r>
            <a:r>
              <a:rPr lang="ru-RU" sz="1600" dirty="0">
                <a:latin typeface="Ubuntu"/>
              </a:rPr>
              <a:t>решение Суда по интеллектуальным правам от 21.09.2015 по делу </a:t>
            </a:r>
            <a:r>
              <a:rPr lang="ru-RU" sz="1600" b="1" dirty="0">
                <a:latin typeface="Ubuntu"/>
              </a:rPr>
              <a:t>N СИП-211/2015</a:t>
            </a:r>
            <a:r>
              <a:rPr lang="ru-RU" sz="1600" dirty="0">
                <a:latin typeface="Ubuntu"/>
              </a:rPr>
              <a:t> было </a:t>
            </a:r>
            <a:r>
              <a:rPr lang="ru-RU" sz="1600" b="1" u="sng" dirty="0">
                <a:latin typeface="Ubuntu"/>
              </a:rPr>
              <a:t>отказано</a:t>
            </a:r>
            <a:r>
              <a:rPr lang="ru-RU" sz="1600" b="1" dirty="0">
                <a:latin typeface="Ubuntu"/>
              </a:rPr>
              <a:t> </a:t>
            </a:r>
            <a:r>
              <a:rPr lang="ru-RU" sz="1600" dirty="0">
                <a:latin typeface="Ubuntu"/>
              </a:rPr>
              <a:t>в удовлетворении требования Конструкторского бюро работодателя о признании недействительным патента на изобретение в части указания работников Истца в качестве патентообладателей со следующей мотивировкой: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«бесспорных доказательств в подтверждение факта того</a:t>
            </a:r>
            <a:r>
              <a:rPr lang="en-US" sz="1600" b="1" dirty="0">
                <a:solidFill>
                  <a:srgbClr val="FF0000"/>
                </a:solidFill>
                <a:latin typeface="Ubuntu"/>
              </a:rPr>
              <a:t>,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что техническое решение</a:t>
            </a:r>
            <a:r>
              <a:rPr lang="ru-RU" sz="1600" dirty="0">
                <a:solidFill>
                  <a:srgbClr val="FF0000"/>
                </a:solidFill>
                <a:latin typeface="Ubuntu"/>
              </a:rPr>
              <a:t> </a:t>
            </a:r>
            <a:r>
              <a:rPr lang="ru-RU" sz="1600" dirty="0">
                <a:latin typeface="Ubuntu"/>
              </a:rPr>
              <a:t>по патенту на изобретение «Многоканальный скользящий токосъемник» по свидетельству Российской Федерации № </a:t>
            </a:r>
            <a:r>
              <a:rPr lang="en-US" sz="1600" dirty="0">
                <a:latin typeface="Ubuntu"/>
              </a:rPr>
              <a:t>2351044 </a:t>
            </a:r>
            <a:r>
              <a:rPr lang="ru-RU" sz="1600" b="1" dirty="0">
                <a:latin typeface="Ubuntu"/>
              </a:rPr>
              <a:t>создано его работниками в связи с выполнением им своих служебных обязанностей или полученного от него конкретного задания</a:t>
            </a:r>
            <a:r>
              <a:rPr lang="en-US" sz="1600" dirty="0">
                <a:solidFill>
                  <a:schemeClr val="tx1"/>
                </a:solidFill>
                <a:latin typeface="Ubuntu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Ubuntu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buntu"/>
              </a:rPr>
              <a:t>не</a:t>
            </a:r>
            <a:r>
              <a:rPr lang="en-US" sz="1600" b="1" dirty="0">
                <a:solidFill>
                  <a:srgbClr val="FF0000"/>
                </a:solidFill>
                <a:latin typeface="Ubuntu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buntu"/>
              </a:rPr>
              <a:t>представило</a:t>
            </a:r>
            <a:r>
              <a:rPr lang="ru-RU" sz="1600" dirty="0" smtClean="0">
                <a:latin typeface="Ubuntu"/>
              </a:rPr>
              <a:t>».</a:t>
            </a:r>
            <a:endParaRPr lang="ru-RU" sz="1600" dirty="0">
              <a:latin typeface="Ubuntu"/>
            </a:endParaRPr>
          </a:p>
        </p:txBody>
      </p:sp>
      <p:sp>
        <p:nvSpPr>
          <p:cNvPr id="4" name="Shape 71"/>
          <p:cNvSpPr txBox="1">
            <a:spLocks/>
          </p:cNvSpPr>
          <p:nvPr/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algn="ctr"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algn="ctr"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algn="ctr">
              <a:defRPr sz="4400">
                <a:latin typeface="Calibri"/>
                <a:ea typeface="Calibri"/>
                <a:cs typeface="Calibri"/>
                <a:sym typeface="Calibri"/>
              </a:defRPr>
            </a:lvl5pPr>
            <a:lvl6pPr algn="ctr">
              <a:defRPr sz="4400">
                <a:latin typeface="Calibri"/>
                <a:ea typeface="Calibri"/>
                <a:cs typeface="Calibri"/>
                <a:sym typeface="Calibri"/>
              </a:defRPr>
            </a:lvl6pPr>
            <a:lvl7pPr algn="ctr">
              <a:defRPr sz="4400">
                <a:latin typeface="Calibri"/>
                <a:ea typeface="Calibri"/>
                <a:cs typeface="Calibri"/>
                <a:sym typeface="Calibri"/>
              </a:defRPr>
            </a:lvl7pPr>
            <a:lvl8pPr algn="ctr">
              <a:defRPr sz="4400">
                <a:latin typeface="Calibri"/>
                <a:ea typeface="Calibri"/>
                <a:cs typeface="Calibri"/>
                <a:sym typeface="Calibri"/>
              </a:defRPr>
            </a:lvl8pPr>
            <a:lvl9pPr algn="ctr">
              <a:defRPr sz="44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практика (7)</a:t>
            </a:r>
            <a:endParaRPr lang="ru-RU"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2218320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Ubuntu"/>
              </a:rPr>
              <a:t>Аналогично </a:t>
            </a:r>
            <a:r>
              <a:rPr lang="ru-RU" sz="1600" dirty="0">
                <a:latin typeface="Ubuntu"/>
              </a:rPr>
              <a:t>было отказано истцу и в деле </a:t>
            </a:r>
            <a:r>
              <a:rPr lang="ru-RU" sz="1600" b="1" dirty="0">
                <a:latin typeface="Ubuntu"/>
              </a:rPr>
              <a:t>N СИП-184/2016 </a:t>
            </a:r>
            <a:r>
              <a:rPr lang="ru-RU" sz="1600" dirty="0">
                <a:latin typeface="Ubuntu"/>
              </a:rPr>
              <a:t>от 21.07.2016. Суд по интеллектуальным правам отметил, что «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анализ буквального содержания договора</a:t>
            </a:r>
            <a:r>
              <a:rPr lang="ru-RU" sz="1600" dirty="0">
                <a:solidFill>
                  <a:srgbClr val="FF0000"/>
                </a:solidFill>
                <a:latin typeface="Ubuntu"/>
              </a:rPr>
              <a:t> </a:t>
            </a:r>
            <a:r>
              <a:rPr lang="ru-RU" sz="1600" dirty="0">
                <a:latin typeface="Ubuntu"/>
              </a:rPr>
              <a:t>от 27.08.2014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не позволяет суду прийти к выводу о том, что в должностные обязанности </a:t>
            </a:r>
            <a:r>
              <a:rPr lang="ru-RU" sz="1600" b="1" dirty="0">
                <a:solidFill>
                  <a:schemeClr val="tx1"/>
                </a:solidFill>
                <a:latin typeface="Ubuntu"/>
              </a:rPr>
              <a:t>ответчика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Ubuntu"/>
              </a:rPr>
              <a:t>в качестве генерального директора общества входило проведение каких-либо исследовательских работ.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 Доказательств</a:t>
            </a:r>
            <a:r>
              <a:rPr lang="ru-RU" sz="1600" dirty="0">
                <a:latin typeface="Ubuntu"/>
              </a:rPr>
              <a:t> того, что </a:t>
            </a:r>
            <a:r>
              <a:rPr lang="ru-RU" sz="1600" dirty="0">
                <a:solidFill>
                  <a:schemeClr val="tx1"/>
                </a:solidFill>
                <a:latin typeface="Ubuntu"/>
              </a:rPr>
              <a:t>ответчик </a:t>
            </a:r>
            <a:r>
              <a:rPr lang="ru-RU" sz="1600" b="1" dirty="0">
                <a:solidFill>
                  <a:schemeClr val="tx1"/>
                </a:solidFill>
                <a:latin typeface="Ubuntu"/>
              </a:rPr>
              <a:t>в качестве генерального директора привлекался к каким-либо исследованиям, осуществляемых обществом, в материалы дела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не представлено.</a:t>
            </a:r>
            <a:r>
              <a:rPr lang="ru-RU" sz="1600" dirty="0">
                <a:latin typeface="Ubuntu"/>
              </a:rPr>
              <a:t> Истцом в материалы дела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не представлено доказательств того</a:t>
            </a:r>
            <a:r>
              <a:rPr lang="ru-RU" sz="1600" dirty="0">
                <a:latin typeface="Ubuntu"/>
              </a:rPr>
              <a:t>, что сложное техническое решение, получившее охрану в качестве изобретения, </a:t>
            </a:r>
            <a:r>
              <a:rPr lang="ru-RU" sz="1600" b="1" dirty="0">
                <a:solidFill>
                  <a:schemeClr val="tx1"/>
                </a:solidFill>
                <a:latin typeface="Ubuntu"/>
              </a:rPr>
              <a:t>в принципе могло быть создано в течение трех месяцев работы ответчика</a:t>
            </a:r>
            <a:r>
              <a:rPr lang="ru-RU" sz="1600" b="1" dirty="0" smtClean="0">
                <a:solidFill>
                  <a:schemeClr val="tx1"/>
                </a:solidFill>
                <a:latin typeface="Ubuntu"/>
              </a:rPr>
              <a:t>».</a:t>
            </a:r>
            <a:endParaRPr lang="ru-RU" sz="1600" dirty="0">
              <a:latin typeface="Ubuntu"/>
            </a:endParaRPr>
          </a:p>
        </p:txBody>
      </p:sp>
      <p:sp>
        <p:nvSpPr>
          <p:cNvPr id="4" name="Shape 71"/>
          <p:cNvSpPr txBox="1">
            <a:spLocks/>
          </p:cNvSpPr>
          <p:nvPr/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algn="ctr"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algn="ctr"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algn="ctr">
              <a:defRPr sz="4400">
                <a:latin typeface="Calibri"/>
                <a:ea typeface="Calibri"/>
                <a:cs typeface="Calibri"/>
                <a:sym typeface="Calibri"/>
              </a:defRPr>
            </a:lvl5pPr>
            <a:lvl6pPr algn="ctr">
              <a:defRPr sz="4400">
                <a:latin typeface="Calibri"/>
                <a:ea typeface="Calibri"/>
                <a:cs typeface="Calibri"/>
                <a:sym typeface="Calibri"/>
              </a:defRPr>
            </a:lvl6pPr>
            <a:lvl7pPr algn="ctr">
              <a:defRPr sz="4400">
                <a:latin typeface="Calibri"/>
                <a:ea typeface="Calibri"/>
                <a:cs typeface="Calibri"/>
                <a:sym typeface="Calibri"/>
              </a:defRPr>
            </a:lvl7pPr>
            <a:lvl8pPr algn="ctr">
              <a:defRPr sz="4400">
                <a:latin typeface="Calibri"/>
                <a:ea typeface="Calibri"/>
                <a:cs typeface="Calibri"/>
                <a:sym typeface="Calibri"/>
              </a:defRPr>
            </a:lvl8pPr>
            <a:lvl9pPr algn="ctr">
              <a:defRPr sz="44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практика (8)</a:t>
            </a:r>
            <a:endParaRPr lang="ru-RU"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32201020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Электронный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документооборот.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Ubuntu"/>
              </a:rPr>
              <a:t>ВАЖНО!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err="1" smtClean="0">
                <a:latin typeface="Ubuntu"/>
              </a:rPr>
              <a:t>СЭДы</a:t>
            </a:r>
            <a:r>
              <a:rPr lang="ru-RU" sz="2000" b="1" dirty="0" smtClean="0">
                <a:latin typeface="Ubuntu"/>
              </a:rPr>
              <a:t> НЕ РАБОТАЮТ – </a:t>
            </a:r>
          </a:p>
          <a:p>
            <a:pPr marL="0" lvl="0" indent="0" algn="ctr">
              <a:buNone/>
            </a:pPr>
            <a:r>
              <a:rPr lang="ru-RU" sz="2000" dirty="0" smtClean="0">
                <a:latin typeface="Ubuntu"/>
              </a:rPr>
              <a:t>СУДУ НУЖНЫ БУМАЖНЫЕ ДОКУМЕНТЫ </a:t>
            </a:r>
          </a:p>
          <a:p>
            <a:pPr marL="0" lvl="0" indent="0" algn="ctr">
              <a:buNone/>
            </a:pPr>
            <a:r>
              <a:rPr lang="ru-RU" sz="2000" dirty="0" smtClean="0">
                <a:latin typeface="Ubuntu"/>
              </a:rPr>
              <a:t>(либо правильная регламентация </a:t>
            </a:r>
            <a:r>
              <a:rPr lang="ru-RU" sz="2000" dirty="0" err="1" smtClean="0">
                <a:latin typeface="Ubuntu"/>
              </a:rPr>
              <a:t>СЭДа</a:t>
            </a:r>
            <a:r>
              <a:rPr lang="ru-RU" sz="2000" dirty="0" smtClean="0">
                <a:latin typeface="Ubuntu"/>
              </a:rPr>
              <a:t>)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021097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СЭД (1).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1 августа 2016 г. Суд по интеллектуальным правам по делу №</a:t>
            </a:r>
            <a:r>
              <a:rPr lang="ru-RU" sz="2000" dirty="0" smtClean="0">
                <a:latin typeface="Ubuntu"/>
              </a:rPr>
              <a:t>СИП-17/2016 </a:t>
            </a:r>
            <a:r>
              <a:rPr lang="ru-RU" sz="2000" dirty="0">
                <a:latin typeface="Ubuntu"/>
              </a:rPr>
              <a:t>постановил отказать правообладателю в иске ввиду отсутствия у него прав на </a:t>
            </a:r>
            <a:r>
              <a:rPr lang="ru-RU" sz="2000" dirty="0" smtClean="0">
                <a:latin typeface="Ubuntu"/>
              </a:rPr>
              <a:t>объект. 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Ubuntu"/>
              </a:rPr>
              <a:t>Из текста судебного акта: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Ubuntu"/>
              </a:rPr>
              <a:t>«</a:t>
            </a:r>
            <a:r>
              <a:rPr lang="ru-RU" sz="1800" dirty="0">
                <a:latin typeface="Ubuntu"/>
              </a:rPr>
              <a:t>из представленных истцом доказательств не усматривается,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с какими именно должностными инструкциями был ознакомлен</a:t>
            </a:r>
            <a:r>
              <a:rPr lang="ru-RU" sz="1800" dirty="0">
                <a:latin typeface="Ubuntu"/>
              </a:rPr>
              <a:t> Петров А.В.,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и что конкретно входило в круг его трудовых обязанностей</a:t>
            </a:r>
            <a:r>
              <a:rPr lang="ru-RU" sz="1800" dirty="0">
                <a:latin typeface="Ubuntu"/>
              </a:rPr>
              <a:t>, а также то, что он получал какое-либо конкретное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служебное задание </a:t>
            </a:r>
            <a:r>
              <a:rPr lang="ru-RU" sz="1800" dirty="0">
                <a:latin typeface="Ubuntu"/>
              </a:rPr>
              <a:t>для создания изобретения по спорному </a:t>
            </a:r>
            <a:r>
              <a:rPr lang="ru-RU" sz="1800" dirty="0" smtClean="0">
                <a:latin typeface="Ubuntu"/>
              </a:rPr>
              <a:t>патенту»;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РЕЗУЛЬТАТ – СУД ФАКТИЧЕСКИ ЛИШИЛ </a:t>
            </a: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ПРАВООБЛАДАТЕЛЯ ПРАВ НА ОБЪЕКТ.</a:t>
            </a:r>
            <a:r>
              <a:rPr lang="ru-RU" sz="2000" dirty="0" smtClean="0">
                <a:latin typeface="Ubuntu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374568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СЭД (2).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1 августа 2016 г. Суд по интеллектуальным правам по делу №</a:t>
            </a:r>
            <a:r>
              <a:rPr lang="ru-RU" sz="2000" dirty="0" smtClean="0">
                <a:latin typeface="Ubuntu"/>
              </a:rPr>
              <a:t>СИП-17/2016 </a:t>
            </a:r>
            <a:r>
              <a:rPr lang="ru-RU" sz="2000" dirty="0">
                <a:latin typeface="Ubuntu"/>
              </a:rPr>
              <a:t>постановил отказать правообладателю в иске ввиду отсутствия у него прав на </a:t>
            </a:r>
            <a:r>
              <a:rPr lang="ru-RU" sz="2000" dirty="0" smtClean="0">
                <a:latin typeface="Ubuntu"/>
              </a:rPr>
              <a:t>объект. 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Ubuntu"/>
              </a:rPr>
              <a:t>Из текста судебного акта: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Ubuntu"/>
              </a:rPr>
              <a:t>«</a:t>
            </a:r>
            <a:r>
              <a:rPr lang="ru-RU" sz="1800" dirty="0" smtClean="0">
                <a:solidFill>
                  <a:srgbClr val="FF0000"/>
                </a:solidFill>
                <a:latin typeface="Ubuntu"/>
              </a:rPr>
              <a:t>Ссылка</a:t>
            </a:r>
            <a:r>
              <a:rPr lang="ru-RU" sz="1800" dirty="0" smtClean="0">
                <a:latin typeface="Ubuntu"/>
              </a:rPr>
              <a:t> </a:t>
            </a:r>
            <a:r>
              <a:rPr lang="ru-RU" sz="1800" dirty="0">
                <a:latin typeface="Ubuntu"/>
              </a:rPr>
              <a:t>представителя истца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на наличие </a:t>
            </a:r>
            <a:r>
              <a:rPr lang="ru-RU" sz="1800" dirty="0">
                <a:latin typeface="Ubuntu"/>
              </a:rPr>
              <a:t>в обществе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системы электронного документооборота</a:t>
            </a:r>
            <a:r>
              <a:rPr lang="ru-RU" sz="1800" dirty="0">
                <a:latin typeface="Ubuntu"/>
              </a:rPr>
              <a:t> и размещения всех должностных инструкций в базе данных, находящейся в доступе всех сотрудников, также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не состоятельна</a:t>
            </a:r>
            <a:r>
              <a:rPr lang="ru-RU" sz="1800" dirty="0">
                <a:latin typeface="Ubuntu"/>
              </a:rPr>
              <a:t>, так как из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представленных документов - договора, акта ввода в эксплуатацию не следует, что данная информация была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доведена до сотрудников </a:t>
            </a:r>
            <a:r>
              <a:rPr lang="ru-RU" sz="1800" b="1" dirty="0" smtClean="0">
                <a:solidFill>
                  <a:srgbClr val="FF0000"/>
                </a:solidFill>
                <a:latin typeface="Ubuntu"/>
              </a:rPr>
              <a:t>общества</a:t>
            </a:r>
            <a:r>
              <a:rPr lang="ru-RU" sz="1800" dirty="0" smtClean="0">
                <a:latin typeface="Ubuntu"/>
              </a:rPr>
              <a:t>»;</a:t>
            </a:r>
            <a:endParaRPr lang="ru-RU" sz="1800" dirty="0">
              <a:latin typeface="Ubuntu"/>
            </a:endParaRP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РЕЗУЛЬТАТ – СУД ФАКТИЧЕСКИ ЛИШИЛ </a:t>
            </a: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ПРАВООБЛАДАТЕЛЯ ПРАВ НА ОБЪЕКТ.</a:t>
            </a:r>
            <a:r>
              <a:rPr lang="ru-RU" sz="2000" dirty="0" smtClean="0">
                <a:latin typeface="Ubuntu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977664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СЭД (3).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1 августа 2016 г. Суд по интеллектуальным правам по делу №</a:t>
            </a:r>
            <a:r>
              <a:rPr lang="ru-RU" sz="2000" dirty="0" smtClean="0">
                <a:latin typeface="Ubuntu"/>
              </a:rPr>
              <a:t>СИП-17/2016 </a:t>
            </a:r>
            <a:r>
              <a:rPr lang="ru-RU" sz="2000" dirty="0">
                <a:latin typeface="Ubuntu"/>
              </a:rPr>
              <a:t>постановил отказать правообладателю в иске ввиду отсутствия у него прав на </a:t>
            </a:r>
            <a:r>
              <a:rPr lang="ru-RU" sz="2000" dirty="0" smtClean="0">
                <a:latin typeface="Ubuntu"/>
              </a:rPr>
              <a:t>объект. 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Ubuntu"/>
              </a:rPr>
              <a:t>Из текста судебного акта: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Ubuntu"/>
              </a:rPr>
              <a:t>«Приложенный 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истцом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скриншот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невозможно признать относимым доказательством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 по делу, так как из него не следует, каким образом и где размещена данная информация, и какое отношение она имеет к обществу и его </a:t>
            </a:r>
            <a:r>
              <a:rPr lang="ru-RU" sz="1800" dirty="0" smtClean="0">
                <a:solidFill>
                  <a:schemeClr val="tx1"/>
                </a:solidFill>
                <a:latin typeface="Ubuntu"/>
              </a:rPr>
              <a:t>работникам»;</a:t>
            </a:r>
            <a:endParaRPr lang="ru-RU" sz="1800" dirty="0">
              <a:solidFill>
                <a:schemeClr val="tx1"/>
              </a:solidFill>
              <a:latin typeface="Ubuntu"/>
            </a:endParaRP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РЕЗУЛЬТАТ – СУД ФАКТИЧЕСКИ ЛИШИЛ </a:t>
            </a:r>
          </a:p>
          <a:p>
            <a:pPr marL="0" lvl="0" indent="0" algn="ctr">
              <a:buNone/>
            </a:pPr>
            <a:r>
              <a:rPr lang="ru-RU" sz="2000" b="1" dirty="0" smtClean="0">
                <a:latin typeface="Ubuntu"/>
              </a:rPr>
              <a:t>ПРАВООБЛАДАТЕЛЯ ПРАВ НА ОБЪЕКТ.</a:t>
            </a:r>
            <a:r>
              <a:rPr lang="ru-RU" sz="2000" dirty="0" smtClean="0">
                <a:latin typeface="Ubuntu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7038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СЭД (4).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Ubuntu"/>
              </a:rPr>
              <a:t>Схожие решения в СОЮ: АПЕЛЛЯЦИОННОЕ </a:t>
            </a:r>
            <a:r>
              <a:rPr lang="ru-RU" sz="2000" dirty="0">
                <a:latin typeface="Ubuntu"/>
              </a:rPr>
              <a:t>ОПРЕДЕЛЕНИЕ </a:t>
            </a:r>
            <a:r>
              <a:rPr lang="ru-RU" sz="2000" dirty="0" smtClean="0">
                <a:latin typeface="Ubuntu"/>
              </a:rPr>
              <a:t>Свердловского областного суда от </a:t>
            </a:r>
            <a:r>
              <a:rPr lang="ru-RU" sz="2000" dirty="0">
                <a:latin typeface="Ubuntu"/>
              </a:rPr>
              <a:t>19 сентября 2014 г. по делу №33-12264/2014.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latin typeface="Ubuntu"/>
              </a:rPr>
              <a:t>Из текста судебного акта: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Ubuntu"/>
              </a:rPr>
              <a:t>«</a:t>
            </a:r>
            <a:r>
              <a:rPr lang="ru-RU" sz="1800" dirty="0" smtClean="0">
                <a:solidFill>
                  <a:srgbClr val="FF0000"/>
                </a:solidFill>
                <a:latin typeface="Ubuntu"/>
              </a:rPr>
              <a:t>Суд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критически оценил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 представленные ответчиком доказательства -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распечатку карточки 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СЭОДО (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системы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электронного документооборота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) и показания свидетеля В., указав, что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распечатка не соответствует требованиям ст. 67 Гражданского процессуального кодекса Российской Федерации и является недопустимым </a:t>
            </a:r>
            <a:r>
              <a:rPr lang="ru-RU" sz="1800" dirty="0" smtClean="0">
                <a:solidFill>
                  <a:srgbClr val="FF0000"/>
                </a:solidFill>
                <a:latin typeface="Ubuntu"/>
              </a:rPr>
              <a:t>доказательством</a:t>
            </a:r>
            <a:r>
              <a:rPr lang="ru-RU" sz="1800" dirty="0" smtClean="0">
                <a:solidFill>
                  <a:schemeClr val="tx1"/>
                </a:solidFill>
                <a:latin typeface="Ubuntu"/>
              </a:rPr>
              <a:t>…».</a:t>
            </a:r>
            <a:endParaRPr lang="ru-RU" sz="1800" dirty="0">
              <a:solidFill>
                <a:schemeClr val="tx1"/>
              </a:solidFill>
              <a:latin typeface="Ubuntu"/>
            </a:endParaRPr>
          </a:p>
          <a:p>
            <a:pPr marL="0" lvl="0" indent="0">
              <a:buNone/>
            </a:pPr>
            <a:r>
              <a:rPr lang="en-US" sz="1800" i="1" dirty="0" smtClean="0">
                <a:latin typeface="Ubuntu"/>
              </a:rPr>
              <a:t>NB</a:t>
            </a:r>
            <a:r>
              <a:rPr lang="ru-RU" sz="1800" i="1" dirty="0" smtClean="0">
                <a:latin typeface="Ubuntu"/>
              </a:rPr>
              <a:t>. Дело о трудовом споре затронуло права на НМА Работодателя!</a:t>
            </a:r>
            <a:endParaRPr lang="ru-RU" sz="1800" i="1" dirty="0">
              <a:latin typeface="Ubuntu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70697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Выводы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из судебной практики.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40"/>
            <a:ext cx="8229600" cy="4708524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sz="1500" b="1" dirty="0" smtClean="0">
                <a:latin typeface="Century Gothic" panose="020B0502020202020204" pitchFamily="34" charset="0"/>
              </a:rPr>
              <a:t>Суд интересует:</a:t>
            </a:r>
          </a:p>
          <a:p>
            <a:pPr lvl="0">
              <a:buAutoNum type="arabicPeriod"/>
            </a:pPr>
            <a:r>
              <a:rPr lang="ru-RU" sz="1500" dirty="0" smtClean="0">
                <a:latin typeface="Century Gothic" panose="020B0502020202020204" pitchFamily="34" charset="0"/>
              </a:rPr>
              <a:t>Входило ли создание РИД в служебные обязанности?</a:t>
            </a:r>
          </a:p>
          <a:p>
            <a:pPr lvl="0">
              <a:buAutoNum type="arabicPeriod"/>
            </a:pPr>
            <a:r>
              <a:rPr lang="ru-RU" sz="1500" dirty="0" smtClean="0">
                <a:latin typeface="Century Gothic" panose="020B0502020202020204" pitchFamily="34" charset="0"/>
              </a:rPr>
              <a:t>Был ли РИД создан по служебному заданию?</a:t>
            </a:r>
          </a:p>
          <a:p>
            <a:pPr lvl="0">
              <a:buAutoNum type="arabicPeriod"/>
            </a:pPr>
            <a:r>
              <a:rPr lang="ru-RU" sz="1500" dirty="0" smtClean="0">
                <a:latin typeface="Century Gothic" panose="020B0502020202020204" pitchFamily="34" charset="0"/>
              </a:rPr>
              <a:t>Перешли ли права работодателю / заказчику?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1500" dirty="0" smtClean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500" b="1" dirty="0" smtClean="0">
                <a:latin typeface="Century Gothic" panose="020B0502020202020204" pitchFamily="34" charset="0"/>
              </a:rPr>
              <a:t>Если Вы применяли систему электронного документооборота</a:t>
            </a:r>
            <a:r>
              <a:rPr lang="ru-RU" sz="1500" dirty="0" smtClean="0">
                <a:latin typeface="Century Gothic" panose="020B0502020202020204" pitchFamily="34" charset="0"/>
              </a:rPr>
              <a:t>, суд отнесётся к ней критически.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1500" dirty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500" b="1" dirty="0" smtClean="0">
                <a:latin typeface="Century Gothic" panose="020B0502020202020204" pitchFamily="34" charset="0"/>
              </a:rPr>
              <a:t>При ответе «да» на любой из нижеуказанных вопросов</a:t>
            </a:r>
            <a:r>
              <a:rPr lang="ru-RU" sz="1500" dirty="0" smtClean="0">
                <a:latin typeface="Century Gothic" panose="020B0502020202020204" pitchFamily="34" charset="0"/>
              </a:rPr>
              <a:t> – </a:t>
            </a:r>
          </a:p>
          <a:p>
            <a:pPr lvl="0">
              <a:buAutoNum type="arabicParenBoth"/>
            </a:pPr>
            <a:r>
              <a:rPr lang="ru-RU" sz="1500" dirty="0" smtClean="0">
                <a:latin typeface="Century Gothic" panose="020B0502020202020204" pitchFamily="34" charset="0"/>
              </a:rPr>
              <a:t>у Вас оформлен только Трудовой договор, </a:t>
            </a:r>
          </a:p>
          <a:p>
            <a:pPr lvl="0">
              <a:buAutoNum type="arabicParenBoth"/>
            </a:pPr>
            <a:r>
              <a:rPr lang="ru-RU" sz="1500" dirty="0" smtClean="0">
                <a:latin typeface="Century Gothic" panose="020B0502020202020204" pitchFamily="34" charset="0"/>
              </a:rPr>
              <a:t>обязанности в Должностной инструкции не прописаны достаточно чётко или ДИ отсутствуют, </a:t>
            </a:r>
          </a:p>
          <a:p>
            <a:pPr lvl="0">
              <a:buAutoNum type="arabicParenBoth"/>
            </a:pPr>
            <a:r>
              <a:rPr lang="ru-RU" sz="1500" dirty="0" smtClean="0">
                <a:latin typeface="Century Gothic" panose="020B0502020202020204" pitchFamily="34" charset="0"/>
              </a:rPr>
              <a:t>Вы не оформляли служебных заданий письменно,</a:t>
            </a:r>
          </a:p>
          <a:p>
            <a:pPr lvl="0">
              <a:buAutoNum type="arabicParenBoth"/>
            </a:pPr>
            <a:r>
              <a:rPr lang="ru-RU" sz="1500" dirty="0" smtClean="0">
                <a:latin typeface="Century Gothic" panose="020B0502020202020204" pitchFamily="34" charset="0"/>
              </a:rPr>
              <a:t>Не выполнены иные требования – </a:t>
            </a:r>
          </a:p>
          <a:p>
            <a:pPr marL="0" lvl="0" indent="0" algn="ctr">
              <a:buNone/>
            </a:pPr>
            <a:r>
              <a:rPr lang="ru-RU" sz="15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Вы скорее всего проиграете дело.</a:t>
            </a: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331261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 smtClean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ЗАЩИТА.</a:t>
            </a:r>
            <a:endParaRPr lang="ru-RU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 fontAlgn="base">
              <a:buNone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356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 smtClean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ОХРАНА.</a:t>
            </a:r>
            <a:endParaRPr lang="ru-RU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 fontAlgn="base">
              <a:buNone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544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b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он-</a:t>
            </a:r>
            <a:r>
              <a:rPr lang="ru-RU" sz="2352" dirty="0" err="1" smtClean="0">
                <a:latin typeface="Century Gothic"/>
                <a:ea typeface="Century Gothic"/>
                <a:cs typeface="Century Gothic"/>
                <a:sym typeface="Century Gothic"/>
              </a:rPr>
              <a:t>лайн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ru-RU" sz="2352" dirty="0" err="1" smtClean="0">
                <a:latin typeface="Century Gothic"/>
                <a:ea typeface="Century Gothic"/>
                <a:cs typeface="Century Gothic"/>
                <a:sym typeface="Century Gothic"/>
              </a:rPr>
              <a:t>офф-лайн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и весь мир.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/>
              <a:t>Термины:</a:t>
            </a:r>
          </a:p>
          <a:p>
            <a:pPr marL="457200" lvl="0" indent="-457200">
              <a:buAutoNum type="arabicPeriod"/>
            </a:pPr>
            <a:r>
              <a:rPr lang="ru-RU" sz="2000" i="1" dirty="0" smtClean="0">
                <a:solidFill>
                  <a:schemeClr val="tx1"/>
                </a:solidFill>
              </a:rPr>
              <a:t>Охрана </a:t>
            </a:r>
            <a:r>
              <a:rPr lang="ru-RU" sz="2000" dirty="0" smtClean="0">
                <a:solidFill>
                  <a:schemeClr val="tx1"/>
                </a:solidFill>
              </a:rPr>
              <a:t>= создание объектов (</a:t>
            </a:r>
            <a:r>
              <a:rPr lang="ru-RU" sz="2000" dirty="0" err="1" smtClean="0">
                <a:solidFill>
                  <a:schemeClr val="tx1"/>
                </a:solidFill>
              </a:rPr>
              <a:t>см.раздел</a:t>
            </a:r>
            <a:r>
              <a:rPr lang="ru-RU" sz="2000" dirty="0" smtClean="0">
                <a:solidFill>
                  <a:schemeClr val="tx1"/>
                </a:solidFill>
              </a:rPr>
              <a:t> об охране).</a:t>
            </a:r>
          </a:p>
          <a:p>
            <a:pPr marL="457200" lvl="0" indent="-457200">
              <a:buAutoNum type="arabicPeriod"/>
            </a:pPr>
            <a:r>
              <a:rPr lang="ru-RU" sz="2000" i="1" dirty="0" smtClean="0">
                <a:solidFill>
                  <a:schemeClr val="tx1"/>
                </a:solidFill>
              </a:rPr>
              <a:t>Защита</a:t>
            </a:r>
            <a:r>
              <a:rPr lang="ru-RU" sz="2000" dirty="0" smtClean="0">
                <a:solidFill>
                  <a:schemeClr val="tx1"/>
                </a:solidFill>
              </a:rPr>
              <a:t> = </a:t>
            </a:r>
            <a:r>
              <a:rPr lang="ru-RU" sz="2000" dirty="0" smtClean="0">
                <a:solidFill>
                  <a:srgbClr val="FF0000"/>
                </a:solidFill>
              </a:rPr>
              <a:t>выявление и пресечение </a:t>
            </a:r>
            <a:r>
              <a:rPr lang="ru-RU" sz="2000" dirty="0" smtClean="0">
                <a:solidFill>
                  <a:schemeClr val="tx1"/>
                </a:solidFill>
              </a:rPr>
              <a:t>нарушений (</a:t>
            </a:r>
            <a:r>
              <a:rPr lang="ru-RU" sz="2000" dirty="0" err="1" smtClean="0">
                <a:solidFill>
                  <a:schemeClr val="tx1"/>
                </a:solidFill>
              </a:rPr>
              <a:t>см.на</a:t>
            </a:r>
            <a:r>
              <a:rPr lang="ru-RU" sz="2000" dirty="0" smtClean="0">
                <a:solidFill>
                  <a:schemeClr val="tx1"/>
                </a:solidFill>
              </a:rPr>
              <a:t> слайде регламент мониторинга).</a:t>
            </a:r>
          </a:p>
          <a:p>
            <a:pPr marL="0" lv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/>
              <a:t>Направления защиты: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он-</a:t>
            </a:r>
            <a:r>
              <a:rPr lang="ru-RU" sz="2000" dirty="0" err="1" smtClean="0">
                <a:solidFill>
                  <a:schemeClr val="tx1"/>
                </a:solidFill>
              </a:rPr>
              <a:t>лайн</a:t>
            </a:r>
            <a:r>
              <a:rPr lang="ru-RU" sz="2000" dirty="0" smtClean="0">
                <a:solidFill>
                  <a:schemeClr val="tx1"/>
                </a:solidFill>
              </a:rPr>
              <a:t> (цифровая среда);</a:t>
            </a:r>
          </a:p>
          <a:p>
            <a:pPr>
              <a:buFontTx/>
              <a:buChar char="-"/>
            </a:pPr>
            <a:r>
              <a:rPr lang="ru-RU" sz="2000" dirty="0" err="1">
                <a:solidFill>
                  <a:schemeClr val="tx1"/>
                </a:solidFill>
              </a:rPr>
              <a:t>о</a:t>
            </a:r>
            <a:r>
              <a:rPr lang="ru-RU" sz="2000" dirty="0" err="1" smtClean="0">
                <a:solidFill>
                  <a:schemeClr val="tx1"/>
                </a:solidFill>
              </a:rPr>
              <a:t>фф-лайн</a:t>
            </a:r>
            <a:r>
              <a:rPr lang="ru-RU" sz="2000" dirty="0" smtClean="0">
                <a:solidFill>
                  <a:schemeClr val="tx1"/>
                </a:solidFill>
              </a:rPr>
              <a:t> (товарная полка);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РФ и страны мира.</a:t>
            </a:r>
          </a:p>
          <a:p>
            <a:pPr marL="0" lvl="0" indent="0">
              <a:buNone/>
            </a:pPr>
            <a:endParaRPr lang="ru-RU" sz="18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919411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 err="1" smtClean="0">
                <a:latin typeface="Century Gothic"/>
                <a:ea typeface="Century Gothic"/>
                <a:cs typeface="Century Gothic"/>
                <a:sym typeface="Century Gothic"/>
              </a:rPr>
              <a:t>офф-лайн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 smtClean="0"/>
              <a:t>Система закупок </a:t>
            </a:r>
            <a:r>
              <a:rPr lang="ru-RU" sz="2000" dirty="0" smtClean="0"/>
              <a:t>(мониторинг – выявление – фиксация – описание – подготовка доказательств к </a:t>
            </a:r>
            <a:r>
              <a:rPr lang="ru-RU" sz="2000" dirty="0" err="1" smtClean="0"/>
              <a:t>претензионно</a:t>
            </a:r>
            <a:r>
              <a:rPr lang="ru-RU" sz="2000" dirty="0" smtClean="0"/>
              <a:t>-исковому и правоохранительному производству).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2000" b="1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1"/>
                </a:solidFill>
              </a:rPr>
              <a:t>Система экспертиз </a:t>
            </a:r>
            <a:r>
              <a:rPr lang="ru-RU" sz="2000" dirty="0" smtClean="0">
                <a:solidFill>
                  <a:schemeClr val="tx1"/>
                </a:solidFill>
              </a:rPr>
              <a:t>(товаров / стоимости, разные экспертные организации, имя, репутация).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1"/>
                </a:solidFill>
              </a:rPr>
              <a:t>Адвокатский пул / судебная команда </a:t>
            </a:r>
            <a:r>
              <a:rPr lang="ru-RU" sz="2000" dirty="0" smtClean="0">
                <a:solidFill>
                  <a:schemeClr val="tx1"/>
                </a:solidFill>
              </a:rPr>
              <a:t>(юристы должны количественно переваривать любой объём).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1"/>
                </a:solidFill>
              </a:rPr>
              <a:t>Креативный подход </a:t>
            </a:r>
            <a:r>
              <a:rPr lang="ru-RU" sz="2000" dirty="0" smtClean="0">
                <a:solidFill>
                  <a:schemeClr val="tx1"/>
                </a:solidFill>
              </a:rPr>
              <a:t>(не только МВД и суд, но и ФАС, </a:t>
            </a:r>
            <a:r>
              <a:rPr lang="ru-RU" sz="2000" dirty="0" err="1" smtClean="0">
                <a:solidFill>
                  <a:schemeClr val="tx1"/>
                </a:solidFill>
              </a:rPr>
              <a:t>Роспотребнадзор</a:t>
            </a:r>
            <a:r>
              <a:rPr lang="ru-RU" sz="2000" dirty="0" smtClean="0">
                <a:solidFill>
                  <a:schemeClr val="tx1"/>
                </a:solidFill>
              </a:rPr>
              <a:t>, ФНС, иные службы).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/>
              <a:t>Региональное присутствие: </a:t>
            </a:r>
            <a:r>
              <a:rPr lang="ru-RU" sz="2000" dirty="0" smtClean="0"/>
              <a:t>на примере нашей федеральной сети – это </a:t>
            </a:r>
            <a:r>
              <a:rPr lang="ru-RU" sz="2000" b="1" dirty="0" smtClean="0">
                <a:solidFill>
                  <a:srgbClr val="FF0000"/>
                </a:solidFill>
              </a:rPr>
              <a:t>все </a:t>
            </a:r>
            <a:r>
              <a:rPr lang="ru-RU" sz="2000" dirty="0" smtClean="0">
                <a:solidFill>
                  <a:srgbClr val="FF0000"/>
                </a:solidFill>
              </a:rPr>
              <a:t>федеральные округа.</a:t>
            </a:r>
          </a:p>
          <a:p>
            <a:pPr marL="0" lvl="0" indent="0">
              <a:buNone/>
            </a:pPr>
            <a:endParaRPr lang="ru-RU" sz="18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740270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он-</a:t>
            </a:r>
            <a:r>
              <a:rPr lang="ru-RU" sz="2352" dirty="0" err="1" smtClean="0">
                <a:latin typeface="Century Gothic"/>
                <a:ea typeface="Century Gothic"/>
                <a:cs typeface="Century Gothic"/>
                <a:sym typeface="Century Gothic"/>
              </a:rPr>
              <a:t>лайн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/>
              <a:t>Автоматизированный </a:t>
            </a:r>
            <a:r>
              <a:rPr lang="ru-RU" sz="2000" b="1" dirty="0"/>
              <a:t>мониторинг</a:t>
            </a:r>
            <a:r>
              <a:rPr lang="ru-RU" sz="2000" dirty="0"/>
              <a:t> </a:t>
            </a:r>
            <a:r>
              <a:rPr lang="ru-RU" sz="2000" dirty="0" smtClean="0"/>
              <a:t>товаров, </a:t>
            </a:r>
            <a:r>
              <a:rPr lang="ru-RU" sz="2000" dirty="0"/>
              <a:t>распространяемых на: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Интернет </a:t>
            </a:r>
            <a:r>
              <a:rPr lang="ru-RU" sz="2000" dirty="0"/>
              <a:t>сайтах -  10 000 сайтов;</a:t>
            </a:r>
          </a:p>
          <a:p>
            <a:pPr lvl="0"/>
            <a:r>
              <a:rPr lang="ru-RU" sz="2000" dirty="0"/>
              <a:t>Поисковых машинах – Яндекс, </a:t>
            </a:r>
            <a:r>
              <a:rPr lang="ru-RU" sz="2000" dirty="0" err="1"/>
              <a:t>Google,Bing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Социальных сетях -  </a:t>
            </a:r>
            <a:r>
              <a:rPr lang="ru-RU" sz="2000" dirty="0" err="1"/>
              <a:t>vKontakte</a:t>
            </a:r>
            <a:r>
              <a:rPr lang="ru-RU" sz="2000" dirty="0"/>
              <a:t>, </a:t>
            </a:r>
            <a:r>
              <a:rPr lang="ru-RU" sz="2000" dirty="0" err="1"/>
              <a:t>Facebook</a:t>
            </a:r>
            <a:r>
              <a:rPr lang="ru-RU" sz="2000" dirty="0"/>
              <a:t>, ОК;</a:t>
            </a:r>
          </a:p>
          <a:p>
            <a:pPr lvl="0"/>
            <a:r>
              <a:rPr lang="ru-RU" sz="2000" dirty="0"/>
              <a:t>Платформах для объявлений – TIU, AVITO, PULSCEN, BLIZKO, </a:t>
            </a:r>
            <a:r>
              <a:rPr lang="ru-RU" sz="2000" dirty="0">
                <a:hlinkClick r:id="rId2"/>
              </a:rPr>
              <a:t>irr.ru</a:t>
            </a:r>
            <a:r>
              <a:rPr lang="ru-RU" sz="2000" dirty="0"/>
              <a:t> (всего 120 </a:t>
            </a:r>
            <a:r>
              <a:rPr lang="ru-RU" sz="2000" dirty="0" smtClean="0"/>
              <a:t>шт.)</a:t>
            </a:r>
            <a:endParaRPr lang="ru-RU" sz="2000" dirty="0"/>
          </a:p>
          <a:p>
            <a:r>
              <a:rPr lang="ru-RU" sz="2000" dirty="0"/>
              <a:t>Сетях контекстной рекламы – </a:t>
            </a:r>
            <a:r>
              <a:rPr lang="ru-RU" sz="2000" dirty="0" err="1"/>
              <a:t>Google.Adords</a:t>
            </a:r>
            <a:r>
              <a:rPr lang="ru-RU" sz="2000" dirty="0"/>
              <a:t> и </a:t>
            </a:r>
            <a:r>
              <a:rPr lang="ru-RU" sz="2000" dirty="0" err="1"/>
              <a:t>Яндекс.Директ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44554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он-</a:t>
            </a:r>
            <a:r>
              <a:rPr lang="ru-RU" sz="2352" dirty="0" err="1" smtClean="0">
                <a:latin typeface="Century Gothic"/>
                <a:ea typeface="Century Gothic"/>
                <a:cs typeface="Century Gothic"/>
                <a:sym typeface="Century Gothic"/>
              </a:rPr>
              <a:t>лайн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(2).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40"/>
            <a:ext cx="8229600" cy="4708524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/>
              <a:t>Подавление </a:t>
            </a:r>
            <a:r>
              <a:rPr lang="ru-RU" sz="2000" b="1" dirty="0"/>
              <a:t>трафика в сети Интернет</a:t>
            </a:r>
            <a:r>
              <a:rPr lang="ru-RU" sz="2000" dirty="0"/>
              <a:t> </a:t>
            </a:r>
            <a:r>
              <a:rPr lang="ru-RU" sz="2000" dirty="0" err="1"/>
              <a:t>интернет-ресурса</a:t>
            </a:r>
            <a:r>
              <a:rPr lang="ru-RU" sz="2000" dirty="0"/>
              <a:t>, распространяющего контрафактную продукцию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2000" dirty="0"/>
          </a:p>
          <a:p>
            <a:pPr lvl="0"/>
            <a:r>
              <a:rPr lang="ru-RU" sz="2000" dirty="0"/>
              <a:t>Изъятие страниц из результатов поисковой выдачи </a:t>
            </a:r>
            <a:r>
              <a:rPr lang="ru-RU" sz="2000" dirty="0" err="1"/>
              <a:t>Google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Блокирование контекстной рекламы Интернет-магазинов в сетях </a:t>
            </a:r>
            <a:r>
              <a:rPr lang="ru-RU" sz="2000" dirty="0" err="1"/>
              <a:t>Яндекс.Директ</a:t>
            </a:r>
            <a:r>
              <a:rPr lang="ru-RU" sz="2000" dirty="0"/>
              <a:t>, </a:t>
            </a:r>
            <a:r>
              <a:rPr lang="ru-RU" sz="2000" dirty="0" err="1"/>
              <a:t>Google</a:t>
            </a:r>
            <a:r>
              <a:rPr lang="ru-RU" sz="2000" dirty="0"/>
              <a:t> </a:t>
            </a:r>
            <a:r>
              <a:rPr lang="ru-RU" sz="2000" dirty="0" err="1"/>
              <a:t>AdWords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Удаление предложений нарушителей из </a:t>
            </a:r>
            <a:r>
              <a:rPr lang="ru-RU" sz="2000" dirty="0" err="1"/>
              <a:t>Яндекс.Маркет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Удаление предложений контрафактной продукции на ресурсах </a:t>
            </a:r>
            <a:r>
              <a:rPr lang="ru-RU" sz="2000" dirty="0">
                <a:hlinkClick r:id="rId2"/>
              </a:rPr>
              <a:t>avito.ru</a:t>
            </a:r>
            <a:r>
              <a:rPr lang="ru-RU" sz="2000" dirty="0"/>
              <a:t>, </a:t>
            </a:r>
            <a:r>
              <a:rPr lang="ru-RU" sz="2000" dirty="0">
                <a:hlinkClick r:id="rId3"/>
              </a:rPr>
              <a:t>irr.ru</a:t>
            </a:r>
            <a:r>
              <a:rPr lang="ru-RU" sz="2000" dirty="0"/>
              <a:t> и т.п.;</a:t>
            </a:r>
          </a:p>
          <a:p>
            <a:pPr lvl="0"/>
            <a:r>
              <a:rPr lang="ru-RU" sz="2000" dirty="0"/>
              <a:t>Блокирование публикаций и сообществ в социальных сетях VK.com, OK.com, </a:t>
            </a:r>
            <a:r>
              <a:rPr lang="ru-RU" sz="2000" dirty="0" err="1"/>
              <a:t>Facebook</a:t>
            </a:r>
            <a:r>
              <a:rPr lang="ru-RU" sz="2000" dirty="0"/>
              <a:t>, </a:t>
            </a:r>
            <a:r>
              <a:rPr lang="ru-RU" sz="2000" dirty="0" err="1"/>
              <a:t>Instagram</a:t>
            </a:r>
            <a:r>
              <a:rPr lang="ru-RU" sz="2000" dirty="0"/>
              <a:t>, направленных на реализацию продукции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653807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он-</a:t>
            </a:r>
            <a:r>
              <a:rPr lang="ru-RU" sz="2352" dirty="0" err="1" smtClean="0">
                <a:latin typeface="Century Gothic"/>
                <a:ea typeface="Century Gothic"/>
                <a:cs typeface="Century Gothic"/>
                <a:sym typeface="Century Gothic"/>
              </a:rPr>
              <a:t>лайн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(3).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/>
              <a:t>Претензионная работа с администраторами сайтов.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/>
              <a:t>Претензионная работа с хостинг-провайдерами</a:t>
            </a:r>
            <a:r>
              <a:rPr lang="ru-RU" sz="2000" dirty="0" smtClean="0"/>
              <a:t>,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И – ЭТО ВАЖНО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–</a:t>
            </a:r>
            <a:r>
              <a:rPr lang="ru-RU" sz="2000" b="1" dirty="0" smtClean="0">
                <a:solidFill>
                  <a:schemeClr val="tx1"/>
                </a:solidFill>
              </a:rPr>
              <a:t> АНАЛИТИКА:</a:t>
            </a:r>
            <a:endParaRPr lang="ru-RU" sz="2000" b="1" dirty="0">
              <a:solidFill>
                <a:schemeClr val="tx1"/>
              </a:solidFill>
            </a:endParaRPr>
          </a:p>
          <a:p>
            <a:pPr>
              <a:buAutoNum type="arabicParenBoth"/>
            </a:pPr>
            <a:r>
              <a:rPr lang="ru-RU" sz="1800" dirty="0" smtClean="0"/>
              <a:t>полноценное </a:t>
            </a:r>
            <a:r>
              <a:rPr lang="ru-RU" sz="1800" dirty="0"/>
              <a:t>маркетинговое исследование товаропроводящей цепи, до последнего звена продаж (адреса, телефоны, сайт, электронная почта), </a:t>
            </a:r>
            <a:endParaRPr lang="ru-RU" sz="1800" dirty="0" smtClean="0"/>
          </a:p>
          <a:p>
            <a:pPr>
              <a:buAutoNum type="arabicParenBoth"/>
            </a:pPr>
            <a:r>
              <a:rPr lang="ru-RU" sz="1800" dirty="0" smtClean="0"/>
              <a:t>все </a:t>
            </a:r>
            <a:r>
              <a:rPr lang="ru-RU" sz="1800" dirty="0"/>
              <a:t>интернет </a:t>
            </a:r>
            <a:r>
              <a:rPr lang="ru-RU" sz="1800" dirty="0" smtClean="0"/>
              <a:t>ресурсы, которые </a:t>
            </a:r>
            <a:r>
              <a:rPr lang="ru-RU" sz="1800" dirty="0"/>
              <a:t>не попадут в товаропроводящую цепь, будут изучаться более досконально на предмет возникновения продукции П</a:t>
            </a:r>
            <a:r>
              <a:rPr lang="ru-RU" sz="1800" dirty="0" smtClean="0"/>
              <a:t>равообладателя, </a:t>
            </a:r>
          </a:p>
          <a:p>
            <a:pPr>
              <a:buAutoNum type="arabicParenBoth"/>
            </a:pPr>
            <a:r>
              <a:rPr lang="ru-RU" sz="1800" dirty="0" smtClean="0"/>
              <a:t>возможны </a:t>
            </a:r>
            <a:r>
              <a:rPr lang="ru-RU" sz="1800" dirty="0"/>
              <a:t>возникновения отдельных  товаропроводящих </a:t>
            </a:r>
            <a:r>
              <a:rPr lang="ru-RU" sz="1800" dirty="0" smtClean="0"/>
              <a:t>цепей, </a:t>
            </a:r>
            <a:r>
              <a:rPr lang="ru-RU" sz="1800" dirty="0"/>
              <a:t>не замыкающихся на </a:t>
            </a:r>
            <a:r>
              <a:rPr lang="ru-RU" sz="1800" dirty="0" smtClean="0"/>
              <a:t>Правообладателе </a:t>
            </a:r>
            <a:r>
              <a:rPr lang="ru-RU" sz="1800" dirty="0"/>
              <a:t>(это говорит о контрафактной дистрибуции</a:t>
            </a:r>
            <a:r>
              <a:rPr lang="ru-RU" sz="1800" dirty="0" smtClean="0"/>
              <a:t>),</a:t>
            </a:r>
          </a:p>
          <a:p>
            <a:pPr marL="0" indent="0">
              <a:buNone/>
            </a:pPr>
            <a:endParaRPr lang="ru-RU" sz="18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503614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весь мир.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lIns="0" tIns="0" rIns="0" bIns="0" anchor="ctr">
            <a:normAutofit fontScale="92500" lnSpcReduction="20000"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b="1" dirty="0" smtClean="0"/>
              <a:t>Целевое состояние защиты ИС по всему миру</a:t>
            </a:r>
            <a:r>
              <a:rPr lang="ru-RU" sz="2000" dirty="0" smtClean="0"/>
              <a:t>:</a:t>
            </a:r>
            <a:endParaRPr lang="ru-RU" sz="2000" dirty="0"/>
          </a:p>
          <a:p>
            <a:r>
              <a:rPr lang="ru-RU" sz="2000" dirty="0"/>
              <a:t>Россия</a:t>
            </a:r>
          </a:p>
          <a:p>
            <a:r>
              <a:rPr lang="ru-RU" sz="2000" dirty="0"/>
              <a:t>США</a:t>
            </a:r>
          </a:p>
          <a:p>
            <a:r>
              <a:rPr lang="ru-RU" sz="2000" dirty="0"/>
              <a:t>Великобритания</a:t>
            </a:r>
          </a:p>
          <a:p>
            <a:r>
              <a:rPr lang="ru-RU" sz="2000" dirty="0"/>
              <a:t>Германия, Франция и другие страны ЕС</a:t>
            </a:r>
          </a:p>
          <a:p>
            <a:r>
              <a:rPr lang="ru-RU" sz="2000" dirty="0"/>
              <a:t>Китай, Корея, страны Юго-Восточной Азии</a:t>
            </a:r>
          </a:p>
          <a:p>
            <a:r>
              <a:rPr lang="ru-RU" sz="2000" dirty="0"/>
              <a:t>Чехия, Болгария и другие страны Восточной Европы</a:t>
            </a:r>
          </a:p>
          <a:p>
            <a:r>
              <a:rPr lang="ru-RU" sz="2000" dirty="0"/>
              <a:t>Оффшорные и льготные налоговые юрисдикции</a:t>
            </a:r>
          </a:p>
          <a:p>
            <a:r>
              <a:rPr lang="ru-RU" sz="2000" dirty="0"/>
              <a:t>Страны Африки</a:t>
            </a:r>
          </a:p>
          <a:p>
            <a:r>
              <a:rPr lang="ru-RU" sz="2000" dirty="0"/>
              <a:t>Страны Ближнего востока</a:t>
            </a:r>
          </a:p>
          <a:p>
            <a:r>
              <a:rPr lang="ru-RU" sz="2000" dirty="0"/>
              <a:t>Прибалтика (Литва, Латвия, Эстония)</a:t>
            </a:r>
          </a:p>
          <a:p>
            <a:r>
              <a:rPr lang="ru-RU" sz="2000" dirty="0"/>
              <a:t>страны ЕАЭС и ближнего </a:t>
            </a:r>
            <a:r>
              <a:rPr lang="ru-RU" sz="2000" dirty="0" smtClean="0"/>
              <a:t>зарубежья.</a:t>
            </a:r>
          </a:p>
          <a:p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Единый центр управления – в штаб-квартире в Москве.</a:t>
            </a:r>
            <a:endParaRPr lang="ru-RU" sz="2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ru-RU" sz="18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3242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 smtClean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КАПИТАЛИЗАЦИЯ.</a:t>
            </a:r>
            <a:endParaRPr lang="ru-RU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 fontAlgn="base">
              <a:buNone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 smtClean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083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34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000" b="1" smtClean="0"/>
              <a:t>Капитализация НМА </a:t>
            </a:r>
          </a:p>
          <a:p>
            <a:pPr marL="0" indent="0">
              <a:buNone/>
            </a:pPr>
            <a:endParaRPr lang="ru-RU" sz="3000" b="1" dirty="0" smtClean="0"/>
          </a:p>
          <a:p>
            <a:pPr>
              <a:buFontTx/>
              <a:buChar char="-"/>
            </a:pPr>
            <a:r>
              <a:rPr lang="ru-RU" sz="2500" dirty="0" smtClean="0"/>
              <a:t>расходы = в доходы;</a:t>
            </a:r>
          </a:p>
          <a:p>
            <a:pPr>
              <a:buFontTx/>
              <a:buChar char="-"/>
            </a:pPr>
            <a:r>
              <a:rPr lang="ru-RU" sz="2500" dirty="0" smtClean="0"/>
              <a:t>1 рубль затрат = 1 рубль активов (а не расходы);</a:t>
            </a:r>
          </a:p>
          <a:p>
            <a:pPr>
              <a:buFontTx/>
              <a:buChar char="-"/>
            </a:pPr>
            <a:r>
              <a:rPr lang="ru-RU" sz="2500" dirty="0"/>
              <a:t>у</a:t>
            </a:r>
            <a:r>
              <a:rPr lang="ru-RU" sz="2500" dirty="0" smtClean="0"/>
              <a:t>величение объёма активов на балансе; 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rgbClr val="FF0000"/>
                </a:solidFill>
              </a:rPr>
              <a:t>улучшение финансового результата</a:t>
            </a:r>
            <a:r>
              <a:rPr lang="ru-RU" sz="2500" dirty="0" smtClean="0"/>
              <a:t>,</a:t>
            </a:r>
          </a:p>
          <a:p>
            <a:pPr>
              <a:buFontTx/>
              <a:buChar char="-"/>
            </a:pPr>
            <a:endParaRPr lang="ru-RU" sz="2500" dirty="0"/>
          </a:p>
          <a:p>
            <a:pPr marL="0" indent="0" algn="ctr">
              <a:buNone/>
            </a:pPr>
            <a:r>
              <a:rPr lang="ru-RU" sz="2500" b="1" dirty="0" smtClean="0">
                <a:solidFill>
                  <a:schemeClr val="tx1"/>
                </a:solidFill>
              </a:rPr>
              <a:t>НО!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smtClean="0"/>
              <a:t>– надо обосновать, что это актив.</a:t>
            </a:r>
          </a:p>
          <a:p>
            <a:pPr marL="0" indent="0" algn="ctr">
              <a:buNone/>
            </a:pPr>
            <a:r>
              <a:rPr lang="ru-RU" sz="2500" b="1" dirty="0" smtClean="0"/>
              <a:t>НО!!</a:t>
            </a:r>
            <a:r>
              <a:rPr lang="ru-RU" sz="2500" dirty="0" smtClean="0"/>
              <a:t> – надо скоординировать со стратегией.</a:t>
            </a:r>
          </a:p>
        </p:txBody>
      </p:sp>
      <p:sp>
        <p:nvSpPr>
          <p:cNvPr id="4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smtClean="0">
                <a:latin typeface="Century Gothic"/>
                <a:ea typeface="Century Gothic"/>
                <a:cs typeface="Century Gothic"/>
                <a:sym typeface="Century Gothic"/>
              </a:rPr>
              <a:t>Капитализация </a:t>
            </a:r>
            <a:r>
              <a:rPr lang="ru-RU" sz="4312" smtClean="0">
                <a:latin typeface="Century Gothic"/>
                <a:ea typeface="Century Gothic"/>
                <a:cs typeface="Century Gothic"/>
                <a:sym typeface="Century Gothic"/>
              </a:rPr>
              <a:t>НМА</a:t>
            </a:r>
            <a:r>
              <a:rPr lang="ru-RU" sz="2352" smtClean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97903619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34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000" b="1" dirty="0" smtClean="0"/>
              <a:t>Требования к НМА, как активу</a:t>
            </a:r>
          </a:p>
          <a:p>
            <a:pPr marL="0" indent="0">
              <a:buNone/>
            </a:pPr>
            <a:endParaRPr lang="ru-RU" sz="2300" dirty="0" smtClean="0"/>
          </a:p>
          <a:p>
            <a:pPr marL="0" indent="0">
              <a:buNone/>
            </a:pPr>
            <a:r>
              <a:rPr lang="ru-RU" sz="2300" dirty="0" smtClean="0"/>
              <a:t>А</a:t>
            </a:r>
            <a:r>
              <a:rPr lang="ru-RU" sz="2300" dirty="0"/>
              <a:t>) Деловые </a:t>
            </a:r>
            <a:r>
              <a:rPr lang="ru-RU" sz="2300" dirty="0" smtClean="0"/>
              <a:t>(ОИС относится </a:t>
            </a:r>
            <a:r>
              <a:rPr lang="ru-RU" sz="2300" dirty="0"/>
              <a:t>к </a:t>
            </a:r>
            <a:r>
              <a:rPr lang="ru-RU" sz="2300" dirty="0" smtClean="0"/>
              <a:t>деятельности компании, </a:t>
            </a:r>
            <a:r>
              <a:rPr lang="ru-RU" sz="2300" dirty="0"/>
              <a:t>генерирует </a:t>
            </a:r>
            <a:r>
              <a:rPr lang="en-US" sz="2300" dirty="0"/>
              <a:t>cash flow</a:t>
            </a:r>
            <a:r>
              <a:rPr lang="ru-RU" sz="2300" dirty="0"/>
              <a:t> и </a:t>
            </a:r>
            <a:r>
              <a:rPr lang="ru-RU" sz="2300" dirty="0" smtClean="0"/>
              <a:t>т.д.).</a:t>
            </a:r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dirty="0"/>
              <a:t>Б) Формальные </a:t>
            </a:r>
            <a:r>
              <a:rPr lang="ru-RU" sz="2300" dirty="0" smtClean="0"/>
              <a:t>(должен соответствовать ПБУ, требованиям РСБУ/МСФО, иным требованиям; относится к определённой категории объектов, иметь </a:t>
            </a:r>
            <a:r>
              <a:rPr lang="ru-RU" sz="2300" dirty="0" smtClean="0">
                <a:solidFill>
                  <a:srgbClr val="FF0000"/>
                </a:solidFill>
              </a:rPr>
              <a:t>свидетельство или иной документ</a:t>
            </a:r>
            <a:r>
              <a:rPr lang="ru-RU" sz="2300" dirty="0" smtClean="0"/>
              <a:t>).</a:t>
            </a:r>
          </a:p>
          <a:p>
            <a:pPr marL="0" indent="0">
              <a:buNone/>
            </a:pPr>
            <a:endParaRPr lang="ru-RU" sz="2300" dirty="0" smtClean="0"/>
          </a:p>
          <a:p>
            <a:pPr marL="0" indent="0">
              <a:buNone/>
            </a:pPr>
            <a:r>
              <a:rPr lang="ru-RU" sz="2300" dirty="0" smtClean="0"/>
              <a:t>В) Иные.</a:t>
            </a:r>
          </a:p>
        </p:txBody>
      </p:sp>
      <p:sp>
        <p:nvSpPr>
          <p:cNvPr id="4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Капитализация </a:t>
            </a: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НМА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(2).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99450859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34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000" b="1" dirty="0" smtClean="0"/>
              <a:t>Этапы</a:t>
            </a:r>
          </a:p>
          <a:p>
            <a:pPr marL="0" indent="0">
              <a:buNone/>
            </a:pPr>
            <a:endParaRPr lang="ru-RU" sz="2300" dirty="0" smtClean="0"/>
          </a:p>
          <a:p>
            <a:pPr marL="457200" indent="-457200">
              <a:buAutoNum type="arabicPeriod"/>
            </a:pPr>
            <a:r>
              <a:rPr lang="ru-RU" sz="2300" dirty="0" smtClean="0"/>
              <a:t>Поиск </a:t>
            </a:r>
            <a:r>
              <a:rPr lang="ru-RU" sz="2300" dirty="0" smtClean="0"/>
              <a:t>объектов.</a:t>
            </a:r>
          </a:p>
          <a:p>
            <a:pPr marL="457200" indent="-457200">
              <a:buAutoNum type="arabicPeriod"/>
            </a:pPr>
            <a:r>
              <a:rPr lang="ru-RU" sz="2300" dirty="0" smtClean="0"/>
              <a:t>Выявление объектов.</a:t>
            </a:r>
          </a:p>
          <a:p>
            <a:pPr marL="457200" indent="-457200">
              <a:buAutoNum type="arabicPeriod"/>
            </a:pPr>
            <a:r>
              <a:rPr lang="ru-RU" sz="2300" dirty="0" smtClean="0"/>
              <a:t>Проверка документов.</a:t>
            </a:r>
          </a:p>
          <a:p>
            <a:pPr marL="457200" indent="-457200">
              <a:buAutoNum type="arabicPeriod"/>
            </a:pPr>
            <a:r>
              <a:rPr lang="ru-RU" sz="2300" dirty="0" smtClean="0"/>
              <a:t>Исправление недостатков.</a:t>
            </a:r>
          </a:p>
          <a:p>
            <a:pPr marL="457200" indent="-457200">
              <a:buAutoNum type="arabicPeriod"/>
            </a:pPr>
            <a:r>
              <a:rPr lang="ru-RU" sz="2300" dirty="0" smtClean="0"/>
              <a:t>Оформление </a:t>
            </a:r>
            <a:r>
              <a:rPr lang="ru-RU" sz="2300" dirty="0" err="1" smtClean="0"/>
              <a:t>доп.документов</a:t>
            </a:r>
            <a:r>
              <a:rPr lang="ru-RU" sz="23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300" dirty="0" smtClean="0"/>
              <a:t>Постановка на баланс в качестве НМА.</a:t>
            </a:r>
          </a:p>
          <a:p>
            <a:pPr marL="457200" indent="-457200">
              <a:buAutoNum type="arabicPeriod"/>
            </a:pPr>
            <a:r>
              <a:rPr lang="ru-RU" sz="2300" dirty="0" smtClean="0"/>
              <a:t>Дополнительные процедуры (льготы, оценка, </a:t>
            </a:r>
            <a:r>
              <a:rPr lang="ru-RU" sz="2300" dirty="0" err="1" smtClean="0"/>
              <a:t>спец.методики</a:t>
            </a:r>
            <a:r>
              <a:rPr lang="ru-RU" sz="2300" dirty="0" smtClean="0"/>
              <a:t>, </a:t>
            </a:r>
            <a:r>
              <a:rPr lang="ru-RU" sz="2300" dirty="0" smtClean="0"/>
              <a:t>иное</a:t>
            </a:r>
            <a:r>
              <a:rPr lang="ru-RU" sz="2300" dirty="0" smtClean="0"/>
              <a:t>).</a:t>
            </a:r>
          </a:p>
        </p:txBody>
      </p:sp>
      <p:sp>
        <p:nvSpPr>
          <p:cNvPr id="4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Капитализация </a:t>
            </a: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НМА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(3).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8018566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Объекты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банка.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457200" indent="-457200">
              <a:buAutoNum type="arabicParenR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Программное обеспечение (разные объекты).</a:t>
            </a:r>
          </a:p>
          <a:p>
            <a:pPr marL="457200" indent="-457200">
              <a:buAutoNum type="arabicParenR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Базы данных.</a:t>
            </a:r>
          </a:p>
          <a:p>
            <a:pPr marL="457200" indent="-457200">
              <a:buAutoNum type="arabicParenR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Товарные знаки.</a:t>
            </a:r>
          </a:p>
          <a:p>
            <a:pPr marL="457200" indent="-457200">
              <a:buAutoNum type="arabicParenR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Дизайны.</a:t>
            </a:r>
          </a:p>
          <a:p>
            <a:pPr marL="457200" indent="-457200">
              <a:buAutoNum type="arabicParenR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Патенты (способы защиты и хранения информации и т.п.).</a:t>
            </a:r>
          </a:p>
          <a:p>
            <a:pPr marL="457200" indent="-457200">
              <a:buAutoNum type="arabicParenR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Сайты (как совокупность объектов).</a:t>
            </a:r>
          </a:p>
          <a:p>
            <a:pPr marL="457200" indent="-457200">
              <a:buAutoNum type="arabicParenR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Ноу-хау.</a:t>
            </a:r>
          </a:p>
          <a:p>
            <a:pPr marL="457200" indent="-457200">
              <a:buAutoNum type="arabicParenR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Иные.</a:t>
            </a:r>
          </a:p>
          <a:p>
            <a:pPr marL="457200" indent="-457200">
              <a:buAutoNum type="arabicParenR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17931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341783"/>
            <a:ext cx="8229600" cy="85496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Выводы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и рекомендации.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6"/>
          </a:xfrm>
          <a:prstGeom prst="rect">
            <a:avLst/>
          </a:prstGeom>
        </p:spPr>
        <p:txBody>
          <a:bodyPr lIns="0" tIns="0" rIns="0" bIns="0" anchor="ctr">
            <a:normAutofit fontScale="77500" lnSpcReduction="20000"/>
          </a:bodyPr>
          <a:lstStyle/>
          <a:p>
            <a:pPr algn="ctr"/>
            <a:endParaRPr lang="ru-RU" sz="19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endParaRPr lang="ru-RU" sz="1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eriod"/>
            </a:pPr>
            <a:endParaRPr lang="ru-RU" sz="2000" b="1" dirty="0" smtClean="0"/>
          </a:p>
          <a:p>
            <a:pPr marL="457200" indent="-457200" algn="l">
              <a:buAutoNum type="arabicPeriod"/>
            </a:pPr>
            <a:r>
              <a:rPr lang="ru-RU" sz="2000" b="1" dirty="0" smtClean="0"/>
              <a:t>ОХРАНА. </a:t>
            </a:r>
            <a:r>
              <a:rPr lang="ru-RU" sz="2000" dirty="0" smtClean="0"/>
              <a:t>Главная ошибка – считать, что если у Вас есть трудовой договор, у Вас есть права. Это не так. </a:t>
            </a:r>
          </a:p>
          <a:p>
            <a:pPr marL="457200" indent="-457200" algn="l">
              <a:buAutoNum type="arabicPeriod"/>
            </a:pPr>
            <a:endParaRPr lang="ru-RU" sz="2000" dirty="0" smtClean="0"/>
          </a:p>
          <a:p>
            <a:pPr marL="457200" indent="-457200" algn="l">
              <a:buAutoNum type="arabicPeriod"/>
            </a:pPr>
            <a:r>
              <a:rPr lang="ru-RU" sz="2000" b="1" dirty="0" smtClean="0"/>
              <a:t>ЗАЩИТА. </a:t>
            </a:r>
            <a:r>
              <a:rPr lang="ru-RU" sz="2000" dirty="0" smtClean="0"/>
              <a:t>Необходим международный охват и серьёзные мониторинговые технологии. </a:t>
            </a:r>
          </a:p>
          <a:p>
            <a:pPr marL="457200" indent="-457200" algn="l">
              <a:buAutoNum type="arabicPeriod"/>
            </a:pPr>
            <a:endParaRPr lang="ru-RU" sz="2000" dirty="0" smtClean="0"/>
          </a:p>
          <a:p>
            <a:pPr marL="457200" indent="-457200" algn="l">
              <a:buAutoNum type="arabicPeriod"/>
            </a:pPr>
            <a:r>
              <a:rPr lang="ru-RU" sz="2000" b="1" dirty="0" smtClean="0"/>
              <a:t>КАПИТАЛИЗАЦИЯ. </a:t>
            </a:r>
            <a:r>
              <a:rPr lang="ru-RU" sz="2000" dirty="0" smtClean="0"/>
              <a:t>Определяемся со стратегией, ищем объекты, оформляем, ставим на учёт.</a:t>
            </a:r>
          </a:p>
          <a:p>
            <a:pPr marL="457200" indent="-457200" algn="l">
              <a:buAutoNum type="arabicPeriod"/>
            </a:pPr>
            <a:endParaRPr lang="ru-RU" sz="2000" dirty="0" smtClean="0"/>
          </a:p>
          <a:p>
            <a:pPr marL="457200" indent="-457200" algn="l">
              <a:buAutoNum type="arabicPeriod"/>
            </a:pPr>
            <a:r>
              <a:rPr lang="ru-RU" sz="2000" b="1" dirty="0" smtClean="0"/>
              <a:t>БАНК </a:t>
            </a:r>
            <a:r>
              <a:rPr lang="ru-RU" sz="2000" dirty="0" smtClean="0"/>
              <a:t>сегодня – это источник десятков и сотен НМА, и их потенциал можно и нужно использовать </a:t>
            </a:r>
            <a:r>
              <a:rPr lang="ru-RU" sz="2000" dirty="0" smtClean="0">
                <a:solidFill>
                  <a:srgbClr val="FF0000"/>
                </a:solidFill>
              </a:rPr>
              <a:t>для улучшения фин. результата</a:t>
            </a:r>
            <a:r>
              <a:rPr lang="ru-RU" sz="2000" dirty="0" smtClean="0"/>
              <a:t>, законной </a:t>
            </a:r>
            <a:r>
              <a:rPr lang="ru-RU" sz="2000" dirty="0" smtClean="0">
                <a:solidFill>
                  <a:srgbClr val="FF0000"/>
                </a:solidFill>
              </a:rPr>
              <a:t>оптимизации налоговой нагрузки</a:t>
            </a:r>
            <a:r>
              <a:rPr lang="ru-RU" sz="2000" dirty="0" smtClean="0"/>
              <a:t>. </a:t>
            </a:r>
          </a:p>
          <a:p>
            <a:pPr marL="457200" indent="-457200" algn="l">
              <a:buAutoNum type="arabicPeriod"/>
            </a:pPr>
            <a:endParaRPr lang="ru-RU" sz="2000" dirty="0" smtClean="0"/>
          </a:p>
          <a:p>
            <a:pPr marL="457200" indent="-457200" algn="l">
              <a:buAutoNum type="arabicPeriod"/>
            </a:pPr>
            <a:r>
              <a:rPr lang="ru-RU" sz="2000" u="sng" dirty="0" smtClean="0"/>
              <a:t>В любом случае</a:t>
            </a:r>
            <a:r>
              <a:rPr lang="ru-RU" sz="2000" dirty="0" smtClean="0"/>
              <a:t> это необходимо сделать для </a:t>
            </a:r>
            <a:r>
              <a:rPr lang="ru-RU" sz="2000" dirty="0" err="1" smtClean="0"/>
              <a:t>избежания</a:t>
            </a:r>
            <a:r>
              <a:rPr lang="ru-RU" sz="2000" dirty="0" smtClean="0"/>
              <a:t> рисков (штраф, запрет на использование актива, гражданская / административная / уголовная ответственность).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endParaRPr lang="ru-RU" sz="2000" dirty="0" smtClean="0"/>
          </a:p>
          <a:p>
            <a:pPr marL="0" indent="0" algn="ctr">
              <a:buNone/>
            </a:pPr>
            <a:endParaRPr lang="ru-RU" sz="1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7862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" y="260648"/>
            <a:ext cx="8229600" cy="744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КАТКОВ И ПАРТНЁРЫ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User\Desktop\К-в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509" y="1226646"/>
            <a:ext cx="6780035" cy="331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5" y="4631557"/>
            <a:ext cx="37189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Павел </a:t>
            </a:r>
            <a:r>
              <a:rPr lang="ru-RU" b="1" dirty="0" smtClean="0"/>
              <a:t>Катков</a:t>
            </a:r>
          </a:p>
          <a:p>
            <a:pPr lvl="0" algn="ctr"/>
            <a:r>
              <a:rPr lang="ru-RU" sz="1600" dirty="0" smtClean="0"/>
              <a:t>+7 </a:t>
            </a:r>
            <a:r>
              <a:rPr lang="ru-RU" sz="1600" dirty="0"/>
              <a:t>(985) </a:t>
            </a:r>
            <a:r>
              <a:rPr lang="ru-RU" sz="1600" dirty="0" smtClean="0"/>
              <a:t>765-34-22</a:t>
            </a:r>
          </a:p>
          <a:p>
            <a:pPr lvl="0" algn="ctr"/>
            <a:r>
              <a:rPr lang="ru-RU" sz="1600" dirty="0" smtClean="0"/>
              <a:t>+7 (495) 642-37-27</a:t>
            </a:r>
            <a:endParaRPr lang="ru-RU" sz="1600" dirty="0"/>
          </a:p>
          <a:p>
            <a:pPr lvl="0" algn="ctr"/>
            <a:r>
              <a:rPr lang="en-US" sz="1600" dirty="0">
                <a:solidFill>
                  <a:schemeClr val="tx1"/>
                </a:solidFill>
                <a:hlinkClick r:id="rId3"/>
              </a:rPr>
              <a:t>p.katkov@katkovpartners.ru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16016" y="4631557"/>
            <a:ext cx="31075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Алексей Катков</a:t>
            </a:r>
          </a:p>
          <a:p>
            <a:pPr lvl="0" algn="ctr"/>
            <a:r>
              <a:rPr lang="ru-RU" sz="1600" dirty="0" smtClean="0"/>
              <a:t>+7 (985) 433-27-93</a:t>
            </a:r>
          </a:p>
          <a:p>
            <a:pPr algn="ctr"/>
            <a:r>
              <a:rPr lang="ru-RU" sz="1600" dirty="0" smtClean="0"/>
              <a:t>+7 (495) 642-37-27</a:t>
            </a:r>
          </a:p>
          <a:p>
            <a:pPr lvl="0" algn="ctr"/>
            <a:r>
              <a:rPr lang="en-US" sz="1600" dirty="0" smtClean="0">
                <a:hlinkClick r:id="rId5"/>
              </a:rPr>
              <a:t>a.katkov@katkovpartners.ru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0433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Интеллектуальная собственность: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возможности и опасности.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indent="0" algn="l">
              <a:buNone/>
            </a:pP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ru-RU" sz="19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Возможности: </a:t>
            </a:r>
          </a:p>
          <a:p>
            <a:pPr marL="457200" indent="-457200" algn="l">
              <a:buAutoNum type="arabicPeriod"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защитить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качественно интеллектуальную собственность;</a:t>
            </a:r>
          </a:p>
          <a:p>
            <a:pPr marL="457200" indent="-457200" algn="l">
              <a:buAutoNum type="arabicPeriod"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капитализировать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затраты (эффективное расходование);</a:t>
            </a:r>
          </a:p>
          <a:p>
            <a:pPr marL="457200" indent="-457200" algn="l">
              <a:buAutoNum type="arabicPeriod"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заработать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(прямые доходы). </a:t>
            </a:r>
          </a:p>
          <a:p>
            <a:pPr marL="0" indent="0" algn="l">
              <a:buNone/>
            </a:pPr>
            <a:endParaRPr lang="ru-RU" sz="19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ru-RU" sz="1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Опасности: </a:t>
            </a:r>
          </a:p>
          <a:p>
            <a:pPr marL="457200" indent="-457200" algn="l">
              <a:buAutoNum type="arabicPeriod"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не оформить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ИС правильно;</a:t>
            </a:r>
          </a:p>
          <a:p>
            <a:pPr marL="457200" indent="-457200" algn="l">
              <a:buAutoNum type="arabicPeriod"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потерять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активы (НМА);</a:t>
            </a:r>
          </a:p>
          <a:p>
            <a:pPr marL="457200" indent="-457200" algn="l">
              <a:buAutoNum type="arabicPeriod"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ответить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на вопросы от акционера (государства, </a:t>
            </a:r>
            <a:r>
              <a:rPr lang="ru-RU" sz="19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Сч.палаты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).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 smtClean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44671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Объекты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– классификация.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0" indent="0" algn="l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Ubuntu"/>
              </a:rPr>
              <a:t>По источнику возникновения:</a:t>
            </a:r>
          </a:p>
          <a:p>
            <a:pPr marL="0" lvl="0" indent="0" algn="l">
              <a:buNone/>
            </a:pP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А. Вытекающие из трудовых отношений.</a:t>
            </a:r>
          </a:p>
          <a:p>
            <a:pPr marL="0" lvl="0" indent="0" algn="l">
              <a:buNone/>
            </a:pP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Б. Вытекающие из гражданско-правовых отношений.</a:t>
            </a:r>
          </a:p>
          <a:p>
            <a:pPr marL="0" lvl="0" indent="0" algn="l">
              <a:buNone/>
            </a:pP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В. Вытекающие из корпоративных отношений.</a:t>
            </a:r>
          </a:p>
          <a:p>
            <a:pPr marL="0" lvl="0" indent="0" algn="l">
              <a:buNone/>
            </a:pPr>
            <a:r>
              <a:rPr lang="ru-RU" sz="2000" dirty="0">
                <a:solidFill>
                  <a:schemeClr val="tx1"/>
                </a:solidFill>
                <a:latin typeface="Ubuntu"/>
              </a:rPr>
              <a:t>Г</a:t>
            </a: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. Внедоговорные риски (вытекающие из закона, иных НПА).</a:t>
            </a: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15250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altLang="ru-RU" sz="431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Риски, </a:t>
            </a:r>
            <a:r>
              <a:rPr lang="ru-RU" altLang="ru-RU" sz="23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вытекающие из трудовых отношений.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600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основных источников рисков при создании ИС в рамках </a:t>
            </a:r>
            <a:r>
              <a:rPr lang="ru-RU" sz="26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трудовых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отношений: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необходимых положений об ИС в трудовом договоре, </a:t>
            </a: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доказательств создания ИС в рабочее время и на рабочем месте, </a:t>
            </a: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служебного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задания, </a:t>
            </a: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уведомления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сохранении произведения в 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тайне,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документа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об идентификации 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произведения,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т.д.; </a:t>
            </a: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1476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altLang="ru-RU" sz="431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Риски, </a:t>
            </a:r>
            <a:r>
              <a:rPr lang="ru-RU" altLang="ru-RU" sz="23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вытекающие из гражданско-правовых отношений.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600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основных источников рисков при создании ИС </a:t>
            </a:r>
            <a:r>
              <a:rPr lang="ru-RU" sz="26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гражданско-правовых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отношений: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договора или приложения / </a:t>
            </a:r>
            <a:r>
              <a:rPr lang="ru-RU" sz="2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доп.соглашения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к нему,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акта,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несоответствие договора или акта необходимым требованиям,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документа об идентификации произведения,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надлежащей проверки «цепочки прав» у компании – контрагента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(в </a:t>
            </a:r>
            <a:r>
              <a:rPr lang="ru-RU" sz="2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т.ч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документов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 создании ИС 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работниками контрагента и его подрядчиков).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или некорректное изложение существенных условий договора (напр., условия о сроке создания произведения).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 т.д.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4050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altLang="ru-RU" sz="431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Риски, </a:t>
            </a:r>
            <a:r>
              <a:rPr lang="ru-RU" altLang="ru-RU" sz="23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вытекающие из корпоративных отношений.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основных источников 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рисков, вытекающих из </a:t>
            </a:r>
            <a:r>
              <a:rPr lang="ru-RU" sz="2600" b="1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корпоративных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отношений: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н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еправильно оформлены передаточные документы на </a:t>
            </a:r>
            <a:r>
              <a:rPr lang="ru-RU" sz="2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РИДы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времён СССР;</a:t>
            </a: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неправильно оформлены передаточные документы на </a:t>
            </a:r>
            <a:r>
              <a:rPr lang="ru-RU" sz="2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РИДы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 РФ;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неправильно оформлены передаточные документы на </a:t>
            </a:r>
            <a:r>
              <a:rPr lang="ru-RU" sz="26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РИДы</a:t>
            </a: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при правопреемстве, в том числе  при поглощениях, реорганизациях и прочих корпоративных процедурах;</a:t>
            </a: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 т.п.</a:t>
            </a: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ru-RU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7455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4597</TotalTime>
  <Words>2774</Words>
  <Application>Microsoft Office PowerPoint</Application>
  <PresentationFormat>Экран (4:3)</PresentationFormat>
  <Paragraphs>350</Paragraphs>
  <Slides>41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50" baseType="lpstr">
      <vt:lpstr>SimSun</vt:lpstr>
      <vt:lpstr>Arial</vt:lpstr>
      <vt:lpstr>Calibri</vt:lpstr>
      <vt:lpstr>Century Gothic</vt:lpstr>
      <vt:lpstr>Helvetica Neue</vt:lpstr>
      <vt:lpstr>Times New Roman</vt:lpstr>
      <vt:lpstr>Ubuntu</vt:lpstr>
      <vt:lpstr>Wingdings</vt:lpstr>
      <vt:lpstr>Default</vt:lpstr>
      <vt:lpstr> КАТКОВ И ПАРТНЕРЫ</vt:lpstr>
      <vt:lpstr>Предмет доклада.</vt:lpstr>
      <vt:lpstr>Презентация PowerPoint</vt:lpstr>
      <vt:lpstr>Объекты банка.</vt:lpstr>
      <vt:lpstr>Интеллектуальная собственность: возможности и опасности.</vt:lpstr>
      <vt:lpstr>Объекты – классификация.</vt:lpstr>
      <vt:lpstr>Риски, вытекающие из трудовых отношений.</vt:lpstr>
      <vt:lpstr>Риски, вытекающие из гражданско-правовых отношений.</vt:lpstr>
      <vt:lpstr>Риски, вытекающие из корпоративных отношений.</vt:lpstr>
      <vt:lpstr>Риски, вытекающие из закона или иного НПА.</vt:lpstr>
      <vt:lpstr>Служебные произведения  (ст.1295 ГК РФ, извлечение). </vt:lpstr>
      <vt:lpstr> Произведения, созданные  по заказу подрядчиком  (ст.1296 ГК РФ, извлечение). </vt:lpstr>
      <vt:lpstr>Презентация PowerPoint</vt:lpstr>
      <vt:lpstr>Судебная практика: какие вопросы задаст судья?</vt:lpstr>
      <vt:lpstr>Судебная практика (1)</vt:lpstr>
      <vt:lpstr>Судебная практика (2)</vt:lpstr>
      <vt:lpstr>Судебная практика (3)</vt:lpstr>
      <vt:lpstr>Судебная практика (4)</vt:lpstr>
      <vt:lpstr>Судебная практика (5)</vt:lpstr>
      <vt:lpstr>Презентация PowerPoint</vt:lpstr>
      <vt:lpstr>Презентация PowerPoint</vt:lpstr>
      <vt:lpstr>Презентация PowerPoint</vt:lpstr>
      <vt:lpstr>Электронный документооборот.</vt:lpstr>
      <vt:lpstr>Судебная практика:  СЭД (1).</vt:lpstr>
      <vt:lpstr>Судебная практика:  СЭД (2).</vt:lpstr>
      <vt:lpstr>Судебная практика:  СЭД (3).</vt:lpstr>
      <vt:lpstr>Судебная практика:  СЭД (4).</vt:lpstr>
      <vt:lpstr>Выводы из судебной практики.</vt:lpstr>
      <vt:lpstr>Презентация PowerPoint</vt:lpstr>
      <vt:lpstr>Защита:  он-лайн, офф-лайн и весь мир.</vt:lpstr>
      <vt:lpstr>Защита: офф-лайн.</vt:lpstr>
      <vt:lpstr>Защита: он-лайн.</vt:lpstr>
      <vt:lpstr>Защита: он-лайн (2).</vt:lpstr>
      <vt:lpstr>Защита: он-лайн (3).</vt:lpstr>
      <vt:lpstr>Защита: весь мир.</vt:lpstr>
      <vt:lpstr>Презентация PowerPoint</vt:lpstr>
      <vt:lpstr>Капитализация НМА.</vt:lpstr>
      <vt:lpstr>Капитализация НМА (2).</vt:lpstr>
      <vt:lpstr>Капитализация НМА (3).</vt:lpstr>
      <vt:lpstr>Выводы и рекомендации.</vt:lpstr>
      <vt:lpstr> КАТКОВ И ПАРТНЁРЫ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КАТКОВ И ПАРТНЕРЫ</dc:title>
  <dc:creator>Anna</dc:creator>
  <cp:lastModifiedBy>DELL</cp:lastModifiedBy>
  <cp:revision>442</cp:revision>
  <dcterms:modified xsi:type="dcterms:W3CDTF">2018-11-29T10:28:29Z</dcterms:modified>
</cp:coreProperties>
</file>