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15" r:id="rId2"/>
  </p:sldMasterIdLst>
  <p:notesMasterIdLst>
    <p:notesMasterId r:id="rId11"/>
  </p:notesMasterIdLst>
  <p:handoutMasterIdLst>
    <p:handoutMasterId r:id="rId12"/>
  </p:handoutMasterIdLst>
  <p:sldIdLst>
    <p:sldId id="2706" r:id="rId3"/>
    <p:sldId id="3322" r:id="rId4"/>
    <p:sldId id="3333" r:id="rId5"/>
    <p:sldId id="3335" r:id="rId6"/>
    <p:sldId id="3337" r:id="rId7"/>
    <p:sldId id="3339" r:id="rId8"/>
    <p:sldId id="3340" r:id="rId9"/>
    <p:sldId id="3294" r:id="rId10"/>
  </p:sldIdLst>
  <p:sldSz cx="12192000" cy="6858000"/>
  <p:notesSz cx="7023100" cy="93091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232" userDrawn="1">
          <p15:clr>
            <a:srgbClr val="A4A3A4"/>
          </p15:clr>
        </p15:guide>
        <p15:guide id="3" orient="horz" pos="4122">
          <p15:clr>
            <a:srgbClr val="A4A3A4"/>
          </p15:clr>
        </p15:guide>
        <p15:guide id="4" pos="292">
          <p15:clr>
            <a:srgbClr val="A4A3A4"/>
          </p15:clr>
        </p15:guide>
        <p15:guide id="5" pos="7383">
          <p15:clr>
            <a:srgbClr val="A4A3A4"/>
          </p15:clr>
        </p15:guide>
        <p15:guide id="6" pos="42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Админ" initials="А" lastIdx="8" clrIdx="6">
    <p:extLst>
      <p:ext uri="{19B8F6BF-5375-455C-9EA6-DF929625EA0E}">
        <p15:presenceInfo xmlns:p15="http://schemas.microsoft.com/office/powerpoint/2012/main" userId="Админ" providerId="None"/>
      </p:ext>
    </p:extLst>
  </p:cmAuthor>
  <p:cmAuthor id="1" name="Victoria Bokareva@IBM" initials="VB" lastIdx="5" clrIdx="0"/>
  <p:cmAuthor id="8" name="Grishankova Svetlana" initials="GS" lastIdx="1" clrIdx="7">
    <p:extLst>
      <p:ext uri="{19B8F6BF-5375-455C-9EA6-DF929625EA0E}">
        <p15:presenceInfo xmlns:p15="http://schemas.microsoft.com/office/powerpoint/2012/main" userId="S-1-5-21-959604209-1380984611-596004286-25410" providerId="AD"/>
      </p:ext>
    </p:extLst>
  </p:cmAuthor>
  <p:cmAuthor id="2" name="Marina.Pochinok" initials="M" lastIdx="1" clrIdx="1"/>
  <p:cmAuthor id="3" name="Darren Hughes" initials="DHU" lastIdx="15" clrIdx="2"/>
  <p:cmAuthor id="4" name="Nikolai Pochinok" initials="NP" lastIdx="1" clrIdx="3"/>
  <p:cmAuthor id="5" name="Артем Маделян" initials="АМ" lastIdx="5" clrIdx="4"/>
  <p:cmAuthor id="6" name="Denys Anokhov" initials="DA" lastIdx="0" clrIdx="5">
    <p:extLst>
      <p:ext uri="{19B8F6BF-5375-455C-9EA6-DF929625EA0E}">
        <p15:presenceInfo xmlns:p15="http://schemas.microsoft.com/office/powerpoint/2012/main" userId="S-1-5-21-959604209-1380984611-596004286-603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9C23"/>
    <a:srgbClr val="EC8130"/>
    <a:srgbClr val="BDD7EE"/>
    <a:srgbClr val="99CDE7"/>
    <a:srgbClr val="92D050"/>
    <a:srgbClr val="FADCC6"/>
    <a:srgbClr val="D8F4D0"/>
    <a:srgbClr val="BBDEEF"/>
    <a:srgbClr val="6AB6DC"/>
    <a:srgbClr val="378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0" autoAdjust="0"/>
    <p:restoredTop sz="95179" autoAdjust="0"/>
  </p:normalViewPr>
  <p:slideViewPr>
    <p:cSldViewPr snapToGrid="0">
      <p:cViewPr varScale="1">
        <p:scale>
          <a:sx n="91" d="100"/>
          <a:sy n="91" d="100"/>
        </p:scale>
        <p:origin x="1072" y="176"/>
      </p:cViewPr>
      <p:guideLst>
        <p:guide orient="horz" pos="2160"/>
        <p:guide pos="1232"/>
        <p:guide orient="horz" pos="4122"/>
        <p:guide pos="292"/>
        <p:guide pos="7383"/>
        <p:guide pos="42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016793012625798E-2"/>
          <c:y val="0.13898074584565834"/>
          <c:w val="0.60720275120517631"/>
          <c:h val="0.622777712434211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C8130"/>
            </a:solidFill>
          </c:spPr>
          <c:dPt>
            <c:idx val="0"/>
            <c:bubble3D val="0"/>
            <c:spPr>
              <a:solidFill>
                <a:srgbClr val="E56E1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14-45A6-BCA9-080D652EB97F}"/>
              </c:ext>
            </c:extLst>
          </c:dPt>
          <c:dPt>
            <c:idx val="1"/>
            <c:bubble3D val="0"/>
            <c:spPr>
              <a:solidFill>
                <a:srgbClr val="E56E15">
                  <a:alpha val="8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14-45A6-BCA9-080D652EB97F}"/>
              </c:ext>
            </c:extLst>
          </c:dPt>
          <c:dPt>
            <c:idx val="2"/>
            <c:bubble3D val="0"/>
            <c:spPr>
              <a:solidFill>
                <a:srgbClr val="E56E15">
                  <a:alpha val="7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14-45A6-BCA9-080D652EB97F}"/>
              </c:ext>
            </c:extLst>
          </c:dPt>
          <c:dPt>
            <c:idx val="3"/>
            <c:bubble3D val="0"/>
            <c:spPr>
              <a:solidFill>
                <a:srgbClr val="E56E15">
                  <a:alpha val="5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14-45A6-BCA9-080D652EB97F}"/>
              </c:ext>
            </c:extLst>
          </c:dPt>
          <c:dPt>
            <c:idx val="4"/>
            <c:bubble3D val="0"/>
            <c:spPr>
              <a:solidFill>
                <a:srgbClr val="E56E15">
                  <a:alpha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514-45A6-BCA9-080D652EB97F}"/>
              </c:ext>
            </c:extLst>
          </c:dPt>
          <c:dPt>
            <c:idx val="5"/>
            <c:bubble3D val="0"/>
            <c:explosion val="1"/>
            <c:spPr>
              <a:solidFill>
                <a:srgbClr val="EC8130">
                  <a:alpha val="2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514-45A6-BCA9-080D652EB97F}"/>
              </c:ext>
            </c:extLst>
          </c:dPt>
          <c:dPt>
            <c:idx val="6"/>
            <c:bubble3D val="0"/>
            <c:spPr>
              <a:solidFill>
                <a:srgbClr val="378D1F">
                  <a:alpha val="2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514-45A6-BCA9-080D652EB97F}"/>
              </c:ext>
            </c:extLst>
          </c:dPt>
          <c:dPt>
            <c:idx val="7"/>
            <c:bubble3D val="0"/>
            <c:spPr>
              <a:solidFill>
                <a:srgbClr val="378D1F">
                  <a:alpha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514-45A6-BCA9-080D652EB97F}"/>
              </c:ext>
            </c:extLst>
          </c:dPt>
          <c:dPt>
            <c:idx val="8"/>
            <c:bubble3D val="0"/>
            <c:spPr>
              <a:solidFill>
                <a:srgbClr val="378D1F">
                  <a:alpha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514-45A6-BCA9-080D652EB97F}"/>
              </c:ext>
            </c:extLst>
          </c:dPt>
          <c:dPt>
            <c:idx val="9"/>
            <c:bubble3D val="0"/>
            <c:spPr>
              <a:solidFill>
                <a:srgbClr val="378D1F">
                  <a:alpha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514-45A6-BCA9-080D652EB97F}"/>
              </c:ext>
            </c:extLst>
          </c:dPt>
          <c:dPt>
            <c:idx val="10"/>
            <c:bubble3D val="0"/>
            <c:spPr>
              <a:solidFill>
                <a:srgbClr val="378D1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514-45A6-BCA9-080D652EB97F}"/>
              </c:ext>
            </c:extLst>
          </c:dPt>
          <c:dPt>
            <c:idx val="11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0514-45A6-BCA9-080D652EB9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Химия</c:v>
                </c:pt>
                <c:pt idx="1">
                  <c:v>Банки</c:v>
                </c:pt>
                <c:pt idx="2">
                  <c:v>Нефтегаз</c:v>
                </c:pt>
                <c:pt idx="3">
                  <c:v>Металлугия и горонодобыча</c:v>
                </c:pt>
                <c:pt idx="4">
                  <c:v>Энергетика</c:v>
                </c:pt>
                <c:pt idx="5">
                  <c:v>Деревообработка и бумага</c:v>
                </c:pt>
                <c:pt idx="6">
                  <c:v>Транспорт</c:v>
                </c:pt>
                <c:pt idx="7">
                  <c:v>Промышленные холдинги</c:v>
                </c:pt>
                <c:pt idx="8">
                  <c:v>Ретейл</c:v>
                </c:pt>
                <c:pt idx="9">
                  <c:v>Телеком</c:v>
                </c:pt>
                <c:pt idx="10">
                  <c:v>Информационные технологии</c:v>
                </c:pt>
                <c:pt idx="11">
                  <c:v>Прочие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26</c:v>
                </c:pt>
                <c:pt idx="1">
                  <c:v>19</c:v>
                </c:pt>
                <c:pt idx="2">
                  <c:v>18</c:v>
                </c:pt>
                <c:pt idx="3">
                  <c:v>29</c:v>
                </c:pt>
                <c:pt idx="4">
                  <c:v>15</c:v>
                </c:pt>
                <c:pt idx="5">
                  <c:v>11</c:v>
                </c:pt>
                <c:pt idx="6">
                  <c:v>11</c:v>
                </c:pt>
                <c:pt idx="7">
                  <c:v>3</c:v>
                </c:pt>
                <c:pt idx="8">
                  <c:v>9</c:v>
                </c:pt>
                <c:pt idx="9">
                  <c:v>3</c:v>
                </c:pt>
                <c:pt idx="10">
                  <c:v>2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514-45A6-BCA9-080D652EB9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10480912612663"/>
          <c:y val="8.3301101057097926E-2"/>
          <c:w val="0.257011601326535"/>
          <c:h val="0.83339760725627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6FA94ED-56F1-4CE5-820A-5A19B5C884A3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E79A211-F8D6-46F1-BB01-49A4B18C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36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05CC16E8-6588-410E-B6A2-DC9825447EC8}" type="datetimeFigureOut">
              <a:rPr lang="en-US" smtClean="0"/>
              <a:pPr/>
              <a:t>2/8/22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6DC001FD-7E5C-4189-A490-B6A57896C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890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15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.tif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2.tif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tif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tif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tif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tif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.tif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06959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24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F4BA88A6-C9F3-4FD3-B2BA-C7C93EFBCA0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47970"/>
            <a:ext cx="9144000" cy="1661993"/>
          </a:xfrm>
        </p:spPr>
        <p:txBody>
          <a:bodyPr anchor="b"/>
          <a:lstStyle>
            <a:lvl1pPr algn="l">
              <a:defRPr sz="6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440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6746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521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A8C71E58-08E5-4FA9-A1CB-BDECC87B58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463469" y="1847340"/>
            <a:ext cx="3722263" cy="2567841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3EC9BF-5CA5-3349-BE64-62E4F84E3D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4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2381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545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86D5A814-2D3A-46DA-8272-D412D18875F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5352969" y="1847340"/>
            <a:ext cx="3722263" cy="2567841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 flipH="1">
            <a:off x="9176400" y="3969493"/>
            <a:ext cx="2752491" cy="1923307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EEC369-4020-D244-B640-94FDE63C972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0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46227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568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D9428F93-06E2-4549-888B-86AF0F20B56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-1" y="0"/>
            <a:ext cx="12192000" cy="491489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57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1801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92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0AD08186-956E-45DD-9440-01D18F42342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Round Diagonal Corner Rectangle 5"/>
          <p:cNvSpPr/>
          <p:nvPr userDrawn="1"/>
        </p:nvSpPr>
        <p:spPr>
          <a:xfrm>
            <a:off x="4270441" y="1473201"/>
            <a:ext cx="3552761" cy="46101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4367895" y="1596571"/>
            <a:ext cx="3340100" cy="4363359"/>
          </a:xfrm>
          <a:prstGeom prst="round2DiagRect">
            <a:avLst>
              <a:gd name="adj1" fmla="val 0"/>
              <a:gd name="adj2" fmla="val 16372"/>
            </a:avLst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22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1956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616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7F446FA9-5A8B-4B48-8E5C-C452FC03F43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1193345" y="2349501"/>
            <a:ext cx="9805307" cy="21082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98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30625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640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246E56B7-32CC-4EEC-B6E5-EDEDA877737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5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9311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664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474F25D1-6498-47B8-AA71-15AA8FC18CA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480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285" y="1664060"/>
            <a:ext cx="5036835" cy="2896642"/>
          </a:xfrm>
          <a:prstGeom prst="rect">
            <a:avLst/>
          </a:prstGeom>
        </p:spPr>
      </p:pic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4153991" y="1859067"/>
            <a:ext cx="3814711" cy="238799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46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96926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688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C1C3C86D-33A1-460C-A8C8-3310B95B405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-1" y="1"/>
            <a:ext cx="12192000" cy="361553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225982" y="2392683"/>
            <a:ext cx="2005084" cy="1707835"/>
          </a:xfrm>
          <a:prstGeom prst="hexagon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/>
            </a:solidFill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61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5194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712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0794BF82-75F4-47AD-9721-06A638A9D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 flipH="1">
            <a:off x="6977757" y="2052868"/>
            <a:ext cx="1938032" cy="1784976"/>
          </a:xfrm>
          <a:prstGeom prst="round2DiagRect">
            <a:avLst>
              <a:gd name="adj1" fmla="val 0"/>
              <a:gd name="adj2" fmla="val 2428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449180" y="2052867"/>
            <a:ext cx="3518473" cy="3688509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 baseline="0">
                <a:solidFill>
                  <a:schemeClr val="bg1">
                    <a:lumMod val="65000"/>
                  </a:schemeClr>
                </a:solidFill>
                <a:effectLst/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indent="0" algn="ctr" defTabSz="292086">
              <a:buNone/>
            </a:pPr>
            <a:r>
              <a:rPr lang="en-US" dirty="0"/>
              <a:t>Agile </a:t>
            </a:r>
            <a:r>
              <a:rPr lang="ru-RU" dirty="0"/>
              <a:t>организация может быстро адаптироваться к внешней среде</a:t>
            </a:r>
          </a:p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07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10463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736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2F004929-056F-4162-8157-37FCFA4B36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 userDrawn="1">
            <p:ph type="pic" sz="quarter" idx="13"/>
          </p:nvPr>
        </p:nvSpPr>
        <p:spPr>
          <a:xfrm flipH="1">
            <a:off x="-1" y="2991522"/>
            <a:ext cx="2032000" cy="2752916"/>
          </a:xfrm>
          <a:prstGeom prst="round2DiagRect">
            <a:avLst>
              <a:gd name="adj1" fmla="val 4617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 userDrawn="1">
            <p:ph type="pic" sz="quarter" idx="14"/>
          </p:nvPr>
        </p:nvSpPr>
        <p:spPr>
          <a:xfrm flipH="1">
            <a:off x="4063999" y="2991522"/>
            <a:ext cx="2032000" cy="2752916"/>
          </a:xfrm>
          <a:prstGeom prst="round2DiagRect">
            <a:avLst>
              <a:gd name="adj1" fmla="val 4617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 userDrawn="1">
            <p:ph type="pic" sz="quarter" idx="15"/>
          </p:nvPr>
        </p:nvSpPr>
        <p:spPr>
          <a:xfrm flipH="1">
            <a:off x="8127999" y="2991522"/>
            <a:ext cx="2032000" cy="2752916"/>
          </a:xfrm>
          <a:prstGeom prst="round2DiagRect">
            <a:avLst>
              <a:gd name="adj1" fmla="val 4617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8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7344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178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62A0DD45-B9F1-4B0F-953D-6E163A66F5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8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259874" y="2543372"/>
            <a:ext cx="7672253" cy="1329595"/>
          </a:xfrm>
          <a:noFill/>
        </p:spPr>
        <p:txBody>
          <a:bodyPr wrap="square" anchor="t" anchorCtr="0">
            <a:spAutoFit/>
          </a:bodyPr>
          <a:lstStyle>
            <a:lvl1pPr algn="ctr">
              <a:defRPr lang="en-US" sz="4800" spc="-15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defTabSz="914400"/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817445" y="4167947"/>
            <a:ext cx="255711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None/>
              <a:defRPr lang="en-US" sz="1200">
                <a:solidFill>
                  <a:schemeClr val="bg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defTabSz="914400"/>
            <a:r>
              <a:rPr lang="en-US" dirty="0"/>
              <a:t>Click to edit Master subtitle style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5867400" y="225149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AAB47C-EB3E-DD4A-97BA-AE80BDF486F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121856"/>
            <a:ext cx="736144" cy="7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63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39791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760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19A4AF99-97E0-4866-A437-AC206BFA953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/>
          </p:nvPr>
        </p:nvSpPr>
        <p:spPr>
          <a:xfrm flipH="1">
            <a:off x="6589072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/>
          </p:nvPr>
        </p:nvSpPr>
        <p:spPr>
          <a:xfrm flipH="1">
            <a:off x="9351081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1069460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 flipH="1">
            <a:off x="3829266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9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63608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784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89B4B143-79F7-4AEB-9947-FCC5ECB1483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4" name="Round Diagonal Corner Rectangle 13"/>
          <p:cNvSpPr/>
          <p:nvPr userDrawn="1"/>
        </p:nvSpPr>
        <p:spPr>
          <a:xfrm>
            <a:off x="8236584" y="2055828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757803" y="2055828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4497194" y="2055828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8" name="Round Diagonal Corner Rectangle 17"/>
          <p:cNvSpPr/>
          <p:nvPr userDrawn="1"/>
        </p:nvSpPr>
        <p:spPr>
          <a:xfrm>
            <a:off x="757803" y="4217136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4497194" y="4217136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2" name="Round Diagonal Corner Rectangle 21"/>
          <p:cNvSpPr/>
          <p:nvPr userDrawn="1"/>
        </p:nvSpPr>
        <p:spPr>
          <a:xfrm>
            <a:off x="8236584" y="4217136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 userDrawn="1">
            <p:ph type="pic" sz="quarter" idx="13"/>
          </p:nvPr>
        </p:nvSpPr>
        <p:spPr>
          <a:xfrm flipH="1">
            <a:off x="665183" y="1947772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 userDrawn="1">
            <p:ph type="pic" sz="quarter" idx="17"/>
          </p:nvPr>
        </p:nvSpPr>
        <p:spPr>
          <a:xfrm flipH="1">
            <a:off x="4404573" y="1947772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 userDrawn="1">
            <p:ph type="pic" sz="quarter" idx="18"/>
          </p:nvPr>
        </p:nvSpPr>
        <p:spPr>
          <a:xfrm flipH="1">
            <a:off x="8143963" y="1947772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 userDrawn="1">
            <p:ph type="pic" sz="quarter" idx="19"/>
          </p:nvPr>
        </p:nvSpPr>
        <p:spPr>
          <a:xfrm flipH="1">
            <a:off x="665183" y="4109080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 userDrawn="1">
            <p:ph type="pic" sz="quarter" idx="20"/>
          </p:nvPr>
        </p:nvSpPr>
        <p:spPr>
          <a:xfrm flipH="1">
            <a:off x="4404573" y="4109080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 userDrawn="1">
            <p:ph type="pic" sz="quarter" idx="21"/>
          </p:nvPr>
        </p:nvSpPr>
        <p:spPr>
          <a:xfrm flipH="1">
            <a:off x="8143963" y="4109080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41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6992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808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3AB36091-6ED3-426E-BF7F-B505404938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1742621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Round Diagonal Corner Rectangle 16"/>
          <p:cNvSpPr/>
          <p:nvPr userDrawn="1"/>
        </p:nvSpPr>
        <p:spPr>
          <a:xfrm>
            <a:off x="4279295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9" name="Round Diagonal Corner Rectangle 18"/>
          <p:cNvSpPr/>
          <p:nvPr userDrawn="1"/>
        </p:nvSpPr>
        <p:spPr>
          <a:xfrm>
            <a:off x="6815969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" name="Round Diagonal Corner Rectangle 20"/>
          <p:cNvSpPr/>
          <p:nvPr userDrawn="1"/>
        </p:nvSpPr>
        <p:spPr>
          <a:xfrm>
            <a:off x="9352643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3" name="Round Diagonal Corner Rectangle 22"/>
          <p:cNvSpPr/>
          <p:nvPr userDrawn="1"/>
        </p:nvSpPr>
        <p:spPr>
          <a:xfrm>
            <a:off x="1742621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6" name="Round Diagonal Corner Rectangle 25"/>
          <p:cNvSpPr/>
          <p:nvPr userDrawn="1"/>
        </p:nvSpPr>
        <p:spPr>
          <a:xfrm>
            <a:off x="4279295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6815969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8" name="Round Diagonal Corner Rectangle 27"/>
          <p:cNvSpPr/>
          <p:nvPr userDrawn="1"/>
        </p:nvSpPr>
        <p:spPr>
          <a:xfrm>
            <a:off x="9352643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 userDrawn="1">
            <p:ph type="pic" sz="quarter" idx="13"/>
          </p:nvPr>
        </p:nvSpPr>
        <p:spPr>
          <a:xfrm flipH="1">
            <a:off x="1666420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 userDrawn="1">
            <p:ph type="pic" sz="quarter" idx="14"/>
          </p:nvPr>
        </p:nvSpPr>
        <p:spPr>
          <a:xfrm flipH="1">
            <a:off x="4203097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 userDrawn="1">
            <p:ph type="pic" sz="quarter" idx="15"/>
          </p:nvPr>
        </p:nvSpPr>
        <p:spPr>
          <a:xfrm flipH="1">
            <a:off x="6739769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39" name="Picture Placeholder 7"/>
          <p:cNvSpPr>
            <a:spLocks noGrp="1"/>
          </p:cNvSpPr>
          <p:nvPr userDrawn="1">
            <p:ph type="pic" sz="quarter" idx="16"/>
          </p:nvPr>
        </p:nvSpPr>
        <p:spPr>
          <a:xfrm flipH="1">
            <a:off x="9276441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 userDrawn="1">
            <p:ph type="pic" sz="quarter" idx="17"/>
          </p:nvPr>
        </p:nvSpPr>
        <p:spPr>
          <a:xfrm flipH="1">
            <a:off x="1666420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 userDrawn="1">
            <p:ph type="pic" sz="quarter" idx="18"/>
          </p:nvPr>
        </p:nvSpPr>
        <p:spPr>
          <a:xfrm flipH="1">
            <a:off x="4203097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5" name="Picture Placeholder 7"/>
          <p:cNvSpPr>
            <a:spLocks noGrp="1"/>
          </p:cNvSpPr>
          <p:nvPr userDrawn="1">
            <p:ph type="pic" sz="quarter" idx="19"/>
          </p:nvPr>
        </p:nvSpPr>
        <p:spPr>
          <a:xfrm flipH="1">
            <a:off x="6739769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 userDrawn="1">
            <p:ph type="pic" sz="quarter" idx="20"/>
          </p:nvPr>
        </p:nvSpPr>
        <p:spPr>
          <a:xfrm flipH="1">
            <a:off x="9276441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82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3307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32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1BCF2195-262F-4353-9190-B94FEDDD898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1" name="Round Diagonal Corner Rectangle 30"/>
          <p:cNvSpPr/>
          <p:nvPr userDrawn="1"/>
        </p:nvSpPr>
        <p:spPr>
          <a:xfrm>
            <a:off x="5383160" y="1747564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3" name="Round Diagonal Corner Rectangle 32"/>
          <p:cNvSpPr/>
          <p:nvPr userDrawn="1"/>
        </p:nvSpPr>
        <p:spPr>
          <a:xfrm>
            <a:off x="2390563" y="3949852"/>
            <a:ext cx="1371632" cy="1129579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5" name="Round Diagonal Corner Rectangle 34"/>
          <p:cNvSpPr/>
          <p:nvPr userDrawn="1"/>
        </p:nvSpPr>
        <p:spPr>
          <a:xfrm>
            <a:off x="5452020" y="3949852"/>
            <a:ext cx="1371632" cy="1129579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" name="Round Diagonal Corner Rectangle 40"/>
          <p:cNvSpPr/>
          <p:nvPr userDrawn="1"/>
        </p:nvSpPr>
        <p:spPr>
          <a:xfrm>
            <a:off x="8513479" y="3949852"/>
            <a:ext cx="1371632" cy="1129579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0" name="Picture Placeholder 7"/>
          <p:cNvSpPr>
            <a:spLocks noGrp="1"/>
          </p:cNvSpPr>
          <p:nvPr userDrawn="1">
            <p:ph type="pic" sz="quarter" idx="17"/>
          </p:nvPr>
        </p:nvSpPr>
        <p:spPr>
          <a:xfrm flipH="1">
            <a:off x="5290539" y="1639507"/>
            <a:ext cx="1518301" cy="1250366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18"/>
          </p:nvPr>
        </p:nvSpPr>
        <p:spPr>
          <a:xfrm flipH="1">
            <a:off x="2306890" y="3852233"/>
            <a:ext cx="1371630" cy="1129578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19"/>
          </p:nvPr>
        </p:nvSpPr>
        <p:spPr>
          <a:xfrm flipH="1">
            <a:off x="5363874" y="3852233"/>
            <a:ext cx="1371630" cy="1129578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0"/>
          </p:nvPr>
        </p:nvSpPr>
        <p:spPr>
          <a:xfrm flipH="1">
            <a:off x="8429809" y="3852233"/>
            <a:ext cx="1371630" cy="1129578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3017521" y="2941844"/>
            <a:ext cx="6088380" cy="741181"/>
            <a:chOff x="3017520" y="3103744"/>
            <a:chExt cx="6088380" cy="741181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096000" y="3103744"/>
              <a:ext cx="0" cy="52578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7520" y="3629524"/>
              <a:ext cx="608838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017520" y="3626349"/>
              <a:ext cx="0" cy="218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6000" y="3626349"/>
              <a:ext cx="0" cy="218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098788" y="3626349"/>
              <a:ext cx="0" cy="218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9336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26578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856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480F1CE9-D5A8-4797-A9CC-81438A04841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1"/>
            <a:ext cx="12192000" cy="47371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77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80511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144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B03CD6B0-3B6B-4878-92CD-91CD38E1E01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9BE6643-264B-4F03-8ECF-74281869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69D265-599B-4B33-BB2D-3BA75973353F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8">
            <a:extLst>
              <a:ext uri="{FF2B5EF4-FFF2-40B4-BE49-F238E27FC236}">
                <a16:creationId xmlns:a16="http://schemas.microsoft.com/office/drawing/2014/main" id="{8F446697-41DA-4EDA-86F3-E553FA98B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EFDAC63-CBC3-41AB-AFD9-7BE51575864F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39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0640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168" name="Слайд think-cell" r:id="rId4" imgW="359" imgH="358" progId="TCLayout.ActiveDocument.1">
                  <p:embed/>
                </p:oleObj>
              </mc:Choice>
              <mc:Fallback>
                <p:oleObj name="Слайд think-cell" r:id="rId4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062021B-746E-451E-9108-FBC20EF6B414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8">
            <a:extLst>
              <a:ext uri="{FF2B5EF4-FFF2-40B4-BE49-F238E27FC236}">
                <a16:creationId xmlns:a16="http://schemas.microsoft.com/office/drawing/2014/main" id="{AC98B66B-BF88-46F7-8C06-ABB4FEE06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8291D5C-065D-4EA4-AF33-3575E8147E6D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8A1EFC5-0BC7-407C-9FAD-68BFC4CB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89433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РАЗЕЦ Be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59817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090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C506DC8B-DC41-41DC-BDEB-046072430DE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CFB4185-7B9D-49E3-B28A-F7A357FF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8429CFC-48A7-4C3E-B298-9825147493C5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8">
            <a:extLst>
              <a:ext uri="{FF2B5EF4-FFF2-40B4-BE49-F238E27FC236}">
                <a16:creationId xmlns:a16="http://schemas.microsoft.com/office/drawing/2014/main" id="{BBF3FBBA-74B9-42B8-9226-AE5DCBA96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722640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3FE68C-BFCB-47FC-A2D2-CF0CEE1CD1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92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930DF0-104B-4293-A7F6-66AEFF3E6AF8}"/>
              </a:ext>
            </a:extLst>
          </p:cNvPr>
          <p:cNvGrpSpPr/>
          <p:nvPr userDrawn="1"/>
        </p:nvGrpSpPr>
        <p:grpSpPr>
          <a:xfrm>
            <a:off x="12554553" y="1"/>
            <a:ext cx="1647523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9FDF5E90-AE29-4303-979F-161F791D98BB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25032D-D31A-446E-BBAA-A896C50E8C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520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9703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155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E1288502-C50A-44FF-8ADA-19B37ABA9DB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B1CA37-1703-4531-8664-8A669B184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7FAF5D7-0503-490D-AF2D-A6B082E7B79B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>
            <a:extLst>
              <a:ext uri="{FF2B5EF4-FFF2-40B4-BE49-F238E27FC236}">
                <a16:creationId xmlns:a16="http://schemas.microsoft.com/office/drawing/2014/main" id="{BD940762-4B0B-4214-B3EE-D5BDA40359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65E397-C17C-B24B-9A8A-462B56545C2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121856"/>
            <a:ext cx="736144" cy="7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1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31051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260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189A008C-DE94-473E-9206-C741D3B04BB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75" y="1562099"/>
            <a:ext cx="11252200" cy="40687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68375" y="388626"/>
            <a:ext cx="11252138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57189" indent="0">
              <a:buFont typeface="Arial" panose="020B0604020202020204" pitchFamily="34" charset="0"/>
              <a:buNone/>
              <a:defRPr/>
            </a:lvl2pPr>
            <a:lvl3pPr marL="914377" indent="0">
              <a:buFont typeface="Arial" panose="020B0604020202020204" pitchFamily="34" charset="0"/>
              <a:buNone/>
              <a:defRPr/>
            </a:lvl3pPr>
            <a:lvl4pPr marL="1371566" indent="0">
              <a:buFont typeface="Arial" panose="020B0604020202020204" pitchFamily="34" charset="0"/>
              <a:buNone/>
              <a:defRPr/>
            </a:lvl4pPr>
            <a:lvl5pPr marL="182875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ADFAACA-6A63-4FF6-B417-AB12268D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808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12152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195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F1DED969-3121-4598-B9FB-6B8C3488D7A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75" y="1284137"/>
            <a:ext cx="3265425" cy="1495794"/>
          </a:xfrm>
        </p:spPr>
        <p:txBody>
          <a:bodyPr anchor="t" anchorCtr="0"/>
          <a:lstStyle>
            <a:lvl1pPr>
              <a:defRPr sz="36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C02505-8843-8546-B178-86213E0397A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0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210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F1DED969-3121-4598-B9FB-6B8C3488D7A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75" y="1284137"/>
            <a:ext cx="3265425" cy="1495794"/>
          </a:xfrm>
        </p:spPr>
        <p:txBody>
          <a:bodyPr anchor="t" anchorCtr="0"/>
          <a:lstStyle>
            <a:lvl1pPr>
              <a:defRPr sz="36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038186-9E31-2648-A022-E1B1BD2934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3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96282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449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ABD19D0F-291A-4D83-BFD3-E92F280DFB8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B26B09A-04D8-4FEC-A4A9-A804BBB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ACB8394-549A-49B8-A1AB-3D7A7DD398C8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8">
            <a:extLst>
              <a:ext uri="{FF2B5EF4-FFF2-40B4-BE49-F238E27FC236}">
                <a16:creationId xmlns:a16="http://schemas.microsoft.com/office/drawing/2014/main" id="{E6EE89A4-7BCF-4BE8-B35D-DAD0780CB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094E98-1A1C-E344-A996-907A490B309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6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3944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472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1440D88E-C2D3-40F2-86E8-2549CD61C60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3371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60357" y="6439211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9743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496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D02E4E3F-74A9-452F-9CA7-4ACAF83DBCA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0" y="1347408"/>
            <a:ext cx="12192000" cy="5009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vmlDrawing" Target="../drawings/vmlDrawing1.v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40660215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123" name="Слайд think-cell" r:id="rId33" imgW="359" imgH="358" progId="TCLayout.ActiveDocument.1">
                  <p:embed/>
                </p:oleObj>
              </mc:Choice>
              <mc:Fallback>
                <p:oleObj name="Слайд think-cell" r:id="rId33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4526BEB8-B332-4D0F-B3E2-D415BBE7C57E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75" y="649137"/>
            <a:ext cx="10781377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номер слайда"/>
          <p:cNvSpPr txBox="1">
            <a:spLocks/>
          </p:cNvSpPr>
          <p:nvPr userDrawn="1"/>
        </p:nvSpPr>
        <p:spPr>
          <a:xfrm>
            <a:off x="11571402" y="6445306"/>
            <a:ext cx="160300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z="100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pPr lvl="0" algn="r"/>
              <a:t>‹#›</a:t>
            </a:fld>
            <a:endParaRPr lang="en-US" sz="10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3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782" r:id="rId4"/>
    <p:sldLayoutId id="2147483781" r:id="rId5"/>
    <p:sldLayoutId id="2147483812" r:id="rId6"/>
    <p:sldLayoutId id="2147483654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7" r:id="rId13"/>
    <p:sldLayoutId id="2147483668" r:id="rId14"/>
    <p:sldLayoutId id="2147483669" r:id="rId15"/>
    <p:sldLayoutId id="2147483688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93" r:id="rId25"/>
    <p:sldLayoutId id="2147483657" r:id="rId26"/>
    <p:sldLayoutId id="2147483795" r:id="rId27"/>
    <p:sldLayoutId id="2147483814" r:id="rId2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US" sz="3200" b="1" kern="0" spc="-151" dirty="0">
          <a:solidFill>
            <a:schemeClr val="tx1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  <a:sym typeface="Trebuchet MS" panose="020B0603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3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664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58.xml"/><Relationship Id="rId7" Type="http://schemas.openxmlformats.org/officeDocument/2006/relationships/oleObject" Target="../embeddings/oleObject29.bin"/><Relationship Id="rId2" Type="http://schemas.openxmlformats.org/officeDocument/2006/relationships/tags" Target="../tags/tag5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0.vml"/><Relationship Id="rId6" Type="http://schemas.openxmlformats.org/officeDocument/2006/relationships/package" Target="../embeddings/_____Microsoft_Excel2.xlsx"/><Relationship Id="rId5" Type="http://schemas.openxmlformats.org/officeDocument/2006/relationships/image" Target="../media/image11.emf"/><Relationship Id="rId4" Type="http://schemas.openxmlformats.org/officeDocument/2006/relationships/package" Target="../embeddings/_____Microsoft_Excel1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Relationship Id="rId6" Type="http://schemas.openxmlformats.org/officeDocument/2006/relationships/hyperlink" Target="mailto:compliance@raexpert.eu" TargetMode="External"/><Relationship Id="rId5" Type="http://schemas.openxmlformats.org/officeDocument/2006/relationships/hyperlink" Target="mailto:info@raexpert.eu" TargetMode="External"/><Relationship Id="rId4" Type="http://schemas.openxmlformats.org/officeDocument/2006/relationships/hyperlink" Target="mailto:grishankova@raexpert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7EE31207-BFB4-4F78-BAF1-665843DADA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94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51" name="Слайд think-cell" r:id="rId7" imgW="425" imgH="424" progId="TCLayout.ActiveDocument.1">
                  <p:embed/>
                </p:oleObj>
              </mc:Choice>
              <mc:Fallback>
                <p:oleObj name="Слайд think-cell" r:id="rId7" imgW="425" imgH="424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id="{7EE31207-BFB4-4F78-BAF1-665843DADA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7CE42C53-920E-4CFD-9894-B08AE32CC4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3600" b="1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5607" y="6177315"/>
            <a:ext cx="7080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Методология </a:t>
            </a:r>
            <a:r>
              <a:rPr lang="en-US" sz="2000" b="1" dirty="0"/>
              <a:t>ESG-</a:t>
            </a:r>
            <a:r>
              <a:rPr lang="ru-RU" sz="2000" b="1" dirty="0"/>
              <a:t>рейтинга строительных организаций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892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5330" y="833056"/>
            <a:ext cx="11608608" cy="5574769"/>
            <a:chOff x="-1660062" y="14303"/>
            <a:chExt cx="10477502" cy="4408939"/>
          </a:xfrm>
        </p:grpSpPr>
        <p:sp>
          <p:nvSpPr>
            <p:cNvPr id="9" name="Rectangle 8"/>
            <p:cNvSpPr/>
            <p:nvPr/>
          </p:nvSpPr>
          <p:spPr>
            <a:xfrm>
              <a:off x="-1654246" y="372063"/>
              <a:ext cx="2340899" cy="4034913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8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 </a:t>
              </a:r>
              <a:endParaRPr lang="de-DE" sz="12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8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 </a:t>
              </a:r>
              <a:endParaRPr lang="de-DE" sz="12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8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 </a:t>
              </a:r>
              <a:endParaRPr lang="de-DE" sz="12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8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 </a:t>
              </a:r>
              <a:endParaRPr lang="de-DE" sz="12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8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 </a:t>
              </a:r>
              <a:endParaRPr lang="de-DE" sz="12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8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 </a:t>
              </a:r>
              <a:endParaRPr lang="de-DE" sz="12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8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 </a:t>
              </a:r>
              <a:endParaRPr lang="de-DE" sz="12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8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 </a:t>
              </a:r>
              <a:endParaRPr lang="de-DE" sz="12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8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 </a:t>
              </a:r>
              <a:endParaRPr lang="de-DE" sz="12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8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 </a:t>
              </a:r>
              <a:endParaRPr lang="de-DE" sz="12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1200" dirty="0">
                  <a:latin typeface="Trebuchet MS" panose="020B0603020202020204" pitchFamily="34" charset="0"/>
                  <a:ea typeface="Times New Roman" panose="02020603050405020304" pitchFamily="18" charset="0"/>
                </a:rPr>
                <a:t> </a:t>
              </a:r>
              <a:endParaRPr lang="de-DE" sz="12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9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 </a:t>
              </a:r>
              <a:endParaRPr lang="de-DE" sz="12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9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 </a:t>
              </a:r>
              <a:endParaRPr lang="de-DE" sz="12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ctr"/>
              <a:endParaRPr lang="ru-RU" sz="12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ctr"/>
              <a:endParaRPr lang="ru-RU" sz="12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ctr"/>
              <a:endParaRPr lang="ru-RU" sz="12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ctr"/>
              <a:endParaRPr lang="ru-RU" sz="1200" b="1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1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Подверженность</a:t>
              </a:r>
              <a:r>
                <a:rPr lang="en-GB" sz="1000" b="1" dirty="0">
                  <a:solidFill>
                    <a:srgbClr val="ED7D31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 </a:t>
              </a:r>
              <a:endParaRPr lang="de-DE" sz="12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1000" b="1" dirty="0">
                  <a:solidFill>
                    <a:srgbClr val="ED7D31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 </a:t>
              </a:r>
              <a:endParaRPr lang="de-DE" sz="12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6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НИЗКАЯ</a:t>
              </a:r>
              <a:endParaRPr lang="de-DE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ctr"/>
              <a:r>
                <a:rPr lang="en-GB" sz="16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de-DE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6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СРЕДНЯЯ</a:t>
              </a:r>
              <a:endParaRPr lang="de-DE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ctr"/>
              <a:r>
                <a:rPr lang="de-DE" sz="16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 </a:t>
              </a:r>
              <a:endParaRPr lang="de-DE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6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ВЫСОКАЯ</a:t>
              </a:r>
              <a:endParaRPr lang="de-DE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Box 82"/>
            <p:cNvSpPr txBox="1"/>
            <p:nvPr/>
          </p:nvSpPr>
          <p:spPr>
            <a:xfrm>
              <a:off x="6127138" y="513632"/>
              <a:ext cx="1302237" cy="3744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txBody>
            <a:bodyPr wrap="square" rtlCol="0">
              <a:noAutofit/>
            </a:bodyPr>
            <a:lstStyle/>
            <a:p>
              <a:endParaRPr lang="de-DE">
                <a:latin typeface="Trebuchet MS" panose="020B0603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1576999" y="562849"/>
              <a:ext cx="1016971" cy="47122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Отраслевой риск</a:t>
              </a:r>
              <a:endParaRPr lang="de-DE" sz="1100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021128" y="362070"/>
              <a:ext cx="2339444" cy="297656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/>
              <a:r>
                <a:rPr lang="de-DE" sz="12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Environmental (8</a:t>
              </a:r>
              <a:r>
                <a:rPr lang="ru-RU" sz="12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de-DE" sz="12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de-DE" sz="12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021128" y="681058"/>
              <a:ext cx="2339444" cy="2514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/>
              <a:r>
                <a:rPr lang="ru-RU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Природные ресурсы</a:t>
              </a:r>
              <a:r>
                <a:rPr lang="en-GB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(2</a:t>
              </a:r>
              <a:r>
                <a:rPr lang="ru-RU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GB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de-DE" sz="11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021128" y="950366"/>
              <a:ext cx="2339444" cy="2514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/>
              <a:r>
                <a:rPr lang="ru-RU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Загрязнение</a:t>
              </a:r>
              <a:r>
                <a:rPr lang="en-GB" sz="9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22)</a:t>
              </a:r>
              <a:r>
                <a:rPr lang="ru-RU" sz="9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endParaRPr lang="de-DE" sz="16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021128" y="1232609"/>
              <a:ext cx="2339444" cy="2514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/>
              <a:endParaRPr lang="ru-RU" sz="9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0" fontAlgn="base" hangingPunct="0"/>
              <a:r>
                <a:rPr lang="ru-RU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Изменение климата</a:t>
              </a:r>
              <a:r>
                <a:rPr lang="en-GB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(1</a:t>
              </a:r>
              <a:r>
                <a:rPr lang="ru-RU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GB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ru-RU" sz="9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	</a:t>
              </a:r>
              <a:endParaRPr lang="de-DE" sz="16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021128" y="1516698"/>
              <a:ext cx="2339444" cy="2514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/>
              <a:r>
                <a:rPr lang="ru-RU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Общие экологические риски</a:t>
              </a:r>
              <a:r>
                <a:rPr lang="en-GB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(1</a:t>
              </a:r>
              <a:r>
                <a:rPr lang="ru-RU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GB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de-DE" sz="11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021128" y="2073606"/>
              <a:ext cx="2339444" cy="297656"/>
            </a:xfrm>
            <a:prstGeom prst="rect">
              <a:avLst/>
            </a:prstGeom>
            <a:solidFill>
              <a:srgbClr val="99CDE7"/>
            </a:solidFill>
            <a:ln w="127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/>
              <a:r>
                <a:rPr lang="de-DE" sz="12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Social (</a:t>
              </a:r>
              <a:r>
                <a:rPr lang="ru-RU" sz="12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91</a:t>
              </a:r>
              <a:r>
                <a:rPr lang="de-DE" sz="12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de-DE" sz="12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021128" y="2399159"/>
              <a:ext cx="2339444" cy="2514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/>
              <a:r>
                <a:rPr lang="ru-RU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Человеческий капитал</a:t>
              </a:r>
              <a:r>
                <a:rPr lang="en-GB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  <a:r>
                <a:rPr lang="en-GB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de-DE" sz="11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021128" y="2949099"/>
              <a:ext cx="2339444" cy="2514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/>
              <a:r>
                <a:rPr lang="ru-RU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Корпоративная социальная ответственность </a:t>
              </a:r>
              <a:r>
                <a:rPr lang="en-GB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(2</a:t>
              </a:r>
              <a:r>
                <a:rPr lang="ru-RU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GB" sz="9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de-DE" sz="16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021128" y="2674132"/>
              <a:ext cx="2339444" cy="2514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/>
              <a:r>
                <a:rPr lang="ru-RU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Общие социальные риски</a:t>
              </a:r>
              <a:r>
                <a:rPr lang="en-GB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(15)</a:t>
              </a:r>
              <a:endParaRPr lang="de-DE" sz="11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009764" y="3561084"/>
              <a:ext cx="2339444" cy="297657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127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/>
              <a:r>
                <a:rPr lang="de-DE" sz="12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Governance (4</a:t>
              </a:r>
              <a:r>
                <a:rPr lang="ru-RU" sz="12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de-DE" sz="12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de-DE" sz="12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009764" y="4151949"/>
              <a:ext cx="2339444" cy="2514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/>
              <a:r>
                <a:rPr lang="ru-RU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Корпоративная структура</a:t>
              </a:r>
              <a:r>
                <a:rPr lang="en-GB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(16)</a:t>
              </a:r>
              <a:endParaRPr lang="de-DE" sz="11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009764" y="3878706"/>
              <a:ext cx="2339444" cy="2514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/>
              <a:r>
                <a:rPr lang="ru-RU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Корпоративное поведение</a:t>
              </a:r>
              <a:r>
                <a:rPr lang="en-GB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(2</a:t>
              </a:r>
              <a:r>
                <a:rPr lang="ru-RU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GB" sz="1100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de-DE" sz="11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419838" y="559978"/>
              <a:ext cx="1016971" cy="4741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Риски страны</a:t>
              </a:r>
              <a:endParaRPr lang="de-DE" sz="1100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009764" y="23794"/>
              <a:ext cx="2318101" cy="2514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/>
              <a:r>
                <a:rPr lang="ru-RU" sz="13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Факторы</a:t>
              </a:r>
              <a:r>
                <a:rPr lang="en-GB" sz="13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13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221 индикаторов</a:t>
              </a:r>
              <a:r>
                <a:rPr lang="en-GB" sz="13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de-DE" sz="13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-1660062" y="14303"/>
              <a:ext cx="2346214" cy="2514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/>
              <a:r>
                <a:rPr lang="ru-RU" sz="14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Риски</a:t>
              </a:r>
              <a:endParaRPr lang="de-DE" sz="24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639364" y="14303"/>
              <a:ext cx="2068543" cy="2514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/>
              <a:r>
                <a:rPr lang="ru-RU" sz="14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Оценка</a:t>
              </a:r>
              <a:endParaRPr lang="de-DE" sz="24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634520" y="460143"/>
              <a:ext cx="2046309" cy="57393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Политики и программы</a:t>
              </a:r>
            </a:p>
            <a:p>
              <a:pPr algn="ctr"/>
              <a:endParaRPr lang="de-DE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634520" y="1472137"/>
              <a:ext cx="2046309" cy="5785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Отчетность</a:t>
              </a:r>
              <a:endParaRPr lang="de-DE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796294" y="1877430"/>
              <a:ext cx="977881" cy="1048138"/>
            </a:xfrm>
            <a:prstGeom prst="rect">
              <a:avLst/>
            </a:prstGeom>
            <a:solidFill>
              <a:srgbClr val="3D9C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rgbClr val="FFFFF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ESG </a:t>
              </a:r>
              <a:r>
                <a:rPr lang="ru-RU" sz="1400" b="1" dirty="0">
                  <a:solidFill>
                    <a:srgbClr val="FFFFFF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РЕЙТИНГ</a:t>
              </a:r>
              <a:endParaRPr lang="de-DE" sz="24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611151" y="2463480"/>
              <a:ext cx="2040380" cy="5785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Эффективность</a:t>
              </a:r>
              <a:endParaRPr lang="de-DE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Plus 37"/>
            <p:cNvSpPr/>
            <p:nvPr/>
          </p:nvSpPr>
          <p:spPr>
            <a:xfrm>
              <a:off x="4515529" y="1105722"/>
              <a:ext cx="281990" cy="243417"/>
            </a:xfrm>
            <a:prstGeom prst="mathPlus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>
                <a:latin typeface="Trebuchet MS" panose="020B0603020202020204" pitchFamily="34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6019406" y="14436"/>
              <a:ext cx="2798033" cy="2514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/>
              <a:r>
                <a:rPr lang="ru-RU" sz="14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Результат</a:t>
              </a:r>
              <a:endParaRPr lang="de-DE" sz="24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211867" y="623304"/>
              <a:ext cx="1132775" cy="537742"/>
            </a:xfrm>
            <a:prstGeom prst="rect">
              <a:avLst/>
            </a:prstGeom>
            <a:solidFill>
              <a:srgbClr val="92D050"/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/>
              <a:r>
                <a:rPr lang="de-DE" sz="11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Environmental </a:t>
              </a:r>
              <a:r>
                <a:rPr lang="ru-RU" sz="11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рейтинг</a:t>
              </a:r>
              <a:r>
                <a:rPr lang="de-DE" sz="11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(E)</a:t>
              </a:r>
              <a:endParaRPr lang="de-DE" sz="20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6181452" y="2086003"/>
              <a:ext cx="1132775" cy="537742"/>
            </a:xfrm>
            <a:prstGeom prst="rect">
              <a:avLst/>
            </a:prstGeom>
            <a:solidFill>
              <a:srgbClr val="99CDE7"/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/>
              <a:r>
                <a:rPr lang="de-DE" sz="1100" b="1" dirty="0" err="1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Social</a:t>
              </a:r>
              <a:r>
                <a:rPr lang="de-DE" sz="11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1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рейтинг</a:t>
              </a:r>
              <a:r>
                <a:rPr lang="de-DE" sz="11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  <a:endParaRPr lang="de-DE" sz="20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6181452" y="3663142"/>
              <a:ext cx="1132775" cy="542263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/>
              <a:r>
                <a:rPr lang="de-DE" sz="1200" b="1" dirty="0" err="1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Governance</a:t>
              </a:r>
              <a:r>
                <a:rPr lang="de-DE" sz="12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рейтинг</a:t>
              </a:r>
              <a:r>
                <a:rPr lang="de-DE" sz="1200" b="1" dirty="0">
                  <a:solidFill>
                    <a:srgbClr val="00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(G)</a:t>
              </a:r>
              <a:endParaRPr lang="de-DE" sz="2400" dirty="0"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019407" y="362953"/>
              <a:ext cx="2798033" cy="4060289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>
                <a:latin typeface="Trebuchet MS" panose="020B0603020202020204" pitchFamily="34" charset="0"/>
              </a:endParaRPr>
            </a:p>
          </p:txBody>
        </p:sp>
        <p:sp>
          <p:nvSpPr>
            <p:cNvPr id="44" name="Equal 43"/>
            <p:cNvSpPr/>
            <p:nvPr/>
          </p:nvSpPr>
          <p:spPr>
            <a:xfrm>
              <a:off x="7510441" y="2245592"/>
              <a:ext cx="281990" cy="293478"/>
            </a:xfrm>
            <a:prstGeom prst="mathEqual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>
                <a:latin typeface="Trebuchet MS" panose="020B0603020202020204" pitchFamily="34" charset="0"/>
              </a:endParaRPr>
            </a:p>
          </p:txBody>
        </p:sp>
        <p:cxnSp>
          <p:nvCxnSpPr>
            <p:cNvPr id="45" name="Straight Connector 44"/>
            <p:cNvCxnSpPr>
              <a:endCxn id="30" idx="1"/>
            </p:cNvCxnSpPr>
            <p:nvPr/>
          </p:nvCxnSpPr>
          <p:spPr>
            <a:xfrm>
              <a:off x="-551398" y="795721"/>
              <a:ext cx="131560" cy="1307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-1380357" y="3663142"/>
              <a:ext cx="1559629" cy="47059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Конечный вес каждого фактора</a:t>
              </a:r>
              <a:endParaRPr lang="de-DE" sz="1100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47" name="Down Arrow 46"/>
            <p:cNvSpPr/>
            <p:nvPr/>
          </p:nvSpPr>
          <p:spPr>
            <a:xfrm>
              <a:off x="-729272" y="1769659"/>
              <a:ext cx="484632" cy="393593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>
                <a:latin typeface="Trebuchet MS" panose="020B0603020202020204" pitchFamily="34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061699" y="2299029"/>
            <a:ext cx="1126759" cy="5958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Риск компании</a:t>
            </a:r>
            <a:endParaRPr lang="de-DE" sz="1100" dirty="0">
              <a:solidFill>
                <a:schemeClr val="bg1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1893555" y="2156008"/>
            <a:ext cx="136487" cy="9706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35030" y="2147675"/>
            <a:ext cx="138133" cy="105397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lus 50"/>
          <p:cNvSpPr/>
          <p:nvPr/>
        </p:nvSpPr>
        <p:spPr>
          <a:xfrm>
            <a:off x="7148204" y="3466550"/>
            <a:ext cx="312432" cy="307782"/>
          </a:xfrm>
          <a:prstGeom prst="mathPlu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>
              <a:latin typeface="Trebuchet MS" panose="020B0603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174096" y="5102379"/>
            <a:ext cx="2260651" cy="7315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Стресс-факторы</a:t>
            </a:r>
            <a:endParaRPr lang="de-DE" dirty="0">
              <a:solidFill>
                <a:schemeClr val="bg1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Minus 1"/>
          <p:cNvSpPr/>
          <p:nvPr/>
        </p:nvSpPr>
        <p:spPr>
          <a:xfrm>
            <a:off x="7097728" y="4624879"/>
            <a:ext cx="413385" cy="420834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rebuchet MS" panose="020B0603020202020204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295970" y="3071793"/>
            <a:ext cx="2592000" cy="31792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/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Портфель  эко-активов </a:t>
            </a:r>
            <a:r>
              <a:rPr lang="en-GB" sz="11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GB" sz="11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1100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3283379" y="4892308"/>
            <a:ext cx="2592000" cy="31792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/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Портфель социальных активов</a:t>
            </a:r>
            <a:r>
              <a:rPr lang="en-GB" sz="11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GB" sz="1100" dirty="0">
                <a:solidFill>
                  <a:srgbClr val="000000"/>
                </a:solidFill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DE" sz="1100" dirty="0">
              <a:solidFill>
                <a:srgbClr val="000000"/>
              </a:solidFill>
              <a:latin typeface="Trebuchet MS" panose="020B06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32" descr="\\expert.local\gmbh\storage\9. Other\5. PR\logo_sma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71"/>
          <a:stretch/>
        </p:blipFill>
        <p:spPr bwMode="auto">
          <a:xfrm>
            <a:off x="10519176" y="195534"/>
            <a:ext cx="1424283" cy="39563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Rectangle 55"/>
          <p:cNvSpPr/>
          <p:nvPr/>
        </p:nvSpPr>
        <p:spPr>
          <a:xfrm>
            <a:off x="333826" y="109444"/>
            <a:ext cx="8949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cap="all" dirty="0">
                <a:solidFill>
                  <a:srgbClr val="378D1F"/>
                </a:solidFill>
              </a:rPr>
              <a:t>Методология </a:t>
            </a:r>
            <a:r>
              <a:rPr lang="de-DE" sz="2800" cap="all" dirty="0">
                <a:solidFill>
                  <a:srgbClr val="378D1F"/>
                </a:solidFill>
              </a:rPr>
              <a:t>ESG</a:t>
            </a:r>
            <a:r>
              <a:rPr lang="ru-RU" sz="2800" cap="all" dirty="0">
                <a:solidFill>
                  <a:srgbClr val="378D1F"/>
                </a:solidFill>
              </a:rPr>
              <a:t>-оценки </a:t>
            </a:r>
          </a:p>
        </p:txBody>
      </p:sp>
    </p:spTree>
    <p:extLst>
      <p:ext uri="{BB962C8B-B14F-4D97-AF65-F5344CB8AC3E}">
        <p14:creationId xmlns:p14="http://schemas.microsoft.com/office/powerpoint/2010/main" val="107601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3826" y="1357917"/>
            <a:ext cx="653313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проекта базы независимых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ESG </a:t>
            </a: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отчетов RAEX-</a:t>
            </a:r>
            <a:r>
              <a:rPr lang="ru-RU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</a:t>
            </a: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охвачено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E56E15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ru-RU" sz="1600" dirty="0">
                <a:solidFill>
                  <a:srgbClr val="E56E15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de-DE" sz="1600" dirty="0">
                <a:solidFill>
                  <a:srgbClr val="E56E15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E56E15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российских компаний из </a:t>
            </a:r>
            <a:r>
              <a:rPr lang="en-US" sz="1600" dirty="0">
                <a:solidFill>
                  <a:srgbClr val="E56E15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rgbClr val="E56E15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различных отраслей</a:t>
            </a:r>
            <a:r>
              <a:rPr lang="en-US" sz="1600" dirty="0">
                <a:solidFill>
                  <a:srgbClr val="E56E15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E56E15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секторов экономики</a:t>
            </a: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b="1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b="1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Отчеты доступны для приобретения на платформе </a:t>
            </a:r>
            <a:r>
              <a:rPr lang="en-GB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RAEX-Europe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:</a:t>
            </a: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 </a:t>
            </a:r>
            <a:r>
              <a:rPr lang="de-DE" sz="1600" b="1" dirty="0">
                <a:solidFill>
                  <a:srgbClr val="E56E15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https://raex-sustainability.com/</a:t>
            </a:r>
            <a:r>
              <a:rPr lang="de-DE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, </a:t>
            </a: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а также через платформу </a:t>
            </a:r>
            <a:r>
              <a:rPr lang="en-GB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Refinitiv</a:t>
            </a: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Интеграция </a:t>
            </a: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ESG отчетов и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ESG </a:t>
            </a:r>
            <a:r>
              <a:rPr lang="ru-RU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Рэнкинга</a:t>
            </a: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российских компаний.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b="1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altLang="de-DE" sz="1600" b="1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Инвесторы могут </a:t>
            </a:r>
            <a:r>
              <a:rPr lang="ru-RU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</a:t>
            </a:r>
            <a:r>
              <a:rPr lang="de-DE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ESG </a:t>
            </a:r>
            <a:r>
              <a:rPr lang="ru-RU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отчеты </a:t>
            </a: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формировании инвестиционного портфеля, </a:t>
            </a: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соответствующего принципам ответственного инвестирования.</a:t>
            </a:r>
            <a:endParaRPr lang="ru-RU" altLang="de-DE" sz="1600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altLang="de-DE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Официальное заявление ОАО НК «РуссНефть» - Новости нефти, новости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310" y="12404343"/>
            <a:ext cx="218685" cy="14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42840" y="944053"/>
            <a:ext cx="38817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ESG </a:t>
            </a:r>
            <a:r>
              <a:rPr lang="ru-RU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базы отчетов по отраслям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6811667" y="1270832"/>
          <a:ext cx="5380333" cy="524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32" descr="\\expert.local\gmbh\storage\9. Other\5. PR\logo_small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71"/>
          <a:stretch/>
        </p:blipFill>
        <p:spPr bwMode="auto">
          <a:xfrm>
            <a:off x="10519176" y="195534"/>
            <a:ext cx="1424283" cy="3956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33826" y="159320"/>
            <a:ext cx="89498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600" cap="all" dirty="0">
                <a:solidFill>
                  <a:schemeClr val="accent6"/>
                </a:solidFill>
                <a:latin typeface="Trebuchet MS" panose="020B0603020202020204" pitchFamily="34" charset="0"/>
              </a:rPr>
              <a:t>База </a:t>
            </a:r>
            <a:r>
              <a:rPr lang="de-DE" sz="2600" cap="all" dirty="0">
                <a:solidFill>
                  <a:schemeClr val="accent6"/>
                </a:solidFill>
                <a:latin typeface="Trebuchet MS" panose="020B0603020202020204" pitchFamily="34" charset="0"/>
              </a:rPr>
              <a:t>ESG </a:t>
            </a:r>
            <a:r>
              <a:rPr lang="ru-RU" sz="2600" cap="all" dirty="0">
                <a:solidFill>
                  <a:schemeClr val="accent6"/>
                </a:solidFill>
                <a:latin typeface="Trebuchet MS" panose="020B0603020202020204" pitchFamily="34" charset="0"/>
              </a:rPr>
              <a:t>отчетов </a:t>
            </a:r>
            <a:r>
              <a:rPr lang="de-DE" sz="2600" cap="all" dirty="0">
                <a:solidFill>
                  <a:schemeClr val="accent6"/>
                </a:solidFill>
                <a:latin typeface="Trebuchet MS" panose="020B0603020202020204" pitchFamily="34" charset="0"/>
              </a:rPr>
              <a:t>raex-europe</a:t>
            </a:r>
          </a:p>
        </p:txBody>
      </p:sp>
    </p:spTree>
    <p:extLst>
      <p:ext uri="{BB962C8B-B14F-4D97-AF65-F5344CB8AC3E}">
        <p14:creationId xmlns:p14="http://schemas.microsoft.com/office/powerpoint/2010/main" val="259765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2" descr="\\expert.local\gmbh\storage\9. Other\5. PR\logo_smal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71"/>
          <a:stretch/>
        </p:blipFill>
        <p:spPr bwMode="auto">
          <a:xfrm>
            <a:off x="10519176" y="195534"/>
            <a:ext cx="1424283" cy="3956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33826" y="109444"/>
            <a:ext cx="8949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cap="all" dirty="0">
                <a:solidFill>
                  <a:schemeClr val="accent6"/>
                </a:solidFill>
              </a:rPr>
              <a:t>ESG-рэнкинг – средний рейтинговый диапазон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607282"/>
              </p:ext>
            </p:extLst>
          </p:nvPr>
        </p:nvGraphicFramePr>
        <p:xfrm>
          <a:off x="1645709" y="630872"/>
          <a:ext cx="3729179" cy="6104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0146" name="Worksheet" r:id="rId4" imgW="4543559" imgH="7439093" progId="Excel.Sheet.12">
                  <p:embed/>
                </p:oleObj>
              </mc:Choice>
              <mc:Fallback>
                <p:oleObj name="Worksheet" r:id="rId4" imgW="4543559" imgH="74390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5709" y="630872"/>
                        <a:ext cx="3729179" cy="6104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132002"/>
              </p:ext>
            </p:extLst>
          </p:nvPr>
        </p:nvGraphicFramePr>
        <p:xfrm>
          <a:off x="6517124" y="630872"/>
          <a:ext cx="3474369" cy="6102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0147" name="Worksheet" r:id="rId6" imgW="4543559" imgH="7981916" progId="Excel.Sheet.12">
                  <p:embed/>
                </p:oleObj>
              </mc:Choice>
              <mc:Fallback>
                <p:oleObj name="Worksheet" r:id="rId6" imgW="4543559" imgH="79819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17124" y="630872"/>
                        <a:ext cx="3474369" cy="6102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712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826" y="109444"/>
            <a:ext cx="8949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cap="all" dirty="0">
                <a:solidFill>
                  <a:srgbClr val="378D1F"/>
                </a:solidFill>
              </a:rPr>
              <a:t>ESG</a:t>
            </a:r>
            <a:r>
              <a:rPr lang="ru-RU" sz="2800" cap="all" dirty="0">
                <a:solidFill>
                  <a:srgbClr val="378D1F"/>
                </a:solidFill>
              </a:rPr>
              <a:t>-рейтинги застройщиков</a:t>
            </a:r>
          </a:p>
        </p:txBody>
      </p:sp>
      <p:pic>
        <p:nvPicPr>
          <p:cNvPr id="6" name="Picture 32" descr="\\expert.local\gmbh\storage\9. Other\5. PR\logo_smal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71"/>
          <a:stretch/>
        </p:blipFill>
        <p:spPr bwMode="auto">
          <a:xfrm>
            <a:off x="10519176" y="195534"/>
            <a:ext cx="1424283" cy="3956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21102" y="1811548"/>
            <a:ext cx="10670876" cy="38779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dirty="0"/>
              <a:t>На данный момент возможна оценка </a:t>
            </a:r>
            <a:r>
              <a:rPr lang="en-US" dirty="0"/>
              <a:t>ESG</a:t>
            </a:r>
            <a:r>
              <a:rPr lang="ru-RU" dirty="0"/>
              <a:t>-характеристик застройщиков по стандартной методологии</a:t>
            </a:r>
            <a:r>
              <a:rPr lang="en-US" dirty="0"/>
              <a:t> </a:t>
            </a:r>
            <a:r>
              <a:rPr lang="ru-RU" dirty="0"/>
              <a:t>присвоения </a:t>
            </a:r>
            <a:r>
              <a:rPr lang="en-US" dirty="0"/>
              <a:t>ESG</a:t>
            </a:r>
            <a:r>
              <a:rPr lang="ru-RU" dirty="0"/>
              <a:t>-рейтингов с учетом материальных рисков и доступных возможностей характерных для данной</a:t>
            </a:r>
            <a:r>
              <a:rPr lang="en-US" dirty="0"/>
              <a:t> </a:t>
            </a:r>
            <a:r>
              <a:rPr lang="ru-RU" dirty="0"/>
              <a:t>отрасли.</a:t>
            </a:r>
          </a:p>
          <a:p>
            <a:endParaRPr lang="ru-RU" dirty="0"/>
          </a:p>
          <a:p>
            <a:r>
              <a:rPr lang="ru-RU" dirty="0"/>
              <a:t>При наличии данных по индивидуальным проектам можно присваивать </a:t>
            </a:r>
            <a:r>
              <a:rPr lang="en-US" dirty="0"/>
              <a:t>ESG</a:t>
            </a:r>
            <a:r>
              <a:rPr lang="ru-RU" dirty="0"/>
              <a:t>-рейтинги на уровне отдельных проектов и с помощью этих рейтингов проектов уточнять/дополнять общую </a:t>
            </a:r>
            <a:r>
              <a:rPr lang="en-US" dirty="0"/>
              <a:t>ESG</a:t>
            </a:r>
            <a:r>
              <a:rPr lang="ru-RU" dirty="0"/>
              <a:t>-оценку застройщика.</a:t>
            </a:r>
          </a:p>
          <a:p>
            <a:endParaRPr lang="ru-RU" dirty="0"/>
          </a:p>
          <a:p>
            <a:r>
              <a:rPr lang="en-US" dirty="0"/>
              <a:t>ESG</a:t>
            </a:r>
            <a:r>
              <a:rPr lang="ru-RU" dirty="0"/>
              <a:t>-рейтинги застройщиков по действующей методологии можно использовать для привлечения финансирования застройщиком. </a:t>
            </a:r>
            <a:endParaRPr lang="en-US" dirty="0"/>
          </a:p>
          <a:p>
            <a:endParaRPr lang="en-US" dirty="0"/>
          </a:p>
          <a:p>
            <a:r>
              <a:rPr lang="en-US" dirty="0"/>
              <a:t>ESG</a:t>
            </a:r>
            <a:r>
              <a:rPr lang="ru-RU" dirty="0"/>
              <a:t>-оценки проектов потенциально могут использоваться банками при выдаче зеленой ипотеки. </a:t>
            </a:r>
          </a:p>
          <a:p>
            <a:endParaRPr lang="ru-RU" dirty="0"/>
          </a:p>
          <a:p>
            <a:r>
              <a:rPr lang="ru-RU" dirty="0"/>
              <a:t> 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7892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826" y="109444"/>
            <a:ext cx="113113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cap="all" dirty="0">
                <a:solidFill>
                  <a:srgbClr val="378D1F"/>
                </a:solidFill>
              </a:rPr>
              <a:t>ВЕСА МАТЕРИАЛЬНЫХ ТЕМ для сферы строительства В </a:t>
            </a:r>
            <a:r>
              <a:rPr lang="en-US" sz="2800" cap="all" dirty="0">
                <a:solidFill>
                  <a:srgbClr val="378D1F"/>
                </a:solidFill>
              </a:rPr>
              <a:t>ESG-</a:t>
            </a:r>
            <a:r>
              <a:rPr lang="ru-RU" sz="2800" cap="all" dirty="0">
                <a:solidFill>
                  <a:srgbClr val="378D1F"/>
                </a:solidFill>
              </a:rPr>
              <a:t>рейтинге </a:t>
            </a:r>
            <a:r>
              <a:rPr lang="en-US" sz="2800" cap="all" dirty="0">
                <a:solidFill>
                  <a:srgbClr val="378D1F"/>
                </a:solidFill>
              </a:rPr>
              <a:t>RAEX-Europe</a:t>
            </a:r>
            <a:r>
              <a:rPr lang="ru-RU" sz="2800" cap="all" dirty="0">
                <a:solidFill>
                  <a:srgbClr val="378D1F"/>
                </a:solidFill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326282"/>
              </p:ext>
            </p:extLst>
          </p:nvPr>
        </p:nvGraphicFramePr>
        <p:xfrm>
          <a:off x="3297485" y="1222219"/>
          <a:ext cx="4690068" cy="5328031"/>
        </p:xfrm>
        <a:graphic>
          <a:graphicData uri="http://schemas.openxmlformats.org/drawingml/2006/table">
            <a:tbl>
              <a:tblPr firstRow="1" firstCol="1" bandRow="1"/>
              <a:tblGrid>
                <a:gridCol w="2839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4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4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Экологическая оценка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Вес</a:t>
                      </a:r>
                      <a:r>
                        <a:rPr lang="ru-RU" sz="1200" b="1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в общей оценке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Водные ресурсы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Биоразнообразие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Энергопотребление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Обращение с отходами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Загрязнение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Выбросы парниковых газов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Использование ВИЭ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Адаптация к изменению климата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Взаимодействие с заинтересованными сторонами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Цепочка поставщиков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4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Социальная оценка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Вес</a:t>
                      </a:r>
                      <a:r>
                        <a:rPr lang="ru-RU" sz="1200" b="1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в общей оценке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Трудовые практики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труда и здоровья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и удержание талантов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Разнообразие и инклюзивность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льготы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Местные сообщества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 человека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Цепочка поставщиков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14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Оценка Управления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Вес</a:t>
                      </a:r>
                      <a:r>
                        <a:rPr lang="ru-RU" sz="1200" b="1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в общей оценке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4295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овета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директоров</a:t>
                      </a:r>
                      <a:b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ее транспарентность</a:t>
                      </a:r>
                      <a:endParaRPr lang="de-DE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Структура собственности</a:t>
                      </a:r>
                      <a:endParaRPr lang="de-DE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рисками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Деловая этика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Антимонопольные практики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1476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Уплата налогов и транспарентность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000" marR="103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91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826" y="109444"/>
            <a:ext cx="113113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cap="all" dirty="0">
                <a:solidFill>
                  <a:srgbClr val="378D1F"/>
                </a:solidFill>
              </a:rPr>
              <a:t>Примеры </a:t>
            </a:r>
            <a:r>
              <a:rPr lang="en-US" sz="2800" cap="all" dirty="0">
                <a:solidFill>
                  <a:srgbClr val="378D1F"/>
                </a:solidFill>
              </a:rPr>
              <a:t>ESG-</a:t>
            </a:r>
            <a:r>
              <a:rPr lang="ru-RU" sz="2800" cap="all" dirty="0">
                <a:solidFill>
                  <a:srgbClr val="378D1F"/>
                </a:solidFill>
              </a:rPr>
              <a:t>практик застройщиков, повлиявших на </a:t>
            </a:r>
            <a:r>
              <a:rPr lang="en-US" sz="2800" cap="all" dirty="0">
                <a:solidFill>
                  <a:srgbClr val="378D1F"/>
                </a:solidFill>
              </a:rPr>
              <a:t>ESG-</a:t>
            </a:r>
            <a:r>
              <a:rPr lang="ru-RU" sz="2800" cap="all" dirty="0">
                <a:solidFill>
                  <a:srgbClr val="378D1F"/>
                </a:solidFill>
              </a:rPr>
              <a:t>рейтинг  </a:t>
            </a:r>
          </a:p>
        </p:txBody>
      </p:sp>
      <p:sp>
        <p:nvSpPr>
          <p:cNvPr id="6" name="Rectangle 5"/>
          <p:cNvSpPr/>
          <p:nvPr/>
        </p:nvSpPr>
        <p:spPr>
          <a:xfrm>
            <a:off x="6374971" y="1976717"/>
            <a:ext cx="4141694" cy="19632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Объем образования отходов на предприятиях сегмента «Строительные материалы» и производственных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предприятиях сегмента «Недвижимость и Строительство» дан в разбивке по классам опасности («Группа ЛСР»).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7795" y="3765177"/>
            <a:ext cx="4141694" cy="19632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Предприятия «Группы ЛСР» стремятся к минимизации негативного воздействия на атмосферный воздух, реализуют мероприятия по сокращению объемов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выбросов загрязняющих веществ, обеспечивают эффективную работу газоочистных установок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и их своевременное техническое обслуживание.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4971" y="4365812"/>
            <a:ext cx="4141694" cy="19632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С целью снижения количества потребления энергоресурсов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реализуется ряд мероприятий, в том числе по оптимизации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производственных процессов, автопарка, транспортных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маршрутов, модернизации систем освещения и оборудования («Группа ЛСР»).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7795" y="1389529"/>
            <a:ext cx="4141694" cy="19632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Компания («Группа ЛСР») входит в ассоциацию содействия созданию и внедрению норм и правил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экологического строительства «Совет по экологическому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строительству» (</a:t>
            </a:r>
            <a:r>
              <a:rPr lang="ru-RU" sz="1100" dirty="0" err="1">
                <a:solidFill>
                  <a:schemeClr val="tx1"/>
                </a:solidFill>
              </a:rPr>
              <a:t>Green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Building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Council</a:t>
            </a:r>
            <a:r>
              <a:rPr lang="ru-RU" sz="1100" dirty="0">
                <a:solidFill>
                  <a:schemeClr val="tx1"/>
                </a:solidFill>
              </a:rPr>
              <a:t>).</a:t>
            </a:r>
            <a:endParaRPr lang="de-DE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87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2" descr="\\expert.local\gmbh\storage\9. Other\5. PR\logo_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048" y="190868"/>
            <a:ext cx="2769411" cy="3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267" y="2149849"/>
            <a:ext cx="1956746" cy="1807269"/>
          </a:xfrm>
          <a:prstGeom prst="rect">
            <a:avLst/>
          </a:prstGeom>
        </p:spPr>
      </p:pic>
      <p:sp>
        <p:nvSpPr>
          <p:cNvPr id="14" name="Rectangle 22"/>
          <p:cNvSpPr/>
          <p:nvPr/>
        </p:nvSpPr>
        <p:spPr>
          <a:xfrm>
            <a:off x="1081621" y="1216489"/>
            <a:ext cx="3036037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latin typeface="Cambria" panose="02040503050406030204" pitchFamily="18" charset="0"/>
              </a:rPr>
              <a:t>Телеграм</a:t>
            </a:r>
            <a:r>
              <a:rPr lang="ru-RU" sz="2400" b="1" dirty="0">
                <a:latin typeface="Cambria" panose="02040503050406030204" pitchFamily="18" charset="0"/>
              </a:rPr>
              <a:t>-канал</a:t>
            </a:r>
            <a:endParaRPr lang="en-US" sz="2400" b="1" dirty="0">
              <a:latin typeface="Cambria" panose="02040503050406030204" pitchFamily="18" charset="0"/>
            </a:endParaRPr>
          </a:p>
          <a:p>
            <a:pPr algn="ctr"/>
            <a:r>
              <a:rPr lang="en-US" sz="2400" b="1" dirty="0">
                <a:latin typeface="Cambria" panose="02040503050406030204" pitchFamily="18" charset="0"/>
              </a:rPr>
              <a:t>RAEX Sustainability</a:t>
            </a:r>
            <a:endParaRPr lang="de-DE" sz="2400" dirty="0">
              <a:latin typeface="Cambria" panose="02040503050406030204" pitchFamily="18" charset="0"/>
            </a:endParaRPr>
          </a:p>
        </p:txBody>
      </p:sp>
      <p:sp>
        <p:nvSpPr>
          <p:cNvPr id="16" name="Rectangle 23"/>
          <p:cNvSpPr/>
          <p:nvPr/>
        </p:nvSpPr>
        <p:spPr>
          <a:xfrm>
            <a:off x="600890" y="4161842"/>
            <a:ext cx="4119155" cy="21544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buSzPct val="130000"/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Новости и события, посвященные ESG, ЦУР и финансовым инструментам устойчивого развития</a:t>
            </a:r>
          </a:p>
          <a:p>
            <a:pPr algn="ctr">
              <a:spcBef>
                <a:spcPts val="600"/>
              </a:spcBef>
              <a:buSzPct val="130000"/>
            </a:pPr>
            <a:endParaRPr lang="en-US" sz="1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Bef>
                <a:spcPts val="600"/>
              </a:spcBef>
              <a:buSzPct val="130000"/>
            </a:pPr>
            <a:r>
              <a:rPr lang="en-US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@</a:t>
            </a:r>
            <a:r>
              <a:rPr lang="de-DE" sz="2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raex_sustainability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2176" y="1631988"/>
            <a:ext cx="6031024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mbria" panose="02040503050406030204" pitchFamily="18" charset="0"/>
                <a:ea typeface="Cambria" panose="02040503050406030204" pitchFamily="18" charset="0"/>
              </a:rPr>
              <a:t>Walter-Kolb-Straße 9-11, 60594 Frankfurt am Main</a:t>
            </a:r>
          </a:p>
          <a:p>
            <a:endParaRPr lang="de-DE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Светлана Гришанкова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Управляющий директор</a:t>
            </a:r>
            <a:b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  <a:t>Tel. +49 69 3085 4500 ext. 1210</a:t>
            </a:r>
            <a:b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  <a:t>E-mail: </a:t>
            </a:r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grishankova@raexpert.eu</a:t>
            </a:r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Общие вопросы</a:t>
            </a:r>
            <a:b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  <a:t>Tel. +49 69 3085 4500</a:t>
            </a:r>
            <a:b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  <a:t>E-mail: </a:t>
            </a:r>
            <a:r>
              <a:rPr lang="de-DE" u="sng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info@raexpert.eu</a:t>
            </a:r>
            <a:endParaRPr lang="de-DE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de-DE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  <a:t>Compliance</a:t>
            </a:r>
            <a:b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  <a:t>Tel. +49 69 3085 4500 ext. 1214</a:t>
            </a:r>
            <a:b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de-DE" dirty="0">
                <a:latin typeface="Cambria" panose="02040503050406030204" pitchFamily="18" charset="0"/>
                <a:ea typeface="Cambria" panose="02040503050406030204" pitchFamily="18" charset="0"/>
              </a:rPr>
              <a:t>E-mail: </a:t>
            </a:r>
            <a:r>
              <a:rPr lang="de-DE" u="sng" dirty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compliance@raexpert.eu</a:t>
            </a:r>
            <a:endParaRPr lang="de-DE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739114" y="190868"/>
            <a:ext cx="4541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cap="all" dirty="0">
                <a:solidFill>
                  <a:srgbClr val="378D1F"/>
                </a:solidFill>
              </a:rPr>
              <a:t>RAEX-Europe</a:t>
            </a:r>
            <a:r>
              <a:rPr lang="en-US" b="1" dirty="0">
                <a:solidFill>
                  <a:srgbClr val="378D1F"/>
                </a:solidFill>
                <a:latin typeface="Cambria" panose="02040503050406030204" pitchFamily="18" charset="0"/>
              </a:rPr>
              <a:t> </a:t>
            </a:r>
            <a:r>
              <a:rPr lang="en-US" sz="2800" cap="all" dirty="0">
                <a:solidFill>
                  <a:srgbClr val="378D1F"/>
                </a:solidFill>
              </a:rPr>
              <a:t>- </a:t>
            </a:r>
            <a:r>
              <a:rPr lang="ru-RU" sz="2800" cap="all" dirty="0">
                <a:solidFill>
                  <a:srgbClr val="378D1F"/>
                </a:solidFill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25889437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doEKL.2RgQHQalDTXZn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W1kh1xM9YISgid6L0Cw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W1kh1xM9YISgid6L0Cw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d7rzmJL6jrXQhwKjXa0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Tk1I4QkGtFW2db9u1K7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XSTtF6ODYyeQSvvdB07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AAd4xmsVRNTwv8wQhXZ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U4nPkygi0QBUhgZ.sx0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PKLxkqHztSX7Oj2Wrus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ozeD2LNBonTcNaAMPD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xGrau2RwJYwraYLuk4E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_DvHly8Fx7_eykMmQkb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bSWA7_wUtN.tTyrdQP2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D553yf2KIW7nsbg_Tw9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X.il3CqsxZ5Lt1rFBv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RcwSga_ySjofpVt8Zz3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J2MrTPweYmQPbQpW5t8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dQ3ePIdt9kATCIOZ6Bi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tWMpU5Y9ay8OCpAMKH.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01S6d6NaWxwiv1sTEb5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ChfdGjUuDZ_6FtbH1lI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aP__09mM8TAhp0ZjCyX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.iCDYFvkK7VyaWxcGQ.T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V4JGhE6sBUZnTSSmLKG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tJwZb4Ps86O_0Dl9sl4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_CUu.q2fDo6NkTwmL5M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JrVWiiXj3VfdDiAwYd9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yl6OPGtv3aRymkbv12cQ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ysClr val="window" lastClr="FFFFFF"/>
      </a:lt1>
      <a:dk2>
        <a:srgbClr val="3F3F3F"/>
      </a:dk2>
      <a:lt2>
        <a:srgbClr val="E7E6E6"/>
      </a:lt2>
      <a:accent1>
        <a:srgbClr val="F75A0B"/>
      </a:accent1>
      <a:accent2>
        <a:srgbClr val="FF9001"/>
      </a:accent2>
      <a:accent3>
        <a:srgbClr val="B66BDF"/>
      </a:accent3>
      <a:accent4>
        <a:srgbClr val="7030A0"/>
      </a:accent4>
      <a:accent5>
        <a:srgbClr val="457209"/>
      </a:accent5>
      <a:accent6>
        <a:srgbClr val="5A8F29"/>
      </a:accent6>
      <a:hlink>
        <a:srgbClr val="F75A0B"/>
      </a:hlink>
      <a:folHlink>
        <a:srgbClr val="FEB938"/>
      </a:folHlink>
    </a:clrScheme>
    <a:fontScheme name="Sberbank HR 1">
      <a:majorFont>
        <a:latin typeface="Calibri Light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lIns="0" tIns="0" rIns="0" bIns="0">
        <a:spAutoFit/>
      </a:bodyPr>
      <a:lstStyle>
        <a:defPPr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681</Words>
  <Application>Microsoft Macintosh PowerPoint</Application>
  <PresentationFormat>Широкоэкранный</PresentationFormat>
  <Paragraphs>163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Helvetica</vt:lpstr>
      <vt:lpstr>Open Sans</vt:lpstr>
      <vt:lpstr>Times New Roman</vt:lpstr>
      <vt:lpstr>Trebuchet MS</vt:lpstr>
      <vt:lpstr>Wingdings</vt:lpstr>
      <vt:lpstr>Office Theme</vt:lpstr>
      <vt:lpstr>Template PresentationGo</vt:lpstr>
      <vt:lpstr>Слайд think-cell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 island</dc:creator>
  <cp:lastModifiedBy>Komlik Oleg</cp:lastModifiedBy>
  <cp:revision>2911</cp:revision>
  <cp:lastPrinted>2020-09-01T12:17:09Z</cp:lastPrinted>
  <dcterms:created xsi:type="dcterms:W3CDTF">2015-08-29T06:24:16Z</dcterms:created>
  <dcterms:modified xsi:type="dcterms:W3CDTF">2022-02-08T11:27:48Z</dcterms:modified>
</cp:coreProperties>
</file>