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8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76" r:id="rId4"/>
    <p:sldId id="269" r:id="rId5"/>
    <p:sldId id="273" r:id="rId6"/>
    <p:sldId id="275" r:id="rId7"/>
    <p:sldId id="277" r:id="rId8"/>
    <p:sldId id="274" r:id="rId9"/>
    <p:sldId id="258" r:id="rId10"/>
    <p:sldId id="271" r:id="rId11"/>
  </p:sldIdLst>
  <p:sldSz cx="9906000" cy="6858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64C"/>
    <a:srgbClr val="163969"/>
    <a:srgbClr val="FFEDDB"/>
    <a:srgbClr val="E8EBF0"/>
    <a:srgbClr val="FFF7EF"/>
    <a:srgbClr val="FD8B1D"/>
    <a:srgbClr val="17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11" autoAdjust="0"/>
    <p:restoredTop sz="96735"/>
  </p:normalViewPr>
  <p:slideViewPr>
    <p:cSldViewPr snapToGrid="0" snapToObjects="1">
      <p:cViewPr varScale="1">
        <p:scale>
          <a:sx n="112" d="100"/>
          <a:sy n="112" d="100"/>
        </p:scale>
        <p:origin x="324" y="108"/>
      </p:cViewPr>
      <p:guideLst>
        <p:guide orient="horz" pos="799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8" d="100"/>
          <a:sy n="88" d="100"/>
        </p:scale>
        <p:origin x="3822" y="66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'[Frank RG. Коммерсант Итоги.xlsx]Средства физлиц'!$N$2:$BF$2</c:f>
              <c:numCache>
                <c:formatCode>[$-419]mmmm\ yyyy;@</c:formatCode>
                <c:ptCount val="45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</c:numCache>
            </c:numRef>
          </c:cat>
          <c:val>
            <c:numRef>
              <c:f>'[Frank RG. Коммерсант Итоги.xlsx]Средства физлиц'!$N$13:$BF$13</c:f>
              <c:numCache>
                <c:formatCode>General</c:formatCode>
                <c:ptCount val="45"/>
                <c:pt idx="0">
                  <c:v>0.16715780176803868</c:v>
                </c:pt>
                <c:pt idx="1">
                  <c:v>0.13593355205826227</c:v>
                </c:pt>
                <c:pt idx="2">
                  <c:v>0.15743448193377285</c:v>
                </c:pt>
                <c:pt idx="3">
                  <c:v>0.14357858773512069</c:v>
                </c:pt>
                <c:pt idx="4">
                  <c:v>0.16149305880868323</c:v>
                </c:pt>
                <c:pt idx="5">
                  <c:v>0.18378469719058302</c:v>
                </c:pt>
                <c:pt idx="6">
                  <c:v>0.18786186256397419</c:v>
                </c:pt>
                <c:pt idx="7">
                  <c:v>0.22035343805887878</c:v>
                </c:pt>
                <c:pt idx="8">
                  <c:v>0.22544740833690741</c:v>
                </c:pt>
                <c:pt idx="9">
                  <c:v>0.19321653948231529</c:v>
                </c:pt>
                <c:pt idx="10">
                  <c:v>0.18404713351417021</c:v>
                </c:pt>
                <c:pt idx="11">
                  <c:v>0.24348819960322293</c:v>
                </c:pt>
                <c:pt idx="12">
                  <c:v>0.17134532681858528</c:v>
                </c:pt>
                <c:pt idx="13">
                  <c:v>0.20046428851259959</c:v>
                </c:pt>
                <c:pt idx="14">
                  <c:v>0.17761478881225851</c:v>
                </c:pt>
                <c:pt idx="15">
                  <c:v>0.18275126369183903</c:v>
                </c:pt>
                <c:pt idx="16">
                  <c:v>0.18120947374025662</c:v>
                </c:pt>
                <c:pt idx="17">
                  <c:v>0.15824795035475597</c:v>
                </c:pt>
                <c:pt idx="18">
                  <c:v>0.14984846714938391</c:v>
                </c:pt>
                <c:pt idx="19">
                  <c:v>0.10180555679465322</c:v>
                </c:pt>
                <c:pt idx="20">
                  <c:v>9.6800289291861824E-2</c:v>
                </c:pt>
                <c:pt idx="21">
                  <c:v>0.10424527825827021</c:v>
                </c:pt>
                <c:pt idx="22">
                  <c:v>0.10110892714880275</c:v>
                </c:pt>
                <c:pt idx="23">
                  <c:v>4.4072941186918402E-2</c:v>
                </c:pt>
                <c:pt idx="24">
                  <c:v>5.4384945510878656E-2</c:v>
                </c:pt>
                <c:pt idx="25">
                  <c:v>4.4920265961214283E-2</c:v>
                </c:pt>
                <c:pt idx="26">
                  <c:v>6.1377117996203656E-2</c:v>
                </c:pt>
                <c:pt idx="27">
                  <c:v>6.9366851800293602E-2</c:v>
                </c:pt>
                <c:pt idx="28">
                  <c:v>5.8003742561879616E-2</c:v>
                </c:pt>
                <c:pt idx="29">
                  <c:v>7.7908480220086784E-2</c:v>
                </c:pt>
                <c:pt idx="30">
                  <c:v>5.8431583913902137E-2</c:v>
                </c:pt>
                <c:pt idx="31">
                  <c:v>6.2767276164927679E-2</c:v>
                </c:pt>
                <c:pt idx="32">
                  <c:v>6.1745361188630374E-2</c:v>
                </c:pt>
                <c:pt idx="33">
                  <c:v>5.789882475460361E-2</c:v>
                </c:pt>
                <c:pt idx="34">
                  <c:v>5.4745352458107355E-2</c:v>
                </c:pt>
                <c:pt idx="35">
                  <c:v>7.3067486638434709E-2</c:v>
                </c:pt>
                <c:pt idx="36">
                  <c:v>5.9768639590793454E-2</c:v>
                </c:pt>
                <c:pt idx="37">
                  <c:v>7.0821406128187075E-2</c:v>
                </c:pt>
                <c:pt idx="38">
                  <c:v>8.8063470398683313E-2</c:v>
                </c:pt>
                <c:pt idx="39">
                  <c:v>0.1010051622872095</c:v>
                </c:pt>
                <c:pt idx="40">
                  <c:v>9.9364070901234683E-2</c:v>
                </c:pt>
                <c:pt idx="41">
                  <c:v>8.1609765210913857E-2</c:v>
                </c:pt>
                <c:pt idx="42">
                  <c:v>8.814114363044788E-2</c:v>
                </c:pt>
                <c:pt idx="43">
                  <c:v>0.10332885118849164</c:v>
                </c:pt>
                <c:pt idx="44">
                  <c:v>8.6932815329444663E-2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FD-4109-8AA0-A8F9B85D78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2724848"/>
        <c:axId val="473985504"/>
      </c:lineChart>
      <c:dateAx>
        <c:axId val="512724848"/>
        <c:scaling>
          <c:orientation val="minMax"/>
        </c:scaling>
        <c:delete val="0"/>
        <c:axPos val="b"/>
        <c:numFmt formatCode="[$-419]mmmm\ yy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3985504"/>
        <c:crosses val="autoZero"/>
        <c:auto val="1"/>
        <c:lblOffset val="100"/>
        <c:baseTimeUnit val="months"/>
      </c:dateAx>
      <c:valAx>
        <c:axId val="473985504"/>
        <c:scaling>
          <c:orientation val="minMax"/>
          <c:max val="0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272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'[Frank RG. Коммерсант Итоги.xlsx]Ставки по срочным вкладам'!$C$2:$AK$2</c:f>
              <c:numCache>
                <c:formatCode>[$-419]mmmm\ yyyy;@</c:formatCode>
                <c:ptCount val="35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</c:numCache>
            </c:numRef>
          </c:cat>
          <c:val>
            <c:numRef>
              <c:f>'[Frank RG. Коммерсант Итоги.xlsx]Ставки по срочным вкладам'!$C$4:$AK$4</c:f>
              <c:numCache>
                <c:formatCode>0.00%</c:formatCode>
                <c:ptCount val="35"/>
                <c:pt idx="0">
                  <c:v>8.8999999999999996E-2</c:v>
                </c:pt>
                <c:pt idx="1">
                  <c:v>8.7999999999999995E-2</c:v>
                </c:pt>
                <c:pt idx="2">
                  <c:v>8.5999999999999993E-2</c:v>
                </c:pt>
                <c:pt idx="3">
                  <c:v>8.5999999999999993E-2</c:v>
                </c:pt>
                <c:pt idx="4">
                  <c:v>8.5000000000000006E-2</c:v>
                </c:pt>
                <c:pt idx="5">
                  <c:v>8.1000000000000003E-2</c:v>
                </c:pt>
                <c:pt idx="6">
                  <c:v>0.08</c:v>
                </c:pt>
                <c:pt idx="7">
                  <c:v>7.8E-2</c:v>
                </c:pt>
                <c:pt idx="8">
                  <c:v>7.5999999999999998E-2</c:v>
                </c:pt>
                <c:pt idx="9">
                  <c:v>7.4999999999999997E-2</c:v>
                </c:pt>
                <c:pt idx="10">
                  <c:v>7.3999999999999996E-2</c:v>
                </c:pt>
                <c:pt idx="11">
                  <c:v>7.4999999999999997E-2</c:v>
                </c:pt>
                <c:pt idx="12">
                  <c:v>7.3999999999999996E-2</c:v>
                </c:pt>
                <c:pt idx="13">
                  <c:v>7.2999999999999995E-2</c:v>
                </c:pt>
                <c:pt idx="14">
                  <c:v>7.1999999999999995E-2</c:v>
                </c:pt>
                <c:pt idx="15">
                  <c:v>7.0999999999999994E-2</c:v>
                </c:pt>
                <c:pt idx="16">
                  <c:v>7.0000000000000007E-2</c:v>
                </c:pt>
                <c:pt idx="17">
                  <c:v>7.0000000000000007E-2</c:v>
                </c:pt>
                <c:pt idx="18">
                  <c:v>6.9000000000000006E-2</c:v>
                </c:pt>
                <c:pt idx="19">
                  <c:v>6.8000000000000005E-2</c:v>
                </c:pt>
                <c:pt idx="20">
                  <c:v>6.7000000000000004E-2</c:v>
                </c:pt>
                <c:pt idx="21">
                  <c:v>6.6000000000000003E-2</c:v>
                </c:pt>
                <c:pt idx="22">
                  <c:v>6.5000000000000002E-2</c:v>
                </c:pt>
                <c:pt idx="23">
                  <c:v>6.5000000000000002E-2</c:v>
                </c:pt>
                <c:pt idx="24">
                  <c:v>6.3E-2</c:v>
                </c:pt>
                <c:pt idx="25">
                  <c:v>6.2E-2</c:v>
                </c:pt>
                <c:pt idx="26">
                  <c:v>0.06</c:v>
                </c:pt>
                <c:pt idx="27">
                  <c:v>5.8000000000000003E-2</c:v>
                </c:pt>
                <c:pt idx="28">
                  <c:v>5.8000000000000003E-2</c:v>
                </c:pt>
                <c:pt idx="29">
                  <c:v>5.8000000000000003E-2</c:v>
                </c:pt>
                <c:pt idx="30">
                  <c:v>5.8000000000000003E-2</c:v>
                </c:pt>
                <c:pt idx="31">
                  <c:v>5.8999999999999997E-2</c:v>
                </c:pt>
                <c:pt idx="32">
                  <c:v>0.06</c:v>
                </c:pt>
                <c:pt idx="33">
                  <c:v>6.2E-2</c:v>
                </c:pt>
                <c:pt idx="34">
                  <c:v>6.4000000000000001E-2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0C-4EBA-8CEF-33C88768A53C}"/>
            </c:ext>
          </c:extLst>
        </c:ser>
        <c:ser>
          <c:idx val="4"/>
          <c:order val="1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'[Frank RG. Коммерсант Итоги.xlsx]Ставки по срочным вкладам'!$C$2:$AK$2</c:f>
              <c:numCache>
                <c:formatCode>[$-419]mmmm\ yyyy;@</c:formatCode>
                <c:ptCount val="35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</c:numCache>
            </c:numRef>
          </c:cat>
          <c:val>
            <c:numRef>
              <c:f>'[Frank RG. Коммерсант Итоги.xlsx]Ставки по срочным вкладам'!$C$7:$AK$7</c:f>
              <c:numCache>
                <c:formatCode>0.00%</c:formatCode>
                <c:ptCount val="35"/>
                <c:pt idx="0">
                  <c:v>1.7000000000000001E-2</c:v>
                </c:pt>
                <c:pt idx="1">
                  <c:v>1.6E-2</c:v>
                </c:pt>
                <c:pt idx="2">
                  <c:v>1.4999999999999999E-2</c:v>
                </c:pt>
                <c:pt idx="3">
                  <c:v>1.4E-2</c:v>
                </c:pt>
                <c:pt idx="4">
                  <c:v>1.2999999999999999E-2</c:v>
                </c:pt>
                <c:pt idx="5">
                  <c:v>1.2E-2</c:v>
                </c:pt>
                <c:pt idx="6">
                  <c:v>1.0999999999999999E-2</c:v>
                </c:pt>
                <c:pt idx="7">
                  <c:v>1.0999999999999999E-2</c:v>
                </c:pt>
                <c:pt idx="8">
                  <c:v>0.01</c:v>
                </c:pt>
                <c:pt idx="9">
                  <c:v>0.01</c:v>
                </c:pt>
                <c:pt idx="10">
                  <c:v>8.9999999999999993E-3</c:v>
                </c:pt>
                <c:pt idx="11">
                  <c:v>8.9999999999999993E-3</c:v>
                </c:pt>
                <c:pt idx="12">
                  <c:v>8.9999999999999993E-3</c:v>
                </c:pt>
                <c:pt idx="13">
                  <c:v>8.9999999999999993E-3</c:v>
                </c:pt>
                <c:pt idx="14">
                  <c:v>8.9999999999999993E-3</c:v>
                </c:pt>
                <c:pt idx="15">
                  <c:v>8.0000000000000002E-3</c:v>
                </c:pt>
                <c:pt idx="16">
                  <c:v>8.0000000000000002E-3</c:v>
                </c:pt>
                <c:pt idx="17">
                  <c:v>8.0000000000000002E-3</c:v>
                </c:pt>
                <c:pt idx="18">
                  <c:v>8.0000000000000002E-3</c:v>
                </c:pt>
                <c:pt idx="19">
                  <c:v>8.0000000000000002E-3</c:v>
                </c:pt>
                <c:pt idx="20">
                  <c:v>8.0000000000000002E-3</c:v>
                </c:pt>
                <c:pt idx="21">
                  <c:v>8.0000000000000002E-3</c:v>
                </c:pt>
                <c:pt idx="22">
                  <c:v>8.0000000000000002E-3</c:v>
                </c:pt>
                <c:pt idx="23">
                  <c:v>8.9999999999999993E-3</c:v>
                </c:pt>
                <c:pt idx="24">
                  <c:v>8.9999999999999993E-3</c:v>
                </c:pt>
                <c:pt idx="25">
                  <c:v>8.9999999999999993E-3</c:v>
                </c:pt>
                <c:pt idx="26">
                  <c:v>8.9999999999999993E-3</c:v>
                </c:pt>
                <c:pt idx="27">
                  <c:v>8.9999999999999993E-3</c:v>
                </c:pt>
                <c:pt idx="28">
                  <c:v>0.01</c:v>
                </c:pt>
                <c:pt idx="29">
                  <c:v>1.0999999999999999E-2</c:v>
                </c:pt>
                <c:pt idx="30">
                  <c:v>1.0999999999999999E-2</c:v>
                </c:pt>
                <c:pt idx="31">
                  <c:v>1.2E-2</c:v>
                </c:pt>
                <c:pt idx="32">
                  <c:v>1.4E-2</c:v>
                </c:pt>
                <c:pt idx="33">
                  <c:v>1.6E-2</c:v>
                </c:pt>
                <c:pt idx="34">
                  <c:v>1.7999999999999999E-2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0C-4EBA-8CEF-33C88768A5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2546368"/>
        <c:axId val="356961344"/>
      </c:lineChart>
      <c:dateAx>
        <c:axId val="262546368"/>
        <c:scaling>
          <c:orientation val="minMax"/>
        </c:scaling>
        <c:delete val="0"/>
        <c:axPos val="b"/>
        <c:numFmt formatCode="[$-419]mmmm\ yy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6961344"/>
        <c:crosses val="autoZero"/>
        <c:auto val="1"/>
        <c:lblOffset val="100"/>
        <c:baseTimeUnit val="months"/>
      </c:dateAx>
      <c:valAx>
        <c:axId val="356961344"/>
        <c:scaling>
          <c:orientation val="minMax"/>
          <c:max val="9.0000000000000024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254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'[Frank RG. Коммерсант Итоги.xlsx]Средства физлиц'!$A$5</c:f>
              <c:strCache>
                <c:ptCount val="1"/>
                <c:pt idx="0">
                  <c:v>Итого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'[Frank RG. Коммерсант Итоги.xlsx]Средства физлиц'!$B$2:$BF$2</c:f>
              <c:numCache>
                <c:formatCode>[$-419]mmmm\ yyyy;@</c:formatCode>
                <c:ptCount val="5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</c:numCache>
            </c:numRef>
          </c:cat>
          <c:val>
            <c:numRef>
              <c:f>'[Frank RG. Коммерсант Итоги.xlsx]Средства физлиц'!$B$5:$BF$5</c:f>
              <c:numCache>
                <c:formatCode>0.00</c:formatCode>
                <c:ptCount val="57"/>
                <c:pt idx="0">
                  <c:v>13921.099418791324</c:v>
                </c:pt>
                <c:pt idx="1">
                  <c:v>14029.272043514313</c:v>
                </c:pt>
                <c:pt idx="2">
                  <c:v>13753.472778937086</c:v>
                </c:pt>
                <c:pt idx="3">
                  <c:v>13791.441230683844</c:v>
                </c:pt>
                <c:pt idx="4">
                  <c:v>13811.192122727876</c:v>
                </c:pt>
                <c:pt idx="5">
                  <c:v>13846.036275251785</c:v>
                </c:pt>
                <c:pt idx="6">
                  <c:v>14189.021733010082</c:v>
                </c:pt>
                <c:pt idx="7">
                  <c:v>14303.916229820717</c:v>
                </c:pt>
                <c:pt idx="8">
                  <c:v>14402.771496291614</c:v>
                </c:pt>
                <c:pt idx="9">
                  <c:v>14726.100545770258</c:v>
                </c:pt>
                <c:pt idx="10">
                  <c:v>15079.437796634127</c:v>
                </c:pt>
                <c:pt idx="11">
                  <c:v>15392.814494208615</c:v>
                </c:pt>
                <c:pt idx="12">
                  <c:v>16545.771132273214</c:v>
                </c:pt>
                <c:pt idx="13">
                  <c:v>16263.518297245915</c:v>
                </c:pt>
                <c:pt idx="14">
                  <c:v>16323.059935613437</c:v>
                </c:pt>
                <c:pt idx="15">
                  <c:v>16186.361758056155</c:v>
                </c:pt>
                <c:pt idx="16">
                  <c:v>16471.558937327609</c:v>
                </c:pt>
                <c:pt idx="17">
                  <c:v>16845.05943788229</c:v>
                </c:pt>
                <c:pt idx="18">
                  <c:v>17248.195702189543</c:v>
                </c:pt>
                <c:pt idx="19">
                  <c:v>18030.301595771722</c:v>
                </c:pt>
                <c:pt idx="20">
                  <c:v>18128.343261955135</c:v>
                </c:pt>
                <c:pt idx="21">
                  <c:v>18103.667828247733</c:v>
                </c:pt>
                <c:pt idx="22">
                  <c:v>18401.895356115801</c:v>
                </c:pt>
                <c:pt idx="23">
                  <c:v>19337.311682068914</c:v>
                </c:pt>
                <c:pt idx="24">
                  <c:v>19456.525949568437</c:v>
                </c:pt>
                <c:pt idx="25">
                  <c:v>19575.329224183726</c:v>
                </c:pt>
                <c:pt idx="26">
                  <c:v>19138.397543005682</c:v>
                </c:pt>
                <c:pt idx="27">
                  <c:v>19094.430533697439</c:v>
                </c:pt>
                <c:pt idx="28">
                  <c:v>19294.830227902672</c:v>
                </c:pt>
                <c:pt idx="29">
                  <c:v>19230.786487360579</c:v>
                </c:pt>
                <c:pt idx="30">
                  <c:v>19581.276511676362</c:v>
                </c:pt>
                <c:pt idx="31">
                  <c:v>19473.071047590172</c:v>
                </c:pt>
                <c:pt idx="32">
                  <c:v>19434.122430717904</c:v>
                </c:pt>
                <c:pt idx="33">
                  <c:v>19552.794305081294</c:v>
                </c:pt>
                <c:pt idx="34">
                  <c:v>19841.296428654001</c:v>
                </c:pt>
                <c:pt idx="35">
                  <c:v>19780.884338478743</c:v>
                </c:pt>
                <c:pt idx="36">
                  <c:v>19918.456205696613</c:v>
                </c:pt>
                <c:pt idx="37">
                  <c:v>19827.706399756942</c:v>
                </c:pt>
                <c:pt idx="38">
                  <c:v>19724.535038558213</c:v>
                </c:pt>
                <c:pt idx="39">
                  <c:v>19892.926615959874</c:v>
                </c:pt>
                <c:pt idx="40">
                  <c:v>19896.223154554566</c:v>
                </c:pt>
                <c:pt idx="41">
                  <c:v>20179.195204208358</c:v>
                </c:pt>
                <c:pt idx="42">
                  <c:v>20086.462348458641</c:v>
                </c:pt>
                <c:pt idx="43">
                  <c:v>20048.142110291668</c:v>
                </c:pt>
                <c:pt idx="44">
                  <c:v>20088.430352111543</c:v>
                </c:pt>
                <c:pt idx="45">
                  <c:v>20102.629917799291</c:v>
                </c:pt>
                <c:pt idx="46">
                  <c:v>20265.363079682073</c:v>
                </c:pt>
                <c:pt idx="47">
                  <c:v>20530.323968518795</c:v>
                </c:pt>
                <c:pt idx="48">
                  <c:v>20527.491240629744</c:v>
                </c:pt>
                <c:pt idx="49">
                  <c:v>20522.459432129377</c:v>
                </c:pt>
                <c:pt idx="50">
                  <c:v>20758.825356902489</c:v>
                </c:pt>
                <c:pt idx="51">
                  <c:v>21000.982444270583</c:v>
                </c:pt>
                <c:pt idx="52">
                  <c:v>20914.02982415483</c:v>
                </c:pt>
                <c:pt idx="53">
                  <c:v>20878.550460060149</c:v>
                </c:pt>
                <c:pt idx="54">
                  <c:v>20968.228758511417</c:v>
                </c:pt>
                <c:pt idx="55">
                  <c:v>21171.337642150345</c:v>
                </c:pt>
                <c:pt idx="56">
                  <c:v>20851.686352124343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E1-4A89-8FCE-627CCC05B4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2653600"/>
        <c:axId val="446783968"/>
      </c:lineChart>
      <c:lineChart>
        <c:grouping val="standard"/>
        <c:varyColors val="0"/>
        <c:ser>
          <c:idx val="3"/>
          <c:order val="1"/>
          <c:tx>
            <c:strRef>
              <c:f>'[Frank RG. Коммерсант Итоги.xlsx]Средства физлиц'!$A$6</c:f>
              <c:strCache>
                <c:ptCount val="1"/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'[Frank RG. Коммерсант Итоги.xlsx]Средства физлиц'!$B$2:$BF$2</c:f>
              <c:numCache>
                <c:formatCode>[$-419]mmmm\ yyyy;@</c:formatCode>
                <c:ptCount val="5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</c:numCache>
            </c:numRef>
          </c:cat>
          <c:val>
            <c:numRef>
              <c:f>'[Frank RG. Коммерсант Итоги.xlsx]Средства физлиц'!$B$6:$BF$6</c:f>
              <c:numCache>
                <c:formatCode>General</c:formatCode>
                <c:ptCount val="57"/>
                <c:pt idx="0">
                  <c:v>0.21308962537945905</c:v>
                </c:pt>
                <c:pt idx="1">
                  <c:v>0.21988635729091821</c:v>
                </c:pt>
                <c:pt idx="2">
                  <c:v>0.22019396252198942</c:v>
                </c:pt>
                <c:pt idx="3">
                  <c:v>0.21755708170361399</c:v>
                </c:pt>
                <c:pt idx="4">
                  <c:v>0.21082649158792333</c:v>
                </c:pt>
                <c:pt idx="5">
                  <c:v>0.20647565344788255</c:v>
                </c:pt>
                <c:pt idx="6">
                  <c:v>0.2124323918138501</c:v>
                </c:pt>
                <c:pt idx="7">
                  <c:v>0.21224206417862623</c:v>
                </c:pt>
                <c:pt idx="8">
                  <c:v>0.21531106425220201</c:v>
                </c:pt>
                <c:pt idx="9">
                  <c:v>0.23657653665342793</c:v>
                </c:pt>
                <c:pt idx="10">
                  <c:v>0.25873248297635743</c:v>
                </c:pt>
                <c:pt idx="11">
                  <c:v>0.28663730428572698</c:v>
                </c:pt>
                <c:pt idx="12">
                  <c:v>0.32303247463692109</c:v>
                </c:pt>
                <c:pt idx="13">
                  <c:v>0.29547622951519814</c:v>
                </c:pt>
                <c:pt idx="14">
                  <c:v>0.28521347706610578</c:v>
                </c:pt>
                <c:pt idx="15">
                  <c:v>0.26501778414003418</c:v>
                </c:pt>
                <c:pt idx="16">
                  <c:v>0.27172280996379439</c:v>
                </c:pt>
                <c:pt idx="17">
                  <c:v>0.27999404843829445</c:v>
                </c:pt>
                <c:pt idx="18">
                  <c:v>0.29096421413212092</c:v>
                </c:pt>
                <c:pt idx="19">
                  <c:v>0.31550602745308265</c:v>
                </c:pt>
                <c:pt idx="20">
                  <c:v>0.31374682627778006</c:v>
                </c:pt>
                <c:pt idx="21">
                  <c:v>0.30711545147703567</c:v>
                </c:pt>
                <c:pt idx="22">
                  <c:v>0.31041743551630041</c:v>
                </c:pt>
                <c:pt idx="23">
                  <c:v>0.32556972118213856</c:v>
                </c:pt>
                <c:pt idx="24">
                  <c:v>0.32435909963136433</c:v>
                </c:pt>
                <c:pt idx="25">
                  <c:v>0.31770725062950322</c:v>
                </c:pt>
                <c:pt idx="26">
                  <c:v>0.29544423854661406</c:v>
                </c:pt>
                <c:pt idx="27">
                  <c:v>0.28471878218065905</c:v>
                </c:pt>
                <c:pt idx="28">
                  <c:v>0.28622533825916718</c:v>
                </c:pt>
                <c:pt idx="29">
                  <c:v>0.27950615586790473</c:v>
                </c:pt>
                <c:pt idx="30">
                  <c:v>0.28735066785461749</c:v>
                </c:pt>
                <c:pt idx="31">
                  <c:v>0.27943780474081525</c:v>
                </c:pt>
                <c:pt idx="32">
                  <c:v>0.27572543608281785</c:v>
                </c:pt>
                <c:pt idx="33">
                  <c:v>0.270862689259316</c:v>
                </c:pt>
                <c:pt idx="34">
                  <c:v>0.27111784849401854</c:v>
                </c:pt>
                <c:pt idx="35">
                  <c:v>0.2513457329148846</c:v>
                </c:pt>
                <c:pt idx="36">
                  <c:v>0.24678484271896328</c:v>
                </c:pt>
                <c:pt idx="37">
                  <c:v>0.2372521227076585</c:v>
                </c:pt>
                <c:pt idx="38">
                  <c:v>0.2299831392311662</c:v>
                </c:pt>
                <c:pt idx="39">
                  <c:v>0.23183210080795788</c:v>
                </c:pt>
                <c:pt idx="40">
                  <c:v>0.22632995901761863</c:v>
                </c:pt>
                <c:pt idx="41">
                  <c:v>0.23308476672635947</c:v>
                </c:pt>
                <c:pt idx="42">
                  <c:v>0.23238898172480604</c:v>
                </c:pt>
                <c:pt idx="43">
                  <c:v>0.22643565675144281</c:v>
                </c:pt>
                <c:pt idx="44">
                  <c:v>0.22329047820682935</c:v>
                </c:pt>
                <c:pt idx="45">
                  <c:v>0.21867806260647094</c:v>
                </c:pt>
                <c:pt idx="46">
                  <c:v>0.21724466330912928</c:v>
                </c:pt>
                <c:pt idx="47">
                  <c:v>0.20997743872829069</c:v>
                </c:pt>
                <c:pt idx="48">
                  <c:v>0.20606881691081716</c:v>
                </c:pt>
                <c:pt idx="49">
                  <c:v>0.20235492690872625</c:v>
                </c:pt>
                <c:pt idx="50">
                  <c:v>0.20237656892619105</c:v>
                </c:pt>
                <c:pt idx="51">
                  <c:v>0.20659467129365583</c:v>
                </c:pt>
                <c:pt idx="52">
                  <c:v>0.20459395525843571</c:v>
                </c:pt>
                <c:pt idx="53">
                  <c:v>0.20430990523622639</c:v>
                </c:pt>
                <c:pt idx="54">
                  <c:v>0.20610410097610918</c:v>
                </c:pt>
                <c:pt idx="55">
                  <c:v>0.21580439241178792</c:v>
                </c:pt>
                <c:pt idx="56">
                  <c:v>0.2087954192921001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E1-4A89-8FCE-627CCC05B4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1869824"/>
        <c:axId val="445147328"/>
      </c:lineChart>
      <c:dateAx>
        <c:axId val="452653600"/>
        <c:scaling>
          <c:orientation val="minMax"/>
        </c:scaling>
        <c:delete val="0"/>
        <c:axPos val="b"/>
        <c:numFmt formatCode="[$-419]mmmm\ yy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9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6783968"/>
        <c:crosses val="autoZero"/>
        <c:auto val="1"/>
        <c:lblOffset val="100"/>
        <c:baseTimeUnit val="months"/>
      </c:dateAx>
      <c:valAx>
        <c:axId val="446783968"/>
        <c:scaling>
          <c:orientation val="minMax"/>
          <c:min val="1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2653600"/>
        <c:crosses val="autoZero"/>
        <c:crossBetween val="between"/>
      </c:valAx>
      <c:valAx>
        <c:axId val="445147328"/>
        <c:scaling>
          <c:orientation val="minMax"/>
          <c:min val="0.15000000000000002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1869824"/>
        <c:crosses val="max"/>
        <c:crossBetween val="between"/>
      </c:valAx>
      <c:dateAx>
        <c:axId val="461869824"/>
        <c:scaling>
          <c:orientation val="minMax"/>
        </c:scaling>
        <c:delete val="1"/>
        <c:axPos val="b"/>
        <c:numFmt formatCode="[$-419]mmmm\ yyyy;@" sourceLinked="1"/>
        <c:majorTickMark val="out"/>
        <c:minorTickMark val="none"/>
        <c:tickLblPos val="nextTo"/>
        <c:crossAx val="445147328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'[Frank RG. Коммерсант Итоги.xlsx]Средства физлиц'!$N$2:$BF$2</c:f>
              <c:numCache>
                <c:formatCode>[$-419]mmmm\ yyyy;@</c:formatCode>
                <c:ptCount val="45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</c:numCache>
            </c:numRef>
          </c:cat>
          <c:val>
            <c:numRef>
              <c:f>'[Frank RG. Коммерсант Итоги.xlsx]Средства физлиц'!$N$7:$BF$7</c:f>
              <c:numCache>
                <c:formatCode>0.0%</c:formatCode>
                <c:ptCount val="45"/>
                <c:pt idx="0">
                  <c:v>0.188539111353446</c:v>
                </c:pt>
                <c:pt idx="1">
                  <c:v>0.15925603600826083</c:v>
                </c:pt>
                <c:pt idx="2">
                  <c:v>0.18683187860825773</c:v>
                </c:pt>
                <c:pt idx="3">
                  <c:v>0.17365266525183601</c:v>
                </c:pt>
                <c:pt idx="4">
                  <c:v>0.19262398140286519</c:v>
                </c:pt>
                <c:pt idx="5">
                  <c:v>0.2165979564845513</c:v>
                </c:pt>
                <c:pt idx="6">
                  <c:v>0.21560147180988798</c:v>
                </c:pt>
                <c:pt idx="7">
                  <c:v>0.26051504399768916</c:v>
                </c:pt>
                <c:pt idx="8">
                  <c:v>0.25867047648591596</c:v>
                </c:pt>
                <c:pt idx="9">
                  <c:v>0.22935924360828883</c:v>
                </c:pt>
                <c:pt idx="10">
                  <c:v>0.22033033355018569</c:v>
                </c:pt>
                <c:pt idx="11">
                  <c:v>0.25625574772855053</c:v>
                </c:pt>
                <c:pt idx="12">
                  <c:v>0.17592137556028892</c:v>
                </c:pt>
                <c:pt idx="13">
                  <c:v>0.20363434691118695</c:v>
                </c:pt>
                <c:pt idx="14">
                  <c:v>0.17247609323848515</c:v>
                </c:pt>
                <c:pt idx="15">
                  <c:v>0.17966166944180043</c:v>
                </c:pt>
                <c:pt idx="16">
                  <c:v>0.17140279807863276</c:v>
                </c:pt>
                <c:pt idx="17">
                  <c:v>0.14162770147982429</c:v>
                </c:pt>
                <c:pt idx="18">
                  <c:v>0.13526520975122341</c:v>
                </c:pt>
                <c:pt idx="19">
                  <c:v>8.001915243374487E-2</c:v>
                </c:pt>
                <c:pt idx="20">
                  <c:v>7.2029702322722947E-2</c:v>
                </c:pt>
                <c:pt idx="21">
                  <c:v>8.0046015568869533E-2</c:v>
                </c:pt>
                <c:pt idx="22">
                  <c:v>7.8220261809054351E-2</c:v>
                </c:pt>
                <c:pt idx="23">
                  <c:v>2.2938693014972974E-2</c:v>
                </c:pt>
                <c:pt idx="24">
                  <c:v>2.3741661657662096E-2</c:v>
                </c:pt>
                <c:pt idx="25">
                  <c:v>1.2892614611121046E-2</c:v>
                </c:pt>
                <c:pt idx="26">
                  <c:v>3.0626257722749697E-2</c:v>
                </c:pt>
                <c:pt idx="27">
                  <c:v>4.181827160821925E-2</c:v>
                </c:pt>
                <c:pt idx="28">
                  <c:v>3.1168604208924634E-2</c:v>
                </c:pt>
                <c:pt idx="29">
                  <c:v>4.9317209021644492E-2</c:v>
                </c:pt>
                <c:pt idx="30">
                  <c:v>2.579943327397656E-2</c:v>
                </c:pt>
                <c:pt idx="31">
                  <c:v>2.9531606046939475E-2</c:v>
                </c:pt>
                <c:pt idx="32">
                  <c:v>3.3667994205873152E-2</c:v>
                </c:pt>
                <c:pt idx="33">
                  <c:v>2.8120564464543508E-2</c:v>
                </c:pt>
                <c:pt idx="34">
                  <c:v>2.1372930571998898E-2</c:v>
                </c:pt>
                <c:pt idx="35">
                  <c:v>3.7887063956094452E-2</c:v>
                </c:pt>
                <c:pt idx="36">
                  <c:v>3.0576417602030274E-2</c:v>
                </c:pt>
                <c:pt idx="37">
                  <c:v>3.503950574842845E-2</c:v>
                </c:pt>
                <c:pt idx="38">
                  <c:v>5.2436740147354999E-2</c:v>
                </c:pt>
                <c:pt idx="39">
                  <c:v>5.5700996123000245E-2</c:v>
                </c:pt>
                <c:pt idx="40">
                  <c:v>5.1155772715952473E-2</c:v>
                </c:pt>
                <c:pt idx="41">
                  <c:v>3.4657242212808428E-2</c:v>
                </c:pt>
                <c:pt idx="42">
                  <c:v>4.3898541951088749E-2</c:v>
                </c:pt>
                <c:pt idx="43">
                  <c:v>5.6024918702171765E-2</c:v>
                </c:pt>
                <c:pt idx="44">
                  <c:v>3.7994805300085178E-2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CA-4A3E-959E-1063450E8D96}"/>
            </c:ext>
          </c:extLst>
        </c:ser>
        <c:ser>
          <c:idx val="1"/>
          <c:order val="1"/>
          <c:spPr>
            <a:ln w="28575" cap="rnd">
              <a:solidFill>
                <a:srgbClr val="FFA64C"/>
              </a:solidFill>
              <a:round/>
            </a:ln>
            <a:effectLst/>
          </c:spPr>
          <c:marker>
            <c:symbol val="none"/>
          </c:marker>
          <c:cat>
            <c:numRef>
              <c:f>'[Frank RG. Коммерсант Итоги.xlsx]Средства физлиц'!$N$2:$BF$2</c:f>
              <c:numCache>
                <c:formatCode>[$-419]mmmm\ yyyy;@</c:formatCode>
                <c:ptCount val="45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</c:numCache>
            </c:numRef>
          </c:cat>
          <c:val>
            <c:numRef>
              <c:f>'[Frank RG. Коммерсант Итоги.xlsx]Средства физлиц'!$N$10:$BF$10</c:f>
              <c:numCache>
                <c:formatCode>0.0%</c:formatCode>
                <c:ptCount val="45"/>
                <c:pt idx="0">
                  <c:v>5.9099997302172302E-2</c:v>
                </c:pt>
                <c:pt idx="1">
                  <c:v>2.1436441436372036E-2</c:v>
                </c:pt>
                <c:pt idx="2">
                  <c:v>1.3103445966374585E-2</c:v>
                </c:pt>
                <c:pt idx="3">
                  <c:v>5.5359751265138864E-3</c:v>
                </c:pt>
                <c:pt idx="4">
                  <c:v>1.4491796877374495E-2</c:v>
                </c:pt>
                <c:pt idx="5">
                  <c:v>3.2445388406643662E-2</c:v>
                </c:pt>
                <c:pt idx="6">
                  <c:v>5.7248976357692757E-2</c:v>
                </c:pt>
                <c:pt idx="7">
                  <c:v>3.2349476107148868E-2</c:v>
                </c:pt>
                <c:pt idx="8">
                  <c:v>6.3650221636656762E-2</c:v>
                </c:pt>
                <c:pt idx="9">
                  <c:v>1.838443843925984E-2</c:v>
                </c:pt>
                <c:pt idx="10">
                  <c:v>7.518720299154724E-3</c:v>
                </c:pt>
                <c:pt idx="11">
                  <c:v>0.18323061986508504</c:v>
                </c:pt>
                <c:pt idx="12">
                  <c:v>0.14539224177559487</c:v>
                </c:pt>
                <c:pt idx="13">
                  <c:v>0.18280167340912487</c:v>
                </c:pt>
                <c:pt idx="14">
                  <c:v>0.20717034638202567</c:v>
                </c:pt>
                <c:pt idx="15">
                  <c:v>0.1993037897380131</c:v>
                </c:pt>
                <c:pt idx="16">
                  <c:v>0.23564794008151391</c:v>
                </c:pt>
                <c:pt idx="17">
                  <c:v>0.24857542994766346</c:v>
                </c:pt>
                <c:pt idx="18">
                  <c:v>0.22879883765203482</c:v>
                </c:pt>
                <c:pt idx="19">
                  <c:v>0.22633234373867309</c:v>
                </c:pt>
                <c:pt idx="20">
                  <c:v>0.23955180797153297</c:v>
                </c:pt>
                <c:pt idx="21">
                  <c:v>0.24555424631045814</c:v>
                </c:pt>
                <c:pt idx="22">
                  <c:v>0.23599086157424617</c:v>
                </c:pt>
                <c:pt idx="23">
                  <c:v>0.14997383982141418</c:v>
                </c:pt>
                <c:pt idx="24">
                  <c:v>0.23281076498949427</c:v>
                </c:pt>
                <c:pt idx="25">
                  <c:v>0.22651174938075547</c:v>
                </c:pt>
                <c:pt idx="26">
                  <c:v>0.23315963991965985</c:v>
                </c:pt>
                <c:pt idx="27">
                  <c:v>0.21454134375019498</c:v>
                </c:pt>
                <c:pt idx="28">
                  <c:v>0.19922478594453238</c:v>
                </c:pt>
                <c:pt idx="29">
                  <c:v>0.21998605933486048</c:v>
                </c:pt>
                <c:pt idx="30">
                  <c:v>0.22164725894238671</c:v>
                </c:pt>
                <c:pt idx="31">
                  <c:v>0.23007074155220689</c:v>
                </c:pt>
                <c:pt idx="32">
                  <c:v>0.20168571031174187</c:v>
                </c:pt>
                <c:pt idx="33">
                  <c:v>0.20867979203850967</c:v>
                </c:pt>
                <c:pt idx="34">
                  <c:v>0.22630425948102467</c:v>
                </c:pt>
                <c:pt idx="35">
                  <c:v>0.22987813154176942</c:v>
                </c:pt>
                <c:pt idx="36">
                  <c:v>0.20091949300898018</c:v>
                </c:pt>
                <c:pt idx="37">
                  <c:v>0.23836409385373969</c:v>
                </c:pt>
                <c:pt idx="38">
                  <c:v>0.25439691085382421</c:v>
                </c:pt>
                <c:pt idx="39">
                  <c:v>0.30579523597314384</c:v>
                </c:pt>
                <c:pt idx="40">
                  <c:v>0.31750967375431322</c:v>
                </c:pt>
                <c:pt idx="41">
                  <c:v>0.28228923501778913</c:v>
                </c:pt>
                <c:pt idx="42">
                  <c:v>0.27395301443534104</c:v>
                </c:pt>
                <c:pt idx="43">
                  <c:v>0.3026288693966907</c:v>
                </c:pt>
                <c:pt idx="44">
                  <c:v>0.29674130268395055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CA-4A3E-959E-1063450E8D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4818688"/>
        <c:axId val="358383152"/>
      </c:lineChart>
      <c:dateAx>
        <c:axId val="464818688"/>
        <c:scaling>
          <c:orientation val="minMax"/>
        </c:scaling>
        <c:delete val="1"/>
        <c:axPos val="b"/>
        <c:numFmt formatCode="[$-419]mmmm\ yyyy;@" sourceLinked="1"/>
        <c:majorTickMark val="out"/>
        <c:minorTickMark val="none"/>
        <c:tickLblPos val="nextTo"/>
        <c:crossAx val="358383152"/>
        <c:crosses val="autoZero"/>
        <c:auto val="1"/>
        <c:lblOffset val="100"/>
        <c:baseTimeUnit val="months"/>
      </c:dateAx>
      <c:valAx>
        <c:axId val="35838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481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984033245844258E-2"/>
          <c:y val="2.7777777777777776E-2"/>
          <c:w val="0.87623818897637795"/>
          <c:h val="0.66399332037352066"/>
        </c:manualLayout>
      </c:layout>
      <c:lineChart>
        <c:grouping val="standard"/>
        <c:varyColors val="0"/>
        <c:ser>
          <c:idx val="2"/>
          <c:order val="0"/>
          <c:spPr>
            <a:ln w="28575" cap="rnd">
              <a:solidFill>
                <a:srgbClr val="FFA64C"/>
              </a:solidFill>
              <a:round/>
            </a:ln>
            <a:effectLst/>
          </c:spPr>
          <c:marker>
            <c:symbol val="none"/>
          </c:marker>
          <c:cat>
            <c:numRef>
              <c:f>'[Frank RG. Коммерсант Итоги.xlsx]Средства физлиц'!$N$2:$BF$2</c:f>
              <c:numCache>
                <c:formatCode>[$-419]mmmm\ yyyy;@</c:formatCode>
                <c:ptCount val="45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</c:numCache>
            </c:numRef>
          </c:cat>
          <c:val>
            <c:numRef>
              <c:f>'[Frank RG. Коммерсант Итоги.xlsx]Средства физлиц'!$N$11:$BF$11</c:f>
              <c:numCache>
                <c:formatCode>General</c:formatCode>
                <c:ptCount val="45"/>
                <c:pt idx="0">
                  <c:v>0.14989120798435041</c:v>
                </c:pt>
                <c:pt idx="1">
                  <c:v>0.15216762257007085</c:v>
                </c:pt>
                <c:pt idx="2">
                  <c:v>0.14811373954392446</c:v>
                </c:pt>
                <c:pt idx="3">
                  <c:v>0.1572943350028371</c:v>
                </c:pt>
                <c:pt idx="4">
                  <c:v>0.15264462581752897</c:v>
                </c:pt>
                <c:pt idx="5">
                  <c:v>0.15540534720126842</c:v>
                </c:pt>
                <c:pt idx="6">
                  <c:v>0.15591459163356108</c:v>
                </c:pt>
                <c:pt idx="7">
                  <c:v>0.14890253002208037</c:v>
                </c:pt>
                <c:pt idx="8">
                  <c:v>0.14786458702392091</c:v>
                </c:pt>
                <c:pt idx="9">
                  <c:v>0.14621183841414828</c:v>
                </c:pt>
                <c:pt idx="10">
                  <c:v>0.14507560580877096</c:v>
                </c:pt>
                <c:pt idx="11">
                  <c:v>0.16636536189584561</c:v>
                </c:pt>
                <c:pt idx="12">
                  <c:v>0.14657012138508069</c:v>
                </c:pt>
                <c:pt idx="13">
                  <c:v>0.14992875701248223</c:v>
                </c:pt>
                <c:pt idx="14">
                  <c:v>0.15183107070989868</c:v>
                </c:pt>
                <c:pt idx="15">
                  <c:v>0.15949565886270189</c:v>
                </c:pt>
                <c:pt idx="16">
                  <c:v>0.15967956712935988</c:v>
                </c:pt>
                <c:pt idx="17">
                  <c:v>0.16752483623092895</c:v>
                </c:pt>
                <c:pt idx="18">
                  <c:v>0.16661992814347179</c:v>
                </c:pt>
                <c:pt idx="19">
                  <c:v>0.1657315916628912</c:v>
                </c:pt>
                <c:pt idx="20">
                  <c:v>0.16710956221465068</c:v>
                </c:pt>
                <c:pt idx="21">
                  <c:v>0.16492239521716698</c:v>
                </c:pt>
                <c:pt idx="22">
                  <c:v>0.16284685247380298</c:v>
                </c:pt>
                <c:pt idx="23">
                  <c:v>0.18323989300513233</c:v>
                </c:pt>
                <c:pt idx="24">
                  <c:v>0.17137310641493794</c:v>
                </c:pt>
                <c:pt idx="25">
                  <c:v>0.17598412820207229</c:v>
                </c:pt>
                <c:pt idx="26">
                  <c:v>0.17640473429341894</c:v>
                </c:pt>
                <c:pt idx="27">
                  <c:v>0.18114837907244682</c:v>
                </c:pt>
                <c:pt idx="28">
                  <c:v>0.1809934001242178</c:v>
                </c:pt>
                <c:pt idx="29">
                  <c:v>0.18960604591621646</c:v>
                </c:pt>
                <c:pt idx="30">
                  <c:v>0.19231359078397225</c:v>
                </c:pt>
                <c:pt idx="31">
                  <c:v>0.19182147063376784</c:v>
                </c:pt>
                <c:pt idx="32">
                  <c:v>0.18913496617021727</c:v>
                </c:pt>
                <c:pt idx="33">
                  <c:v>0.18842857340333843</c:v>
                </c:pt>
                <c:pt idx="34">
                  <c:v>0.18933459945217854</c:v>
                </c:pt>
                <c:pt idx="35">
                  <c:v>0.21001730090532589</c:v>
                </c:pt>
                <c:pt idx="36">
                  <c:v>0.19419833384640303</c:v>
                </c:pt>
                <c:pt idx="37">
                  <c:v>0.20351892874609859</c:v>
                </c:pt>
                <c:pt idx="38">
                  <c:v>0.20337191696783405</c:v>
                </c:pt>
                <c:pt idx="39">
                  <c:v>0.21484248984416063</c:v>
                </c:pt>
                <c:pt idx="40">
                  <c:v>0.21690772134644831</c:v>
                </c:pt>
                <c:pt idx="41">
                  <c:v>0.22478512989871419</c:v>
                </c:pt>
                <c:pt idx="42">
                  <c:v>0.22515321668540081</c:v>
                </c:pt>
                <c:pt idx="43">
                  <c:v>0.22647117869574102</c:v>
                </c:pt>
                <c:pt idx="44">
                  <c:v>0.22564331387889458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9A-4F24-B1AE-FC16D0B08F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4818688"/>
        <c:axId val="358383152"/>
      </c:lineChart>
      <c:dateAx>
        <c:axId val="464818688"/>
        <c:scaling>
          <c:orientation val="minMax"/>
        </c:scaling>
        <c:delete val="0"/>
        <c:axPos val="b"/>
        <c:numFmt formatCode="[$-419]mmmm\ yy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6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8383152"/>
        <c:crosses val="autoZero"/>
        <c:auto val="1"/>
        <c:lblOffset val="100"/>
        <c:baseTimeUnit val="months"/>
      </c:dateAx>
      <c:valAx>
        <c:axId val="358383152"/>
        <c:scaling>
          <c:orientation val="minMax"/>
          <c:min val="0.1400000000000000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4818688"/>
        <c:crosses val="autoZero"/>
        <c:crossBetween val="between"/>
        <c:majorUnit val="2.0000000000000004E-2"/>
        <c:minorUnit val="2.0000000000000004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'[FRG. Доля инвестиций.xlsx]Лист1'!$I$6</c:f>
              <c:strCache>
                <c:ptCount val="1"/>
                <c:pt idx="0">
                  <c:v>01.07.2017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'[FRG. Доля инвестиций.xlsx]Лист1'!$H$7:$H$9</c:f>
              <c:strCache>
                <c:ptCount val="3"/>
                <c:pt idx="0">
                  <c:v>Масс</c:v>
                </c:pt>
                <c:pt idx="1">
                  <c:v>Премиум</c:v>
                </c:pt>
                <c:pt idx="2">
                  <c:v>Прайвет</c:v>
                </c:pt>
              </c:strCache>
            </c:strRef>
          </c:cat>
          <c:val>
            <c:numRef>
              <c:f>'[FRG. Доля инвестиций.xlsx]Лист1'!$I$7:$I$9</c:f>
              <c:numCache>
                <c:formatCode>General</c:formatCode>
                <c:ptCount val="3"/>
                <c:pt idx="0" formatCode="0.0">
                  <c:v>4</c:v>
                </c:pt>
                <c:pt idx="1">
                  <c:v>26.6</c:v>
                </c:pt>
                <c:pt idx="2">
                  <c:v>33.799999999999997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7C-4BFA-A769-3923F9D98036}"/>
            </c:ext>
          </c:extLst>
        </c:ser>
        <c:ser>
          <c:idx val="1"/>
          <c:order val="1"/>
          <c:tx>
            <c:strRef>
              <c:f>'[FRG. Доля инвестиций.xlsx]Лист1'!$J$6</c:f>
              <c:strCache>
                <c:ptCount val="1"/>
                <c:pt idx="0">
                  <c:v>01.01.2018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'[FRG. Доля инвестиций.xlsx]Лист1'!$H$7:$H$9</c:f>
              <c:strCache>
                <c:ptCount val="3"/>
                <c:pt idx="0">
                  <c:v>Масс</c:v>
                </c:pt>
                <c:pt idx="1">
                  <c:v>Премиум</c:v>
                </c:pt>
                <c:pt idx="2">
                  <c:v>Прайвет</c:v>
                </c:pt>
              </c:strCache>
            </c:strRef>
          </c:cat>
          <c:val>
            <c:numRef>
              <c:f>'[FRG. Доля инвестиций.xlsx]Лист1'!$J$7:$J$9</c:f>
              <c:numCache>
                <c:formatCode>General</c:formatCode>
                <c:ptCount val="3"/>
                <c:pt idx="0">
                  <c:v>4.4000000000000004</c:v>
                </c:pt>
                <c:pt idx="1">
                  <c:v>32.200000000000003</c:v>
                </c:pt>
                <c:pt idx="2">
                  <c:v>37.1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7C-4BFA-A769-3923F9D98036}"/>
            </c:ext>
          </c:extLst>
        </c:ser>
        <c:ser>
          <c:idx val="2"/>
          <c:order val="2"/>
          <c:tx>
            <c:strRef>
              <c:f>'[FRG. Доля инвестиций.xlsx]Лист1'!$K$6</c:f>
              <c:strCache>
                <c:ptCount val="1"/>
                <c:pt idx="0">
                  <c:v>01.07.2018</c:v>
                </c:pt>
              </c:strCache>
            </c:strRef>
          </c:tx>
          <c:spPr>
            <a:solidFill>
              <a:srgbClr val="FFA64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'[FRG. Доля инвестиций.xlsx]Лист1'!$H$7:$H$9</c:f>
              <c:strCache>
                <c:ptCount val="3"/>
                <c:pt idx="0">
                  <c:v>Масс</c:v>
                </c:pt>
                <c:pt idx="1">
                  <c:v>Премиум</c:v>
                </c:pt>
                <c:pt idx="2">
                  <c:v>Прайвет</c:v>
                </c:pt>
              </c:strCache>
            </c:strRef>
          </c:cat>
          <c:val>
            <c:numRef>
              <c:f>'[FRG. Доля инвестиций.xlsx]Лист1'!$K$7:$K$9</c:f>
              <c:numCache>
                <c:formatCode>General</c:formatCode>
                <c:ptCount val="3"/>
                <c:pt idx="0">
                  <c:v>5.5</c:v>
                </c:pt>
                <c:pt idx="1">
                  <c:v>38.700000000000003</c:v>
                </c:pt>
                <c:pt idx="2">
                  <c:v>40.700000000000003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7C-4BFA-A769-3923F9D980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7667136"/>
        <c:axId val="459622480"/>
      </c:barChart>
      <c:catAx>
        <c:axId val="53766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9622480"/>
        <c:crosses val="autoZero"/>
        <c:auto val="1"/>
        <c:lblAlgn val="ctr"/>
        <c:lblOffset val="100"/>
        <c:noMultiLvlLbl val="0"/>
      </c:catAx>
      <c:valAx>
        <c:axId val="459622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7667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AB154-18DC-4CDA-959B-506E0631BC22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335E2-8DF7-4599-B455-3E5B61D04E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676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65AE9-5985-AC4C-BBBA-A5A6AA94863E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6A699-2C88-B746-B315-41A31C8E82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372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26B22E-8093-4340-95D5-1C49836CE2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" y="0"/>
            <a:ext cx="9908048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2F3D7B-8E7F-4AC0-AF52-EFCFBA550D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323" y="453061"/>
            <a:ext cx="1133152" cy="191533"/>
          </a:xfrm>
          <a:prstGeom prst="rect">
            <a:avLst/>
          </a:prstGeom>
        </p:spPr>
      </p:pic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1464371" y="3916157"/>
            <a:ext cx="8047929" cy="603537"/>
          </a:xfrm>
        </p:spPr>
        <p:txBody>
          <a:bodyPr lIns="0" tIns="0" rIns="0" bIns="0">
            <a:noAutofit/>
          </a:bodyPr>
          <a:lstStyle>
            <a:lvl1pPr marL="0" indent="0">
              <a:buNone/>
              <a:tabLst/>
              <a:defRPr sz="1800" baseline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457200" indent="0">
              <a:buNone/>
              <a:defRPr sz="1800">
                <a:latin typeface="Tahoma" charset="0"/>
                <a:ea typeface="Tahoma" charset="0"/>
                <a:cs typeface="Tahoma" charset="0"/>
              </a:defRPr>
            </a:lvl2pPr>
            <a:lvl3pPr marL="914400" indent="0">
              <a:buNone/>
              <a:defRPr sz="1800">
                <a:latin typeface="Tahoma" charset="0"/>
                <a:ea typeface="Tahoma" charset="0"/>
                <a:cs typeface="Tahoma" charset="0"/>
              </a:defRPr>
            </a:lvl3pPr>
            <a:lvl4pPr marL="1371600" indent="0">
              <a:buNone/>
              <a:defRPr sz="1800">
                <a:latin typeface="Tahoma" charset="0"/>
                <a:ea typeface="Tahoma" charset="0"/>
                <a:cs typeface="Tahoma" charset="0"/>
              </a:defRPr>
            </a:lvl4pPr>
            <a:lvl5pPr marL="1828800" indent="0">
              <a:buNone/>
              <a:defRPr sz="1800"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ru-RU" dirty="0"/>
              <a:t>Здесь может быть подзаголовок в одну строку</a:t>
            </a:r>
          </a:p>
        </p:txBody>
      </p:sp>
      <p:cxnSp>
        <p:nvCxnSpPr>
          <p:cNvPr id="19" name="Прямая соединительная линия 18"/>
          <p:cNvCxnSpPr/>
          <p:nvPr userDrawn="1"/>
        </p:nvCxnSpPr>
        <p:spPr>
          <a:xfrm flipH="1">
            <a:off x="1464370" y="3812906"/>
            <a:ext cx="216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Заголовок 19"/>
          <p:cNvSpPr>
            <a:spLocks noGrp="1"/>
          </p:cNvSpPr>
          <p:nvPr>
            <p:ph type="title" hasCustomPrompt="1"/>
          </p:nvPr>
        </p:nvSpPr>
        <p:spPr>
          <a:xfrm>
            <a:off x="1464371" y="2744788"/>
            <a:ext cx="8047929" cy="828675"/>
          </a:xfrm>
        </p:spPr>
        <p:txBody>
          <a:bodyPr lIns="0" tIns="0" rIns="0" bIns="0">
            <a:normAutofit/>
          </a:bodyPr>
          <a:lstStyle>
            <a:lvl1pPr marL="4763" indent="0">
              <a:lnSpc>
                <a:spcPts val="4000"/>
              </a:lnSpc>
              <a:tabLst/>
              <a:defRPr sz="4000" b="1" baseline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ru-RU" dirty="0"/>
              <a:t>Вставить 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292475" y="5911874"/>
            <a:ext cx="1468800" cy="297415"/>
          </a:xfrm>
        </p:spPr>
        <p:txBody>
          <a:bodyPr>
            <a:noAutofit/>
          </a:bodyPr>
          <a:lstStyle>
            <a:lvl1pPr marL="0" indent="0" algn="l" defTabSz="0">
              <a:buNone/>
              <a:defRPr sz="1200" baseline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ru-RU" dirty="0"/>
              <a:t>месяц год</a:t>
            </a:r>
          </a:p>
        </p:txBody>
      </p:sp>
    </p:spTree>
    <p:extLst>
      <p:ext uri="{BB962C8B-B14F-4D97-AF65-F5344CB8AC3E}">
        <p14:creationId xmlns:p14="http://schemas.microsoft.com/office/powerpoint/2010/main" val="127731086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>
            <a:off x="1460501" y="1094621"/>
            <a:ext cx="802957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chemeClr val="tx1"/>
                </a:solidFill>
              </a:rPr>
              <a:t>Содержание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1460500" y="1474072"/>
            <a:ext cx="8051800" cy="4767665"/>
          </a:xfrm>
        </p:spPr>
        <p:txBody>
          <a:bodyPr lIns="0" tIns="0" rIns="0" bIns="0">
            <a:normAutofit/>
          </a:bodyPr>
          <a:lstStyle>
            <a:lvl1pPr marL="177800" indent="-177800">
              <a:buFont typeface="+mj-lt"/>
              <a:buAutoNum type="arabicPeriod"/>
              <a:defRPr sz="1200">
                <a:solidFill>
                  <a:schemeClr val="tx1"/>
                </a:solidFill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dirty="0"/>
              <a:t>Указать  блоки  в содержании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16E418-5B47-42BC-B9B0-928000D3DF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294" y="461424"/>
            <a:ext cx="1305509" cy="1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2373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622766" y="2545237"/>
            <a:ext cx="5947118" cy="3008754"/>
          </a:xfrm>
        </p:spPr>
        <p:txBody>
          <a:bodyPr lIns="0" anchor="t">
            <a:noAutofit/>
          </a:bodyPr>
          <a:lstStyle>
            <a:lvl1pPr>
              <a:defRPr lang="ru-RU" sz="3200" b="1" kern="120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algn="l"/>
            <a:r>
              <a:rPr lang="ru-RU" sz="3200" b="1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rPr>
              <a:t>Название раздела</a:t>
            </a:r>
            <a:endParaRPr lang="ru-RU" sz="2000" b="1" dirty="0">
              <a:solidFill>
                <a:srgbClr val="173969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381000" y="2554664"/>
            <a:ext cx="1098891" cy="811825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rPr>
              <a:t>1</a:t>
            </a:r>
            <a:endParaRPr lang="ru-RU" sz="2000" b="1" dirty="0">
              <a:solidFill>
                <a:schemeClr val="tx2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B02B57-4EDF-4074-B18E-DF3BA7AA4D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294" y="461424"/>
            <a:ext cx="1305509" cy="1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7587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1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396875" y="884434"/>
            <a:ext cx="9112250" cy="313932"/>
          </a:xfrm>
        </p:spPr>
        <p:txBody>
          <a:bodyPr lIns="0" rIns="0" anchor="t" anchorCtr="0">
            <a:spAutoFit/>
          </a:bodyPr>
          <a:lstStyle>
            <a:lvl1pPr>
              <a:defRPr sz="1600" b="1" baseline="0"/>
            </a:lvl1pPr>
          </a:lstStyle>
          <a:p>
            <a:r>
              <a:rPr lang="ru-RU" dirty="0"/>
              <a:t>Заголовок в одну строку 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396875" y="1270001"/>
            <a:ext cx="9112250" cy="29084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5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endParaRPr lang="ru-RU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2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396875" y="884434"/>
            <a:ext cx="9112250" cy="547678"/>
          </a:xfrm>
        </p:spPr>
        <p:txBody>
          <a:bodyPr wrap="square" lIns="0" rIns="0" anchor="t" anchorCtr="0">
            <a:noAutofit/>
          </a:bodyPr>
          <a:lstStyle>
            <a:lvl1pPr>
              <a:defRPr sz="1600" b="1" baseline="0"/>
            </a:lvl1pPr>
          </a:lstStyle>
          <a:p>
            <a:r>
              <a:rPr lang="ru-RU" dirty="0"/>
              <a:t>Заголовок в две строки. Заголовок в две строки. Заголовок в две строки. Заголовок в две строки. Заголовок в две строки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396875" y="1503747"/>
            <a:ext cx="9112250" cy="29084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5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endParaRPr lang="ru-RU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396875" y="884434"/>
            <a:ext cx="9112250" cy="313932"/>
          </a:xfrm>
        </p:spPr>
        <p:txBody>
          <a:bodyPr lIns="0" rIns="0" anchor="t" anchorCtr="0">
            <a:spAutoFit/>
          </a:bodyPr>
          <a:lstStyle>
            <a:lvl1pPr>
              <a:defRPr sz="1600" b="1" baseline="0"/>
            </a:lvl1pPr>
          </a:lstStyle>
          <a:p>
            <a:r>
              <a:rPr lang="ru-RU" dirty="0"/>
              <a:t>Заголовок в одну строку </a:t>
            </a:r>
          </a:p>
        </p:txBody>
      </p:sp>
    </p:spTree>
    <p:extLst>
      <p:ext uri="{BB962C8B-B14F-4D97-AF65-F5344CB8AC3E}">
        <p14:creationId xmlns:p14="http://schemas.microsoft.com/office/powerpoint/2010/main" val="312374054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396875" y="884434"/>
            <a:ext cx="9112250" cy="547678"/>
          </a:xfrm>
        </p:spPr>
        <p:txBody>
          <a:bodyPr wrap="square" lIns="0" rIns="0" anchor="t" anchorCtr="0">
            <a:noAutofit/>
          </a:bodyPr>
          <a:lstStyle>
            <a:lvl1pPr>
              <a:defRPr sz="1600" b="1" baseline="0"/>
            </a:lvl1pPr>
          </a:lstStyle>
          <a:p>
            <a:r>
              <a:rPr lang="ru-RU" dirty="0"/>
              <a:t>Заголовок в две строки. Заголовок в две строки. Заголовок в две строки. Заголовок в две строки. Заголовок 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250544800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96AB720-61FD-4ADC-825B-94F56F69A9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" y="0"/>
            <a:ext cx="990804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27" y="5287515"/>
            <a:ext cx="1102419" cy="14467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381000" y="5605119"/>
            <a:ext cx="9144000" cy="2268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96875" y="5797487"/>
            <a:ext cx="3095625" cy="374166"/>
          </a:xfrm>
          <a:prstGeom prst="rect">
            <a:avLst/>
          </a:prstGeom>
        </p:spPr>
        <p:txBody>
          <a:bodyPr vert="horz" lIns="0" tIns="0" rIns="91440" bIns="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138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125167,</a:t>
            </a:r>
            <a:r>
              <a:rPr lang="ru-RU" sz="1138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pl-PL" sz="1138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Москва</a:t>
            </a:r>
            <a:r>
              <a:rPr lang="ru-RU" sz="1138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pl-PL" sz="1138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Ленинградский</a:t>
            </a:r>
            <a:r>
              <a:rPr lang="pl-PL" sz="1138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pl-PL" sz="1138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проспект</a:t>
            </a:r>
            <a:r>
              <a:rPr lang="ru-RU" sz="1138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,</a:t>
            </a:r>
            <a:br>
              <a:rPr lang="ru-RU" sz="1138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pl-PL" sz="1138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дом</a:t>
            </a:r>
            <a:r>
              <a:rPr lang="pl-PL" sz="1138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37, </a:t>
            </a:r>
            <a:r>
              <a:rPr lang="pl-PL" sz="1138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корп</a:t>
            </a:r>
            <a:r>
              <a:rPr lang="pl-PL" sz="1138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. 3, офис </a:t>
            </a:r>
            <a:r>
              <a:rPr lang="ru-RU" sz="1138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4</a:t>
            </a:r>
            <a:r>
              <a:rPr lang="pl-PL" sz="1138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06</a:t>
            </a:r>
            <a:endParaRPr lang="ru-RU" sz="1138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 userDrawn="1"/>
        </p:nvSpPr>
        <p:spPr>
          <a:xfrm>
            <a:off x="3494088" y="5797487"/>
            <a:ext cx="2051312" cy="374166"/>
          </a:xfrm>
          <a:prstGeom prst="rect">
            <a:avLst/>
          </a:prstGeom>
        </p:spPr>
        <p:txBody>
          <a:bodyPr vert="horz" lIns="0" tIns="0" rIns="91440" bIns="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138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+7 (499) 922 4518</a:t>
            </a:r>
            <a:br>
              <a:rPr lang="ru-RU" sz="1138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pl-PL" sz="1138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info@frankrg.com</a:t>
            </a:r>
            <a:endParaRPr lang="ru-RU" sz="1138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8150224" y="5804239"/>
            <a:ext cx="1374776" cy="374166"/>
          </a:xfrm>
          <a:prstGeom prst="rect">
            <a:avLst/>
          </a:prstGeom>
        </p:spPr>
        <p:txBody>
          <a:bodyPr vert="horz" lIns="0" tIns="0" rIns="91440" bIns="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38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www.frankrg.com</a:t>
            </a:r>
            <a:endParaRPr lang="ru-RU" sz="1138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69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5EF42F-7D7E-4A03-A50E-BC6B0ED4C2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91294" y="461424"/>
            <a:ext cx="1305509" cy="1728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8" name="Номер слайда 3"/>
          <p:cNvSpPr txBox="1">
            <a:spLocks/>
          </p:cNvSpPr>
          <p:nvPr userDrawn="1"/>
        </p:nvSpPr>
        <p:spPr>
          <a:xfrm>
            <a:off x="9039492" y="508839"/>
            <a:ext cx="485508" cy="1436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56972-5FD1-104C-BB46-40632B26D881}" type="slidenum">
              <a:rPr lang="ru-RU" sz="800" smtClean="0">
                <a:latin typeface="Tahoma" charset="0"/>
                <a:ea typeface="Tahoma" charset="0"/>
                <a:cs typeface="Tahoma" charset="0"/>
              </a:rPr>
              <a:pPr/>
              <a:t>‹#›</a:t>
            </a:fld>
            <a:endParaRPr lang="ru-RU" sz="800" dirty="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1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3" r:id="rId2"/>
    <p:sldLayoutId id="2147483695" r:id="rId3"/>
    <p:sldLayoutId id="2147483691" r:id="rId4"/>
    <p:sldLayoutId id="2147483692" r:id="rId5"/>
    <p:sldLayoutId id="2147483693" r:id="rId6"/>
    <p:sldLayoutId id="2147483694" r:id="rId7"/>
    <p:sldLayoutId id="2147483661" r:id="rId8"/>
    <p:sldLayoutId id="2147483681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992" userDrawn="1">
          <p15:clr>
            <a:srgbClr val="A4A3A4"/>
          </p15:clr>
        </p15:guide>
        <p15:guide id="2" orient="horz" pos="391" userDrawn="1">
          <p15:clr>
            <a:srgbClr val="A4A3A4"/>
          </p15:clr>
        </p15:guide>
        <p15:guide id="3" pos="246" userDrawn="1">
          <p15:clr>
            <a:srgbClr val="A4A3A4"/>
          </p15:clr>
        </p15:guide>
        <p15:guide id="4" pos="1106" userDrawn="1">
          <p15:clr>
            <a:srgbClr val="A4A3A4"/>
          </p15:clr>
        </p15:guide>
        <p15:guide id="5" pos="1222" userDrawn="1">
          <p15:clr>
            <a:srgbClr val="A4A3A4"/>
          </p15:clr>
        </p15:guide>
        <p15:guide id="6" pos="2082" userDrawn="1">
          <p15:clr>
            <a:srgbClr val="A4A3A4"/>
          </p15:clr>
        </p15:guide>
        <p15:guide id="7" pos="2198" userDrawn="1">
          <p15:clr>
            <a:srgbClr val="A4A3A4"/>
          </p15:clr>
        </p15:guide>
        <p15:guide id="8" pos="3058" userDrawn="1">
          <p15:clr>
            <a:srgbClr val="A4A3A4"/>
          </p15:clr>
        </p15:guide>
        <p15:guide id="9" pos="3176" userDrawn="1">
          <p15:clr>
            <a:srgbClr val="A4A3A4"/>
          </p15:clr>
        </p15:guide>
        <p15:guide id="10" pos="4034" userDrawn="1">
          <p15:clr>
            <a:srgbClr val="A4A3A4"/>
          </p15:clr>
        </p15:guide>
        <p15:guide id="11" pos="4152" userDrawn="1">
          <p15:clr>
            <a:srgbClr val="A4A3A4"/>
          </p15:clr>
        </p15:guide>
        <p15:guide id="12" pos="5012" userDrawn="1">
          <p15:clr>
            <a:srgbClr val="A4A3A4"/>
          </p15:clr>
        </p15:guide>
        <p15:guide id="13" pos="5130" userDrawn="1">
          <p15:clr>
            <a:srgbClr val="A4A3A4"/>
          </p15:clr>
        </p15:guide>
        <p15:guide id="14" orient="horz" pos="3838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614F4E-2714-4833-B6FF-78C039EA31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294" y="461424"/>
            <a:ext cx="1305509" cy="1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6905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5608907-913D-4D0B-9435-7F7C3B5FDB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64370" y="4078528"/>
            <a:ext cx="8047929" cy="603537"/>
          </a:xfrm>
        </p:spPr>
        <p:txBody>
          <a:bodyPr/>
          <a:lstStyle/>
          <a:p>
            <a:r>
              <a:rPr lang="ru-RU" sz="1400" dirty="0"/>
              <a:t>ПЯТАЯ БАНКОВСКАЯ ЮРИДИЧЕСКАЯ КОНФЕРЕНЦИЯ</a:t>
            </a:r>
          </a:p>
          <a:p>
            <a:r>
              <a:rPr lang="ru-RU" sz="1400" dirty="0"/>
              <a:t>АССОЦИАЦИЯ БАНКОВ РОССИИ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9A5E6E1-C5CE-4635-892C-3268D2039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Состояние и перспективы развития рынка банковских вкладов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C2D4CD-8DA0-48B2-B73B-3133B4F4C3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ноябрь 2018</a:t>
            </a:r>
          </a:p>
        </p:txBody>
      </p:sp>
    </p:spTree>
    <p:extLst>
      <p:ext uri="{BB962C8B-B14F-4D97-AF65-F5344CB8AC3E}">
        <p14:creationId xmlns:p14="http://schemas.microsoft.com/office/powerpoint/2010/main" val="675788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807BB-D57F-4566-987A-528B4B199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Долгосрочный тренд снижения темпов роста населения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7FE1957-82A6-43FE-9E26-DE50FC13A14B}"/>
              </a:ext>
            </a:extLst>
          </p:cNvPr>
          <p:cNvSpPr txBox="1"/>
          <p:nvPr/>
        </p:nvSpPr>
        <p:spPr>
          <a:xfrm>
            <a:off x="5580405" y="1863436"/>
            <a:ext cx="3633385" cy="364715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ru-RU" sz="1200" dirty="0"/>
              <a:t>Темпы роста вкладов населения снизились с двузначных темпов</a:t>
            </a: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Смена модели потребления со сберегательной на кредитную модель потребления</a:t>
            </a: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Отсутствие роста реальных вкладов населения</a:t>
            </a: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Недоверие к банковской системе</a:t>
            </a: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Реальное снижение темпов инфляции</a:t>
            </a: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1200" dirty="0"/>
          </a:p>
          <a:p>
            <a:pPr>
              <a:spcBef>
                <a:spcPts val="1000"/>
              </a:spcBef>
            </a:pPr>
            <a:r>
              <a:rPr lang="ru-RU" sz="1200" dirty="0"/>
              <a:t>Ситуация может изменится в случае</a:t>
            </a: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Ускорения экономического роста как основы для роста реальных доходов населения</a:t>
            </a: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При резкой девальвации (переоценка)</a:t>
            </a: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Значимом повышении ставок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8220B59D-55C3-4A02-8010-1DEDA20B88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9035787"/>
              </p:ext>
            </p:extLst>
          </p:nvPr>
        </p:nvGraphicFramePr>
        <p:xfrm>
          <a:off x="462185" y="25843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8F8153B-3BE9-48B3-BA5D-1B4621DEFF29}"/>
              </a:ext>
            </a:extLst>
          </p:cNvPr>
          <p:cNvSpPr txBox="1"/>
          <p:nvPr/>
        </p:nvSpPr>
        <p:spPr>
          <a:xfrm>
            <a:off x="777668" y="1863436"/>
            <a:ext cx="3751604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ru-RU" sz="1100" b="1" dirty="0"/>
              <a:t>Темпы роста рынка банковских вкладов, % в год</a:t>
            </a:r>
          </a:p>
        </p:txBody>
      </p:sp>
    </p:spTree>
    <p:extLst>
      <p:ext uri="{BB962C8B-B14F-4D97-AF65-F5344CB8AC3E}">
        <p14:creationId xmlns:p14="http://schemas.microsoft.com/office/powerpoint/2010/main" val="205772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807BB-D57F-4566-987A-528B4B199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Долгосрочный тренд снижения ставок по вкладам</a:t>
            </a:r>
          </a:p>
        </p:txBody>
      </p:sp>
      <p:graphicFrame>
        <p:nvGraphicFramePr>
          <p:cNvPr id="48" name="Диаграмма 47">
            <a:extLst>
              <a:ext uri="{FF2B5EF4-FFF2-40B4-BE49-F238E27FC236}">
                <a16:creationId xmlns:a16="http://schemas.microsoft.com/office/drawing/2014/main" id="{FB87DBFE-6FB2-424D-8B77-3B3E40A0D2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4005509"/>
              </p:ext>
            </p:extLst>
          </p:nvPr>
        </p:nvGraphicFramePr>
        <p:xfrm>
          <a:off x="495189" y="1759655"/>
          <a:ext cx="3686398" cy="3338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97FE1957-82A6-43FE-9E26-DE50FC13A14B}"/>
              </a:ext>
            </a:extLst>
          </p:cNvPr>
          <p:cNvSpPr txBox="1"/>
          <p:nvPr/>
        </p:nvSpPr>
        <p:spPr>
          <a:xfrm>
            <a:off x="4443814" y="1705535"/>
            <a:ext cx="4213076" cy="233910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ru-RU" sz="1200" dirty="0"/>
              <a:t>Сокращается значимость разности в ставках между счетами и срочными депозитами</a:t>
            </a:r>
          </a:p>
          <a:p>
            <a:pPr>
              <a:spcBef>
                <a:spcPts val="1000"/>
              </a:spcBef>
            </a:pPr>
            <a:endParaRPr lang="ru-RU" sz="1200" dirty="0"/>
          </a:p>
          <a:p>
            <a:pPr>
              <a:spcBef>
                <a:spcPts val="1000"/>
              </a:spcBef>
            </a:pPr>
            <a:endParaRPr lang="ru-RU" sz="1200" dirty="0"/>
          </a:p>
          <a:p>
            <a:pPr>
              <a:spcBef>
                <a:spcPts val="1000"/>
              </a:spcBef>
            </a:pPr>
            <a:r>
              <a:rPr lang="ru-RU" sz="1200" dirty="0"/>
              <a:t>Происходит поиск более доходных инструментов</a:t>
            </a:r>
          </a:p>
          <a:p>
            <a:pPr>
              <a:spcBef>
                <a:spcPts val="1000"/>
              </a:spcBef>
            </a:pPr>
            <a:endParaRPr lang="ru-RU" sz="1200" dirty="0"/>
          </a:p>
          <a:p>
            <a:pPr>
              <a:spcBef>
                <a:spcPts val="1000"/>
              </a:spcBef>
            </a:pPr>
            <a:endParaRPr lang="ru-RU" sz="1200" dirty="0"/>
          </a:p>
          <a:p>
            <a:pPr>
              <a:spcBef>
                <a:spcPts val="1000"/>
              </a:spcBef>
            </a:pPr>
            <a:r>
              <a:rPr lang="ru-RU" sz="1200" dirty="0"/>
              <a:t>Ослабляется «доходный» стимул к сбережениям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E86533A-8A48-4603-9110-A05E20A4B96A}"/>
              </a:ext>
            </a:extLst>
          </p:cNvPr>
          <p:cNvSpPr txBox="1"/>
          <p:nvPr/>
        </p:nvSpPr>
        <p:spPr>
          <a:xfrm>
            <a:off x="5296049" y="2287083"/>
            <a:ext cx="4213076" cy="252376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ru-RU" sz="1200" dirty="0"/>
              <a:t>Привлекательность счетов как инструмента накопления и сбережения растет</a:t>
            </a:r>
          </a:p>
          <a:p>
            <a:pPr>
              <a:spcBef>
                <a:spcPts val="1000"/>
              </a:spcBef>
            </a:pPr>
            <a:endParaRPr lang="ru-RU" sz="1200" dirty="0"/>
          </a:p>
          <a:p>
            <a:pPr>
              <a:spcBef>
                <a:spcPts val="1000"/>
              </a:spcBef>
            </a:pPr>
            <a:r>
              <a:rPr lang="ru-RU" sz="1200" dirty="0"/>
              <a:t>Уход в валюту, первичные инструменты (облигации), страховые инвестиции, золото</a:t>
            </a:r>
          </a:p>
          <a:p>
            <a:pPr>
              <a:spcBef>
                <a:spcPts val="1000"/>
              </a:spcBef>
            </a:pPr>
            <a:endParaRPr lang="ru-RU" sz="1200" dirty="0"/>
          </a:p>
          <a:p>
            <a:pPr>
              <a:spcBef>
                <a:spcPts val="1000"/>
              </a:spcBef>
            </a:pPr>
            <a:endParaRPr lang="ru-RU" sz="1200" dirty="0"/>
          </a:p>
          <a:p>
            <a:pPr>
              <a:spcBef>
                <a:spcPts val="1000"/>
              </a:spcBef>
            </a:pPr>
            <a:r>
              <a:rPr lang="ru-RU" sz="1200" dirty="0"/>
              <a:t>Уход в недвижимость, в наличные сбережения</a:t>
            </a:r>
          </a:p>
          <a:p>
            <a:pPr>
              <a:spcBef>
                <a:spcPts val="1000"/>
              </a:spcBef>
            </a:pPr>
            <a:r>
              <a:rPr lang="ru-RU" sz="1200" dirty="0"/>
              <a:t>Отказ от сберегательной модели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DA0089B-F85A-4C0B-B33B-9567FD9E47BD}"/>
              </a:ext>
            </a:extLst>
          </p:cNvPr>
          <p:cNvSpPr txBox="1"/>
          <p:nvPr/>
        </p:nvSpPr>
        <p:spPr>
          <a:xfrm>
            <a:off x="692210" y="1311837"/>
            <a:ext cx="3751604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ru-RU" sz="1100" b="1" dirty="0"/>
              <a:t>Динамика ставок по срочным вкладам в рублях и долларах США, % годовых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4891869-3D41-4AF8-A022-3FC2A94E0E80}"/>
              </a:ext>
            </a:extLst>
          </p:cNvPr>
          <p:cNvSpPr txBox="1"/>
          <p:nvPr/>
        </p:nvSpPr>
        <p:spPr>
          <a:xfrm>
            <a:off x="562598" y="6263601"/>
            <a:ext cx="3751604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ru-RU" sz="800" dirty="0"/>
              <a:t>* - Данные Банка России, расчеты </a:t>
            </a:r>
            <a:r>
              <a:rPr lang="en-US" sz="800" dirty="0"/>
              <a:t>FRANK RG</a:t>
            </a:r>
            <a:endParaRPr lang="ru-RU" sz="8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915EC70-68BA-4628-AE1F-6CFCC7751BED}"/>
              </a:ext>
            </a:extLst>
          </p:cNvPr>
          <p:cNvSpPr txBox="1"/>
          <p:nvPr/>
        </p:nvSpPr>
        <p:spPr>
          <a:xfrm>
            <a:off x="2829598" y="3516512"/>
            <a:ext cx="133314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ru-RU" sz="1000" b="1" dirty="0">
                <a:solidFill>
                  <a:srgbClr val="FFA64C"/>
                </a:solidFill>
              </a:rPr>
              <a:t>Доллары США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0028D3D-570D-41CC-B5B8-FCA3F0E21FC3}"/>
              </a:ext>
            </a:extLst>
          </p:cNvPr>
          <p:cNvSpPr txBox="1"/>
          <p:nvPr/>
        </p:nvSpPr>
        <p:spPr>
          <a:xfrm>
            <a:off x="3110670" y="2180902"/>
            <a:ext cx="133314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ru-RU" sz="1000" b="1" dirty="0">
                <a:solidFill>
                  <a:srgbClr val="163969"/>
                </a:solidFill>
              </a:rPr>
              <a:t>Рубли</a:t>
            </a:r>
          </a:p>
        </p:txBody>
      </p:sp>
    </p:spTree>
    <p:extLst>
      <p:ext uri="{BB962C8B-B14F-4D97-AF65-F5344CB8AC3E}">
        <p14:creationId xmlns:p14="http://schemas.microsoft.com/office/powerpoint/2010/main" val="2907964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807BB-D57F-4566-987A-528B4B199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Дедолларизация</a:t>
            </a:r>
            <a:r>
              <a:rPr lang="ru-RU" dirty="0"/>
              <a:t> идет сама собой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7FE1957-82A6-43FE-9E26-DE50FC13A14B}"/>
              </a:ext>
            </a:extLst>
          </p:cNvPr>
          <p:cNvSpPr txBox="1"/>
          <p:nvPr/>
        </p:nvSpPr>
        <p:spPr>
          <a:xfrm>
            <a:off x="5296049" y="1628623"/>
            <a:ext cx="4213076" cy="30726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ru-RU" sz="1600" dirty="0"/>
              <a:t>Долларизация/</a:t>
            </a:r>
            <a:r>
              <a:rPr lang="ru-RU" sz="1600" dirty="0" err="1"/>
              <a:t>дедолларизация</a:t>
            </a:r>
            <a:endParaRPr lang="ru-RU" sz="1600" dirty="0"/>
          </a:p>
          <a:p>
            <a:pPr algn="ctr">
              <a:spcBef>
                <a:spcPts val="1000"/>
              </a:spcBef>
            </a:pPr>
            <a:endParaRPr lang="ru-RU" sz="1600" dirty="0"/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Процессы активизируются в моменты сильного и длительного тренда на изменение курса валюты.</a:t>
            </a: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Массовый клиент, как правило, не имеет сбережений в валюте. Небольшие суммы хранятся «под матрасом».</a:t>
            </a: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Основные вкладчики в валюте – клиенты премиум и </a:t>
            </a:r>
            <a:r>
              <a:rPr lang="ru-RU" sz="1200" dirty="0" err="1"/>
              <a:t>прайвет</a:t>
            </a:r>
            <a:r>
              <a:rPr lang="ru-RU" sz="1200" dirty="0"/>
              <a:t> банкинга.</a:t>
            </a: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На уровень долларизации оказывают влияние слухи о возможных проблемах с валютными вкладами через отток таковых в наличном виде и в виде вывода на зарубежные счета.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E3781380-C85D-437E-95FD-ACBDD89488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0591927"/>
              </p:ext>
            </p:extLst>
          </p:nvPr>
        </p:nvGraphicFramePr>
        <p:xfrm>
          <a:off x="462185" y="206551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F72C897-99E9-42B0-901D-F0E9114C212D}"/>
              </a:ext>
            </a:extLst>
          </p:cNvPr>
          <p:cNvSpPr txBox="1"/>
          <p:nvPr/>
        </p:nvSpPr>
        <p:spPr>
          <a:xfrm>
            <a:off x="4973653" y="-709131"/>
            <a:ext cx="3751604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ru-RU" sz="1100" dirty="0"/>
              <a:t>Динамика ставок по срочным вкладам в рублях и долларах США, % годовых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D59D06-0370-4C9E-9056-61872E4C6EF5}"/>
              </a:ext>
            </a:extLst>
          </p:cNvPr>
          <p:cNvSpPr txBox="1"/>
          <p:nvPr/>
        </p:nvSpPr>
        <p:spPr>
          <a:xfrm>
            <a:off x="3554583" y="2798174"/>
            <a:ext cx="1333144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ru-RU" sz="1000" b="1" dirty="0">
                <a:solidFill>
                  <a:srgbClr val="FFA64C"/>
                </a:solidFill>
              </a:rPr>
              <a:t>Доля вкладов в валюте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EAECE3-CFD4-4B05-A08F-C7387DA4C4D6}"/>
              </a:ext>
            </a:extLst>
          </p:cNvPr>
          <p:cNvSpPr txBox="1"/>
          <p:nvPr/>
        </p:nvSpPr>
        <p:spPr>
          <a:xfrm>
            <a:off x="1837346" y="3331279"/>
            <a:ext cx="1333144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ru-RU" sz="1000" b="1" dirty="0">
                <a:solidFill>
                  <a:srgbClr val="163969"/>
                </a:solidFill>
              </a:rPr>
              <a:t>Объем срочных вкладов, всего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0E66C1-A6ED-4740-8F26-605560E5089A}"/>
              </a:ext>
            </a:extLst>
          </p:cNvPr>
          <p:cNvSpPr txBox="1"/>
          <p:nvPr/>
        </p:nvSpPr>
        <p:spPr>
          <a:xfrm>
            <a:off x="692210" y="1311837"/>
            <a:ext cx="3751604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ru-RU" sz="1100" b="1" dirty="0"/>
              <a:t>Динамика объема срочных вкладов и доли валютных вкладов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AEABC5-CAFD-49A5-B445-BD7BBCA0D328}"/>
              </a:ext>
            </a:extLst>
          </p:cNvPr>
          <p:cNvSpPr txBox="1"/>
          <p:nvPr/>
        </p:nvSpPr>
        <p:spPr>
          <a:xfrm>
            <a:off x="311417" y="1834683"/>
            <a:ext cx="1333144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ru-RU" sz="900" b="1" dirty="0">
                <a:solidFill>
                  <a:srgbClr val="163969"/>
                </a:solidFill>
              </a:rPr>
              <a:t>Млрд. рублей</a:t>
            </a:r>
          </a:p>
        </p:txBody>
      </p:sp>
    </p:spTree>
    <p:extLst>
      <p:ext uri="{BB962C8B-B14F-4D97-AF65-F5344CB8AC3E}">
        <p14:creationId xmlns:p14="http://schemas.microsoft.com/office/powerpoint/2010/main" val="419418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807BB-D57F-4566-987A-528B4B199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Срочные вклады против текущих (сберегательных) счетов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7FE1957-82A6-43FE-9E26-DE50FC13A14B}"/>
              </a:ext>
            </a:extLst>
          </p:cNvPr>
          <p:cNvSpPr txBox="1"/>
          <p:nvPr/>
        </p:nvSpPr>
        <p:spPr>
          <a:xfrm>
            <a:off x="5535287" y="1819666"/>
            <a:ext cx="4213076" cy="371896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ru-RU" sz="1200" dirty="0"/>
              <a:t>КЛИЕНТЫ</a:t>
            </a: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Небольшой разрыв в ставках</a:t>
            </a: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Высокая управляемость</a:t>
            </a: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Минимальный риск утраты процентного дохода</a:t>
            </a: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Пониженный институциональный (банковский) риск</a:t>
            </a:r>
          </a:p>
          <a:p>
            <a:pPr>
              <a:spcBef>
                <a:spcPts val="1000"/>
              </a:spcBef>
            </a:pPr>
            <a:endParaRPr lang="ru-RU" sz="1200" dirty="0"/>
          </a:p>
          <a:p>
            <a:pPr>
              <a:spcBef>
                <a:spcPts val="1000"/>
              </a:spcBef>
            </a:pPr>
            <a:endParaRPr lang="ru-RU" sz="1200" dirty="0"/>
          </a:p>
          <a:p>
            <a:pPr>
              <a:spcBef>
                <a:spcPts val="1000"/>
              </a:spcBef>
            </a:pPr>
            <a:r>
              <a:rPr lang="ru-RU" sz="1200" dirty="0"/>
              <a:t>Банки</a:t>
            </a: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Высокая управляемость</a:t>
            </a: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Относительная дешевизна</a:t>
            </a: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Вовлеченность в трансакционный бизнес</a:t>
            </a: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Расчеты по картам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5720AE27-0340-414F-BB53-52B86954E0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426038"/>
              </p:ext>
            </p:extLst>
          </p:nvPr>
        </p:nvGraphicFramePr>
        <p:xfrm>
          <a:off x="487823" y="1742724"/>
          <a:ext cx="4572000" cy="2043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5801DD79-BDDF-4FCB-A5F1-E043531617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34652"/>
              </p:ext>
            </p:extLst>
          </p:nvPr>
        </p:nvGraphicFramePr>
        <p:xfrm>
          <a:off x="396875" y="4089059"/>
          <a:ext cx="4662948" cy="227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315A15E-447C-4226-BA06-BD15C1CBE78F}"/>
              </a:ext>
            </a:extLst>
          </p:cNvPr>
          <p:cNvSpPr txBox="1"/>
          <p:nvPr/>
        </p:nvSpPr>
        <p:spPr>
          <a:xfrm>
            <a:off x="487823" y="1361451"/>
            <a:ext cx="4802736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ru-RU" sz="1100" b="1" dirty="0"/>
              <a:t>Динамика прироста срочных вкладов и счетов, % в год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906D5-36E1-456D-8D77-AC231DD90388}"/>
              </a:ext>
            </a:extLst>
          </p:cNvPr>
          <p:cNvSpPr txBox="1"/>
          <p:nvPr/>
        </p:nvSpPr>
        <p:spPr>
          <a:xfrm>
            <a:off x="3129646" y="1987591"/>
            <a:ext cx="133314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ru-RU" sz="1000" b="1" dirty="0">
                <a:solidFill>
                  <a:srgbClr val="FFA64C"/>
                </a:solidFill>
              </a:rPr>
              <a:t>Счета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F46404-2D7D-48E1-A860-2BE931972E87}"/>
              </a:ext>
            </a:extLst>
          </p:cNvPr>
          <p:cNvSpPr txBox="1"/>
          <p:nvPr/>
        </p:nvSpPr>
        <p:spPr>
          <a:xfrm>
            <a:off x="3540244" y="3038325"/>
            <a:ext cx="133314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ru-RU" sz="1000" b="1" dirty="0">
                <a:solidFill>
                  <a:srgbClr val="163969"/>
                </a:solidFill>
              </a:rPr>
              <a:t>Срочные депозиты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A9DBE0-D9BF-406A-BD8E-09C5E648A3F9}"/>
              </a:ext>
            </a:extLst>
          </p:cNvPr>
          <p:cNvSpPr txBox="1"/>
          <p:nvPr/>
        </p:nvSpPr>
        <p:spPr>
          <a:xfrm>
            <a:off x="487823" y="3689962"/>
            <a:ext cx="4802736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ru-RU" sz="1100" b="1" dirty="0"/>
              <a:t>Динамика доли сберегательных и текущих счетов в остатке вкладов, % в год </a:t>
            </a:r>
          </a:p>
        </p:txBody>
      </p:sp>
    </p:spTree>
    <p:extLst>
      <p:ext uri="{BB962C8B-B14F-4D97-AF65-F5344CB8AC3E}">
        <p14:creationId xmlns:p14="http://schemas.microsoft.com/office/powerpoint/2010/main" val="3120988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807BB-D57F-4566-987A-528B4B199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Доля инвестиционных продуктов в капитале частных клиентов растет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7FE1957-82A6-43FE-9E26-DE50FC13A14B}"/>
              </a:ext>
            </a:extLst>
          </p:cNvPr>
          <p:cNvSpPr txBox="1"/>
          <p:nvPr/>
        </p:nvSpPr>
        <p:spPr>
          <a:xfrm>
            <a:off x="5580405" y="2769290"/>
            <a:ext cx="3633385" cy="145680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Ожидаемо доля инвестиций наиболее высока у клиентов </a:t>
            </a:r>
            <a:r>
              <a:rPr lang="ru-RU" sz="1200" dirty="0" err="1"/>
              <a:t>прайвет-бэнкинга</a:t>
            </a:r>
            <a:r>
              <a:rPr lang="ru-RU" sz="1200" dirty="0"/>
              <a:t>.</a:t>
            </a: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Однако наибольший прирост доли (на 12. </a:t>
            </a:r>
            <a:r>
              <a:rPr lang="ru-RU" sz="1200" dirty="0" err="1"/>
              <a:t>п.п</a:t>
            </a:r>
            <a:r>
              <a:rPr lang="ru-RU" sz="1200" dirty="0"/>
              <a:t>.)– у клиентов премиум-</a:t>
            </a:r>
            <a:r>
              <a:rPr lang="ru-RU" sz="1200" dirty="0" err="1"/>
              <a:t>бэнкинга</a:t>
            </a:r>
            <a:endParaRPr lang="ru-RU" sz="1200" dirty="0"/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При этом у массовых клиентов эта доля выросла в 1,5 раза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F8153B-3BE9-48B3-BA5D-1B4621DEFF29}"/>
              </a:ext>
            </a:extLst>
          </p:cNvPr>
          <p:cNvSpPr txBox="1"/>
          <p:nvPr/>
        </p:nvSpPr>
        <p:spPr>
          <a:xfrm>
            <a:off x="777668" y="1863436"/>
            <a:ext cx="3751604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ru-RU" sz="1100" b="1" dirty="0"/>
              <a:t>Доля инвестиций в капитале по сегменту,%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366CB604-34A2-44F4-9618-2FF6CB6C21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5351900"/>
              </p:ext>
            </p:extLst>
          </p:nvPr>
        </p:nvGraphicFramePr>
        <p:xfrm>
          <a:off x="564023" y="22283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9480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807BB-D57F-4566-987A-528B4B199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Сберегательные сертификаты и безотзывные вклады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7FE1957-82A6-43FE-9E26-DE50FC13A14B}"/>
              </a:ext>
            </a:extLst>
          </p:cNvPr>
          <p:cNvSpPr txBox="1"/>
          <p:nvPr/>
        </p:nvSpPr>
        <p:spPr>
          <a:xfrm>
            <a:off x="495657" y="2671509"/>
            <a:ext cx="3854152" cy="171329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ru-RU" sz="1200" dirty="0"/>
              <a:t>Прежняя популярность</a:t>
            </a: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Позволяли «иметь банкноты» в крупных номиналах, легко перемещаются и обналичиваются</a:t>
            </a: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Нет обязательности уплаты взносов в АСВ</a:t>
            </a: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Большая привлекательность для клиента</a:t>
            </a: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Позволяли начать документарный бизнес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133C4B-03E7-487C-A469-2C77A4C5800A}"/>
              </a:ext>
            </a:extLst>
          </p:cNvPr>
          <p:cNvSpPr txBox="1"/>
          <p:nvPr/>
        </p:nvSpPr>
        <p:spPr>
          <a:xfrm>
            <a:off x="5105400" y="2671509"/>
            <a:ext cx="4213076" cy="370357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ru-RU" sz="1200" dirty="0"/>
              <a:t>Для клиентов</a:t>
            </a: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Риски ликвидации банка (инструмент длинный, проценты в конце срока)</a:t>
            </a: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Может использоваться как инструмент связанного накопления при ипотечном кредитовании</a:t>
            </a: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Может служить неявным залогом при установлении кредитного лимита</a:t>
            </a: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1200" dirty="0"/>
          </a:p>
          <a:p>
            <a:pPr>
              <a:spcBef>
                <a:spcPts val="1000"/>
              </a:spcBef>
            </a:pPr>
            <a:r>
              <a:rPr lang="ru-RU" sz="1200" dirty="0"/>
              <a:t>Для банков</a:t>
            </a: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Требования в отношении ликвидности и меры по её поддержанию сделали относительно нестрашными потенциальные оттоки</a:t>
            </a: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Досрочное изъятие экономит процентные расходы</a:t>
            </a:r>
          </a:p>
          <a:p>
            <a:pPr>
              <a:spcBef>
                <a:spcPts val="1000"/>
              </a:spcBef>
            </a:pPr>
            <a:endParaRPr lang="ru-RU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A3928B-3EA0-4257-8A04-B15A125BD951}"/>
              </a:ext>
            </a:extLst>
          </p:cNvPr>
          <p:cNvSpPr txBox="1"/>
          <p:nvPr/>
        </p:nvSpPr>
        <p:spPr>
          <a:xfrm>
            <a:off x="495657" y="1647483"/>
            <a:ext cx="8986407" cy="8976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ru-RU" sz="2200" b="1" dirty="0">
                <a:solidFill>
                  <a:srgbClr val="92D050"/>
                </a:solidFill>
              </a:rPr>
              <a:t>Сбербанк – это весь рынок сберегательных сертификатов.</a:t>
            </a:r>
          </a:p>
          <a:p>
            <a:pPr>
              <a:spcBef>
                <a:spcPts val="1000"/>
              </a:spcBef>
            </a:pPr>
            <a:r>
              <a:rPr lang="ru-RU" sz="2200" b="1" dirty="0">
                <a:solidFill>
                  <a:srgbClr val="92D050"/>
                </a:solidFill>
              </a:rPr>
              <a:t>Был…</a:t>
            </a:r>
          </a:p>
        </p:txBody>
      </p:sp>
    </p:spTree>
    <p:extLst>
      <p:ext uri="{BB962C8B-B14F-4D97-AF65-F5344CB8AC3E}">
        <p14:creationId xmlns:p14="http://schemas.microsoft.com/office/powerpoint/2010/main" val="384414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777E34-06ED-49EE-A173-00F956BF4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783" y="884434"/>
            <a:ext cx="9112250" cy="313932"/>
          </a:xfrm>
        </p:spPr>
        <p:txBody>
          <a:bodyPr/>
          <a:lstStyle/>
          <a:p>
            <a:r>
              <a:rPr lang="ru-RU" dirty="0" err="1"/>
              <a:t>Маркетплэйс</a:t>
            </a:r>
            <a:r>
              <a:rPr lang="ru-RU" dirty="0"/>
              <a:t> Банка России для вкладов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4251821-F49A-419D-BD88-B1CDC02F1371}"/>
              </a:ext>
            </a:extLst>
          </p:cNvPr>
          <p:cNvSpPr/>
          <p:nvPr/>
        </p:nvSpPr>
        <p:spPr>
          <a:xfrm>
            <a:off x="1937567" y="1261431"/>
            <a:ext cx="7569200" cy="11233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Хорошая, качественная стандартизация</a:t>
            </a: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Бенчмарк качества для рынка (негативный, позитивный)</a:t>
            </a: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Определенное доверие, </a:t>
            </a:r>
            <a:r>
              <a:rPr lang="ru-RU" sz="1200" dirty="0" err="1"/>
              <a:t>неангажированность</a:t>
            </a:r>
            <a:endParaRPr lang="ru-RU" sz="1200" dirty="0"/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Бесплатность (?) для клиента, для банка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51CB5CB-1E96-42A4-BB22-F6F0990FA4BC}"/>
              </a:ext>
            </a:extLst>
          </p:cNvPr>
          <p:cNvSpPr/>
          <p:nvPr/>
        </p:nvSpPr>
        <p:spPr>
          <a:xfrm>
            <a:off x="1943100" y="3694004"/>
            <a:ext cx="7569200" cy="11233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Нерыночный игрок (</a:t>
            </a:r>
            <a:r>
              <a:rPr lang="ru-RU" sz="1200" dirty="0" err="1"/>
              <a:t>неклиентоориентирован</a:t>
            </a:r>
            <a:r>
              <a:rPr lang="ru-RU" sz="1200" dirty="0"/>
              <a:t>)</a:t>
            </a: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Уже есть такие платформы</a:t>
            </a: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Вход и проблема выхода</a:t>
            </a: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Это не платежная инфраструктура</a:t>
            </a:r>
          </a:p>
        </p:txBody>
      </p:sp>
      <p:sp>
        <p:nvSpPr>
          <p:cNvPr id="10" name="Пятиугольник 3">
            <a:extLst>
              <a:ext uri="{FF2B5EF4-FFF2-40B4-BE49-F238E27FC236}">
                <a16:creationId xmlns:a16="http://schemas.microsoft.com/office/drawing/2014/main" id="{4B8209B8-2517-4218-BEEA-8FDEEB063228}"/>
              </a:ext>
            </a:extLst>
          </p:cNvPr>
          <p:cNvSpPr/>
          <p:nvPr/>
        </p:nvSpPr>
        <p:spPr>
          <a:xfrm>
            <a:off x="399233" y="1261431"/>
            <a:ext cx="1356542" cy="2044194"/>
          </a:xfrm>
          <a:prstGeom prst="homePlate">
            <a:avLst>
              <a:gd name="adj" fmla="val 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PRO</a:t>
            </a:r>
            <a:endParaRPr lang="ru-RU" sz="2000" b="1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1" name="Пятиугольник 6">
            <a:extLst>
              <a:ext uri="{FF2B5EF4-FFF2-40B4-BE49-F238E27FC236}">
                <a16:creationId xmlns:a16="http://schemas.microsoft.com/office/drawing/2014/main" id="{6B53F8C3-DAD2-432F-B4E6-8AC075C21EAB}"/>
              </a:ext>
            </a:extLst>
          </p:cNvPr>
          <p:cNvSpPr/>
          <p:nvPr/>
        </p:nvSpPr>
        <p:spPr>
          <a:xfrm>
            <a:off x="399233" y="3694004"/>
            <a:ext cx="1356542" cy="2044194"/>
          </a:xfrm>
          <a:prstGeom prst="homePlate">
            <a:avLst>
              <a:gd name="adj" fmla="val 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CONTRA</a:t>
            </a:r>
            <a:endParaRPr lang="ru-RU" sz="2000" b="1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343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4866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63564"/>
      </a:dk2>
      <a:lt2>
        <a:srgbClr val="E7E6E6"/>
      </a:lt2>
      <a:accent1>
        <a:srgbClr val="163969"/>
      </a:accent1>
      <a:accent2>
        <a:srgbClr val="506B8F"/>
      </a:accent2>
      <a:accent3>
        <a:srgbClr val="8B9BB3"/>
      </a:accent3>
      <a:accent4>
        <a:srgbClr val="FFA64C"/>
      </a:accent4>
      <a:accent5>
        <a:srgbClr val="FEBB7A"/>
      </a:accent5>
      <a:accent6>
        <a:srgbClr val="FFD2A6"/>
      </a:accent6>
      <a:hlink>
        <a:srgbClr val="506B8F"/>
      </a:hlink>
      <a:folHlink>
        <a:srgbClr val="C4CDDA"/>
      </a:folHlink>
    </a:clrScheme>
    <a:fontScheme name="Другая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rIns="0" rtlCol="0">
        <a:spAutoFit/>
      </a:bodyPr>
      <a:lstStyle>
        <a:defPPr>
          <a:spcBef>
            <a:spcPts val="1000"/>
          </a:spcBef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Frank_RG_PPT" id="{ADC5A1BF-AFE1-9847-BDA8-34F82CE1FADD}" vid="{A4524D1A-21CE-BE45-A2A4-CE12D1723711}"/>
    </a:ext>
  </a:extLst>
</a:theme>
</file>

<file path=ppt/theme/theme2.xml><?xml version="1.0" encoding="utf-8"?>
<a:theme xmlns:a="http://schemas.openxmlformats.org/drawingml/2006/main" name="Пустой с логотипом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Frank_RG_shmuts_PPT</Template>
  <TotalTime>1906</TotalTime>
  <Words>537</Words>
  <Application>Microsoft Office PowerPoint</Application>
  <PresentationFormat>Лист A4 (210x297 мм)</PresentationFormat>
  <Paragraphs>96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Тема Office</vt:lpstr>
      <vt:lpstr>Пустой с логотипом</vt:lpstr>
      <vt:lpstr>Состояние и перспективы развития рынка банковских вкладов</vt:lpstr>
      <vt:lpstr>Долгосрочный тренд снижения темпов роста населения</vt:lpstr>
      <vt:lpstr>Долгосрочный тренд снижения ставок по вкладам</vt:lpstr>
      <vt:lpstr>Дедолларизация идет сама собой</vt:lpstr>
      <vt:lpstr>Срочные вклады против текущих (сберегательных) счетов</vt:lpstr>
      <vt:lpstr>Доля инвестиционных продуктов в капитале частных клиентов растет</vt:lpstr>
      <vt:lpstr>Сберегательные сертификаты и безотзывные вклады</vt:lpstr>
      <vt:lpstr>Маркетплэйс Банка России для вкладов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Frank RG. Банковские reward-программы в России 2018</dc:title>
  <dc:creator>пользователь Microsoft Office</dc:creator>
  <cp:lastModifiedBy>Tarasov Dmitry</cp:lastModifiedBy>
  <cp:revision>305</cp:revision>
  <cp:lastPrinted>2018-11-29T05:36:08Z</cp:lastPrinted>
  <dcterms:created xsi:type="dcterms:W3CDTF">2017-06-22T15:29:08Z</dcterms:created>
  <dcterms:modified xsi:type="dcterms:W3CDTF">2018-11-29T05:54:46Z</dcterms:modified>
</cp:coreProperties>
</file>