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18692-DC77-42AF-B44E-F2895408D99C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4E493-896C-43D3-B21D-05FE12E4BB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44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A6B7-6EE4-43FF-A886-4C1142E64E39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F2CE-DF3B-4C7F-990F-4DE820B5B7B1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0291-D67B-41A2-B675-5F036AF74778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2BC1-6454-4DD0-A4AF-EC88832F3109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894F-AE13-43DD-9A0F-8B1DE2EF2A30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298E-E706-457C-929A-B361F2CD9B7F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1391-58F1-45E5-896A-F576391E46DE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029-1D77-4447-8353-8B591F2D4B99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325-B922-4B92-8DC0-16007EBC6B3D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07B0-8DA0-443E-BDE3-321A989DAA87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A45-2899-48C6-9AE4-FFFB9F13FC3B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E22571-2081-45CE-9B79-329A3473F7F7}" type="datetime1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Banking Council, Budapest 2015 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00438"/>
            <a:ext cx="7854696" cy="2357454"/>
          </a:xfrm>
        </p:spPr>
        <p:txBody>
          <a:bodyPr>
            <a:normAutofit fontScale="85000" lnSpcReduction="10000"/>
          </a:bodyPr>
          <a:lstStyle/>
          <a:p>
            <a:r>
              <a:rPr lang="sr-Latn-CS" sz="4600" b="1" dirty="0" smtClean="0"/>
              <a:t>Banking Sector in Montenegro</a:t>
            </a:r>
          </a:p>
          <a:p>
            <a:r>
              <a:rPr lang="sr-Latn-CS" sz="2100" b="1" dirty="0" smtClean="0"/>
              <a:t>Mr. </a:t>
            </a:r>
            <a:r>
              <a:rPr lang="en-US" sz="2100" b="1" dirty="0" smtClean="0"/>
              <a:t>Mirko Radonji</a:t>
            </a:r>
            <a:r>
              <a:rPr lang="sr-Latn-CS" sz="2100" b="1" dirty="0" smtClean="0"/>
              <a:t>ć, General Secretary</a:t>
            </a:r>
          </a:p>
          <a:p>
            <a:endParaRPr lang="sr-Latn-CS" sz="1800" b="1" dirty="0" smtClean="0"/>
          </a:p>
          <a:p>
            <a:r>
              <a:rPr lang="sr-Latn-CS" sz="4200" b="1" dirty="0" smtClean="0"/>
              <a:t>Association of Montenegrin Banks</a:t>
            </a:r>
          </a:p>
          <a:p>
            <a:r>
              <a:rPr lang="sr-Latn-CS" sz="3200" b="1" dirty="0" smtClean="0"/>
              <a:t> 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2088232"/>
                <a:gridCol w="2088232"/>
                <a:gridCol w="18825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31</a:t>
                      </a:r>
                      <a:r>
                        <a:rPr lang="en-US" baseline="0" dirty="0" smtClean="0"/>
                        <a:t> December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31</a:t>
                      </a:r>
                      <a:r>
                        <a:rPr lang="en-US" baseline="0" dirty="0" smtClean="0"/>
                        <a:t> December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sr-Latn-CS" dirty="0" smtClean="0"/>
                        <a:t>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GDP </a:t>
                      </a:r>
                      <a:r>
                        <a:rPr lang="en-US" dirty="0" smtClean="0"/>
                        <a:t>in</a:t>
                      </a:r>
                      <a:r>
                        <a:rPr lang="sr-Latn-CS" dirty="0" smtClean="0"/>
                        <a:t> mil</a:t>
                      </a:r>
                      <a:r>
                        <a:rPr lang="en-US" dirty="0" smtClean="0"/>
                        <a:t>l</a:t>
                      </a:r>
                      <a:r>
                        <a:rPr lang="sr-Latn-CS" dirty="0" smtClean="0"/>
                        <a:t>ion</a:t>
                      </a:r>
                      <a:r>
                        <a:rPr lang="en-US" baseline="0" dirty="0" smtClean="0"/>
                        <a:t> 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GDP per capita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Loans </a:t>
                      </a:r>
                      <a:r>
                        <a:rPr lang="sr-Latn-CS" dirty="0" smtClean="0"/>
                        <a:t>/GDP</a:t>
                      </a:r>
                      <a:r>
                        <a:rPr lang="en-US" dirty="0" smtClean="0"/>
                        <a:t> in</a:t>
                      </a:r>
                      <a:r>
                        <a:rPr lang="sr-Latn-CS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71,8%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68,5%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Debt </a:t>
                      </a:r>
                      <a:r>
                        <a:rPr lang="sr-Latn-CS" dirty="0" smtClean="0"/>
                        <a:t>(</a:t>
                      </a:r>
                      <a:r>
                        <a:rPr lang="en-US" dirty="0" smtClean="0"/>
                        <a:t>without</a:t>
                      </a:r>
                      <a:r>
                        <a:rPr lang="en-US" baseline="0" dirty="0" smtClean="0"/>
                        <a:t> Guarantees</a:t>
                      </a:r>
                      <a:r>
                        <a:rPr lang="sr-Latn-CS" dirty="0" smtClean="0"/>
                        <a:t>) </a:t>
                      </a:r>
                      <a:r>
                        <a:rPr lang="en-US" dirty="0" smtClean="0"/>
                        <a:t>in</a:t>
                      </a:r>
                      <a:r>
                        <a:rPr lang="sr-Latn-CS" dirty="0" smtClean="0"/>
                        <a:t> mil</a:t>
                      </a:r>
                      <a:r>
                        <a:rPr lang="en-US" dirty="0" smtClean="0"/>
                        <a:t>lion 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1.894,4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2.022,2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 Capital in Banks in</a:t>
                      </a:r>
                      <a:r>
                        <a:rPr lang="en-US" baseline="0" dirty="0" smtClean="0"/>
                        <a:t>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83,5%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81,9%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-1,6 p.p.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Domestic Capital in Banks in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 p.p.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Adequacy Ratio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sr-Latn-C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1,74</a:t>
                      </a:r>
                      <a:r>
                        <a:rPr lang="en-US" baseline="0" dirty="0" smtClean="0"/>
                        <a:t> p.p.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69386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540682"/>
          <a:ext cx="8229600" cy="577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774"/>
                <a:gridCol w="2232248"/>
                <a:gridCol w="2088232"/>
                <a:gridCol w="1565346"/>
              </a:tblGrid>
              <a:tr h="571504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31</a:t>
                      </a:r>
                      <a:r>
                        <a:rPr lang="en-US" baseline="0" dirty="0" smtClean="0"/>
                        <a:t> December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31</a:t>
                      </a:r>
                      <a:r>
                        <a:rPr lang="en-US" baseline="0" dirty="0" smtClean="0"/>
                        <a:t> December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sr-Latn-CS" dirty="0" smtClean="0"/>
                        <a:t>rend</a:t>
                      </a:r>
                      <a:endParaRPr lang="en-US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en-US" dirty="0" smtClean="0"/>
                        <a:t>The weighted average effective interest rate on total loans in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-0,14 p.p.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weighted average  liabilities at the effective interest rate</a:t>
                      </a:r>
                      <a:r>
                        <a:rPr lang="en-US" baseline="0" dirty="0" smtClean="0"/>
                        <a:t> on total </a:t>
                      </a:r>
                      <a:r>
                        <a:rPr lang="en-US" baseline="0" dirty="0" err="1" smtClean="0"/>
                        <a:t>depozit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1,86%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-0,68%</a:t>
                      </a:r>
                      <a:endParaRPr lang="en-US" dirty="0"/>
                    </a:p>
                  </a:txBody>
                  <a:tcPr/>
                </a:tc>
              </a:tr>
              <a:tr h="802974">
                <a:tc>
                  <a:txBody>
                    <a:bodyPr/>
                    <a:lstStyle/>
                    <a:p>
                      <a:r>
                        <a:rPr lang="en-US" dirty="0" smtClean="0"/>
                        <a:t>Share of</a:t>
                      </a:r>
                      <a:r>
                        <a:rPr lang="en-US" baseline="0" dirty="0" smtClean="0"/>
                        <a:t> liquid assets in total assets in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22,23%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2,24%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NPL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Total Loans Ratio in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-1,66%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commercial and industrial loans </a:t>
                      </a:r>
                      <a:r>
                        <a:rPr lang="sr-Latn-CS" dirty="0" smtClean="0"/>
                        <a:t>(</a:t>
                      </a:r>
                      <a:r>
                        <a:rPr lang="en-US" dirty="0" smtClean="0"/>
                        <a:t>in</a:t>
                      </a:r>
                      <a:r>
                        <a:rPr lang="sr-Latn-CS" dirty="0" smtClean="0"/>
                        <a:t> 000 </a:t>
                      </a:r>
                      <a:r>
                        <a:rPr lang="en-US" dirty="0" smtClean="0"/>
                        <a:t>EUR</a:t>
                      </a:r>
                      <a:r>
                        <a:rPr lang="sr-Latn-C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950.520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917.931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-3,4%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AMB was established on </a:t>
            </a:r>
            <a:r>
              <a:rPr lang="sr-Latn-CS" dirty="0" smtClean="0"/>
              <a:t>7</a:t>
            </a:r>
            <a:r>
              <a:rPr lang="en-US" dirty="0" smtClean="0"/>
              <a:t> December</a:t>
            </a:r>
            <a:r>
              <a:rPr lang="sr-Latn-CS" dirty="0" smtClean="0"/>
              <a:t> 2000</a:t>
            </a:r>
          </a:p>
          <a:p>
            <a:pPr>
              <a:buNone/>
            </a:pPr>
            <a:endParaRPr lang="sr-Latn-CS" dirty="0" smtClean="0"/>
          </a:p>
          <a:p>
            <a:r>
              <a:rPr lang="en-US" dirty="0" smtClean="0"/>
              <a:t>Since </a:t>
            </a:r>
            <a:r>
              <a:rPr lang="sr-Latn-CS" dirty="0" smtClean="0"/>
              <a:t>12</a:t>
            </a:r>
            <a:r>
              <a:rPr lang="en-US" dirty="0" smtClean="0"/>
              <a:t> July </a:t>
            </a:r>
            <a:r>
              <a:rPr lang="sr-Latn-CS" dirty="0" smtClean="0"/>
              <a:t>2004</a:t>
            </a:r>
            <a:r>
              <a:rPr lang="en-US" dirty="0" smtClean="0"/>
              <a:t>, member of the Inter Balkan Forum of Banking Associations</a:t>
            </a: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r>
              <a:rPr lang="en-US" dirty="0" smtClean="0"/>
              <a:t>Since </a:t>
            </a:r>
            <a:r>
              <a:rPr lang="sr-Latn-CS" dirty="0" smtClean="0"/>
              <a:t>29</a:t>
            </a:r>
            <a:r>
              <a:rPr lang="en-US" dirty="0" smtClean="0"/>
              <a:t> September </a:t>
            </a:r>
            <a:r>
              <a:rPr lang="sr-Latn-CS" dirty="0" smtClean="0"/>
              <a:t>2006</a:t>
            </a:r>
            <a:r>
              <a:rPr lang="en-US" dirty="0" smtClean="0"/>
              <a:t>, associated member of the </a:t>
            </a:r>
            <a:r>
              <a:rPr lang="sr-Latn-CS" dirty="0" smtClean="0"/>
              <a:t>EBF</a:t>
            </a:r>
          </a:p>
          <a:p>
            <a:pPr>
              <a:buNone/>
            </a:pPr>
            <a:endParaRPr lang="sr-Latn-CS" dirty="0" smtClean="0"/>
          </a:p>
          <a:p>
            <a:r>
              <a:rPr lang="en-US" dirty="0" smtClean="0"/>
              <a:t>Represents the interests of all banks with domestic and international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CS" dirty="0" smtClean="0"/>
          </a:p>
          <a:p>
            <a:r>
              <a:rPr lang="en-US" dirty="0" smtClean="0"/>
              <a:t>AMB organizes seminars and training of bank staff through collaboration with CBM, ATTF, ABF, Price-Watter House, the World Bank, USAID, etc.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has published the Journal Banker since 2008 </a:t>
            </a:r>
          </a:p>
          <a:p>
            <a:endParaRPr lang="en-US" dirty="0" smtClean="0"/>
          </a:p>
          <a:p>
            <a:r>
              <a:rPr lang="en-US" dirty="0" smtClean="0"/>
              <a:t>AMC includes 12 Technical Committees and one Commission: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Committee on Compliance</a:t>
            </a:r>
          </a:p>
          <a:p>
            <a:r>
              <a:rPr lang="en-US" dirty="0" smtClean="0"/>
              <a:t>Committee on the Prevention of Money Laundering and Financing Terrorism </a:t>
            </a:r>
          </a:p>
          <a:p>
            <a:r>
              <a:rPr lang="en-US" dirty="0" smtClean="0"/>
              <a:t>Committee on Internal Audit and Control</a:t>
            </a:r>
          </a:p>
          <a:p>
            <a:r>
              <a:rPr lang="en-US" dirty="0" smtClean="0"/>
              <a:t> Committee on Payments </a:t>
            </a:r>
          </a:p>
          <a:p>
            <a:r>
              <a:rPr lang="en-US" dirty="0" smtClean="0"/>
              <a:t>Committee on Public Affairs </a:t>
            </a:r>
          </a:p>
          <a:p>
            <a:r>
              <a:rPr lang="en-US" dirty="0" smtClean="0"/>
              <a:t>Committee on the Monetary and Credit Policy</a:t>
            </a:r>
          </a:p>
          <a:p>
            <a:r>
              <a:rPr lang="en-US" dirty="0" smtClean="0"/>
              <a:t>Committee on Legal 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Committee on Accounting </a:t>
            </a:r>
          </a:p>
          <a:p>
            <a:r>
              <a:rPr lang="en-US" dirty="0" smtClean="0"/>
              <a:t>Committee on Foreign Transactions </a:t>
            </a:r>
          </a:p>
          <a:p>
            <a:r>
              <a:rPr lang="en-US" dirty="0" smtClean="0"/>
              <a:t>Committee on Card Business (the Committee  includes the Commission to prevent abuse of credit cards) </a:t>
            </a:r>
          </a:p>
          <a:p>
            <a:r>
              <a:rPr lang="en-US" dirty="0" smtClean="0"/>
              <a:t>Committee on Banking Standards </a:t>
            </a:r>
          </a:p>
          <a:p>
            <a:r>
              <a:rPr lang="en-US" dirty="0" smtClean="0"/>
              <a:t>Committee on Security and Protection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14 banks operate in Montenegro and all are members of the Association</a:t>
            </a:r>
            <a:endParaRPr lang="en-US" sz="2400" dirty="0"/>
          </a:p>
        </p:txBody>
      </p:sp>
      <p:pic>
        <p:nvPicPr>
          <p:cNvPr id="4" name="Picture 3" descr="Atla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2448272" cy="584206"/>
          </a:xfrm>
          <a:prstGeom prst="rect">
            <a:avLst/>
          </a:prstGeom>
        </p:spPr>
      </p:pic>
      <p:pic>
        <p:nvPicPr>
          <p:cNvPr id="5" name="Picture 4" descr="CK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96952"/>
            <a:ext cx="1212066" cy="969963"/>
          </a:xfrm>
          <a:prstGeom prst="rect">
            <a:avLst/>
          </a:prstGeom>
        </p:spPr>
      </p:pic>
      <p:pic>
        <p:nvPicPr>
          <p:cNvPr id="6" name="Picture 5" descr="Erst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4214818"/>
            <a:ext cx="1453896" cy="685800"/>
          </a:xfrm>
          <a:prstGeom prst="rect">
            <a:avLst/>
          </a:prstGeom>
        </p:spPr>
      </p:pic>
      <p:pic>
        <p:nvPicPr>
          <p:cNvPr id="8" name="Picture 7" descr="Hipotekarna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5357826"/>
            <a:ext cx="3461634" cy="659241"/>
          </a:xfrm>
          <a:prstGeom prst="rect">
            <a:avLst/>
          </a:prstGeom>
        </p:spPr>
      </p:pic>
      <p:pic>
        <p:nvPicPr>
          <p:cNvPr id="9" name="Picture 8" descr="Ibm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4" y="3071810"/>
            <a:ext cx="1259632" cy="706220"/>
          </a:xfrm>
          <a:prstGeom prst="rect">
            <a:avLst/>
          </a:prstGeom>
        </p:spPr>
      </p:pic>
      <p:pic>
        <p:nvPicPr>
          <p:cNvPr id="10" name="Picture 9" descr="HypoAlpeAdria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2" y="1857364"/>
            <a:ext cx="2520280" cy="731894"/>
          </a:xfrm>
          <a:prstGeom prst="rect">
            <a:avLst/>
          </a:prstGeom>
        </p:spPr>
      </p:pic>
      <p:pic>
        <p:nvPicPr>
          <p:cNvPr id="11" name="Picture 10" descr="Komercijalna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2" y="4071942"/>
            <a:ext cx="3024336" cy="75324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3" name="Picture 1" descr="E:\My Documents\Lovcen_banka_logo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43372" y="5357826"/>
            <a:ext cx="4286248" cy="612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r>
              <a:rPr lang="sr-Latn-CS" dirty="0" smtClean="0"/>
              <a:t> </a:t>
            </a:r>
            <a:endParaRPr lang="en-US" dirty="0"/>
          </a:p>
        </p:txBody>
      </p:sp>
      <p:pic>
        <p:nvPicPr>
          <p:cNvPr id="5" name="Picture 4" descr="NL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2276872"/>
            <a:ext cx="4136339" cy="720080"/>
          </a:xfrm>
          <a:prstGeom prst="rect">
            <a:avLst/>
          </a:prstGeom>
        </p:spPr>
      </p:pic>
      <p:pic>
        <p:nvPicPr>
          <p:cNvPr id="6" name="Picture 5" descr="Prv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3143248"/>
            <a:ext cx="1833607" cy="1368152"/>
          </a:xfrm>
          <a:prstGeom prst="rect">
            <a:avLst/>
          </a:prstGeom>
        </p:spPr>
      </p:pic>
      <p:pic>
        <p:nvPicPr>
          <p:cNvPr id="7" name="Picture 6" descr="SOG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4929198"/>
            <a:ext cx="3321904" cy="64807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4" descr="E:\My Documents\Universal_capital_ban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000240"/>
            <a:ext cx="4572000" cy="1345658"/>
          </a:xfrm>
          <a:prstGeom prst="rect">
            <a:avLst/>
          </a:prstGeom>
          <a:noFill/>
        </p:spPr>
      </p:pic>
      <p:pic>
        <p:nvPicPr>
          <p:cNvPr id="10" name="Picture 3" descr="E:\My Documents\Zapad_banka_logo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3571876"/>
            <a:ext cx="3325813" cy="619125"/>
          </a:xfrm>
          <a:prstGeom prst="rect">
            <a:avLst/>
          </a:prstGeom>
          <a:noFill/>
        </p:spPr>
      </p:pic>
      <p:pic>
        <p:nvPicPr>
          <p:cNvPr id="11" name="Picture 5" descr="E:\My Documents\Ziraat_bank_logo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4500570"/>
            <a:ext cx="2468880" cy="1353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Banking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27964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31</a:t>
                      </a:r>
                      <a:r>
                        <a:rPr lang="en-US" baseline="0" dirty="0" smtClean="0"/>
                        <a:t> December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31</a:t>
                      </a:r>
                      <a:r>
                        <a:rPr lang="en-US" baseline="0" dirty="0" smtClean="0"/>
                        <a:t> December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sr-Latn-CS" dirty="0" smtClean="0"/>
                        <a:t>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Banks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Branch Banks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</a:t>
                      </a:r>
                      <a:r>
                        <a:rPr lang="sr-Latn-CS" dirty="0" smtClean="0"/>
                        <a:t> ATM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</a:t>
                      </a:r>
                      <a:r>
                        <a:rPr lang="sr-Latn-CS" dirty="0" smtClean="0"/>
                        <a:t>POS</a:t>
                      </a:r>
                      <a:r>
                        <a:rPr lang="en-US" dirty="0" smtClean="0"/>
                        <a:t> Terminals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 of Credit Cards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49.289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48.864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-0,9%</a:t>
                      </a:r>
                      <a:endParaRPr lang="en-US" dirty="0"/>
                    </a:p>
                  </a:txBody>
                  <a:tcPr/>
                </a:tc>
              </a:tr>
              <a:tr h="14035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foreign direct investment (in mil </a:t>
                      </a:r>
                      <a:r>
                        <a:rPr lang="en-US" baseline="0" dirty="0" err="1" smtClean="0"/>
                        <a:t>eur</a:t>
                      </a:r>
                      <a:r>
                        <a:rPr lang="en-US" baseline="0" dirty="0" smtClean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r>
              <a:rPr lang="sr-Latn-CS" dirty="0" smtClean="0"/>
              <a:t>                                                    </a:t>
            </a:r>
            <a:r>
              <a:rPr lang="sr-Latn-CS" sz="2000" dirty="0" smtClean="0"/>
              <a:t>(</a:t>
            </a:r>
            <a:r>
              <a:rPr lang="en-US" sz="2000" dirty="0" smtClean="0"/>
              <a:t>in</a:t>
            </a:r>
            <a:r>
              <a:rPr lang="sr-Latn-CS" sz="2000" dirty="0" smtClean="0"/>
              <a:t> </a:t>
            </a:r>
            <a:r>
              <a:rPr lang="en-US" sz="2000" dirty="0" smtClean="0"/>
              <a:t>Mil. </a:t>
            </a:r>
            <a:r>
              <a:rPr lang="sr-Latn-CS" sz="2000" dirty="0" smtClean="0"/>
              <a:t>Eur)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308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1438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31</a:t>
                      </a:r>
                      <a:r>
                        <a:rPr lang="en-US" baseline="0" dirty="0" smtClean="0"/>
                        <a:t> December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31</a:t>
                      </a:r>
                      <a:r>
                        <a:rPr lang="en-US" baseline="0" dirty="0" smtClean="0"/>
                        <a:t> December </a:t>
                      </a:r>
                      <a:r>
                        <a:rPr lang="sr-Latn-CS" dirty="0" smtClean="0"/>
                        <a:t>201</a:t>
                      </a:r>
                      <a:r>
                        <a:rPr lang="en-US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sr-Latn-CS" dirty="0" smtClean="0"/>
                        <a:t>rend</a:t>
                      </a:r>
                      <a:endParaRPr 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Total Deposits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Loans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-1,9%</a:t>
                      </a:r>
                      <a:endParaRPr 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and Reserves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Profit</a:t>
                      </a:r>
                      <a:r>
                        <a:rPr lang="sr-Latn-CS" dirty="0" smtClean="0"/>
                        <a:t>/</a:t>
                      </a:r>
                      <a:r>
                        <a:rPr lang="en-US" dirty="0" smtClean="0"/>
                        <a:t>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551</Words>
  <Application>Microsoft Office PowerPoint</Application>
  <PresentationFormat>On-screen Show (4:3)</PresentationFormat>
  <Paragraphs>175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International Banking Council, Budapest 2015 .</vt:lpstr>
      <vt:lpstr>Association of Montenegrin Banks</vt:lpstr>
      <vt:lpstr>Association of Montenegrin Banks</vt:lpstr>
      <vt:lpstr>Association of Montenegrin Banks</vt:lpstr>
      <vt:lpstr>Association of Montenegrin Banks</vt:lpstr>
      <vt:lpstr>Association of Montenegrin Banks  14 banks operate in Montenegro and all are members of the Association</vt:lpstr>
      <vt:lpstr>Association of Montenegrin Banks </vt:lpstr>
      <vt:lpstr>Banking Data</vt:lpstr>
      <vt:lpstr>Association of Montenegrin Banks                                                    (in Mil. Eur)</vt:lpstr>
      <vt:lpstr>Association of Montenegrin Banks</vt:lpstr>
      <vt:lpstr>Association of Montenegrin Banks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38th EBF Associates` meeting BUDVA 30.MAY 2014.</dc:title>
  <dc:creator>xp</dc:creator>
  <cp:lastModifiedBy>Neboja</cp:lastModifiedBy>
  <cp:revision>147</cp:revision>
  <dcterms:created xsi:type="dcterms:W3CDTF">2014-05-23T06:55:34Z</dcterms:created>
  <dcterms:modified xsi:type="dcterms:W3CDTF">2015-10-23T11:18:01Z</dcterms:modified>
</cp:coreProperties>
</file>