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</p:sldMasterIdLst>
  <p:notesMasterIdLst>
    <p:notesMasterId r:id="rId17"/>
  </p:notesMasterIdLst>
  <p:sldIdLst>
    <p:sldId id="258" r:id="rId6"/>
    <p:sldId id="259" r:id="rId7"/>
    <p:sldId id="260" r:id="rId8"/>
    <p:sldId id="261" r:id="rId9"/>
    <p:sldId id="262" r:id="rId10"/>
    <p:sldId id="270" r:id="rId11"/>
    <p:sldId id="271" r:id="rId12"/>
    <p:sldId id="263" r:id="rId13"/>
    <p:sldId id="265" r:id="rId14"/>
    <p:sldId id="273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784E0-0F06-4B9B-93F4-E3FE35D15B02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C00D-5255-4853-A107-E1DDA5A23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4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4213"/>
            <a:ext cx="4575175" cy="3430587"/>
          </a:xfrm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xfrm>
            <a:off x="687137" y="4342366"/>
            <a:ext cx="5484840" cy="4115996"/>
          </a:xfrm>
        </p:spPr>
        <p:txBody>
          <a:bodyPr lIns="89796" tIns="44898" rIns="89796" bIns="44898"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itchFamily="34" charset="0"/>
            </a:endParaRPr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3921245" y="8704323"/>
            <a:ext cx="2920051" cy="4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895" tIns="44947" rIns="89895" bIns="44947" anchor="b"/>
          <a:lstStyle>
            <a:lvl1pPr defTabSz="898525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30250" indent="-280988" defTabSz="898525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23950" indent="-225425" defTabSz="898525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573213" indent="-225425" defTabSz="898525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22475" indent="-223838" defTabSz="898525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479675" indent="-223838" defTabSz="898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36875" indent="-223838" defTabSz="898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394075" indent="-223838" defTabSz="898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51275" indent="-223838" defTabSz="898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3C5095B-690A-4BC3-A330-E92E27D08112}" type="slidenum">
              <a:rPr lang="ru-RU" altLang="ru-RU" sz="120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pPr algn="r" eaLnBrk="1" hangingPunct="1"/>
              <a:t>3</a:t>
            </a:fld>
            <a:endParaRPr lang="ru-RU" altLang="ru-RU" sz="120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0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41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52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6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0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01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14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55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861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6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39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75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63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34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710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69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954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05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64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472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3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449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46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671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379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4429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125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675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953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663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956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3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829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6167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85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486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35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258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344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4619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573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38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5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784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983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779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948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381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208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08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4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7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9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99241">
                <a:lumMod val="98000"/>
                <a:alpha val="97000"/>
              </a:srgbClr>
            </a:gs>
            <a:gs pos="83000">
              <a:srgbClr val="9CB86E">
                <a:alpha val="94000"/>
                <a:lumMod val="15000"/>
                <a:lumOff val="85000"/>
              </a:srgbClr>
            </a:gs>
            <a:gs pos="100000">
              <a:srgbClr val="156B13">
                <a:lumMod val="98000"/>
                <a:alpha val="84000"/>
              </a:srgbClr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7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99241">
                <a:lumMod val="98000"/>
                <a:alpha val="97000"/>
              </a:srgbClr>
            </a:gs>
            <a:gs pos="83000">
              <a:srgbClr val="9CB86E">
                <a:alpha val="94000"/>
                <a:lumMod val="15000"/>
                <a:lumOff val="85000"/>
              </a:srgbClr>
            </a:gs>
            <a:gs pos="100000">
              <a:srgbClr val="156B13">
                <a:lumMod val="98000"/>
                <a:alpha val="84000"/>
              </a:srgbClr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9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99241">
                <a:lumMod val="98000"/>
                <a:alpha val="97000"/>
              </a:srgbClr>
            </a:gs>
            <a:gs pos="83000">
              <a:srgbClr val="9CB86E">
                <a:alpha val="94000"/>
                <a:lumMod val="15000"/>
                <a:lumOff val="85000"/>
              </a:srgbClr>
            </a:gs>
            <a:gs pos="100000">
              <a:srgbClr val="156B13">
                <a:lumMod val="98000"/>
                <a:alpha val="84000"/>
              </a:srgbClr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5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99241">
                <a:lumMod val="98000"/>
                <a:alpha val="97000"/>
              </a:srgbClr>
            </a:gs>
            <a:gs pos="83000">
              <a:srgbClr val="9CB86E">
                <a:alpha val="94000"/>
                <a:lumMod val="15000"/>
                <a:lumOff val="85000"/>
              </a:srgbClr>
            </a:gs>
            <a:gs pos="100000">
              <a:srgbClr val="156B13">
                <a:lumMod val="98000"/>
                <a:alpha val="84000"/>
              </a:srgbClr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6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99241">
                <a:lumMod val="98000"/>
                <a:alpha val="97000"/>
              </a:srgbClr>
            </a:gs>
            <a:gs pos="83000">
              <a:srgbClr val="9CB86E">
                <a:alpha val="94000"/>
                <a:lumMod val="15000"/>
                <a:lumOff val="85000"/>
              </a:srgbClr>
            </a:gs>
            <a:gs pos="100000">
              <a:srgbClr val="156B13">
                <a:lumMod val="98000"/>
                <a:alpha val="84000"/>
              </a:srgbClr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C801-A91F-4F59-AA6E-1455B2D932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FD2E-8AC3-4409-891B-9DAF6FBB6B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0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0.xml"/><Relationship Id="rId5" Type="http://schemas.openxmlformats.org/officeDocument/2006/relationships/image" Target="../media/image9.png"/><Relationship Id="rId4" Type="http://schemas.openxmlformats.org/officeDocument/2006/relationships/hyperlink" Target="https://ru.wikipedia.org/wiki/%D0%A1%D0%B8%D0%BC%D0%B2%D0%BE%D0%BB_%D0%B4%D1%80%D0%B0%D0%BC%D0%B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99241">
                <a:alpha val="97000"/>
                <a:lumMod val="97000"/>
                <a:lumOff val="3000"/>
              </a:srgbClr>
            </a:gs>
            <a:gs pos="84000">
              <a:srgbClr val="9CB86E">
                <a:alpha val="94000"/>
                <a:lumMod val="14000"/>
                <a:lumOff val="86000"/>
              </a:srgbClr>
            </a:gs>
            <a:gs pos="100000">
              <a:srgbClr val="156B13">
                <a:lumMod val="98000"/>
                <a:alpha val="84000"/>
              </a:srgbClr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07572" cy="172819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46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Заседание Международного Координационного Совета банковских ассоциаций стран СНГ, Центральной и Восточной </a:t>
            </a:r>
            <a:r>
              <a:rPr lang="ru-RU" sz="2800" b="1" dirty="0" smtClean="0">
                <a:solidFill>
                  <a:srgbClr val="46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Европы</a:t>
            </a:r>
            <a:endParaRPr lang="ru-RU" sz="2800" b="1" dirty="0">
              <a:solidFill>
                <a:srgbClr val="4657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852936"/>
            <a:ext cx="7583127" cy="1415008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Национальная платежная система: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особенности и тенденции развития</a:t>
            </a:r>
          </a:p>
        </p:txBody>
      </p:sp>
      <p:pic>
        <p:nvPicPr>
          <p:cNvPr id="1027" name="Рисунок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84176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20072" y="5589240"/>
            <a:ext cx="352319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Правления </a:t>
            </a:r>
          </a:p>
          <a:p>
            <a:pPr algn="ctr"/>
            <a:r>
              <a:rPr lang="ru-RU" b="1" dirty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Обаева Алма </a:t>
            </a:r>
            <a:r>
              <a:rPr lang="ru-RU" b="1" dirty="0" err="1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Сакеновна</a:t>
            </a:r>
            <a:endParaRPr lang="ru-RU" b="1" dirty="0">
              <a:solidFill>
                <a:srgbClr val="9BBB59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3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947" y="116632"/>
            <a:ext cx="6851104" cy="1080120"/>
          </a:xfrm>
          <a:noFill/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Безрисковые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расчеты в национальных валютах в странах ЕАЭС</a:t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843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711762" y="3766606"/>
            <a:ext cx="2402617" cy="1022436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  <a:alpha val="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Трансграничные платежи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748" y="1268760"/>
            <a:ext cx="6986587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3473002" y="3796840"/>
            <a:ext cx="2615677" cy="86409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  <a:alpha val="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Межбанковские операции</a:t>
            </a:r>
            <a:endParaRPr lang="ru-RU" sz="1600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392509" y="3776217"/>
            <a:ext cx="2376264" cy="970919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  <a:alpha val="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операции (платежи)</a:t>
            </a:r>
            <a:endParaRPr lang="ru-RU" sz="1600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331640" y="3318959"/>
            <a:ext cx="576064" cy="43204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6624228" y="3337276"/>
            <a:ext cx="742052" cy="42933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616290" y="3314392"/>
            <a:ext cx="3750" cy="45759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с двумя вырезанными соседними углами 18"/>
          <p:cNvSpPr/>
          <p:nvPr/>
        </p:nvSpPr>
        <p:spPr>
          <a:xfrm>
            <a:off x="1009441" y="5486529"/>
            <a:ext cx="7560766" cy="432048"/>
          </a:xfrm>
          <a:prstGeom prst="snip2Same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  <a:alpha val="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Кредитные организации, платежные системы и иные участники рынка 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H="1" flipV="1">
            <a:off x="1979712" y="4789042"/>
            <a:ext cx="864096" cy="648072"/>
          </a:xfrm>
          <a:prstGeom prst="straightConnector1">
            <a:avLst/>
          </a:prstGeom>
          <a:ln w="19050" cmpd="dbl">
            <a:solidFill>
              <a:schemeClr val="accent1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392509" y="4756973"/>
            <a:ext cx="936104" cy="648072"/>
          </a:xfrm>
          <a:prstGeom prst="straightConnector1">
            <a:avLst/>
          </a:prstGeom>
          <a:ln w="19050" cmpd="dbl">
            <a:solidFill>
              <a:schemeClr val="accent1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663622" y="4660937"/>
            <a:ext cx="0" cy="825592"/>
          </a:xfrm>
          <a:prstGeom prst="straightConnector1">
            <a:avLst/>
          </a:prstGeom>
          <a:ln w="19050" cmpd="dbl">
            <a:solidFill>
              <a:schemeClr val="accent1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27584" y="6309320"/>
            <a:ext cx="8069705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prstClr val="white"/>
                </a:solidFill>
              </a:rPr>
              <a:t>Октябрь 2014                                                                                                                        </a:t>
            </a:r>
            <a:r>
              <a:rPr lang="ru-RU" dirty="0" smtClean="0">
                <a:solidFill>
                  <a:prstClr val="white"/>
                </a:solidFill>
              </a:rPr>
              <a:t>10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31073" y="2279170"/>
            <a:ext cx="7344742" cy="10370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  <a:alpha val="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907704" y="2644520"/>
            <a:ext cx="648072" cy="61206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endParaRPr lang="ru-RU" sz="2200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473002" y="2635567"/>
            <a:ext cx="685193" cy="61206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83302" y="2295593"/>
            <a:ext cx="5760640" cy="2971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банк – Межгосударственный банк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17907" y="1774014"/>
            <a:ext cx="7560840" cy="11772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верх 53"/>
          <p:cNvSpPr/>
          <p:nvPr/>
        </p:nvSpPr>
        <p:spPr>
          <a:xfrm>
            <a:off x="4428657" y="1891741"/>
            <a:ext cx="274787" cy="387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031073" y="1341097"/>
            <a:ext cx="720447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ЕАЭС</a:t>
            </a:r>
            <a:endParaRPr lang="ru-RU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Armenian dram sign.svg">
            <a:hlinkClick r:id="rId4" tooltip="Символ драма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857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Овал 37"/>
          <p:cNvSpPr/>
          <p:nvPr/>
        </p:nvSpPr>
        <p:spPr>
          <a:xfrm>
            <a:off x="6860561" y="2648236"/>
            <a:ext cx="636378" cy="58673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Դ</a:t>
            </a:r>
            <a:endParaRPr lang="ru-RU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266042" y="2635567"/>
            <a:ext cx="685193" cy="61206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257130" y="43651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539941" y="3016035"/>
            <a:ext cx="137394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1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700808"/>
            <a:ext cx="7556376" cy="165618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 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301208"/>
            <a:ext cx="2160240" cy="8389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А.С. Обаева</a:t>
            </a:r>
          </a:p>
          <a:p>
            <a:pPr algn="just"/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oas@npc.ru</a:t>
            </a:r>
          </a:p>
          <a:p>
            <a:pPr algn="just"/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(499) 678 25 61</a:t>
            </a:r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225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3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2262671" y="1694354"/>
            <a:ext cx="5328592" cy="456480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0674" y="260648"/>
            <a:ext cx="6995120" cy="9221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Архитектура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национальной платежной системы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25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656031" y="1268760"/>
            <a:ext cx="6912768" cy="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79032" y="6453336"/>
            <a:ext cx="7992888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Октябрь 2014                                                                                                                                   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51954" y="1846704"/>
            <a:ext cx="1296144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Операторы платежных  систем, включая НСПК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77544" y="1500191"/>
            <a:ext cx="1080120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Платежная система Банка России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1500191"/>
            <a:ext cx="1152128" cy="54006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Операторы перевода денежных средств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2632975"/>
            <a:ext cx="1728192" cy="36004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Операторы услуг платежной инфраструктуры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3125183"/>
            <a:ext cx="1374706" cy="591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Операторы перевода электронных денежных средств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36780" y="3784821"/>
            <a:ext cx="1440160" cy="38387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Операторы мобильной связи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2134736"/>
            <a:ext cx="1368152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Национальный расчетный депозитарий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28284" y="2834842"/>
            <a:ext cx="576064" cy="22049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4F81BD">
                    <a:lumMod val="50000"/>
                  </a:srgbClr>
                </a:solidFill>
              </a:rPr>
              <a:t>CLS</a:t>
            </a:r>
            <a:endParaRPr lang="ru-RU" sz="9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000239" y="2276873"/>
            <a:ext cx="3888432" cy="331236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11961" y="3585425"/>
            <a:ext cx="1404864" cy="115212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4F81BD">
                    <a:lumMod val="50000"/>
                  </a:srgbClr>
                </a:solidFill>
              </a:rPr>
              <a:t>Другие регуляторы</a:t>
            </a:r>
          </a:p>
        </p:txBody>
      </p:sp>
      <p:sp>
        <p:nvSpPr>
          <p:cNvPr id="15" name="Овал 14"/>
          <p:cNvSpPr/>
          <p:nvPr/>
        </p:nvSpPr>
        <p:spPr>
          <a:xfrm>
            <a:off x="4293468" y="2937087"/>
            <a:ext cx="1368152" cy="103967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F81BD">
                    <a:lumMod val="50000"/>
                  </a:srgbClr>
                </a:solidFill>
              </a:rPr>
              <a:t>Банк России</a:t>
            </a:r>
          </a:p>
        </p:txBody>
      </p:sp>
      <p:cxnSp>
        <p:nvCxnSpPr>
          <p:cNvPr id="18" name="Прямая соединительная линия 17"/>
          <p:cNvCxnSpPr>
            <a:endCxn id="13" idx="1"/>
          </p:cNvCxnSpPr>
          <p:nvPr/>
        </p:nvCxnSpPr>
        <p:spPr>
          <a:xfrm flipH="1" flipV="1">
            <a:off x="3043025" y="2362854"/>
            <a:ext cx="1307878" cy="943977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616825" y="2132856"/>
            <a:ext cx="926604" cy="1128039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единительная линия 1028"/>
          <p:cNvCxnSpPr>
            <a:stCxn id="13" idx="4"/>
          </p:cNvCxnSpPr>
          <p:nvPr/>
        </p:nvCxnSpPr>
        <p:spPr>
          <a:xfrm flipV="1">
            <a:off x="4926967" y="4759401"/>
            <a:ext cx="0" cy="1499758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Прямоугольник 1029"/>
          <p:cNvSpPr/>
          <p:nvPr/>
        </p:nvSpPr>
        <p:spPr>
          <a:xfrm>
            <a:off x="1405062" y="4293096"/>
            <a:ext cx="1435020" cy="300441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Платежные агенты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405062" y="4718939"/>
            <a:ext cx="1435020" cy="300441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Банковские платежные агенты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122274" y="5163396"/>
            <a:ext cx="925824" cy="300441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Казначейство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406248" y="5555530"/>
            <a:ext cx="1363012" cy="448858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Организации Федеральной почтовой связи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313136" y="3306831"/>
            <a:ext cx="751780" cy="22049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rgbClr val="4F81BD">
                    <a:lumMod val="50000"/>
                  </a:srgbClr>
                </a:solidFill>
              </a:rPr>
              <a:t>SWIFT</a:t>
            </a:r>
            <a:endParaRPr lang="ru-RU" sz="9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204596" y="3736644"/>
            <a:ext cx="1368152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Национальный клиринговый центр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984268" y="4443316"/>
            <a:ext cx="1368152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Профессиональный участники финансового рынка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732240" y="5163396"/>
            <a:ext cx="1368152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Страховые и </a:t>
            </a:r>
            <a:r>
              <a:rPr lang="ru-RU" sz="900" b="1" dirty="0" err="1">
                <a:solidFill>
                  <a:srgbClr val="4F81BD">
                    <a:lumMod val="50000"/>
                  </a:srgbClr>
                </a:solidFill>
              </a:rPr>
              <a:t>микрофинансовые</a:t>
            </a:r>
            <a:r>
              <a:rPr lang="ru-RU" sz="900" b="1" dirty="0">
                <a:solidFill>
                  <a:srgbClr val="4F81BD">
                    <a:lumMod val="50000"/>
                  </a:srgbClr>
                </a:solidFill>
              </a:rPr>
              <a:t> организации</a:t>
            </a:r>
          </a:p>
        </p:txBody>
      </p:sp>
      <p:sp>
        <p:nvSpPr>
          <p:cNvPr id="1033" name="Прямоугольник 1032"/>
          <p:cNvSpPr/>
          <p:nvPr/>
        </p:nvSpPr>
        <p:spPr>
          <a:xfrm>
            <a:off x="3024404" y="3494804"/>
            <a:ext cx="1269064" cy="798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rgbClr val="4F81BD">
                    <a:lumMod val="50000"/>
                  </a:srgbClr>
                </a:solidFill>
              </a:rPr>
              <a:t>Инфраструктура розничных платежей</a:t>
            </a:r>
          </a:p>
        </p:txBody>
      </p:sp>
      <p:sp>
        <p:nvSpPr>
          <p:cNvPr id="1034" name="Прямоугольник 1033"/>
          <p:cNvSpPr/>
          <p:nvPr/>
        </p:nvSpPr>
        <p:spPr>
          <a:xfrm>
            <a:off x="3942285" y="2406879"/>
            <a:ext cx="1944216" cy="452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4F81BD">
                    <a:lumMod val="50000"/>
                  </a:srgbClr>
                </a:solidFill>
              </a:rPr>
              <a:t>Инфраструктура межбанковского перевода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619607" y="3585425"/>
            <a:ext cx="1269064" cy="798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rgbClr val="4F81BD">
                    <a:lumMod val="50000"/>
                  </a:srgbClr>
                </a:solidFill>
              </a:rPr>
              <a:t>Инфраструктура финансового рынка </a:t>
            </a:r>
          </a:p>
        </p:txBody>
      </p:sp>
    </p:spTree>
    <p:extLst>
      <p:ext uri="{BB962C8B-B14F-4D97-AF65-F5344CB8AC3E}">
        <p14:creationId xmlns:p14="http://schemas.microsoft.com/office/powerpoint/2010/main" val="40610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35138" y="176966"/>
            <a:ext cx="6983734" cy="875770"/>
          </a:xfrm>
          <a:ln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Организационная структура НПС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1600200" y="1124744"/>
            <a:ext cx="7239000" cy="0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5" name="Равнобедренный треугольник 34"/>
          <p:cNvSpPr>
            <a:spLocks noChangeArrowheads="1"/>
          </p:cNvSpPr>
          <p:nvPr/>
        </p:nvSpPr>
        <p:spPr bwMode="auto">
          <a:xfrm>
            <a:off x="5889625" y="3571875"/>
            <a:ext cx="1836738" cy="2714625"/>
          </a:xfrm>
          <a:prstGeom prst="triangle">
            <a:avLst>
              <a:gd name="adj" fmla="val 0"/>
            </a:avLst>
          </a:prstGeom>
          <a:solidFill>
            <a:srgbClr val="BBE0E3">
              <a:alpha val="35000"/>
            </a:srgbClr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i="1" dirty="0">
              <a:solidFill>
                <a:prstClr val="white"/>
              </a:solidFill>
            </a:endParaRPr>
          </a:p>
        </p:txBody>
      </p:sp>
      <p:sp>
        <p:nvSpPr>
          <p:cNvPr id="49" name="Равнобедренный треугольник 48"/>
          <p:cNvSpPr>
            <a:spLocks noChangeArrowheads="1"/>
          </p:cNvSpPr>
          <p:nvPr/>
        </p:nvSpPr>
        <p:spPr bwMode="auto">
          <a:xfrm>
            <a:off x="1405062" y="2859088"/>
            <a:ext cx="2230313" cy="3427412"/>
          </a:xfrm>
          <a:prstGeom prst="triangle">
            <a:avLst>
              <a:gd name="adj" fmla="val 100000"/>
            </a:avLst>
          </a:prstGeom>
          <a:solidFill>
            <a:srgbClr val="7A7AE0">
              <a:alpha val="34902"/>
            </a:srgbClr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Трапеция 53"/>
          <p:cNvSpPr/>
          <p:nvPr/>
        </p:nvSpPr>
        <p:spPr>
          <a:xfrm>
            <a:off x="1357313" y="5715000"/>
            <a:ext cx="6357937" cy="573088"/>
          </a:xfrm>
          <a:prstGeom prst="trapezoid">
            <a:avLst>
              <a:gd name="adj" fmla="val 66855"/>
            </a:avLst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" name="TextBox 28"/>
          <p:cNvSpPr txBox="1">
            <a:spLocks noChangeArrowheads="1"/>
          </p:cNvSpPr>
          <p:nvPr/>
        </p:nvSpPr>
        <p:spPr bwMode="auto">
          <a:xfrm>
            <a:off x="1857375" y="5734050"/>
            <a:ext cx="1428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Кредитная организация</a:t>
            </a:r>
          </a:p>
        </p:txBody>
      </p:sp>
      <p:sp>
        <p:nvSpPr>
          <p:cNvPr id="56" name="TextBox 29"/>
          <p:cNvSpPr txBox="1">
            <a:spLocks noChangeArrowheads="1"/>
          </p:cNvSpPr>
          <p:nvPr/>
        </p:nvSpPr>
        <p:spPr bwMode="auto">
          <a:xfrm>
            <a:off x="4159250" y="5805488"/>
            <a:ext cx="10398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Банк России</a:t>
            </a:r>
          </a:p>
        </p:txBody>
      </p:sp>
      <p:sp>
        <p:nvSpPr>
          <p:cNvPr id="57" name="TextBox 30"/>
          <p:cNvSpPr txBox="1">
            <a:spLocks noChangeArrowheads="1"/>
          </p:cNvSpPr>
          <p:nvPr/>
        </p:nvSpPr>
        <p:spPr bwMode="auto">
          <a:xfrm>
            <a:off x="5929313" y="5711825"/>
            <a:ext cx="1571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300" b="1" dirty="0" err="1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Некредитная</a:t>
            </a:r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 организация</a:t>
            </a:r>
          </a:p>
        </p:txBody>
      </p:sp>
      <p:cxnSp>
        <p:nvCxnSpPr>
          <p:cNvPr id="58" name="Прямая соединительная линия 57"/>
          <p:cNvCxnSpPr>
            <a:cxnSpLocks noChangeShapeType="1"/>
          </p:cNvCxnSpPr>
          <p:nvPr/>
        </p:nvCxnSpPr>
        <p:spPr bwMode="auto">
          <a:xfrm rot="5400000">
            <a:off x="3347244" y="5999956"/>
            <a:ext cx="571500" cy="1588"/>
          </a:xfrm>
          <a:prstGeom prst="line">
            <a:avLst/>
          </a:prstGeom>
          <a:noFill/>
          <a:ln w="158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Прямая соединительная линия 58"/>
          <p:cNvCxnSpPr>
            <a:cxnSpLocks noChangeShapeType="1"/>
          </p:cNvCxnSpPr>
          <p:nvPr/>
        </p:nvCxnSpPr>
        <p:spPr bwMode="auto">
          <a:xfrm rot="5400000">
            <a:off x="5609432" y="6001544"/>
            <a:ext cx="569912" cy="0"/>
          </a:xfrm>
          <a:prstGeom prst="line">
            <a:avLst/>
          </a:prstGeom>
          <a:noFill/>
          <a:ln w="158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Трапеция 59"/>
          <p:cNvSpPr/>
          <p:nvPr/>
        </p:nvSpPr>
        <p:spPr>
          <a:xfrm>
            <a:off x="1735138" y="5143500"/>
            <a:ext cx="5597525" cy="573088"/>
          </a:xfrm>
          <a:prstGeom prst="trapezoid">
            <a:avLst>
              <a:gd name="adj" fmla="val 66855"/>
            </a:avLst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" name="Трапеция 60"/>
          <p:cNvSpPr/>
          <p:nvPr/>
        </p:nvSpPr>
        <p:spPr>
          <a:xfrm>
            <a:off x="2112963" y="4714875"/>
            <a:ext cx="4835525" cy="430213"/>
          </a:xfrm>
          <a:prstGeom prst="trapezoid">
            <a:avLst>
              <a:gd name="adj" fmla="val 66855"/>
            </a:avLst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" name="TextBox 19"/>
          <p:cNvSpPr txBox="1">
            <a:spLocks noChangeArrowheads="1"/>
          </p:cNvSpPr>
          <p:nvPr/>
        </p:nvSpPr>
        <p:spPr bwMode="auto">
          <a:xfrm>
            <a:off x="2309813" y="4786313"/>
            <a:ext cx="3175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 sz="1300" b="1" dirty="0">
                <a:solidFill>
                  <a:prstClr val="black"/>
                </a:solidFill>
                <a:latin typeface="Arial Narrow" pitchFamily="34" charset="0"/>
              </a:rPr>
              <a:t>  </a:t>
            </a:r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Оператор электронных денежных средств</a:t>
            </a:r>
          </a:p>
        </p:txBody>
      </p:sp>
      <p:sp>
        <p:nvSpPr>
          <p:cNvPr id="64" name="TextBox 20"/>
          <p:cNvSpPr txBox="1">
            <a:spLocks noChangeArrowheads="1"/>
          </p:cNvSpPr>
          <p:nvPr/>
        </p:nvSpPr>
        <p:spPr bwMode="auto">
          <a:xfrm>
            <a:off x="2174875" y="5214938"/>
            <a:ext cx="30448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Оператор по переводу денежных средств</a:t>
            </a:r>
          </a:p>
        </p:txBody>
      </p:sp>
      <p:cxnSp>
        <p:nvCxnSpPr>
          <p:cNvPr id="65" name="Прямая соединительная линия 64"/>
          <p:cNvCxnSpPr>
            <a:cxnSpLocks noChangeShapeType="1"/>
          </p:cNvCxnSpPr>
          <p:nvPr/>
        </p:nvCxnSpPr>
        <p:spPr bwMode="auto">
          <a:xfrm rot="5400000">
            <a:off x="5396706" y="5215732"/>
            <a:ext cx="1000125" cy="1588"/>
          </a:xfrm>
          <a:prstGeom prst="line">
            <a:avLst/>
          </a:prstGeom>
          <a:noFill/>
          <a:ln w="158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572250" y="5291756"/>
            <a:ext cx="3841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ПА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929313" y="5286375"/>
            <a:ext cx="5000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БПА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929313" y="4714875"/>
            <a:ext cx="9286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Оператор связи</a:t>
            </a:r>
          </a:p>
        </p:txBody>
      </p:sp>
      <p:sp>
        <p:nvSpPr>
          <p:cNvPr id="70" name="Трапеция 69"/>
          <p:cNvSpPr/>
          <p:nvPr/>
        </p:nvSpPr>
        <p:spPr>
          <a:xfrm>
            <a:off x="2393950" y="4286250"/>
            <a:ext cx="4265613" cy="430213"/>
          </a:xfrm>
          <a:prstGeom prst="trapezoid">
            <a:avLst>
              <a:gd name="adj" fmla="val 66855"/>
            </a:avLst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" name="TextBox 17"/>
          <p:cNvSpPr txBox="1">
            <a:spLocks noChangeArrowheads="1"/>
          </p:cNvSpPr>
          <p:nvPr/>
        </p:nvSpPr>
        <p:spPr bwMode="auto">
          <a:xfrm>
            <a:off x="3419475" y="4348163"/>
            <a:ext cx="22479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Оператор платежной системы</a:t>
            </a:r>
          </a:p>
        </p:txBody>
      </p:sp>
      <p:sp>
        <p:nvSpPr>
          <p:cNvPr id="72" name="Трапеция 71"/>
          <p:cNvSpPr/>
          <p:nvPr/>
        </p:nvSpPr>
        <p:spPr>
          <a:xfrm>
            <a:off x="2681288" y="3929063"/>
            <a:ext cx="3690937" cy="358775"/>
          </a:xfrm>
          <a:prstGeom prst="trapezoid">
            <a:avLst>
              <a:gd name="adj" fmla="val 66855"/>
            </a:avLst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4" name="TextBox 18"/>
          <p:cNvSpPr txBox="1">
            <a:spLocks noChangeArrowheads="1"/>
          </p:cNvSpPr>
          <p:nvPr/>
        </p:nvSpPr>
        <p:spPr bwMode="auto">
          <a:xfrm>
            <a:off x="3348038" y="3929063"/>
            <a:ext cx="25923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Операционный центр</a:t>
            </a:r>
          </a:p>
        </p:txBody>
      </p:sp>
      <p:sp>
        <p:nvSpPr>
          <p:cNvPr id="76" name="Трапеция 75"/>
          <p:cNvSpPr/>
          <p:nvPr/>
        </p:nvSpPr>
        <p:spPr>
          <a:xfrm>
            <a:off x="2916238" y="3571875"/>
            <a:ext cx="3221037" cy="358775"/>
          </a:xfrm>
          <a:prstGeom prst="trapezoid">
            <a:avLst>
              <a:gd name="adj" fmla="val 66855"/>
            </a:avLst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8" name="TextBox 16"/>
          <p:cNvSpPr txBox="1">
            <a:spLocks noChangeArrowheads="1"/>
          </p:cNvSpPr>
          <p:nvPr/>
        </p:nvSpPr>
        <p:spPr bwMode="auto">
          <a:xfrm>
            <a:off x="3124200" y="3571875"/>
            <a:ext cx="28352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Платежный</a:t>
            </a:r>
            <a:r>
              <a:rPr lang="ru-RU" altLang="ru-RU" sz="1300" b="1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клиринговый центр</a:t>
            </a:r>
          </a:p>
        </p:txBody>
      </p:sp>
      <p:sp>
        <p:nvSpPr>
          <p:cNvPr id="80" name="Трапеция 79"/>
          <p:cNvSpPr/>
          <p:nvPr/>
        </p:nvSpPr>
        <p:spPr>
          <a:xfrm>
            <a:off x="3164680" y="3213100"/>
            <a:ext cx="2754313" cy="358775"/>
          </a:xfrm>
          <a:prstGeom prst="trapezoid">
            <a:avLst>
              <a:gd name="adj" fmla="val 66855"/>
            </a:avLst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" name="TextBox 15"/>
          <p:cNvSpPr txBox="1">
            <a:spLocks noChangeArrowheads="1"/>
          </p:cNvSpPr>
          <p:nvPr/>
        </p:nvSpPr>
        <p:spPr bwMode="auto">
          <a:xfrm>
            <a:off x="3419475" y="3246437"/>
            <a:ext cx="26431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ЦПККА</a:t>
            </a:r>
          </a:p>
        </p:txBody>
      </p:sp>
      <p:sp>
        <p:nvSpPr>
          <p:cNvPr id="82" name="Трапеция 81"/>
          <p:cNvSpPr/>
          <p:nvPr/>
        </p:nvSpPr>
        <p:spPr>
          <a:xfrm>
            <a:off x="3390900" y="2857500"/>
            <a:ext cx="2274888" cy="360363"/>
          </a:xfrm>
          <a:prstGeom prst="trapezoid">
            <a:avLst>
              <a:gd name="adj" fmla="val 66855"/>
            </a:avLst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" name="TextBox 14"/>
          <p:cNvSpPr txBox="1">
            <a:spLocks noChangeArrowheads="1"/>
          </p:cNvSpPr>
          <p:nvPr/>
        </p:nvSpPr>
        <p:spPr bwMode="auto">
          <a:xfrm>
            <a:off x="3898900" y="2857500"/>
            <a:ext cx="13668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300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Расчетный центр</a:t>
            </a:r>
          </a:p>
        </p:txBody>
      </p:sp>
      <p:sp>
        <p:nvSpPr>
          <p:cNvPr id="84" name="Равнобедренный треугольник 83"/>
          <p:cNvSpPr>
            <a:spLocks noChangeArrowheads="1"/>
          </p:cNvSpPr>
          <p:nvPr/>
        </p:nvSpPr>
        <p:spPr bwMode="auto">
          <a:xfrm>
            <a:off x="3625850" y="1484784"/>
            <a:ext cx="1798638" cy="1374304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85" name="TextBox 13"/>
          <p:cNvSpPr txBox="1">
            <a:spLocks noChangeArrowheads="1"/>
          </p:cNvSpPr>
          <p:nvPr/>
        </p:nvSpPr>
        <p:spPr bwMode="auto">
          <a:xfrm>
            <a:off x="4044950" y="2000250"/>
            <a:ext cx="1038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1300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Орган</a:t>
            </a:r>
          </a:p>
          <a:p>
            <a:pPr algn="ctr" eaLnBrk="1" hangingPunct="1"/>
            <a:r>
              <a:rPr lang="ru-RU" altLang="ru-RU" sz="1300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надзора и</a:t>
            </a:r>
          </a:p>
          <a:p>
            <a:pPr algn="ctr" eaLnBrk="1" hangingPunct="1"/>
            <a:r>
              <a:rPr lang="ru-RU" altLang="ru-RU" sz="1300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наблюдения</a:t>
            </a:r>
          </a:p>
        </p:txBody>
      </p:sp>
      <p:cxnSp>
        <p:nvCxnSpPr>
          <p:cNvPr id="86" name="Прямая соединительная линия 85"/>
          <p:cNvCxnSpPr>
            <a:cxnSpLocks noChangeShapeType="1"/>
          </p:cNvCxnSpPr>
          <p:nvPr/>
        </p:nvCxnSpPr>
        <p:spPr bwMode="auto">
          <a:xfrm rot="5400000">
            <a:off x="6142832" y="5430044"/>
            <a:ext cx="571500" cy="1587"/>
          </a:xfrm>
          <a:prstGeom prst="line">
            <a:avLst/>
          </a:prstGeom>
          <a:noFill/>
          <a:ln w="158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7540625" y="4529138"/>
            <a:ext cx="1460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1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БПА – банковский платежный агент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7540625" y="5529263"/>
            <a:ext cx="14605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1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ПА – платежный агент</a:t>
            </a:r>
          </a:p>
        </p:txBody>
      </p:sp>
      <p:cxnSp>
        <p:nvCxnSpPr>
          <p:cNvPr id="99" name="Прямая соединительная линия 98"/>
          <p:cNvCxnSpPr>
            <a:cxnSpLocks noChangeShapeType="1"/>
          </p:cNvCxnSpPr>
          <p:nvPr/>
        </p:nvCxnSpPr>
        <p:spPr bwMode="auto">
          <a:xfrm>
            <a:off x="6357938" y="4286250"/>
            <a:ext cx="2786062" cy="1588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Прямая соединительная линия 99"/>
          <p:cNvCxnSpPr>
            <a:cxnSpLocks noChangeShapeType="1"/>
            <a:stCxn id="84" idx="4"/>
          </p:cNvCxnSpPr>
          <p:nvPr/>
        </p:nvCxnSpPr>
        <p:spPr bwMode="auto">
          <a:xfrm flipV="1">
            <a:off x="5424488" y="2857500"/>
            <a:ext cx="3719512" cy="1588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6179344" y="3094065"/>
            <a:ext cx="20764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3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Платежная инфраструктура</a:t>
            </a: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255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Прямоугольник 43"/>
          <p:cNvSpPr/>
          <p:nvPr/>
        </p:nvSpPr>
        <p:spPr>
          <a:xfrm>
            <a:off x="779032" y="6513964"/>
            <a:ext cx="7992888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Октябрь 2014                                                                                                                                     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418574" y="3681876"/>
            <a:ext cx="1674440" cy="511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ЦПККА –</a:t>
            </a:r>
            <a:r>
              <a:rPr lang="ru-RU" sz="1300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 </a:t>
            </a:r>
            <a:r>
              <a:rPr lang="ru-RU" sz="1100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центральный платежный клиринговый контрагент</a:t>
            </a:r>
            <a:r>
              <a:rPr lang="ru-RU" sz="1100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436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9" grpId="0" animBg="1"/>
      <p:bldP spid="54" grpId="0" animBg="1"/>
      <p:bldP spid="55" grpId="0"/>
      <p:bldP spid="56" grpId="0"/>
      <p:bldP spid="57" grpId="0"/>
      <p:bldP spid="60" grpId="0" animBg="1"/>
      <p:bldP spid="61" grpId="0" animBg="1"/>
      <p:bldP spid="63" grpId="0"/>
      <p:bldP spid="64" grpId="0"/>
      <p:bldP spid="67" grpId="0"/>
      <p:bldP spid="68" grpId="0"/>
      <p:bldP spid="70" grpId="0" animBg="1"/>
      <p:bldP spid="71" grpId="0"/>
      <p:bldP spid="72" grpId="0" animBg="1"/>
      <p:bldP spid="74" grpId="0"/>
      <p:bldP spid="76" grpId="0" animBg="1"/>
      <p:bldP spid="78" grpId="0"/>
      <p:bldP spid="80" grpId="0" animBg="1"/>
      <p:bldP spid="81" grpId="0"/>
      <p:bldP spid="82" grpId="0" animBg="1"/>
      <p:bldP spid="83" grpId="0"/>
      <p:bldP spid="84" grpId="0" animBg="1"/>
      <p:bldP spid="85" grpId="0"/>
      <p:bldP spid="96" grpId="0" build="allAtOnce"/>
      <p:bldP spid="98" grpId="0" build="allAtOnce"/>
      <p:bldP spid="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2821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Руководящий принцип для эффективного развития национальной платежной системы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3607" y="2060847"/>
            <a:ext cx="7416825" cy="33123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Координировать расчеты в розничных платежных системах, платежных системах для крупных сумм и системах по ценным бумагам:</a:t>
            </a:r>
          </a:p>
          <a:p>
            <a:pPr marL="0" indent="0" algn="just">
              <a:buNone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Процессы расчета в ключевых системах должны быть операционно-скоординированы в целях эффективного управления взаимосвязанными потребностями в ликвидности и расчетными рисками, возникающими при их взаимодействии.</a:t>
            </a:r>
          </a:p>
          <a:p>
            <a:pPr marL="0" indent="0" algn="just">
              <a:buNone/>
            </a:pPr>
            <a:endParaRPr lang="ru-RU" sz="1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" y="116632"/>
            <a:ext cx="15843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03648" y="1628800"/>
            <a:ext cx="6984776" cy="0"/>
          </a:xfrm>
          <a:prstGeom prst="line">
            <a:avLst/>
          </a:prstGeom>
          <a:ln w="222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966865" y="6381328"/>
            <a:ext cx="7925615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prstClr val="white"/>
                </a:solidFill>
              </a:rPr>
              <a:t>Октябрь 2014                                                                                                                        </a:t>
            </a:r>
            <a:r>
              <a:rPr lang="ru-RU" dirty="0" smtClean="0">
                <a:solidFill>
                  <a:prstClr val="white"/>
                </a:solidFill>
              </a:rPr>
              <a:t>4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850106"/>
          </a:xfrm>
          <a:noFill/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Координация расчетов в рублях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843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с двумя вырезанными соседними углами 4"/>
          <p:cNvSpPr/>
          <p:nvPr/>
        </p:nvSpPr>
        <p:spPr>
          <a:xfrm>
            <a:off x="2051720" y="1484784"/>
            <a:ext cx="5256584" cy="648072"/>
          </a:xfrm>
          <a:prstGeom prst="snip2Same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  <a:alpha val="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Центральный банк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971674" y="2975976"/>
            <a:ext cx="1872134" cy="1368152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  <a:alpha val="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Клиринговый и операционный центры по ценным бумагам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837" y="1124744"/>
            <a:ext cx="6986587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3643471" y="2883235"/>
            <a:ext cx="2016224" cy="1368152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  <a:alpha val="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Клиринговый и операционный центры по розничным платежам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259405" y="2975976"/>
            <a:ext cx="2376264" cy="1368152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  <a:alpha val="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Клиринговый и операционный центры по </a:t>
            </a:r>
            <a:r>
              <a:rPr lang="ru-RU" sz="160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крупностоимостным</a:t>
            </a:r>
            <a:r>
              <a:rPr lang="ru-RU" sz="16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операциям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739897" y="2132856"/>
            <a:ext cx="1008112" cy="79208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5896669" y="2156017"/>
            <a:ext cx="1411635" cy="79208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699483" y="2132856"/>
            <a:ext cx="0" cy="72008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с двумя вырезанными соседними углами 18"/>
          <p:cNvSpPr/>
          <p:nvPr/>
        </p:nvSpPr>
        <p:spPr>
          <a:xfrm>
            <a:off x="2141730" y="5011452"/>
            <a:ext cx="5292588" cy="792088"/>
          </a:xfrm>
          <a:prstGeom prst="snip2Same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  <a:alpha val="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Кредитные организации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H="1" flipV="1">
            <a:off x="2197814" y="4344128"/>
            <a:ext cx="864096" cy="648072"/>
          </a:xfrm>
          <a:prstGeom prst="straightConnector1">
            <a:avLst/>
          </a:prstGeom>
          <a:ln w="19050" cmpd="dbl">
            <a:solidFill>
              <a:schemeClr val="accent1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290480" y="4363380"/>
            <a:ext cx="936104" cy="648072"/>
          </a:xfrm>
          <a:prstGeom prst="straightConnector1">
            <a:avLst/>
          </a:prstGeom>
          <a:ln w="19050" cmpd="dbl">
            <a:solidFill>
              <a:schemeClr val="accent1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699483" y="4251387"/>
            <a:ext cx="0" cy="720080"/>
          </a:xfrm>
          <a:prstGeom prst="straightConnector1">
            <a:avLst/>
          </a:prstGeom>
          <a:ln w="19050" cmpd="dbl">
            <a:solidFill>
              <a:schemeClr val="accent1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27584" y="6309320"/>
            <a:ext cx="8069705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prstClr val="white"/>
                </a:solidFill>
              </a:rPr>
              <a:t>Октябрь 2014                                                                                                                           </a:t>
            </a:r>
            <a:r>
              <a:rPr lang="ru-RU" dirty="0" smtClean="0">
                <a:solidFill>
                  <a:prstClr val="white"/>
                </a:solidFill>
              </a:rPr>
              <a:t>5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707088" cy="136815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Значение отдельных денежных агрегатов ряда государств по состоянию на 01.07.2014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322420"/>
              </p:ext>
            </p:extLst>
          </p:nvPr>
        </p:nvGraphicFramePr>
        <p:xfrm>
          <a:off x="1259633" y="1844824"/>
          <a:ext cx="7128792" cy="40324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58937"/>
                <a:gridCol w="1758051"/>
                <a:gridCol w="1892741"/>
                <a:gridCol w="1719063"/>
              </a:tblGrid>
              <a:tr h="892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Страна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Наличные деньги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Денежная масса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Доля наличных денег в денежной массе, %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Беларусь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13 563,4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86 991,6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15,59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Бразилия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147 600,0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2 007 086,0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7,35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Еврозона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935,5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9 957,8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9,39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Индия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13 017,4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98 060,7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13,27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Казахстан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1 439 601,0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9 752 992,0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14,76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Китай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5700,0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120960,0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4,71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Россия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6 763,5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30 426,2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22,23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США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1212,7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11 306,1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10,73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ЮАР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86 207,0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2 634 875,0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3,27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Южная Корея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67 208,4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2 000 102,0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3,36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5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Япония</a:t>
                      </a:r>
                      <a:endParaRPr lang="ru-RU" sz="1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81 800,0</a:t>
                      </a:r>
                      <a:endParaRPr lang="ru-RU" sz="14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875 300,0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9,35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584" y="6309320"/>
            <a:ext cx="8069705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prstClr val="white"/>
                </a:solidFill>
              </a:rPr>
              <a:t>Октябрь 2014                                                                                                                           </a:t>
            </a:r>
            <a:r>
              <a:rPr lang="ru-RU" dirty="0" smtClean="0">
                <a:solidFill>
                  <a:prstClr val="white"/>
                </a:solidFill>
              </a:rPr>
              <a:t>6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9"/>
            <a:ext cx="1224136" cy="65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973" y="1316033"/>
            <a:ext cx="6413500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156176" y="1484784"/>
            <a:ext cx="223224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единиц нац. валюты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78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861448" cy="129614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Значение отдельных денежных агрегатов стран-участников Евразийского экономического союза по состоянию на 01.06.2014 г.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9"/>
            <a:ext cx="1224136" cy="65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6309320"/>
            <a:ext cx="8069705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prstClr val="white"/>
                </a:solidFill>
              </a:rPr>
              <a:t>Октябрь 2014                                                                                                                           7</a:t>
            </a: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973" y="1484784"/>
            <a:ext cx="6413500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830512"/>
              </p:ext>
            </p:extLst>
          </p:nvPr>
        </p:nvGraphicFramePr>
        <p:xfrm>
          <a:off x="1547663" y="2204864"/>
          <a:ext cx="7128793" cy="244827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36615"/>
                <a:gridCol w="2428154"/>
                <a:gridCol w="2428154"/>
                <a:gridCol w="1135870"/>
              </a:tblGrid>
              <a:tr h="979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М0, млрд. единиц национальной валюты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М2, млрд. единиц национальной валюты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М0/М2, %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Россия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6763,1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30245,6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22,36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Беларусь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12899,8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84226,0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15,31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Казахстан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1397,8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12920,0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10,80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743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022" y="260648"/>
            <a:ext cx="6923112" cy="1152127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Объем платежей, проведенных платежной системой России,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sz="2800" b="1" dirty="0">
                <a:solidFill>
                  <a:srgbClr val="404F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9"/>
            <a:ext cx="1224136" cy="65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973" y="1484784"/>
            <a:ext cx="6413500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833372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 prst="angle"/>
            <a:contourClr>
              <a:srgbClr val="C0C0C0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755576" y="6309320"/>
            <a:ext cx="7992888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Октябрь 2014                                                                                                                                  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3354" y="173559"/>
            <a:ext cx="6851104" cy="850106"/>
          </a:xfrm>
          <a:noFill/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Координация расчетов в </a:t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иностранной валюте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843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665639" y="4005064"/>
            <a:ext cx="2402617" cy="1022436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  <a:alpha val="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Сделки на финансовой рынке, в том числе внебиржевые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837" y="1028910"/>
            <a:ext cx="6986587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3491879" y="4005062"/>
            <a:ext cx="2615677" cy="864097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  <a:alpha val="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Межбанковские операции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467597" y="4005063"/>
            <a:ext cx="2376264" cy="970919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  <a:alpha val="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операции (платежи)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043608" y="3573016"/>
            <a:ext cx="576064" cy="43204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7020272" y="3573016"/>
            <a:ext cx="742052" cy="42933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748307" y="3573016"/>
            <a:ext cx="3750" cy="45759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с двумя вырезанными соседними углами 18"/>
          <p:cNvSpPr/>
          <p:nvPr/>
        </p:nvSpPr>
        <p:spPr>
          <a:xfrm>
            <a:off x="967924" y="5661248"/>
            <a:ext cx="7560766" cy="432048"/>
          </a:xfrm>
          <a:prstGeom prst="snip2Same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  <a:alpha val="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Кредитные организации, иные профессиональные участники рынка 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H="1" flipV="1">
            <a:off x="2204161" y="5013176"/>
            <a:ext cx="864096" cy="648072"/>
          </a:xfrm>
          <a:prstGeom prst="straightConnector1">
            <a:avLst/>
          </a:prstGeom>
          <a:ln w="19050" cmpd="dbl">
            <a:solidFill>
              <a:schemeClr val="accent1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156176" y="5009412"/>
            <a:ext cx="936104" cy="648072"/>
          </a:xfrm>
          <a:prstGeom prst="straightConnector1">
            <a:avLst/>
          </a:prstGeom>
          <a:ln w="19050" cmpd="dbl">
            <a:solidFill>
              <a:schemeClr val="accent1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926947" y="4869160"/>
            <a:ext cx="0" cy="825592"/>
          </a:xfrm>
          <a:prstGeom prst="straightConnector1">
            <a:avLst/>
          </a:prstGeom>
          <a:ln w="19050" cmpd="dbl">
            <a:solidFill>
              <a:schemeClr val="accent1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27584" y="6309320"/>
            <a:ext cx="8069705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prstClr val="white"/>
                </a:solidFill>
              </a:rPr>
              <a:t>Октябрь 2014                                                                                                                           </a:t>
            </a:r>
            <a:r>
              <a:rPr lang="ru-RU" dirty="0" smtClean="0">
                <a:solidFill>
                  <a:prstClr val="white"/>
                </a:solidFill>
              </a:rPr>
              <a:t>9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7641" y="2536015"/>
            <a:ext cx="7344742" cy="10370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  <a:alpha val="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43966" y="2852936"/>
            <a:ext cx="648072" cy="6120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</a:p>
        </p:txBody>
      </p:sp>
      <p:sp>
        <p:nvSpPr>
          <p:cNvPr id="15" name="Овал 14"/>
          <p:cNvSpPr/>
          <p:nvPr/>
        </p:nvSpPr>
        <p:spPr>
          <a:xfrm>
            <a:off x="2757307" y="2870270"/>
            <a:ext cx="648072" cy="6120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endParaRPr lang="ru-RU" sz="3200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355730" y="2854538"/>
            <a:ext cx="685193" cy="6120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£</a:t>
            </a:r>
          </a:p>
        </p:txBody>
      </p:sp>
      <p:sp>
        <p:nvSpPr>
          <p:cNvPr id="17" name="Овал 16"/>
          <p:cNvSpPr/>
          <p:nvPr/>
        </p:nvSpPr>
        <p:spPr>
          <a:xfrm>
            <a:off x="5747516" y="2884388"/>
            <a:ext cx="720080" cy="6120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¥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24180" y="2520285"/>
            <a:ext cx="5760640" cy="2971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Уполномоченные банки 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46204" y="2015129"/>
            <a:ext cx="7560840" cy="1177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7058338" y="2595576"/>
            <a:ext cx="1152128" cy="104345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94939" y="1208966"/>
            <a:ext cx="72008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26194" y="1208966"/>
            <a:ext cx="72008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580112" y="1208966"/>
            <a:ext cx="72008" cy="7798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2900" y="1316978"/>
            <a:ext cx="100803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США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866947" y="1316978"/>
            <a:ext cx="2131255" cy="495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Великобритания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46956" y="1427487"/>
            <a:ext cx="161439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Еврозона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652120" y="1443566"/>
            <a:ext cx="9804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CLS</a:t>
            </a:r>
            <a:endParaRPr lang="ru-RU" sz="2000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Стрелка вверх 53"/>
          <p:cNvSpPr/>
          <p:nvPr/>
        </p:nvSpPr>
        <p:spPr>
          <a:xfrm>
            <a:off x="4423540" y="2132855"/>
            <a:ext cx="274787" cy="387429"/>
          </a:xfrm>
          <a:prstGeom prst="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758528" y="1208966"/>
            <a:ext cx="58864" cy="7798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058338" y="1427487"/>
            <a:ext cx="115212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СНГ</a:t>
            </a:r>
          </a:p>
        </p:txBody>
      </p:sp>
      <p:sp>
        <p:nvSpPr>
          <p:cNvPr id="4" name="Овал 3"/>
          <p:cNvSpPr/>
          <p:nvPr/>
        </p:nvSpPr>
        <p:spPr>
          <a:xfrm>
            <a:off x="7149932" y="2725805"/>
            <a:ext cx="482731" cy="4320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3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endParaRPr lang="ru-RU" sz="1300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673836" y="2685409"/>
            <a:ext cx="394833" cy="39795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₸</a:t>
            </a:r>
          </a:p>
        </p:txBody>
      </p:sp>
      <p:sp>
        <p:nvSpPr>
          <p:cNvPr id="11" name="Овал 10"/>
          <p:cNvSpPr/>
          <p:nvPr/>
        </p:nvSpPr>
        <p:spPr>
          <a:xfrm>
            <a:off x="7391298" y="3168109"/>
            <a:ext cx="583848" cy="4709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endParaRPr lang="ru-RU" sz="1100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5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479</Words>
  <Application>Microsoft Office PowerPoint</Application>
  <PresentationFormat>Экран (4:3)</PresentationFormat>
  <Paragraphs>169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1_Тема Office</vt:lpstr>
      <vt:lpstr>Тема Office</vt:lpstr>
      <vt:lpstr>2_Тема Office</vt:lpstr>
      <vt:lpstr>3_Тема Office</vt:lpstr>
      <vt:lpstr>5_Тема Office</vt:lpstr>
      <vt:lpstr>Заседание Международного Координационного Совета банковских ассоциаций стран СНГ, Центральной и Восточной Европы</vt:lpstr>
      <vt:lpstr>Архитектура национальной платежной системы</vt:lpstr>
      <vt:lpstr>Организационная структура НПС</vt:lpstr>
      <vt:lpstr>Руководящий принцип для эффективного развития национальной платежной системы</vt:lpstr>
      <vt:lpstr>Координация расчетов в рублях</vt:lpstr>
      <vt:lpstr>Значение отдельных денежных агрегатов ряда государств по состоянию на 01.07.2014  </vt:lpstr>
      <vt:lpstr>Значение отдельных денежных агрегатов стран-участников Евразийского экономического союза по состоянию на 01.06.2014 г.</vt:lpstr>
      <vt:lpstr>Объем платежей, проведенных платежной системой России,  млрд. руб.</vt:lpstr>
      <vt:lpstr>Координация расчетов в  иностранной валюте</vt:lpstr>
      <vt:lpstr> Безрисковые расчеты в национальных валютах в странах ЕАЭС </vt:lpstr>
      <vt:lpstr>Спасибо за внимание!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Национальная платежная система, тенденции развития</dc:title>
  <dc:creator>Лапкина Ольга Валерьевна</dc:creator>
  <cp:lastModifiedBy>Home</cp:lastModifiedBy>
  <cp:revision>11</cp:revision>
  <cp:lastPrinted>2014-10-29T12:13:23Z</cp:lastPrinted>
  <dcterms:created xsi:type="dcterms:W3CDTF">2014-10-29T08:49:52Z</dcterms:created>
  <dcterms:modified xsi:type="dcterms:W3CDTF">2014-10-30T04:39:09Z</dcterms:modified>
</cp:coreProperties>
</file>