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4" r:id="rId4"/>
    <p:sldMasterId id="2147483706" r:id="rId5"/>
  </p:sldMasterIdLst>
  <p:notesMasterIdLst>
    <p:notesMasterId r:id="rId28"/>
  </p:notesMasterIdLst>
  <p:handoutMasterIdLst>
    <p:handoutMasterId r:id="rId29"/>
  </p:handoutMasterIdLst>
  <p:sldIdLst>
    <p:sldId id="669" r:id="rId6"/>
    <p:sldId id="805" r:id="rId7"/>
    <p:sldId id="815" r:id="rId8"/>
    <p:sldId id="816" r:id="rId9"/>
    <p:sldId id="798" r:id="rId10"/>
    <p:sldId id="825" r:id="rId11"/>
    <p:sldId id="809" r:id="rId12"/>
    <p:sldId id="810" r:id="rId13"/>
    <p:sldId id="814" r:id="rId14"/>
    <p:sldId id="819" r:id="rId15"/>
    <p:sldId id="807" r:id="rId16"/>
    <p:sldId id="817" r:id="rId17"/>
    <p:sldId id="824" r:id="rId18"/>
    <p:sldId id="818" r:id="rId19"/>
    <p:sldId id="820" r:id="rId20"/>
    <p:sldId id="808" r:id="rId21"/>
    <p:sldId id="812" r:id="rId22"/>
    <p:sldId id="813" r:id="rId23"/>
    <p:sldId id="822" r:id="rId24"/>
    <p:sldId id="823" r:id="rId25"/>
    <p:sldId id="821" r:id="rId26"/>
    <p:sldId id="677" r:id="rId27"/>
  </p:sldIdLst>
  <p:sldSz cx="9144000" cy="5143500" type="screen16x9"/>
  <p:notesSz cx="6797675" cy="9926638"/>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Стартовая страница" id="{6DE1F6DE-00B0-4F59-BF06-46D7B5FCFC47}">
          <p14:sldIdLst>
            <p14:sldId id="669"/>
          </p14:sldIdLst>
        </p14:section>
        <p14:section name="01 Вступление" id="{B73701BB-9220-435A-AD1E-E521F5BDE7A2}">
          <p14:sldIdLst>
            <p14:sldId id="805"/>
            <p14:sldId id="815"/>
            <p14:sldId id="816"/>
          </p14:sldIdLst>
        </p14:section>
        <p14:section name="Взыскание недоимки" id="{22301508-C711-4C6A-88A6-D97EA65F9070}">
          <p14:sldIdLst>
            <p14:sldId id="798"/>
            <p14:sldId id="825"/>
          </p14:sldIdLst>
        </p14:section>
        <p14:section name="Приостановление операций по счетам" id="{72FC5C1E-A213-402B-A864-0E459CA9EB31}">
          <p14:sldIdLst>
            <p14:sldId id="809"/>
            <p14:sldId id="810"/>
          </p14:sldIdLst>
        </p14:section>
        <p14:section name="Истребование документов" id="{F38191BF-BF78-4407-9923-B0144FFEE84A}">
          <p14:sldIdLst>
            <p14:sldId id="814"/>
            <p14:sldId id="819"/>
            <p14:sldId id="807"/>
            <p14:sldId id="817"/>
            <p14:sldId id="824"/>
            <p14:sldId id="818"/>
            <p14:sldId id="820"/>
            <p14:sldId id="808"/>
            <p14:sldId id="812"/>
            <p14:sldId id="813"/>
            <p14:sldId id="822"/>
            <p14:sldId id="823"/>
            <p14:sldId id="821"/>
            <p14:sldId id="677"/>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втор"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CD"/>
    <a:srgbClr val="FFFDE6"/>
    <a:srgbClr val="BFBBBA"/>
    <a:srgbClr val="D75A32"/>
    <a:srgbClr val="333F4B"/>
    <a:srgbClr val="B5D0DB"/>
    <a:srgbClr val="A57511"/>
    <a:srgbClr val="D9A664"/>
    <a:srgbClr val="422000"/>
    <a:srgbClr val="F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38" autoAdjust="0"/>
    <p:restoredTop sz="66042" autoAdjust="0"/>
  </p:normalViewPr>
  <p:slideViewPr>
    <p:cSldViewPr>
      <p:cViewPr varScale="1">
        <p:scale>
          <a:sx n="94" d="100"/>
          <a:sy n="94" d="100"/>
        </p:scale>
        <p:origin x="1614"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297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0818FA1-13EB-44CA-85C6-2C9D1C2479C8}" type="datetimeFigureOut">
              <a:rPr lang="ru-RU" smtClean="0"/>
              <a:pPr/>
              <a:t>27.11.2018</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6B8A80C-1B0A-42A6-B949-646C6B4E3C1F}" type="slidenum">
              <a:rPr lang="ru-RU" smtClean="0"/>
              <a:pPr/>
              <a:t>‹#›</a:t>
            </a:fld>
            <a:endParaRPr lang="ru-RU"/>
          </a:p>
        </p:txBody>
      </p:sp>
    </p:spTree>
    <p:extLst>
      <p:ext uri="{BB962C8B-B14F-4D97-AF65-F5344CB8AC3E}">
        <p14:creationId xmlns:p14="http://schemas.microsoft.com/office/powerpoint/2010/main" val="3839100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rtlCol="0"/>
          <a:lstStyle>
            <a:lvl1pPr algn="r">
              <a:defRPr sz="1200"/>
            </a:lvl1pPr>
          </a:lstStyle>
          <a:p>
            <a:fld id="{2447E72A-D913-4DC2-9E0A-E520CE8FCC86}" type="datetimeFigureOut">
              <a:rPr lang="en-US" smtClean="0"/>
              <a:pPr/>
              <a:t>11/27/2018</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val="57187361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consultantplus://offline/ref=81EA10B3DA9C2DFC4CEDBB411D280F92298623F801D4E0AA67D5A0C6A2F111FF5D94A1A246A85388S2hD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consultantplus://offline/ref=70316C6852556452EAF2C9C8C5402F80308A4BF4C5F62038703A052E13436BDD3F0F89B186F53DA6961F694BI5iA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consultantplus://offline/ref=3C6D2C37ECA31B4E42225C8FD57DAB6AE728DC93F8CF6452F8834195386F63FCC7AC2440F7B972D0GA6C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consultantplus://offline/ref=0E949CB74F602EE9A34BF3B31DE88EA6090E7F04064A60F6D6D7FF6621D7A7FADAD773E3423EA224Z3BB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1394224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a:p>
            <a:endParaRPr lang="ru-RU" baseline="0" dirty="0"/>
          </a:p>
          <a:p>
            <a:endParaRPr lang="ru-RU" baseline="0" dirty="0"/>
          </a:p>
        </p:txBody>
      </p:sp>
      <p:sp>
        <p:nvSpPr>
          <p:cNvPr id="4" name="Номер слайда 3"/>
          <p:cNvSpPr>
            <a:spLocks noGrp="1"/>
          </p:cNvSpPr>
          <p:nvPr>
            <p:ph type="sldNum" sz="quarter" idx="10"/>
          </p:nvPr>
        </p:nvSpPr>
        <p:spPr/>
        <p:txBody>
          <a:bodyPr/>
          <a:lstStyle/>
          <a:p>
            <a:fld id="{A5D78FC6-CE17-4259-A63C-DDFC12E048FC}" type="slidenum">
              <a:rPr lang="en-US" smtClean="0"/>
              <a:pPr/>
              <a:t>10</a:t>
            </a:fld>
            <a:endParaRPr lang="en-US"/>
          </a:p>
        </p:txBody>
      </p:sp>
    </p:spTree>
    <p:extLst>
      <p:ext uri="{BB962C8B-B14F-4D97-AF65-F5344CB8AC3E}">
        <p14:creationId xmlns:p14="http://schemas.microsoft.com/office/powerpoint/2010/main" val="2247892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a:p>
            <a:endParaRPr lang="ru-RU" baseline="0" dirty="0"/>
          </a:p>
          <a:p>
            <a:endParaRPr lang="ru-RU" baseline="0" dirty="0"/>
          </a:p>
        </p:txBody>
      </p:sp>
      <p:sp>
        <p:nvSpPr>
          <p:cNvPr id="4" name="Номер слайда 3"/>
          <p:cNvSpPr>
            <a:spLocks noGrp="1"/>
          </p:cNvSpPr>
          <p:nvPr>
            <p:ph type="sldNum" sz="quarter" idx="10"/>
          </p:nvPr>
        </p:nvSpPr>
        <p:spPr/>
        <p:txBody>
          <a:bodyPr/>
          <a:lstStyle/>
          <a:p>
            <a:fld id="{A5D78FC6-CE17-4259-A63C-DDFC12E048FC}" type="slidenum">
              <a:rPr lang="en-US" smtClean="0"/>
              <a:pPr/>
              <a:t>11</a:t>
            </a:fld>
            <a:endParaRPr lang="en-US"/>
          </a:p>
        </p:txBody>
      </p:sp>
    </p:spTree>
    <p:extLst>
      <p:ext uri="{BB962C8B-B14F-4D97-AF65-F5344CB8AC3E}">
        <p14:creationId xmlns:p14="http://schemas.microsoft.com/office/powerpoint/2010/main" val="788843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baseline="0" dirty="0"/>
              <a:t>Что запрашивалось по делу Тройка Д Банк:</a:t>
            </a:r>
          </a:p>
          <a:p>
            <a:r>
              <a:rPr lang="ru-RU" baseline="0" dirty="0"/>
              <a:t>- доверенность на представление интересов организации и совершении юридически значимых действий; копию карточки с образцами подписей и оттисками печати; договор на обслуживание клиента с использованием системы "Клиент-банк"; заявление на открытие банковского счета; банковское досье;</a:t>
            </a:r>
          </a:p>
          <a:p>
            <a:r>
              <a:rPr lang="ru-RU" baseline="0" dirty="0"/>
              <a:t>- пояснительные записки (в отношении заявления на установку системы "Клиент-банк", соглашения о признании и использовании ЭЦП в системе "Клиент-банк", полного кода ЭЦП должностных лиц организации, актов приема-передачи ключей, сертификатов ключей, программных средств, актов выполненных работ по установке системы "Клиент-банк", сведений об IP-адресе, с которого клиентом осуществляется доступ к системе "Клиент-Банк", сведений о MAC-адресе, телефонном номере для соединения с системой "Клиент-Банк", протоколов сеансов связи и др.), а также информация:</a:t>
            </a:r>
          </a:p>
          <a:p>
            <a:r>
              <a:rPr lang="ru-RU" baseline="0" dirty="0"/>
              <a:t>- о выгодоприобретателя и бенефициарных владельцах ООО "</a:t>
            </a:r>
            <a:r>
              <a:rPr lang="ru-RU" baseline="0" dirty="0" err="1"/>
              <a:t>Континенталь</a:t>
            </a:r>
            <a:r>
              <a:rPr lang="ru-RU" baseline="0" dirty="0"/>
              <a:t>", представленных данной организацией в АО "Тройка-Д Банк" во исполнение п. 14 ст. 7 Федерального закона от 07.08.2001 N 115-ФЗ "О противодействии легализации (отмыванию) доходов, полученных преступным путем, и финансированию терроризма" и др.;</a:t>
            </a:r>
          </a:p>
          <a:p>
            <a:r>
              <a:rPr lang="ru-RU" baseline="0" dirty="0"/>
              <a:t>- предоставленная ООО "</a:t>
            </a:r>
            <a:r>
              <a:rPr lang="ru-RU" baseline="0" dirty="0" err="1"/>
              <a:t>Континенталь</a:t>
            </a:r>
            <a:r>
              <a:rPr lang="ru-RU" baseline="0" dirty="0"/>
              <a:t>" информация при приеме на обслуживание в целях установления и предполагаемом характере деловых отношений с АО "Тройка-Д Банк" (</a:t>
            </a:r>
            <a:r>
              <a:rPr lang="ru-RU" baseline="0" dirty="0" err="1"/>
              <a:t>пп</a:t>
            </a:r>
            <a:r>
              <a:rPr lang="ru-RU" baseline="0" dirty="0"/>
              <a:t>. 1.1 п. 1 Федерального закона от 07.08.2001 N 115-ФЗ "О противодействии легализации (отмыванию) доходов, полученных преступным путем, и финансированию терроризма";</a:t>
            </a:r>
          </a:p>
          <a:p>
            <a:r>
              <a:rPr lang="ru-RU" baseline="0" dirty="0"/>
              <a:t>- в случае невозможности установления выгодоприобретателей до момента приема на обслуживание ООО "</a:t>
            </a:r>
            <a:r>
              <a:rPr lang="ru-RU" baseline="0" dirty="0" err="1"/>
              <a:t>Континенталь</a:t>
            </a:r>
            <a:r>
              <a:rPr lang="ru-RU" baseline="0" dirty="0"/>
              <a:t>", документы, предусмотренные правилами внутреннего контроля, подтверждающие проведение соответствующей оценки степени риска причастности данной операции к легализации (отмыванию) денежных средств или финансированию террористической деятельности.</a:t>
            </a:r>
          </a:p>
          <a:p>
            <a:endParaRPr lang="ru-RU" baseline="0" dirty="0"/>
          </a:p>
          <a:p>
            <a:endParaRPr lang="ru-RU" baseline="0" dirty="0"/>
          </a:p>
        </p:txBody>
      </p:sp>
      <p:sp>
        <p:nvSpPr>
          <p:cNvPr id="4" name="Номер слайда 3"/>
          <p:cNvSpPr>
            <a:spLocks noGrp="1"/>
          </p:cNvSpPr>
          <p:nvPr>
            <p:ph type="sldNum" sz="quarter" idx="10"/>
          </p:nvPr>
        </p:nvSpPr>
        <p:spPr/>
        <p:txBody>
          <a:bodyPr/>
          <a:lstStyle/>
          <a:p>
            <a:fld id="{A5D78FC6-CE17-4259-A63C-DDFC12E048FC}" type="slidenum">
              <a:rPr lang="en-US" smtClean="0"/>
              <a:pPr/>
              <a:t>12</a:t>
            </a:fld>
            <a:endParaRPr lang="en-US"/>
          </a:p>
        </p:txBody>
      </p:sp>
    </p:spTree>
    <p:extLst>
      <p:ext uri="{BB962C8B-B14F-4D97-AF65-F5344CB8AC3E}">
        <p14:creationId xmlns:p14="http://schemas.microsoft.com/office/powerpoint/2010/main" val="459197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baseline="0" dirty="0"/>
          </a:p>
        </p:txBody>
      </p:sp>
      <p:sp>
        <p:nvSpPr>
          <p:cNvPr id="4" name="Номер слайда 3"/>
          <p:cNvSpPr>
            <a:spLocks noGrp="1"/>
          </p:cNvSpPr>
          <p:nvPr>
            <p:ph type="sldNum" sz="quarter" idx="10"/>
          </p:nvPr>
        </p:nvSpPr>
        <p:spPr/>
        <p:txBody>
          <a:bodyPr/>
          <a:lstStyle/>
          <a:p>
            <a:fld id="{A5D78FC6-CE17-4259-A63C-DDFC12E048FC}" type="slidenum">
              <a:rPr lang="en-US" smtClean="0"/>
              <a:pPr/>
              <a:t>13</a:t>
            </a:fld>
            <a:endParaRPr lang="en-US"/>
          </a:p>
        </p:txBody>
      </p:sp>
    </p:spTree>
    <p:extLst>
      <p:ext uri="{BB962C8B-B14F-4D97-AF65-F5344CB8AC3E}">
        <p14:creationId xmlns:p14="http://schemas.microsoft.com/office/powerpoint/2010/main" val="2152790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baseline="0" dirty="0"/>
          </a:p>
        </p:txBody>
      </p:sp>
      <p:sp>
        <p:nvSpPr>
          <p:cNvPr id="4" name="Номер слайда 3"/>
          <p:cNvSpPr>
            <a:spLocks noGrp="1"/>
          </p:cNvSpPr>
          <p:nvPr>
            <p:ph type="sldNum" sz="quarter" idx="10"/>
          </p:nvPr>
        </p:nvSpPr>
        <p:spPr/>
        <p:txBody>
          <a:bodyPr/>
          <a:lstStyle/>
          <a:p>
            <a:fld id="{A5D78FC6-CE17-4259-A63C-DDFC12E048FC}" type="slidenum">
              <a:rPr lang="en-US" smtClean="0"/>
              <a:pPr/>
              <a:t>14</a:t>
            </a:fld>
            <a:endParaRPr lang="en-US"/>
          </a:p>
        </p:txBody>
      </p:sp>
    </p:spTree>
    <p:extLst>
      <p:ext uri="{BB962C8B-B14F-4D97-AF65-F5344CB8AC3E}">
        <p14:creationId xmlns:p14="http://schemas.microsoft.com/office/powerpoint/2010/main" val="3658239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baseline="0" dirty="0"/>
          </a:p>
        </p:txBody>
      </p:sp>
      <p:sp>
        <p:nvSpPr>
          <p:cNvPr id="4" name="Номер слайда 3"/>
          <p:cNvSpPr>
            <a:spLocks noGrp="1"/>
          </p:cNvSpPr>
          <p:nvPr>
            <p:ph type="sldNum" sz="quarter" idx="10"/>
          </p:nvPr>
        </p:nvSpPr>
        <p:spPr/>
        <p:txBody>
          <a:bodyPr/>
          <a:lstStyle/>
          <a:p>
            <a:fld id="{A5D78FC6-CE17-4259-A63C-DDFC12E048FC}" type="slidenum">
              <a:rPr lang="en-US" smtClean="0"/>
              <a:pPr/>
              <a:t>15</a:t>
            </a:fld>
            <a:endParaRPr lang="en-US"/>
          </a:p>
        </p:txBody>
      </p:sp>
    </p:spTree>
    <p:extLst>
      <p:ext uri="{BB962C8B-B14F-4D97-AF65-F5344CB8AC3E}">
        <p14:creationId xmlns:p14="http://schemas.microsoft.com/office/powerpoint/2010/main" val="2261757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a:p>
            <a:endParaRPr lang="ru-RU" baseline="0" dirty="0"/>
          </a:p>
          <a:p>
            <a:endParaRPr lang="ru-RU" baseline="0" dirty="0"/>
          </a:p>
        </p:txBody>
      </p:sp>
      <p:sp>
        <p:nvSpPr>
          <p:cNvPr id="4" name="Номер слайда 3"/>
          <p:cNvSpPr>
            <a:spLocks noGrp="1"/>
          </p:cNvSpPr>
          <p:nvPr>
            <p:ph type="sldNum" sz="quarter" idx="10"/>
          </p:nvPr>
        </p:nvSpPr>
        <p:spPr/>
        <p:txBody>
          <a:bodyPr/>
          <a:lstStyle/>
          <a:p>
            <a:fld id="{A5D78FC6-CE17-4259-A63C-DDFC12E048FC}" type="slidenum">
              <a:rPr lang="en-US" smtClean="0"/>
              <a:pPr/>
              <a:t>16</a:t>
            </a:fld>
            <a:endParaRPr lang="en-US"/>
          </a:p>
        </p:txBody>
      </p:sp>
    </p:spTree>
    <p:extLst>
      <p:ext uri="{BB962C8B-B14F-4D97-AF65-F5344CB8AC3E}">
        <p14:creationId xmlns:p14="http://schemas.microsoft.com/office/powerpoint/2010/main" val="2760452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endParaRPr lang="ru-RU" baseline="0" dirty="0"/>
          </a:p>
          <a:p>
            <a:r>
              <a:rPr lang="ru-RU" baseline="0" dirty="0"/>
              <a:t>В силу ст. 93.1 Налогового кодекса Российской Федерации налоговый орган вправе истребовать у контрагента проверяемого налогоплательщика и иных лиц документы об их деятельности с другими организациями, имеющие отношение к предмету налоговой проверки, с целью последующего сопоставления их данных с данными, отраженными в документах проверяемого налогоплательщика.</a:t>
            </a:r>
          </a:p>
          <a:p>
            <a:endParaRPr lang="ru-RU" baseline="0" dirty="0"/>
          </a:p>
          <a:p>
            <a:r>
              <a:rPr lang="ru-RU" baseline="0" dirty="0"/>
              <a:t>Данная норма не содержит ограничений относительно круга лиц, которые обладают документами (информацией) касающихся деятельности налогоплательщика, а тем более не ограничивает налоговый орган в истребовании у данных лиц имеющихся документов.</a:t>
            </a:r>
          </a:p>
          <a:p>
            <a:endParaRPr lang="ru-RU" baseline="0" dirty="0"/>
          </a:p>
          <a:p>
            <a:endParaRPr lang="ru-RU" baseline="0" dirty="0"/>
          </a:p>
          <a:p>
            <a:endParaRPr lang="ru-RU" baseline="0" dirty="0"/>
          </a:p>
          <a:p>
            <a:r>
              <a:rPr lang="ru-RU" baseline="0" dirty="0"/>
              <a:t>Отклоняя позицию Банка, судебные инстанции обоснованно обратили внимание на следующее.</a:t>
            </a:r>
          </a:p>
          <a:p>
            <a:r>
              <a:rPr lang="ru-RU" baseline="0" dirty="0"/>
              <a:t>Отношение конкретных документов (информации) в отношении интересующего налоговый орган налогоплательщика, круг устанавливаемых обстоятельств определяет должностное лицо проверяющего налогового органа, а не лицо, которому адресовано требование о предоставлении документов (информации). Лицо, которому адресовано требование, не вправе оценивать, насколько обстоятельства, устанавливаемые истребованными документами, касаются интересующего налоговый орган налогоплательщика, и отказывать в предоставлении информации и документов в связи с проведением налоговым органом мероприятий налогового контроля, так как не оно проводит мероприятия налогового контроля, предусмотренные законодательством о налогах и сборах.</a:t>
            </a:r>
          </a:p>
          <a:p>
            <a:r>
              <a:rPr lang="ru-RU" baseline="0" dirty="0"/>
              <a:t>Налоговый орган не всегда вправе раскрывать обстоятельства, на основании установления которых он истребует соответствующие документы (информацию), поскольку они составляют налоговую тайну. При этом установленной формой требования об истребовании документов (информации) не предусмотрено необходимости приведения обоснования истребования соответствующих документов (информации).</a:t>
            </a:r>
          </a:p>
          <a:p>
            <a:endParaRPr lang="ru-RU" baseline="0" dirty="0"/>
          </a:p>
        </p:txBody>
      </p:sp>
      <p:sp>
        <p:nvSpPr>
          <p:cNvPr id="4" name="Номер слайда 3"/>
          <p:cNvSpPr>
            <a:spLocks noGrp="1"/>
          </p:cNvSpPr>
          <p:nvPr>
            <p:ph type="sldNum" sz="quarter" idx="10"/>
          </p:nvPr>
        </p:nvSpPr>
        <p:spPr/>
        <p:txBody>
          <a:bodyPr/>
          <a:lstStyle/>
          <a:p>
            <a:fld id="{A5D78FC6-CE17-4259-A63C-DDFC12E048FC}" type="slidenum">
              <a:rPr lang="en-US" smtClean="0"/>
              <a:pPr/>
              <a:t>17</a:t>
            </a:fld>
            <a:endParaRPr lang="en-US"/>
          </a:p>
        </p:txBody>
      </p:sp>
    </p:spTree>
    <p:extLst>
      <p:ext uri="{BB962C8B-B14F-4D97-AF65-F5344CB8AC3E}">
        <p14:creationId xmlns:p14="http://schemas.microsoft.com/office/powerpoint/2010/main" val="2396391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a:p>
            <a:endParaRPr lang="ru-RU" baseline="0" dirty="0"/>
          </a:p>
          <a:p>
            <a:endParaRPr lang="ru-RU" baseline="0" dirty="0"/>
          </a:p>
        </p:txBody>
      </p:sp>
      <p:sp>
        <p:nvSpPr>
          <p:cNvPr id="4" name="Номер слайда 3"/>
          <p:cNvSpPr>
            <a:spLocks noGrp="1"/>
          </p:cNvSpPr>
          <p:nvPr>
            <p:ph type="sldNum" sz="quarter" idx="10"/>
          </p:nvPr>
        </p:nvSpPr>
        <p:spPr/>
        <p:txBody>
          <a:bodyPr/>
          <a:lstStyle/>
          <a:p>
            <a:fld id="{A5D78FC6-CE17-4259-A63C-DDFC12E048FC}" type="slidenum">
              <a:rPr lang="en-US" smtClean="0"/>
              <a:pPr/>
              <a:t>18</a:t>
            </a:fld>
            <a:endParaRPr lang="en-US"/>
          </a:p>
        </p:txBody>
      </p:sp>
    </p:spTree>
    <p:extLst>
      <p:ext uri="{BB962C8B-B14F-4D97-AF65-F5344CB8AC3E}">
        <p14:creationId xmlns:p14="http://schemas.microsoft.com/office/powerpoint/2010/main" val="2047458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a:p>
            <a:endParaRPr lang="ru-RU" baseline="0" dirty="0"/>
          </a:p>
          <a:p>
            <a:endParaRPr lang="ru-RU" baseline="0" dirty="0"/>
          </a:p>
        </p:txBody>
      </p:sp>
      <p:sp>
        <p:nvSpPr>
          <p:cNvPr id="4" name="Номер слайда 3"/>
          <p:cNvSpPr>
            <a:spLocks noGrp="1"/>
          </p:cNvSpPr>
          <p:nvPr>
            <p:ph type="sldNum" sz="quarter" idx="10"/>
          </p:nvPr>
        </p:nvSpPr>
        <p:spPr/>
        <p:txBody>
          <a:bodyPr/>
          <a:lstStyle/>
          <a:p>
            <a:fld id="{A5D78FC6-CE17-4259-A63C-DDFC12E048FC}" type="slidenum">
              <a:rPr lang="en-US" smtClean="0"/>
              <a:pPr/>
              <a:t>19</a:t>
            </a:fld>
            <a:endParaRPr lang="en-US"/>
          </a:p>
        </p:txBody>
      </p:sp>
    </p:spTree>
    <p:extLst>
      <p:ext uri="{BB962C8B-B14F-4D97-AF65-F5344CB8AC3E}">
        <p14:creationId xmlns:p14="http://schemas.microsoft.com/office/powerpoint/2010/main" val="2617362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5D78FC6-CE17-4259-A63C-DDFC12E048FC}" type="slidenum">
              <a:rPr lang="en-US" smtClean="0"/>
              <a:pPr/>
              <a:t>2</a:t>
            </a:fld>
            <a:endParaRPr lang="en-US"/>
          </a:p>
        </p:txBody>
      </p:sp>
    </p:spTree>
    <p:extLst>
      <p:ext uri="{BB962C8B-B14F-4D97-AF65-F5344CB8AC3E}">
        <p14:creationId xmlns:p14="http://schemas.microsoft.com/office/powerpoint/2010/main" val="2309307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a:p>
            <a:endParaRPr lang="ru-RU" baseline="0" dirty="0"/>
          </a:p>
          <a:p>
            <a:endParaRPr lang="ru-RU" baseline="0" dirty="0"/>
          </a:p>
        </p:txBody>
      </p:sp>
      <p:sp>
        <p:nvSpPr>
          <p:cNvPr id="4" name="Номер слайда 3"/>
          <p:cNvSpPr>
            <a:spLocks noGrp="1"/>
          </p:cNvSpPr>
          <p:nvPr>
            <p:ph type="sldNum" sz="quarter" idx="10"/>
          </p:nvPr>
        </p:nvSpPr>
        <p:spPr/>
        <p:txBody>
          <a:bodyPr/>
          <a:lstStyle/>
          <a:p>
            <a:fld id="{A5D78FC6-CE17-4259-A63C-DDFC12E048FC}" type="slidenum">
              <a:rPr lang="en-US" smtClean="0"/>
              <a:pPr/>
              <a:t>20</a:t>
            </a:fld>
            <a:endParaRPr lang="en-US"/>
          </a:p>
        </p:txBody>
      </p:sp>
    </p:spTree>
    <p:extLst>
      <p:ext uri="{BB962C8B-B14F-4D97-AF65-F5344CB8AC3E}">
        <p14:creationId xmlns:p14="http://schemas.microsoft.com/office/powerpoint/2010/main" val="3206307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a:p>
            <a:endParaRPr lang="ru-RU" baseline="0" dirty="0"/>
          </a:p>
          <a:p>
            <a:endParaRPr lang="ru-RU" baseline="0" dirty="0"/>
          </a:p>
        </p:txBody>
      </p:sp>
      <p:sp>
        <p:nvSpPr>
          <p:cNvPr id="4" name="Номер слайда 3"/>
          <p:cNvSpPr>
            <a:spLocks noGrp="1"/>
          </p:cNvSpPr>
          <p:nvPr>
            <p:ph type="sldNum" sz="quarter" idx="10"/>
          </p:nvPr>
        </p:nvSpPr>
        <p:spPr/>
        <p:txBody>
          <a:bodyPr/>
          <a:lstStyle/>
          <a:p>
            <a:fld id="{A5D78FC6-CE17-4259-A63C-DDFC12E048FC}" type="slidenum">
              <a:rPr lang="en-US" smtClean="0"/>
              <a:pPr/>
              <a:t>21</a:t>
            </a:fld>
            <a:endParaRPr lang="en-US"/>
          </a:p>
        </p:txBody>
      </p:sp>
    </p:spTree>
    <p:extLst>
      <p:ext uri="{BB962C8B-B14F-4D97-AF65-F5344CB8AC3E}">
        <p14:creationId xmlns:p14="http://schemas.microsoft.com/office/powerpoint/2010/main" val="1983675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5D78FC6-CE17-4259-A63C-DDFC12E048FC}" type="slidenum">
              <a:rPr lang="en-US" smtClean="0"/>
              <a:pPr/>
              <a:t>22</a:t>
            </a:fld>
            <a:endParaRPr lang="en-US"/>
          </a:p>
        </p:txBody>
      </p:sp>
    </p:spTree>
    <p:extLst>
      <p:ext uri="{BB962C8B-B14F-4D97-AF65-F5344CB8AC3E}">
        <p14:creationId xmlns:p14="http://schemas.microsoft.com/office/powerpoint/2010/main" val="243004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5D78FC6-CE17-4259-A63C-DDFC12E048FC}" type="slidenum">
              <a:rPr lang="en-US" smtClean="0"/>
              <a:pPr/>
              <a:t>3</a:t>
            </a:fld>
            <a:endParaRPr lang="en-US"/>
          </a:p>
        </p:txBody>
      </p:sp>
    </p:spTree>
    <p:extLst>
      <p:ext uri="{BB962C8B-B14F-4D97-AF65-F5344CB8AC3E}">
        <p14:creationId xmlns:p14="http://schemas.microsoft.com/office/powerpoint/2010/main" val="3357209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5D78FC6-CE17-4259-A63C-DDFC12E048FC}" type="slidenum">
              <a:rPr lang="en-US" smtClean="0"/>
              <a:pPr/>
              <a:t>4</a:t>
            </a:fld>
            <a:endParaRPr lang="en-US"/>
          </a:p>
        </p:txBody>
      </p:sp>
    </p:spTree>
    <p:extLst>
      <p:ext uri="{BB962C8B-B14F-4D97-AF65-F5344CB8AC3E}">
        <p14:creationId xmlns:p14="http://schemas.microsoft.com/office/powerpoint/2010/main" val="655616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a:solidFill>
                  <a:schemeClr val="tx1"/>
                </a:solidFill>
                <a:latin typeface="+mn-lt"/>
                <a:ea typeface="+mn-ea"/>
                <a:cs typeface="+mn-cs"/>
              </a:rPr>
              <a:t>согласно выданной на основании заключенного между обществом и ООО "Кормилица - КМВ" соглашения о банковской гарантии от 09.10.2015 N ЮЛ-2015-5-091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a:solidFill>
                  <a:schemeClr val="tx1"/>
                </a:solidFill>
                <a:latin typeface="+mn-lt"/>
                <a:ea typeface="+mn-ea"/>
                <a:cs typeface="+mn-cs"/>
              </a:rPr>
              <a:t>банк принимает на себя обязательство перед бенефициаром (инспекция)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a:solidFill>
                  <a:schemeClr val="tx1"/>
                </a:solidFill>
                <a:latin typeface="+mn-lt"/>
                <a:ea typeface="+mn-ea"/>
                <a:cs typeface="+mn-cs"/>
              </a:rPr>
              <a:t>по исполнению обязательств принципала (ООО "Кормилица - КМВ")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a:solidFill>
                  <a:schemeClr val="tx1"/>
                </a:solidFill>
                <a:latin typeface="+mn-lt"/>
                <a:ea typeface="+mn-ea"/>
                <a:cs typeface="+mn-cs"/>
              </a:rPr>
              <a:t>по уплате бенефициару задолженности в рамках решения от 24.07.2015 N 09-21/33 на сумму 76 726 751 рублей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a:solidFill>
                  <a:schemeClr val="tx1"/>
                </a:solidFill>
                <a:latin typeface="+mn-lt"/>
                <a:ea typeface="+mn-ea"/>
                <a:cs typeface="+mn-cs"/>
              </a:rPr>
              <a:t>в случае, если ООО "Кормилица - КМВ" не исполнит решение налогового органа в добровольном порядке и сроки,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a:solidFill>
                  <a:schemeClr val="tx1"/>
                </a:solidFill>
                <a:latin typeface="+mn-lt"/>
                <a:ea typeface="+mn-ea"/>
                <a:cs typeface="+mn-cs"/>
              </a:rPr>
              <a:t>указанные в требовании инспекции об уплате налога, сбора, пени, штрафа.</a:t>
            </a:r>
          </a:p>
          <a:p>
            <a:endParaRPr lang="ru-RU" dirty="0"/>
          </a:p>
          <a:p>
            <a:r>
              <a:rPr lang="ru-RU" sz="1200" b="0" i="0" u="none" strike="noStrike" kern="1200" baseline="0" dirty="0">
                <a:solidFill>
                  <a:schemeClr val="tx1"/>
                </a:solidFill>
                <a:latin typeface="+mn-lt"/>
                <a:ea typeface="+mn-ea"/>
                <a:cs typeface="+mn-cs"/>
              </a:rPr>
              <a:t>3. Не позднее дня, следующего за днем выдачи банковской гарантии (заключения договора поручительства), банк (управляющая компания) уведомляет налоговый орган по месту учета налогоплательщика о факте выдачи банковской гарантии (заключения договора поручительства) в порядке, определяемом федеральным органом исполнительной власти, уполномоченным по контролю и надзору в области налогов и сборов.</a:t>
            </a:r>
          </a:p>
          <a:p>
            <a:r>
              <a:rPr lang="ru-RU" sz="1200" b="0" i="0" u="none" strike="noStrike" kern="1200" baseline="0" dirty="0">
                <a:solidFill>
                  <a:schemeClr val="tx1"/>
                </a:solidFill>
                <a:latin typeface="+mn-lt"/>
                <a:ea typeface="+mn-ea"/>
                <a:cs typeface="+mn-cs"/>
              </a:rPr>
              <a:t>(п. 3 в ред. Федерального </a:t>
            </a:r>
            <a:r>
              <a:rPr lang="ru-RU" sz="1200" b="0" i="0" u="none" strike="noStrike" kern="1200" baseline="0" dirty="0">
                <a:solidFill>
                  <a:schemeClr val="tx1"/>
                </a:solidFill>
                <a:latin typeface="+mn-lt"/>
                <a:ea typeface="+mn-ea"/>
                <a:cs typeface="+mn-cs"/>
                <a:hlinkClick r:id="rId3"/>
              </a:rPr>
              <a:t>закона от 29.11.2014 N 380-ФЗ)</a:t>
            </a:r>
          </a:p>
          <a:p>
            <a:r>
              <a:rPr lang="ru-RU" i="1" dirty="0">
                <a:hlinkClick r:id="rId4" tooltip="Ссылка на КонсультантПлюс"/>
              </a:rPr>
              <a:t>Приказ ФНС России от 25.10.2010 N ММВ-7-3/515@ (ред. от 14.12.2015) "Об утверждении Порядка уведомления банком налогового органа о факте выдачи банковской гарантии" {КонсультантПлюс}</a:t>
            </a:r>
            <a:endParaRPr lang="ru-RU" dirty="0"/>
          </a:p>
          <a:p>
            <a:endParaRPr lang="ru-RU" dirty="0"/>
          </a:p>
          <a:p>
            <a:r>
              <a:rPr lang="ru-RU" dirty="0"/>
              <a:t>Статья 101 НК РФ</a:t>
            </a:r>
          </a:p>
          <a:p>
            <a:r>
              <a:rPr lang="ru-RU" dirty="0"/>
              <a:t>12. При предоставлении налогоплательщиком на сумму, подлежащую уплате в бюджетную систему Российской Федерации на основании решения о привлечении к ответственности за совершение налогового правонарушения или решения об отказе в привлечении к ответственности за совершение налогового правонарушения, действующей банковской гарантии банка, включенного в перечень банков, отвечающих установленным требованиям для принятия банковских гарантий в целях налогообложения, предусмотренный пунктом 4 статьи 176.1 настоящего Кодекса, налоговый орган не вправе отказать налогоплательщику в замене предусмотренных настоящим пунктом обеспечительных мер.</a:t>
            </a:r>
          </a:p>
          <a:p>
            <a:r>
              <a:rPr lang="ru-RU" dirty="0"/>
              <a:t>(в ред. Федерального закона от 27.07.2010 N 229-ФЗ)</a:t>
            </a:r>
          </a:p>
          <a:p>
            <a:endParaRPr lang="ru-RU" dirty="0"/>
          </a:p>
        </p:txBody>
      </p:sp>
      <p:sp>
        <p:nvSpPr>
          <p:cNvPr id="4" name="Номер слайда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val="803192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5D78FC6-CE17-4259-A63C-DDFC12E048FC}" type="slidenum">
              <a:rPr lang="en-US" smtClean="0"/>
              <a:pPr/>
              <a:t>6</a:t>
            </a:fld>
            <a:endParaRPr lang="en-US"/>
          </a:p>
        </p:txBody>
      </p:sp>
    </p:spTree>
    <p:extLst>
      <p:ext uri="{BB962C8B-B14F-4D97-AF65-F5344CB8AC3E}">
        <p14:creationId xmlns:p14="http://schemas.microsoft.com/office/powerpoint/2010/main" val="404200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baseline="0" dirty="0"/>
              <a:t>Из норм Гражданского законодательства следует, что очередность исполнения расчетных документов по выплате заработной платы, предъявленных ранее расчетных документов по перечислению налогов и сборов, предшествует исполнению обязанности по уплате налогов и сборов., при том, что на платежи по выплате заработной платы не распространяется ограничение, предусмотренное статьей 76 НК РФ.</a:t>
            </a:r>
          </a:p>
          <a:p>
            <a:r>
              <a:rPr lang="ru-RU" baseline="0" dirty="0"/>
              <a:t>Судами установлено и следует из материалов дела, что в период действия решения налогового органа от 14.03.2016 N 9 о приостановлении операций по счету и до предъявления чека от 15.04.2016 на выдачу наличных денежных средств какие-либо поручения налогового органа на списание со счета ООО "</a:t>
            </a:r>
            <a:r>
              <a:rPr lang="ru-RU" baseline="0" dirty="0" err="1"/>
              <a:t>Химюнион</a:t>
            </a:r>
            <a:r>
              <a:rPr lang="ru-RU" baseline="0" dirty="0"/>
              <a:t>" и перечисление задолженности по уплате налогов (сборов) в бюджеты бюджетной системы Российской Федерации в банк не поступали.</a:t>
            </a:r>
          </a:p>
          <a:p>
            <a:r>
              <a:rPr lang="ru-RU" baseline="0" dirty="0"/>
              <a:t>Доказательств обратного налоговый орган не представил.</a:t>
            </a:r>
          </a:p>
          <a:p>
            <a:r>
              <a:rPr lang="ru-RU" baseline="0" dirty="0"/>
              <a:t>Согласно материалам дела, в чеке от 15.04.2016 N ВЖ8378005 в качестве цели расхода на сумму 810 000 руб. указано (выбрано из приведенного перечня) "заработная плата и выплаты социального характера".</a:t>
            </a:r>
          </a:p>
          <a:p>
            <a:r>
              <a:rPr lang="ru-RU" baseline="0" dirty="0"/>
              <a:t>Довод налогового органа, о том, что при получении данного чека ПАО "Сбербанк России" должно было отказать в его исполнении, так как, исходя из положений Трудового кодекса Российской Федерации (далее - ТК РФ), выплаты социального характера к заработной плате не относятся, признан судами не состоятельным, что нашло свое отражение в судебном акте. При этом судами указано, что налоговый орган не доказал, что в сумму 810 000 руб., указанную в чеке от 15.04.2016 N ВЖ8378005 напротив строки с напечатанным текстом "заработная плата и выплаты социального характера", входили какие-либо выплаты социального характера.</a:t>
            </a:r>
          </a:p>
          <a:p>
            <a:r>
              <a:rPr lang="ru-RU" baseline="0" dirty="0"/>
              <a:t>Кроме того, налоговый орган не привел никаких правовых норм, в силу которых банк обязан или имеет право проверять платежные документы своих клиентов на предмет достоверности сведений, указанных в графе "цели расхода (назначение платежа)".</a:t>
            </a:r>
          </a:p>
          <a:p>
            <a:endParaRPr lang="ru-RU" baseline="0" dirty="0"/>
          </a:p>
          <a:p>
            <a:r>
              <a:rPr lang="ru-RU" i="1" dirty="0">
                <a:hlinkClick r:id="rId3" tooltip="Ссылка на КонсультантПлюс"/>
              </a:rPr>
              <a:t>Постановление Арбитражного суда Поволжского округа от 09.06.2017 N Ф06-21019/2017 по делу N А65-21301/2016 {КонсультантПлюс}</a:t>
            </a:r>
            <a:endParaRPr lang="ru-RU" baseline="0" dirty="0"/>
          </a:p>
        </p:txBody>
      </p:sp>
      <p:sp>
        <p:nvSpPr>
          <p:cNvPr id="4" name="Номер слайда 3"/>
          <p:cNvSpPr>
            <a:spLocks noGrp="1"/>
          </p:cNvSpPr>
          <p:nvPr>
            <p:ph type="sldNum" sz="quarter" idx="10"/>
          </p:nvPr>
        </p:nvSpPr>
        <p:spPr/>
        <p:txBody>
          <a:bodyPr/>
          <a:lstStyle/>
          <a:p>
            <a:fld id="{A5D78FC6-CE17-4259-A63C-DDFC12E048FC}" type="slidenum">
              <a:rPr lang="en-US" smtClean="0"/>
              <a:pPr/>
              <a:t>7</a:t>
            </a:fld>
            <a:endParaRPr lang="en-US"/>
          </a:p>
        </p:txBody>
      </p:sp>
    </p:spTree>
    <p:extLst>
      <p:ext uri="{BB962C8B-B14F-4D97-AF65-F5344CB8AC3E}">
        <p14:creationId xmlns:p14="http://schemas.microsoft.com/office/powerpoint/2010/main" val="778822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r>
              <a:rPr lang="ru-RU" i="1" dirty="0">
                <a:hlinkClick r:id="rId3" tooltip="Ссылка на КонсультантПлюс"/>
              </a:rPr>
              <a:t>Постановление Арбитражного суда Уральского округа от 13.11.2017 N Ф09-6755/17 по делу N А60-60968/2016 {КонсультантПлюс}</a:t>
            </a:r>
            <a:r>
              <a:rPr lang="ru-RU" i="1" dirty="0"/>
              <a:t>  </a:t>
            </a:r>
          </a:p>
          <a:p>
            <a:endParaRPr lang="ru-RU" i="1" baseline="0" dirty="0"/>
          </a:p>
          <a:p>
            <a:r>
              <a:rPr lang="ru-RU" baseline="0" dirty="0"/>
              <a:t>приостановление операций по счету не распространяется на платежи, очередность исполнения которых в соответствии с гражданским законодательством Российской Федерации предшествует исполнению обязанности по уплате налогов и сборов, а также на операции по списанию денежных средств в счет уплаты налогов (авансовых платежей), сборов, страховых взносов, соответствующих пеней и штрафов и по их перечислению в бюджетную систему Российской Федерации (</a:t>
            </a:r>
            <a:r>
              <a:rPr lang="ru-RU" baseline="0" dirty="0" err="1"/>
              <a:t>абз</a:t>
            </a:r>
            <a:r>
              <a:rPr lang="ru-RU" baseline="0" dirty="0"/>
              <a:t>. 3 п. 1 ст. 76 НК РФ).</a:t>
            </a:r>
          </a:p>
          <a:p>
            <a:endParaRPr lang="ru-RU" baseline="0" dirty="0"/>
          </a:p>
          <a:p>
            <a:r>
              <a:rPr lang="ru-RU" baseline="0" dirty="0"/>
              <a:t>Пунктом 2 ст. 855 Гражданского кодекса Российской Федерации определяется очередность списания денежных средств со счета, при недостаточности денежных средств на счете для удовлетворения всех предъявленных к нему требований.</a:t>
            </a:r>
          </a:p>
          <a:p>
            <a:endParaRPr lang="ru-RU" baseline="0" dirty="0"/>
          </a:p>
          <a:p>
            <a:r>
              <a:rPr lang="ru-RU" baseline="0" dirty="0"/>
              <a:t>Так, во вторую очередь производится списание по исполнительным документам, предусматривающим перечисление или выдачу денежных средств для расчетов по выплате выходных пособий и оплате труда с лицами, работающими по трудовому договору.</a:t>
            </a:r>
          </a:p>
          <a:p>
            <a:endParaRPr lang="ru-RU" baseline="0" dirty="0"/>
          </a:p>
          <a:p>
            <a:r>
              <a:rPr lang="ru-RU" baseline="0" dirty="0"/>
              <a:t>В третью очередь производится списание по платежным документам, предусматривающим перечисление или выдачу денежных средств для расчетов по оплате труда с лицами, работающими по трудовому договору (контракту), поручениям налоговых органов на списание и перечисление задолженности по уплате налогов и сборов в бюджеты бюджетной системы Российской Федерации.</a:t>
            </a:r>
          </a:p>
          <a:p>
            <a:endParaRPr lang="ru-RU" baseline="0" dirty="0"/>
          </a:p>
          <a:p>
            <a:r>
              <a:rPr lang="ru-RU" baseline="0" dirty="0"/>
              <a:t>Таким образом, при наличии решения налогового органа о приостановлении операций по счетам налогоплательщика, банк исполняет исполнительные документы, предусматривающие перечисление или выдачу денежных средств для расчетов по оплате труда с лицами, работающими по трудовому договору.</a:t>
            </a:r>
          </a:p>
          <a:p>
            <a:endParaRPr lang="ru-RU" baseline="0" dirty="0"/>
          </a:p>
          <a:p>
            <a:r>
              <a:rPr lang="ru-RU" baseline="0" dirty="0"/>
              <a:t>Как установлено судами и следует из материалов дела, в период с 07.06.2016 по 08.07.2016 банком исполнены три платежных поручения общества "УТПХ": от 07.06.2016 на сумму 9187 руб., от 08.06.2016 и 07.07.2016 на сумму 120 000 руб. каждое с назначением платежа "пополнение лицевого счета зарплата".</a:t>
            </a:r>
          </a:p>
          <a:p>
            <a:endParaRPr lang="ru-RU" baseline="0" dirty="0"/>
          </a:p>
          <a:p>
            <a:r>
              <a:rPr lang="ru-RU" baseline="0" dirty="0"/>
              <a:t>Однако данные денежные средства, как выявлено налоговым органом, заработной платой фактически не являлись, и на цели, указанные в ст. 76 НК РФ направлены не были.</a:t>
            </a:r>
          </a:p>
          <a:p>
            <a:endParaRPr lang="ru-RU" baseline="0" dirty="0"/>
          </a:p>
          <a:p>
            <a:r>
              <a:rPr lang="ru-RU" baseline="0" dirty="0"/>
              <a:t>Согласно отчетности, предоставляемой в инспекцию, у общества "УТПХ" отсутствует штат работников; сведения о доходах по форме 2-НДФЛ не представляются, учредитель общества Широкова К.Л., будучи учредителем еще 20 организаций, пояснила, что целью создания последних являлся перевод денежных средств; лиц, уполномоченных на распоряжение расчетными счетами, указать не смогла.</a:t>
            </a:r>
          </a:p>
          <a:p>
            <a:endParaRPr lang="ru-RU" baseline="0" dirty="0"/>
          </a:p>
          <a:p>
            <a:r>
              <a:rPr lang="ru-RU" baseline="0" dirty="0"/>
              <a:t>В соответствии с Законом N 115-ФЗ при осуществлении операций с денежными средствами или иным имуществом, банки обязаны идентифицировать клиента, представителя клиента и (или) выгодоприобретателя и установить сведения в отношении юридических лиц: наименование, идентификационный номер налогоплательщика или код иностранной организации, государственный регистрационный номер, место государственной регистрации и адрес местонахождения.</a:t>
            </a:r>
          </a:p>
          <a:p>
            <a:endParaRPr lang="ru-RU" baseline="0" dirty="0"/>
          </a:p>
          <a:p>
            <a:r>
              <a:rPr lang="ru-RU" baseline="0" dirty="0"/>
              <a:t>Посчитав, что банк должен был знать о действительном назначении денежных средств, учитывая, что ранее (до приостановления операций по расчетному счету) платежных документов с назначением платежа "пополнение лицевого счета зарплата" в адрес банка от общества "УТПХ" не поступало, спорные платежные документы, несмотря на ссылку о перечислении зарплаты, представлены без платежных документов на перечисление удержанного налога на доходы физических лиц, налоговый орган пришел к выводу о виновном бездействии банка, выразившемся в неосуществлении необходимых в силу Закона N 115-ФЗ дополнительных проверочных мероприятий, повлекшем исполнение запрещенных расчетных операций.</a:t>
            </a:r>
          </a:p>
          <a:p>
            <a:endParaRPr lang="ru-RU" baseline="0" dirty="0"/>
          </a:p>
          <a:p>
            <a:r>
              <a:rPr lang="ru-RU" baseline="0" dirty="0"/>
              <a:t>Суды, обоснованно соглашаясь с выводами инспекции, дополнительно указали, что особый режим исполнения расчетных операций, связанный с ограничениями, устанавливаемыми решением налогового органа, налагает на банк дополнительные обязанности по контролю за назначением платежей, дабы не допустить списания денежных средств налогоплательщика в не предусмотренных законом целях.</a:t>
            </a:r>
          </a:p>
          <a:p>
            <a:r>
              <a:rPr lang="ru-RU" baseline="0" dirty="0"/>
              <a:t>При всех обстоятельствах, установленных судами, привлечение банка к налоговой ответственности за неправомерное списание спорных сумм с расчетного счета клиента при наличии действующего решения инспекции, является законным и обоснованным.</a:t>
            </a:r>
          </a:p>
          <a:p>
            <a:endParaRPr lang="ru-RU" baseline="0" dirty="0"/>
          </a:p>
        </p:txBody>
      </p:sp>
      <p:sp>
        <p:nvSpPr>
          <p:cNvPr id="4" name="Номер слайда 3"/>
          <p:cNvSpPr>
            <a:spLocks noGrp="1"/>
          </p:cNvSpPr>
          <p:nvPr>
            <p:ph type="sldNum" sz="quarter" idx="10"/>
          </p:nvPr>
        </p:nvSpPr>
        <p:spPr/>
        <p:txBody>
          <a:bodyPr/>
          <a:lstStyle/>
          <a:p>
            <a:fld id="{A5D78FC6-CE17-4259-A63C-DDFC12E048FC}" type="slidenum">
              <a:rPr lang="en-US" smtClean="0"/>
              <a:pPr/>
              <a:t>8</a:t>
            </a:fld>
            <a:endParaRPr lang="en-US"/>
          </a:p>
        </p:txBody>
      </p:sp>
    </p:spTree>
    <p:extLst>
      <p:ext uri="{BB962C8B-B14F-4D97-AF65-F5344CB8AC3E}">
        <p14:creationId xmlns:p14="http://schemas.microsoft.com/office/powerpoint/2010/main" val="4005363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a:p>
            <a:endParaRPr lang="ru-RU" baseline="0" dirty="0"/>
          </a:p>
          <a:p>
            <a:endParaRPr lang="ru-RU" baseline="0" dirty="0"/>
          </a:p>
        </p:txBody>
      </p:sp>
      <p:sp>
        <p:nvSpPr>
          <p:cNvPr id="4" name="Номер слайда 3"/>
          <p:cNvSpPr>
            <a:spLocks noGrp="1"/>
          </p:cNvSpPr>
          <p:nvPr>
            <p:ph type="sldNum" sz="quarter" idx="10"/>
          </p:nvPr>
        </p:nvSpPr>
        <p:spPr/>
        <p:txBody>
          <a:bodyPr/>
          <a:lstStyle/>
          <a:p>
            <a:fld id="{A5D78FC6-CE17-4259-A63C-DDFC12E048FC}" type="slidenum">
              <a:rPr lang="en-US" smtClean="0"/>
              <a:pPr/>
              <a:t>9</a:t>
            </a:fld>
            <a:endParaRPr lang="en-US"/>
          </a:p>
        </p:txBody>
      </p:sp>
    </p:spTree>
    <p:extLst>
      <p:ext uri="{BB962C8B-B14F-4D97-AF65-F5344CB8AC3E}">
        <p14:creationId xmlns:p14="http://schemas.microsoft.com/office/powerpoint/2010/main" val="1930357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solidFill>
          <a:schemeClr val="tx1"/>
        </a:solidFill>
        <a:effectLst/>
      </p:bgPr>
    </p:bg>
    <p:spTree>
      <p:nvGrpSpPr>
        <p:cNvPr id="1" name=""/>
        <p:cNvGrpSpPr/>
        <p:nvPr/>
      </p:nvGrpSpPr>
      <p:grpSpPr>
        <a:xfrm>
          <a:off x="0" y="0"/>
          <a:ext cx="0" cy="0"/>
          <a:chOff x="0" y="0"/>
          <a:chExt cx="0" cy="0"/>
        </a:xfrm>
      </p:grpSpPr>
      <p:sp>
        <p:nvSpPr>
          <p:cNvPr id="13" name="TextBox 12"/>
          <p:cNvSpPr txBox="1"/>
          <p:nvPr userDrawn="1"/>
        </p:nvSpPr>
        <p:spPr>
          <a:xfrm>
            <a:off x="2843811" y="3662757"/>
            <a:ext cx="5824185" cy="1472198"/>
          </a:xfrm>
          <a:prstGeom prst="rect">
            <a:avLst/>
          </a:prstGeom>
          <a:noFill/>
        </p:spPr>
        <p:txBody>
          <a:bodyPr wrap="square" rtlCol="0">
            <a:spAutoFit/>
          </a:bodyPr>
          <a:lstStyle/>
          <a:p>
            <a:pPr algn="r">
              <a:spcBef>
                <a:spcPts val="450"/>
              </a:spcBef>
              <a:spcAft>
                <a:spcPts val="450"/>
              </a:spcAft>
            </a:pPr>
            <a:r>
              <a:rPr lang="ru-RU" sz="2400" dirty="0">
                <a:solidFill>
                  <a:srgbClr val="2E4C8A"/>
                </a:solidFill>
                <a:effectLst>
                  <a:outerShdw blurRad="50800" dist="38100" dir="2700000" algn="tl" rotWithShape="0">
                    <a:srgbClr val="000000">
                      <a:alpha val="43000"/>
                    </a:srgbClr>
                  </a:outerShdw>
                </a:effectLst>
                <a:latin typeface="Charcoal CY"/>
                <a:cs typeface="Charcoal CY"/>
              </a:rPr>
              <a:t>Налоги:</a:t>
            </a:r>
            <a:r>
              <a:rPr lang="en-US" sz="2400" dirty="0">
                <a:solidFill>
                  <a:srgbClr val="2E4C8A"/>
                </a:solidFill>
                <a:effectLst>
                  <a:outerShdw blurRad="50800" dist="38100" dir="2700000" algn="tl" rotWithShape="0">
                    <a:srgbClr val="000000">
                      <a:alpha val="43000"/>
                    </a:srgbClr>
                  </a:outerShdw>
                </a:effectLst>
                <a:latin typeface="Charcoal CY"/>
                <a:cs typeface="Charcoal CY"/>
              </a:rPr>
              <a:t> </a:t>
            </a:r>
            <a:r>
              <a:rPr lang="ru-RU" sz="2400" dirty="0">
                <a:solidFill>
                  <a:srgbClr val="2E4C8A"/>
                </a:solidFill>
                <a:effectLst>
                  <a:outerShdw blurRad="50800" dist="38100" dir="2700000" algn="tl" rotWithShape="0">
                    <a:srgbClr val="000000">
                      <a:alpha val="43000"/>
                    </a:srgbClr>
                  </a:outerShdw>
                </a:effectLst>
                <a:latin typeface="Charcoal CY"/>
                <a:cs typeface="Charcoal CY"/>
              </a:rPr>
              <a:t>изменения 2015</a:t>
            </a:r>
            <a:endParaRPr lang="ru-RU" sz="2100" b="1" dirty="0">
              <a:solidFill>
                <a:srgbClr val="366EB2"/>
              </a:solidFill>
            </a:endParaRPr>
          </a:p>
          <a:p>
            <a:pPr algn="r"/>
            <a:r>
              <a:rPr lang="ru-RU" sz="2100" b="1" dirty="0">
                <a:solidFill>
                  <a:srgbClr val="366EB2"/>
                </a:solidFill>
              </a:rPr>
              <a:t>Дмитрий Костальгин</a:t>
            </a:r>
          </a:p>
          <a:p>
            <a:pPr algn="r"/>
            <a:r>
              <a:rPr lang="ru-RU" sz="1350" dirty="0">
                <a:solidFill>
                  <a:srgbClr val="366EB2"/>
                </a:solidFill>
              </a:rPr>
              <a:t>Управляющий партнер </a:t>
            </a:r>
            <a:r>
              <a:rPr lang="en-US" sz="1350" dirty="0">
                <a:solidFill>
                  <a:srgbClr val="366EB2"/>
                </a:solidFill>
              </a:rPr>
              <a:t>Taxadvisor</a:t>
            </a:r>
            <a:endParaRPr lang="ru-RU" sz="1350" dirty="0">
              <a:solidFill>
                <a:srgbClr val="366EB2"/>
              </a:solidFill>
            </a:endParaRPr>
          </a:p>
          <a:p>
            <a:pPr algn="r"/>
            <a:endParaRPr lang="ru-RU" sz="1350" b="1" dirty="0">
              <a:solidFill>
                <a:srgbClr val="366EB2"/>
              </a:solidFill>
            </a:endParaRPr>
          </a:p>
          <a:p>
            <a:pPr algn="r"/>
            <a:r>
              <a:rPr lang="ru-RU" sz="1350" b="1" dirty="0">
                <a:solidFill>
                  <a:srgbClr val="8AB5D7"/>
                </a:solidFill>
              </a:rPr>
              <a:t>25 февраля 2015</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609600" y="171450"/>
            <a:ext cx="8153400" cy="742950"/>
          </a:xfrm>
          <a:prstGeom prst="rect">
            <a:avLst/>
          </a:prstGeom>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0" y="954167"/>
            <a:ext cx="533400" cy="183357"/>
          </a:xfrm>
          <a:prstGeom prst="rect">
            <a:avLst/>
          </a:prstGeom>
        </p:spPr>
        <p:txBody>
          <a:bodyPr/>
          <a:lstStyle/>
          <a:p>
            <a:fld id="{72AC53DF-4216-466D-99A7-94400E6C2A25}" type="slidenum">
              <a:rPr lang="en-US" sz="900" smtClean="0">
                <a:solidFill>
                  <a:schemeClr val="tx2"/>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1"/>
            <a:ext cx="2057400" cy="4137422"/>
          </a:xfrm>
          <a:prstGeom prst="rect">
            <a:avLst/>
          </a:prstGeo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457201"/>
            <a:ext cx="5562600" cy="413742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6553200" y="4686303"/>
            <a:ext cx="2209800" cy="273844"/>
          </a:xfrm>
        </p:spPr>
        <p:txBody>
          <a:bodyPr/>
          <a:lstStyle/>
          <a:p>
            <a:endParaRPr lang="en-US" dirty="0"/>
          </a:p>
        </p:txBody>
      </p:sp>
      <p:sp>
        <p:nvSpPr>
          <p:cNvPr id="5" name="Footer Placeholder 4"/>
          <p:cNvSpPr>
            <a:spLocks noGrp="1"/>
          </p:cNvSpPr>
          <p:nvPr>
            <p:ph type="ftr" sz="quarter" idx="11"/>
          </p:nvPr>
        </p:nvSpPr>
        <p:spPr>
          <a:xfrm>
            <a:off x="457204" y="4686156"/>
            <a:ext cx="5573483" cy="273844"/>
          </a:xfrm>
        </p:spPr>
        <p:txBody>
          <a:bodyPr/>
          <a:lstStyle/>
          <a:p>
            <a:endParaRPr lang="en-US" dirty="0"/>
          </a:p>
        </p:txBody>
      </p:sp>
      <p:sp>
        <p:nvSpPr>
          <p:cNvPr id="7" name="Rectangle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rot="5400000">
            <a:off x="6056313" y="77787"/>
            <a:ext cx="400050" cy="244476"/>
          </a:xfrm>
          <a:prstGeom prst="rect">
            <a:avLst/>
          </a:prstGeom>
        </p:spPr>
        <p:txBody>
          <a:bodyPr/>
          <a:lstStyle/>
          <a:p>
            <a:fld id="{72AC53DF-4216-466D-99A7-94400E6C2A25}" type="slidenum">
              <a:rPr lang="en-US" sz="900" smtClean="0">
                <a:solidFill>
                  <a:schemeClr val="tx2"/>
                </a:solidFill>
              </a: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1597820"/>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479B21-23B8-6443-ABF0-C49DDAE7F4CE}" type="slidenum">
              <a:rPr lang="ru-RU" smtClean="0"/>
              <a:t>‹#›</a:t>
            </a:fld>
            <a:endParaRPr lang="ru-RU"/>
          </a:p>
        </p:txBody>
      </p:sp>
    </p:spTree>
    <p:extLst>
      <p:ext uri="{BB962C8B-B14F-4D97-AF65-F5344CB8AC3E}">
        <p14:creationId xmlns:p14="http://schemas.microsoft.com/office/powerpoint/2010/main" val="2793864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479B21-23B8-6443-ABF0-C49DDAE7F4CE}" type="slidenum">
              <a:rPr lang="ru-RU" smtClean="0"/>
              <a:t>‹#›</a:t>
            </a:fld>
            <a:endParaRPr lang="ru-RU"/>
          </a:p>
        </p:txBody>
      </p:sp>
    </p:spTree>
    <p:extLst>
      <p:ext uri="{BB962C8B-B14F-4D97-AF65-F5344CB8AC3E}">
        <p14:creationId xmlns:p14="http://schemas.microsoft.com/office/powerpoint/2010/main" val="294442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722313" y="3305176"/>
            <a:ext cx="7772400" cy="1021556"/>
          </a:xfrm>
        </p:spPr>
        <p:txBody>
          <a:bodyPr anchor="t"/>
          <a:lstStyle>
            <a:lvl1pPr algn="l">
              <a:defRPr sz="3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479B21-23B8-6443-ABF0-C49DDAE7F4CE}" type="slidenum">
              <a:rPr lang="ru-RU" smtClean="0"/>
              <a:t>‹#›</a:t>
            </a:fld>
            <a:endParaRPr lang="ru-RU"/>
          </a:p>
        </p:txBody>
      </p:sp>
    </p:spTree>
    <p:extLst>
      <p:ext uri="{BB962C8B-B14F-4D97-AF65-F5344CB8AC3E}">
        <p14:creationId xmlns:p14="http://schemas.microsoft.com/office/powerpoint/2010/main" val="3094268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479B21-23B8-6443-ABF0-C49DDAE7F4CE}" type="slidenum">
              <a:rPr lang="ru-RU" smtClean="0"/>
              <a:t>‹#›</a:t>
            </a:fld>
            <a:endParaRPr lang="ru-RU"/>
          </a:p>
        </p:txBody>
      </p:sp>
    </p:spTree>
    <p:extLst>
      <p:ext uri="{BB962C8B-B14F-4D97-AF65-F5344CB8AC3E}">
        <p14:creationId xmlns:p14="http://schemas.microsoft.com/office/powerpoint/2010/main" val="3279643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ru-RU"/>
              <a:t>Образец текста</a:t>
            </a:r>
          </a:p>
        </p:txBody>
      </p:sp>
      <p:sp>
        <p:nvSpPr>
          <p:cNvPr id="6" name="Содержимое 5"/>
          <p:cNvSpPr>
            <a:spLocks noGrp="1"/>
          </p:cNvSpPr>
          <p:nvPr>
            <p:ph sz="quarter" idx="4"/>
          </p:nvPr>
        </p:nvSpPr>
        <p:spPr>
          <a:xfrm>
            <a:off x="464502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A479B21-23B8-6443-ABF0-C49DDAE7F4CE}" type="slidenum">
              <a:rPr lang="ru-RU" smtClean="0"/>
              <a:t>‹#›</a:t>
            </a:fld>
            <a:endParaRPr lang="ru-RU"/>
          </a:p>
        </p:txBody>
      </p:sp>
    </p:spTree>
    <p:extLst>
      <p:ext uri="{BB962C8B-B14F-4D97-AF65-F5344CB8AC3E}">
        <p14:creationId xmlns:p14="http://schemas.microsoft.com/office/powerpoint/2010/main" val="1880091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479B21-23B8-6443-ABF0-C49DDAE7F4CE}" type="slidenum">
              <a:rPr lang="ru-RU" smtClean="0"/>
              <a:t>‹#›</a:t>
            </a:fld>
            <a:endParaRPr lang="ru-RU"/>
          </a:p>
        </p:txBody>
      </p:sp>
    </p:spTree>
    <p:extLst>
      <p:ext uri="{BB962C8B-B14F-4D97-AF65-F5344CB8AC3E}">
        <p14:creationId xmlns:p14="http://schemas.microsoft.com/office/powerpoint/2010/main" val="345391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A479B21-23B8-6443-ABF0-C49DDAE7F4CE}" type="slidenum">
              <a:rPr lang="ru-RU" smtClean="0"/>
              <a:t>‹#›</a:t>
            </a:fld>
            <a:endParaRPr lang="ru-RU"/>
          </a:p>
        </p:txBody>
      </p:sp>
    </p:spTree>
    <p:extLst>
      <p:ext uri="{BB962C8B-B14F-4D97-AF65-F5344CB8AC3E}">
        <p14:creationId xmlns:p14="http://schemas.microsoft.com/office/powerpoint/2010/main" val="1709652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3" y="204787"/>
            <a:ext cx="3008313" cy="871538"/>
          </a:xfrm>
        </p:spPr>
        <p:txBody>
          <a:bodyPr anchor="b"/>
          <a:lstStyle>
            <a:lvl1pPr algn="l">
              <a:defRPr sz="1500" b="1"/>
            </a:lvl1pPr>
          </a:lstStyle>
          <a:p>
            <a:r>
              <a:rPr lang="ru-RU"/>
              <a:t>Образец заголовка</a:t>
            </a:r>
          </a:p>
        </p:txBody>
      </p:sp>
      <p:sp>
        <p:nvSpPr>
          <p:cNvPr id="3" name="Содержимое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076327"/>
            <a:ext cx="3008313" cy="351829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ru-RU"/>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479B21-23B8-6443-ABF0-C49DDAE7F4CE}" type="slidenum">
              <a:rPr lang="ru-RU" smtClean="0"/>
              <a:t>‹#›</a:t>
            </a:fld>
            <a:endParaRPr lang="ru-RU"/>
          </a:p>
        </p:txBody>
      </p:sp>
    </p:spTree>
    <p:extLst>
      <p:ext uri="{BB962C8B-B14F-4D97-AF65-F5344CB8AC3E}">
        <p14:creationId xmlns:p14="http://schemas.microsoft.com/office/powerpoint/2010/main" val="2086223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a:prstGeom prst="rect">
            <a:avLst/>
          </a:prstGeom>
        </p:spPr>
        <p:txBody>
          <a:bodyPr/>
          <a:lstStyle>
            <a:lvl1pPr>
              <a:defRPr>
                <a:solidFill>
                  <a:srgbClr val="0087CD"/>
                </a:solidFill>
              </a:defRPr>
            </a:lvl1pPr>
          </a:lstStyle>
          <a:p>
            <a:r>
              <a:rPr lang="ru-RU" dirty="0"/>
              <a:t>Образец заголовка</a:t>
            </a:r>
            <a:endParaRPr lang="en-US" dirty="0"/>
          </a:p>
        </p:txBody>
      </p:sp>
      <p:sp>
        <p:nvSpPr>
          <p:cNvPr id="5" name="Footer Placeholder 4"/>
          <p:cNvSpPr>
            <a:spLocks noGrp="1"/>
          </p:cNvSpPr>
          <p:nvPr>
            <p:ph type="ftr" sz="quarter" idx="11"/>
          </p:nvPr>
        </p:nvSpPr>
        <p:spPr/>
        <p:txBody>
          <a:bodyPr/>
          <a:lstStyle/>
          <a:p>
            <a:endParaRPr lang="en-US"/>
          </a:p>
        </p:txBody>
      </p:sp>
      <p:sp>
        <p:nvSpPr>
          <p:cNvPr id="8" name="Content Placeholder 7"/>
          <p:cNvSpPr>
            <a:spLocks noGrp="1"/>
          </p:cNvSpPr>
          <p:nvPr>
            <p:ph sz="quarter" idx="1"/>
          </p:nvPr>
        </p:nvSpPr>
        <p:spPr>
          <a:xfrm>
            <a:off x="612648" y="1200150"/>
            <a:ext cx="8153400" cy="337185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3600451"/>
            <a:ext cx="5486400" cy="425054"/>
          </a:xfrm>
        </p:spPr>
        <p:txBody>
          <a:bodyPr anchor="b"/>
          <a:lstStyle>
            <a:lvl1pPr algn="l">
              <a:defRPr sz="15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ru-RU"/>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479B21-23B8-6443-ABF0-C49DDAE7F4CE}" type="slidenum">
              <a:rPr lang="ru-RU" smtClean="0"/>
              <a:t>‹#›</a:t>
            </a:fld>
            <a:endParaRPr lang="ru-RU"/>
          </a:p>
        </p:txBody>
      </p:sp>
    </p:spTree>
    <p:extLst>
      <p:ext uri="{BB962C8B-B14F-4D97-AF65-F5344CB8AC3E}">
        <p14:creationId xmlns:p14="http://schemas.microsoft.com/office/powerpoint/2010/main" val="3456780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479B21-23B8-6443-ABF0-C49DDAE7F4CE}" type="slidenum">
              <a:rPr lang="ru-RU" smtClean="0"/>
              <a:t>‹#›</a:t>
            </a:fld>
            <a:endParaRPr lang="ru-RU"/>
          </a:p>
        </p:txBody>
      </p:sp>
    </p:spTree>
    <p:extLst>
      <p:ext uri="{BB962C8B-B14F-4D97-AF65-F5344CB8AC3E}">
        <p14:creationId xmlns:p14="http://schemas.microsoft.com/office/powerpoint/2010/main" val="3506065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0"/>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80"/>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479B21-23B8-6443-ABF0-C49DDAE7F4CE}" type="slidenum">
              <a:rPr lang="ru-RU" smtClean="0"/>
              <a:t>‹#›</a:t>
            </a:fld>
            <a:endParaRPr lang="ru-RU"/>
          </a:p>
        </p:txBody>
      </p:sp>
    </p:spTree>
    <p:extLst>
      <p:ext uri="{BB962C8B-B14F-4D97-AF65-F5344CB8AC3E}">
        <p14:creationId xmlns:p14="http://schemas.microsoft.com/office/powerpoint/2010/main" val="1925892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2" y="2057401"/>
            <a:ext cx="7123113" cy="1254919"/>
          </a:xfrm>
        </p:spPr>
        <p:txBody>
          <a:bodyPr anchor="t"/>
          <a:lstStyle>
            <a:lvl1pPr>
              <a:buNone/>
              <a:defRPr sz="2100">
                <a:solidFill>
                  <a:schemeClr val="tx1">
                    <a:lumMod val="85000"/>
                    <a:lumOff val="1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ru-RU" dirty="0"/>
              <a:t>Образец текста</a:t>
            </a:r>
          </a:p>
        </p:txBody>
      </p:sp>
      <p:sp>
        <p:nvSpPr>
          <p:cNvPr id="7" name="Rectangle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p>
        </p:txBody>
      </p:sp>
      <p:sp>
        <p:nvSpPr>
          <p:cNvPr id="8" name="Rectangle 7"/>
          <p:cNvSpPr/>
          <p:nvPr/>
        </p:nvSpPr>
        <p:spPr>
          <a:xfrm>
            <a:off x="0" y="1200150"/>
            <a:ext cx="1295400" cy="742950"/>
          </a:xfrm>
          <a:prstGeom prst="rect">
            <a:avLst/>
          </a:prstGeom>
          <a:solidFill>
            <a:srgbClr val="BFBBB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p>
        </p:txBody>
      </p:sp>
      <p:sp>
        <p:nvSpPr>
          <p:cNvPr id="9" name="Rectangle 8"/>
          <p:cNvSpPr/>
          <p:nvPr/>
        </p:nvSpPr>
        <p:spPr>
          <a:xfrm>
            <a:off x="1371600" y="1200150"/>
            <a:ext cx="7772400" cy="742950"/>
          </a:xfrm>
          <a:prstGeom prst="rect">
            <a:avLst/>
          </a:prstGeom>
          <a:solidFill>
            <a:srgbClr val="0087C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p>
        </p:txBody>
      </p:sp>
      <p:sp>
        <p:nvSpPr>
          <p:cNvPr id="2" name="Title 1"/>
          <p:cNvSpPr>
            <a:spLocks noGrp="1"/>
          </p:cNvSpPr>
          <p:nvPr>
            <p:ph type="title"/>
          </p:nvPr>
        </p:nvSpPr>
        <p:spPr>
          <a:xfrm>
            <a:off x="1371600" y="1200150"/>
            <a:ext cx="7620000" cy="742950"/>
          </a:xfrm>
          <a:prstGeom prst="rect">
            <a:avLst/>
          </a:prstGeom>
        </p:spPr>
        <p:txBody>
          <a:bodyPr/>
          <a:lstStyle>
            <a:lvl1pPr algn="l">
              <a:buNone/>
              <a:defRPr sz="3300" b="0" cap="none">
                <a:solidFill>
                  <a:srgbClr val="FFFFFF"/>
                </a:solidFill>
              </a:defRPr>
            </a:lvl1pPr>
          </a:lstStyle>
          <a:p>
            <a:r>
              <a:rPr lang="ru-RU"/>
              <a:t>Образец заголовка</a:t>
            </a:r>
            <a:endParaRPr lang="en-US" dirty="0"/>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314451"/>
            <a:ext cx="1295400" cy="526257"/>
          </a:xfrm>
          <a:prstGeom prst="rect">
            <a:avLst/>
          </a:prstGeom>
        </p:spPr>
        <p:txBody>
          <a:bodyPr>
            <a:noAutofit/>
          </a:bodyPr>
          <a:lstStyle>
            <a:lvl1pPr>
              <a:defRPr sz="1800">
                <a:solidFill>
                  <a:srgbClr val="FFFFFF"/>
                </a:solidFill>
              </a:defRPr>
            </a:lvl1pPr>
          </a:lstStyle>
          <a:p>
            <a:pPr algn="ctr"/>
            <a:fld id="{1AD93096-5B34-4342-9326-69289CEAE4C2}" type="slidenum">
              <a:rPr lang="en-US" smtClean="0"/>
              <a:pPr algn="ctr"/>
              <a:t>‹#›</a:t>
            </a:fld>
            <a:endParaRPr lang="en-US" sz="18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171450"/>
            <a:ext cx="8153400" cy="742950"/>
          </a:xfrm>
          <a:prstGeom prst="rect">
            <a:avLst/>
          </a:prstGeom>
        </p:spPr>
        <p:txBody>
          <a:bodyPr/>
          <a:lstStyle/>
          <a:p>
            <a:r>
              <a:rPr lang="ru-RU"/>
              <a:t>Образец заголовка</a:t>
            </a:r>
            <a:endParaRPr lang="en-US"/>
          </a:p>
        </p:txBody>
      </p:sp>
      <p:sp>
        <p:nvSpPr>
          <p:cNvPr id="9" name="Content Placeholder 8"/>
          <p:cNvSpPr>
            <a:spLocks noGrp="1"/>
          </p:cNvSpPr>
          <p:nvPr>
            <p:ph sz="quarter" idx="1"/>
          </p:nvPr>
        </p:nvSpPr>
        <p:spPr>
          <a:xfrm>
            <a:off x="609600" y="1192175"/>
            <a:ext cx="3886200" cy="3429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Content Placeholder 10"/>
          <p:cNvSpPr>
            <a:spLocks noGrp="1"/>
          </p:cNvSpPr>
          <p:nvPr>
            <p:ph sz="quarter" idx="2"/>
          </p:nvPr>
        </p:nvSpPr>
        <p:spPr>
          <a:xfrm>
            <a:off x="4844901" y="1192175"/>
            <a:ext cx="3886200" cy="3429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a:xfrm>
            <a:off x="0" y="954167"/>
            <a:ext cx="533400" cy="183357"/>
          </a:xfrm>
          <a:prstGeom prst="rect">
            <a:avLst/>
          </a:prstGeom>
        </p:spPr>
        <p:txBody>
          <a:bodyPr rtlCol="0"/>
          <a:lstStyle/>
          <a:p>
            <a:pPr algn="ctr"/>
            <a:fld id="{1AD93096-5B34-4342-9326-69289CEAE4C2}" type="slidenum">
              <a:rPr lang="en-US" smtClean="0"/>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8"/>
            <a:ext cx="8153400" cy="652463"/>
          </a:xfrm>
          <a:prstGeom prst="rect">
            <a:avLst/>
          </a:prstGeom>
        </p:spPr>
        <p:txBody>
          <a:bodyPr anchor="ctr"/>
          <a:lstStyle>
            <a:lvl1pPr>
              <a:defRPr/>
            </a:lvl1pPr>
          </a:lstStyle>
          <a:p>
            <a:r>
              <a:rPr lang="ru-RU"/>
              <a:t>Образец заголовка</a:t>
            </a:r>
            <a:endParaRPr lang="en-US" dirty="0"/>
          </a:p>
        </p:txBody>
      </p:sp>
      <p:sp>
        <p:nvSpPr>
          <p:cNvPr id="11" name="Content Placeholder 10"/>
          <p:cNvSpPr>
            <a:spLocks noGrp="1"/>
          </p:cNvSpPr>
          <p:nvPr>
            <p:ph sz="quarter" idx="2"/>
          </p:nvPr>
        </p:nvSpPr>
        <p:spPr>
          <a:xfrm>
            <a:off x="609600" y="1828800"/>
            <a:ext cx="3886200" cy="26860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4"/>
          </p:nvPr>
        </p:nvSpPr>
        <p:spPr>
          <a:xfrm>
            <a:off x="4800600" y="1828800"/>
            <a:ext cx="3886200" cy="26860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a:xfrm>
            <a:off x="0" y="954167"/>
            <a:ext cx="533400" cy="183357"/>
          </a:xfrm>
          <a:prstGeom prst="rect">
            <a:avLst/>
          </a:prstGeom>
        </p:spPr>
        <p:txBody>
          <a:bodyPr rtlCol="0"/>
          <a:lstStyle/>
          <a:p>
            <a:pPr algn="ctr"/>
            <a:fld id="{1AD93096-5B34-4342-9326-69289CEAE4C2}" type="slidenum">
              <a:rPr lang="en-US" smtClean="0"/>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1500" b="1">
                <a:solidFill>
                  <a:srgbClr val="FFFFFF"/>
                </a:solidFill>
              </a:defRPr>
            </a:lvl1pPr>
          </a:lstStyle>
          <a:p>
            <a:pPr lvl="0"/>
            <a:r>
              <a:rPr lang="ru-RU"/>
              <a:t>Образец текста</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1500" b="1">
                <a:solidFill>
                  <a:srgbClr val="FFFFFF"/>
                </a:solidFill>
              </a:defRPr>
            </a:lvl1pPr>
          </a:lstStyle>
          <a:p>
            <a:pPr lvl="0"/>
            <a:r>
              <a:rPr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171450"/>
            <a:ext cx="8153400" cy="742950"/>
          </a:xfrm>
          <a:prstGeom prst="rect">
            <a:avLst/>
          </a:prstGeom>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0" y="954167"/>
            <a:ext cx="533400" cy="183357"/>
          </a:xfrm>
          <a:prstGeom prst="rect">
            <a:avLst/>
          </a:prstGeom>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4686300"/>
            <a:ext cx="533400" cy="285750"/>
          </a:xfrm>
          <a:prstGeom prst="rect">
            <a:avLst/>
          </a:prstGeo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8"/>
            <a:ext cx="8077200" cy="652463"/>
          </a:xfrm>
          <a:prstGeom prst="rect">
            <a:avLst/>
          </a:prstGeom>
        </p:spPr>
        <p:txBody>
          <a:bodyPr anchor="ctr"/>
          <a:lstStyle>
            <a:lvl1pPr algn="l">
              <a:buNone/>
              <a:defRPr sz="3300" b="0"/>
            </a:lvl1pPr>
          </a:lstStyle>
          <a:p>
            <a:r>
              <a:rPr lang="ru-RU"/>
              <a:t>Образец заголовка</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0" y="954167"/>
            <a:ext cx="533400" cy="183357"/>
          </a:xfrm>
          <a:prstGeom prst="rect">
            <a:avLst/>
          </a:prstGeom>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a:r>
              <a:rPr lang="ru-RU"/>
              <a:t>Образец текста</a:t>
            </a:r>
          </a:p>
        </p:txBody>
      </p:sp>
      <p:sp>
        <p:nvSpPr>
          <p:cNvPr id="9" name="Content Placeholder 8"/>
          <p:cNvSpPr>
            <a:spLocks noGrp="1"/>
          </p:cNvSpPr>
          <p:nvPr>
            <p:ph sz="quarter" idx="1"/>
          </p:nvPr>
        </p:nvSpPr>
        <p:spPr>
          <a:xfrm>
            <a:off x="2362200" y="1314450"/>
            <a:ext cx="6400800" cy="3314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114800"/>
            <a:ext cx="7315200" cy="514350"/>
          </a:xfrm>
        </p:spPr>
        <p:txBody>
          <a:bodyPr/>
          <a:lstStyle>
            <a:lvl1pPr marL="0" indent="0">
              <a:buFontTx/>
              <a:buNone/>
              <a:defRPr sz="1275"/>
            </a:lvl1pPr>
            <a:lvl2pPr>
              <a:buFontTx/>
              <a:buNone/>
              <a:defRPr sz="900"/>
            </a:lvl2pPr>
            <a:lvl3pPr>
              <a:buFontTx/>
              <a:buNone/>
              <a:defRPr sz="750"/>
            </a:lvl3pPr>
            <a:lvl4pPr>
              <a:buFontTx/>
              <a:buNone/>
              <a:defRPr sz="675"/>
            </a:lvl4pPr>
            <a:lvl5pPr>
              <a:buFontTx/>
              <a:buNone/>
              <a:defRPr sz="675"/>
            </a:lvl5pPr>
          </a:lstStyle>
          <a:p>
            <a:pPr lvl="0"/>
            <a:r>
              <a:rPr lang="ru-RU"/>
              <a:t>Образец текста</a:t>
            </a:r>
          </a:p>
        </p:txBody>
      </p:sp>
      <p:sp>
        <p:nvSpPr>
          <p:cNvPr id="8" name="Rectangle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p>
        </p:txBody>
      </p:sp>
      <p:sp>
        <p:nvSpPr>
          <p:cNvPr id="10" name="Rectangle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p>
        </p:txBody>
      </p:sp>
      <p:sp>
        <p:nvSpPr>
          <p:cNvPr id="2" name="Title 1"/>
          <p:cNvSpPr>
            <a:spLocks noGrp="1"/>
          </p:cNvSpPr>
          <p:nvPr>
            <p:ph type="title"/>
          </p:nvPr>
        </p:nvSpPr>
        <p:spPr>
          <a:xfrm>
            <a:off x="1600200" y="3486150"/>
            <a:ext cx="7315200" cy="514350"/>
          </a:xfrm>
          <a:prstGeom prst="rect">
            <a:avLst/>
          </a:prstGeom>
        </p:spPr>
        <p:txBody>
          <a:bodyPr anchor="ctr"/>
          <a:lstStyle>
            <a:lvl1pPr algn="l">
              <a:buNone/>
              <a:defRPr sz="2100" b="0">
                <a:solidFill>
                  <a:srgbClr val="FFFFFF"/>
                </a:solidFill>
              </a:defRPr>
            </a:lvl1pPr>
          </a:lstStyle>
          <a:p>
            <a:r>
              <a:rPr lang="ru-RU"/>
              <a:t>Образец заголовка</a:t>
            </a:r>
            <a:endParaRPr lang="en-US" dirty="0"/>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p>
        </p:txBody>
      </p:sp>
      <p:sp>
        <p:nvSpPr>
          <p:cNvPr id="12" name="Date Placeholder 11"/>
          <p:cNvSpPr>
            <a:spLocks noGrp="1"/>
          </p:cNvSpPr>
          <p:nvPr>
            <p:ph type="dt" sz="half" idx="10"/>
          </p:nvPr>
        </p:nvSpPr>
        <p:spPr>
          <a:xfrm>
            <a:off x="6248400" y="4686300"/>
            <a:ext cx="2667000" cy="273844"/>
          </a:xfrm>
        </p:spPr>
        <p:txBody>
          <a:bodyPr rtlCol="0"/>
          <a:lstStyle/>
          <a:p>
            <a:endParaRPr lang="en-US"/>
          </a:p>
        </p:txBody>
      </p:sp>
      <p:sp>
        <p:nvSpPr>
          <p:cNvPr id="13" name="Slide Number Placeholder 12"/>
          <p:cNvSpPr>
            <a:spLocks noGrp="1"/>
          </p:cNvSpPr>
          <p:nvPr>
            <p:ph type="sldNum" sz="quarter" idx="11"/>
          </p:nvPr>
        </p:nvSpPr>
        <p:spPr>
          <a:xfrm>
            <a:off x="0" y="3500437"/>
            <a:ext cx="1447800" cy="497684"/>
          </a:xfrm>
          <a:prstGeom prst="rect">
            <a:avLst/>
          </a:prstGeom>
        </p:spPr>
        <p:txBody>
          <a:bodyPr rtlCol="0"/>
          <a:lstStyle>
            <a:lvl1pPr>
              <a:defRPr sz="2100"/>
            </a:lvl1pPr>
          </a:lstStyle>
          <a:p>
            <a:pPr algn="ctr"/>
            <a:fld id="{1AD93096-5B34-4342-9326-69289CEAE4C2}" type="slidenum">
              <a:rPr lang="en-US" smtClean="0"/>
              <a:pPr algn="ctr"/>
              <a:t>‹#›</a:t>
            </a:fld>
            <a:endParaRPr lang="en-US" sz="2100" dirty="0"/>
          </a:p>
        </p:txBody>
      </p:sp>
      <p:sp>
        <p:nvSpPr>
          <p:cNvPr id="14" name="Footer Placeholder 13"/>
          <p:cNvSpPr>
            <a:spLocks noGrp="1"/>
          </p:cNvSpPr>
          <p:nvPr>
            <p:ph type="ftr" sz="quarter" idx="12"/>
          </p:nvPr>
        </p:nvSpPr>
        <p:spPr>
          <a:xfrm>
            <a:off x="1600200" y="4686156"/>
            <a:ext cx="4572000" cy="273844"/>
          </a:xfrm>
        </p:spPr>
        <p:txBody>
          <a:bodyPr rtlCol="0"/>
          <a:lstStyle/>
          <a:p>
            <a:endParaRPr lang="en-US" dirty="0"/>
          </a:p>
        </p:txBody>
      </p:sp>
      <p:sp>
        <p:nvSpPr>
          <p:cNvPr id="3" name="Picture Placeholder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2400"/>
            </a:lvl1pPr>
          </a:lstStyle>
          <a:p>
            <a:r>
              <a:rPr lang="ru-RU"/>
              <a:t>Вставка рисунка</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200150"/>
            <a:ext cx="8153400" cy="3394710"/>
          </a:xfrm>
          <a:prstGeom prst="rect">
            <a:avLst/>
          </a:prstGeom>
        </p:spPr>
        <p:txBody>
          <a:bodyPr vert="horz">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a:defRPr sz="1050">
                <a:solidFill>
                  <a:schemeClr val="tx2"/>
                </a:solidFill>
                <a:latin typeface="Segoe UI"/>
                <a:cs typeface="Segoe UI"/>
              </a:defRPr>
            </a:lvl1pPr>
          </a:lstStyle>
          <a:p>
            <a:endParaRPr lang="en-US" dirty="0"/>
          </a:p>
        </p:txBody>
      </p:sp>
      <p:sp>
        <p:nvSpPr>
          <p:cNvPr id="3" name="Footer Placeholder 2"/>
          <p:cNvSpPr>
            <a:spLocks noGrp="1"/>
          </p:cNvSpPr>
          <p:nvPr>
            <p:ph type="ftr" sz="quarter" idx="3"/>
          </p:nvPr>
        </p:nvSpPr>
        <p:spPr>
          <a:xfrm>
            <a:off x="609603" y="4686156"/>
            <a:ext cx="5421083" cy="273844"/>
          </a:xfrm>
          <a:prstGeom prst="rect">
            <a:avLst/>
          </a:prstGeom>
        </p:spPr>
        <p:txBody>
          <a:bodyPr vert="horz" anchor="ctr"/>
          <a:lstStyle>
            <a:lvl1pPr algn="r">
              <a:defRPr sz="1050">
                <a:solidFill>
                  <a:schemeClr val="tx2"/>
                </a:solidFill>
                <a:latin typeface="Segoe UI"/>
                <a:cs typeface="Segoe UI"/>
              </a:defRPr>
            </a:lvl1pPr>
          </a:lstStyle>
          <a:p>
            <a:endParaRPr lang="en-US" dirty="0"/>
          </a:p>
        </p:txBody>
      </p:sp>
      <p:sp>
        <p:nvSpPr>
          <p:cNvPr id="7" name="Rectangle 6"/>
          <p:cNvSpPr/>
          <p:nvPr userDrawn="1"/>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latin typeface="Segoe UI"/>
              <a:cs typeface="Segoe UI"/>
            </a:endParaRPr>
          </a:p>
        </p:txBody>
      </p:sp>
      <p:sp>
        <p:nvSpPr>
          <p:cNvPr id="2" name="Заголовок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ru-RU" dirty="0"/>
              <a:t>Образец заголовка</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l" rtl="0" eaLnBrk="1" latinLnBrk="0" hangingPunct="1">
        <a:spcBef>
          <a:spcPct val="0"/>
        </a:spcBef>
        <a:buNone/>
        <a:defRPr sz="3300" b="1" kern="1200">
          <a:solidFill>
            <a:srgbClr val="0087CD"/>
          </a:solidFill>
          <a:effectLst/>
          <a:latin typeface="Segoe UI"/>
          <a:ea typeface="+mj-ea"/>
          <a:cs typeface="Segoe UI"/>
        </a:defRPr>
      </a:lvl1pPr>
    </p:titleStyle>
    <p:bodyStyle>
      <a:lvl1pPr marL="334558" indent="-334558" algn="l" rtl="0" eaLnBrk="1" latinLnBrk="0" hangingPunct="1">
        <a:lnSpc>
          <a:spcPct val="120000"/>
        </a:lnSpc>
        <a:spcBef>
          <a:spcPts val="900"/>
        </a:spcBef>
        <a:spcAft>
          <a:spcPts val="900"/>
        </a:spcAft>
        <a:buClr>
          <a:srgbClr val="9F9F9F"/>
        </a:buClr>
        <a:buSzPct val="100000"/>
        <a:buFont typeface="Wingdings" charset="2"/>
        <a:buChar char="v"/>
        <a:defRPr sz="2175" kern="1200">
          <a:solidFill>
            <a:schemeClr val="tx1">
              <a:lumMod val="85000"/>
              <a:lumOff val="15000"/>
            </a:schemeClr>
          </a:solidFill>
          <a:latin typeface="Segoe UI"/>
          <a:ea typeface="+mn-ea"/>
          <a:cs typeface="Segoe UI"/>
        </a:defRPr>
      </a:lvl1pPr>
      <a:lvl2pPr marL="480048" indent="-205735" algn="l" rtl="0" eaLnBrk="1" latinLnBrk="0" hangingPunct="1">
        <a:lnSpc>
          <a:spcPct val="120000"/>
        </a:lnSpc>
        <a:spcBef>
          <a:spcPts val="900"/>
        </a:spcBef>
        <a:spcAft>
          <a:spcPts val="900"/>
        </a:spcAft>
        <a:buClr>
          <a:srgbClr val="BFBBBA"/>
        </a:buClr>
        <a:buSzPct val="70000"/>
        <a:buFont typeface="Wingdings 2"/>
        <a:buChar char=""/>
        <a:defRPr sz="1950" kern="1200">
          <a:solidFill>
            <a:schemeClr val="tx1">
              <a:lumMod val="85000"/>
              <a:lumOff val="15000"/>
            </a:schemeClr>
          </a:solidFill>
          <a:latin typeface="Segoe UI"/>
          <a:ea typeface="+mn-ea"/>
          <a:cs typeface="Segoe UI"/>
        </a:defRPr>
      </a:lvl2pPr>
      <a:lvl3pPr marL="685783" indent="-171446" algn="l" rtl="0" eaLnBrk="1" latinLnBrk="0" hangingPunct="1">
        <a:lnSpc>
          <a:spcPct val="120000"/>
        </a:lnSpc>
        <a:spcBef>
          <a:spcPts val="900"/>
        </a:spcBef>
        <a:spcAft>
          <a:spcPts val="900"/>
        </a:spcAft>
        <a:buClr>
          <a:schemeClr val="accent2"/>
        </a:buClr>
        <a:buSzPct val="75000"/>
        <a:buFont typeface="Wingdings"/>
        <a:buChar char=""/>
        <a:defRPr sz="1725" kern="1200">
          <a:solidFill>
            <a:schemeClr val="tx1">
              <a:lumMod val="85000"/>
              <a:lumOff val="15000"/>
            </a:schemeClr>
          </a:solidFill>
          <a:latin typeface="Segoe UI"/>
          <a:ea typeface="+mn-ea"/>
          <a:cs typeface="Segoe UI"/>
        </a:defRPr>
      </a:lvl3pPr>
      <a:lvl4pPr marL="1028675" indent="-171446" algn="l" rtl="0" eaLnBrk="1" latinLnBrk="0" hangingPunct="1">
        <a:lnSpc>
          <a:spcPct val="120000"/>
        </a:lnSpc>
        <a:spcBef>
          <a:spcPts val="900"/>
        </a:spcBef>
        <a:spcAft>
          <a:spcPts val="900"/>
        </a:spcAft>
        <a:buClr>
          <a:schemeClr val="accent3"/>
        </a:buClr>
        <a:buSzPct val="75000"/>
        <a:buFont typeface="Wingdings"/>
        <a:buChar char=""/>
        <a:defRPr sz="1500" kern="1200">
          <a:solidFill>
            <a:schemeClr val="tx1">
              <a:lumMod val="85000"/>
              <a:lumOff val="15000"/>
            </a:schemeClr>
          </a:solidFill>
          <a:latin typeface="Segoe UI"/>
          <a:ea typeface="+mn-ea"/>
          <a:cs typeface="Segoe UI"/>
        </a:defRPr>
      </a:lvl4pPr>
      <a:lvl5pPr marL="1371566" indent="-171446" algn="l" rtl="0" eaLnBrk="1" latinLnBrk="0" hangingPunct="1">
        <a:lnSpc>
          <a:spcPct val="120000"/>
        </a:lnSpc>
        <a:spcBef>
          <a:spcPts val="900"/>
        </a:spcBef>
        <a:spcAft>
          <a:spcPts val="900"/>
        </a:spcAft>
        <a:buClr>
          <a:schemeClr val="accent4"/>
        </a:buClr>
        <a:buSzPct val="65000"/>
        <a:buFont typeface="Wingdings"/>
        <a:buChar char=""/>
        <a:defRPr sz="1500" kern="1200">
          <a:solidFill>
            <a:schemeClr val="tx1">
              <a:lumMod val="85000"/>
              <a:lumOff val="15000"/>
            </a:schemeClr>
          </a:solidFill>
          <a:latin typeface="Segoe UI"/>
          <a:ea typeface="+mn-ea"/>
          <a:cs typeface="Segoe UI"/>
        </a:defRPr>
      </a:lvl5pPr>
      <a:lvl6pPr marL="1577300" indent="-171446" algn="l" rtl="0" eaLnBrk="1" latinLnBrk="0" hangingPunct="1">
        <a:spcBef>
          <a:spcPct val="20000"/>
        </a:spcBef>
        <a:buClr>
          <a:schemeClr val="accent1"/>
        </a:buClr>
        <a:buFont typeface="Wingdings"/>
        <a:buChar char="§"/>
        <a:defRPr sz="1350" kern="1200" baseline="0">
          <a:solidFill>
            <a:schemeClr val="tx1"/>
          </a:solidFill>
          <a:latin typeface="+mn-lt"/>
          <a:ea typeface="+mn-ea"/>
          <a:cs typeface="+mn-cs"/>
        </a:defRPr>
      </a:lvl6pPr>
      <a:lvl7pPr marL="1783036" indent="-171446" algn="l" rtl="0" eaLnBrk="1" latinLnBrk="0" hangingPunct="1">
        <a:spcBef>
          <a:spcPct val="20000"/>
        </a:spcBef>
        <a:buClr>
          <a:schemeClr val="accent2"/>
        </a:buClr>
        <a:buFont typeface="Wingdings"/>
        <a:buChar char="§"/>
        <a:defRPr sz="1350" kern="1200" baseline="0">
          <a:solidFill>
            <a:schemeClr val="tx1"/>
          </a:solidFill>
          <a:latin typeface="+mn-lt"/>
          <a:ea typeface="+mn-ea"/>
          <a:cs typeface="+mn-cs"/>
        </a:defRPr>
      </a:lvl7pPr>
      <a:lvl8pPr marL="1988771" indent="-171446" algn="l" rtl="0" eaLnBrk="1" latinLnBrk="0" hangingPunct="1">
        <a:spcBef>
          <a:spcPct val="20000"/>
        </a:spcBef>
        <a:buClr>
          <a:schemeClr val="accent3"/>
        </a:buClr>
        <a:buFont typeface="Wingdings"/>
        <a:buChar char="§"/>
        <a:defRPr sz="1350" kern="1200" baseline="0">
          <a:solidFill>
            <a:schemeClr val="tx1"/>
          </a:solidFill>
          <a:latin typeface="+mn-lt"/>
          <a:ea typeface="+mn-ea"/>
          <a:cs typeface="+mn-cs"/>
        </a:defRPr>
      </a:lvl8pPr>
      <a:lvl9pPr marL="2194505" indent="-171446" algn="l" rtl="0" eaLnBrk="1" latinLnBrk="0" hangingPunct="1">
        <a:spcBef>
          <a:spcPct val="20000"/>
        </a:spcBef>
        <a:buClr>
          <a:schemeClr val="accent4"/>
        </a:buClr>
        <a:buFont typeface="Wingdings"/>
        <a:buChar char="§"/>
        <a:defRPr sz="135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342892" algn="l" rtl="0" eaLnBrk="1" hangingPunct="1">
        <a:defRPr kern="1200">
          <a:solidFill>
            <a:schemeClr val="tx1"/>
          </a:solidFill>
          <a:latin typeface="+mn-lt"/>
          <a:ea typeface="+mn-ea"/>
          <a:cs typeface="+mn-cs"/>
        </a:defRPr>
      </a:lvl2pPr>
      <a:lvl3pPr marL="685783" algn="l" rtl="0" eaLnBrk="1" hangingPunct="1">
        <a:defRPr kern="1200">
          <a:solidFill>
            <a:schemeClr val="tx1"/>
          </a:solidFill>
          <a:latin typeface="+mn-lt"/>
          <a:ea typeface="+mn-ea"/>
          <a:cs typeface="+mn-cs"/>
        </a:defRPr>
      </a:lvl3pPr>
      <a:lvl4pPr marL="1028675" algn="l" rtl="0" eaLnBrk="1" hangingPunct="1">
        <a:defRPr kern="1200">
          <a:solidFill>
            <a:schemeClr val="tx1"/>
          </a:solidFill>
          <a:latin typeface="+mn-lt"/>
          <a:ea typeface="+mn-ea"/>
          <a:cs typeface="+mn-cs"/>
        </a:defRPr>
      </a:lvl4pPr>
      <a:lvl5pPr marL="1371566" algn="l" rtl="0" eaLnBrk="1" hangingPunct="1">
        <a:defRPr kern="1200">
          <a:solidFill>
            <a:schemeClr val="tx1"/>
          </a:solidFill>
          <a:latin typeface="+mn-lt"/>
          <a:ea typeface="+mn-ea"/>
          <a:cs typeface="+mn-cs"/>
        </a:defRPr>
      </a:lvl5pPr>
      <a:lvl6pPr marL="1714457" algn="l" rtl="0" eaLnBrk="1" hangingPunct="1">
        <a:defRPr kern="1200">
          <a:solidFill>
            <a:schemeClr val="tx1"/>
          </a:solidFill>
          <a:latin typeface="+mn-lt"/>
          <a:ea typeface="+mn-ea"/>
          <a:cs typeface="+mn-cs"/>
        </a:defRPr>
      </a:lvl6pPr>
      <a:lvl7pPr marL="2057348" algn="l" rtl="0" eaLnBrk="1" hangingPunct="1">
        <a:defRPr kern="1200">
          <a:solidFill>
            <a:schemeClr val="tx1"/>
          </a:solidFill>
          <a:latin typeface="+mn-lt"/>
          <a:ea typeface="+mn-ea"/>
          <a:cs typeface="+mn-cs"/>
        </a:defRPr>
      </a:lvl7pPr>
      <a:lvl8pPr marL="2400240" algn="l" rtl="0" eaLnBrk="1" hangingPunct="1">
        <a:defRPr kern="1200">
          <a:solidFill>
            <a:schemeClr val="tx1"/>
          </a:solidFill>
          <a:latin typeface="+mn-lt"/>
          <a:ea typeface="+mn-ea"/>
          <a:cs typeface="+mn-cs"/>
        </a:defRPr>
      </a:lvl8pPr>
      <a:lvl9pPr marL="2743132"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A479B21-23B8-6443-ABF0-C49DDAE7F4CE}" type="slidenum">
              <a:rPr lang="ru-RU" smtClean="0"/>
              <a:t>‹#›</a:t>
            </a:fld>
            <a:endParaRPr lang="ru-RU"/>
          </a:p>
        </p:txBody>
      </p:sp>
    </p:spTree>
    <p:extLst>
      <p:ext uri="{BB962C8B-B14F-4D97-AF65-F5344CB8AC3E}">
        <p14:creationId xmlns:p14="http://schemas.microsoft.com/office/powerpoint/2010/main" val="15493144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dt="0"/>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ru-RU"/>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7.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6.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7.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6.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consultantplus://offline/ref=9B673C62F50ACB6D6C4C1417E8B0272A6D5E5E7C1C14C8B17AEF0C6A09B751469033A2C615D89C92537B2160MCP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1F24F50F-30B1-4B42-B791-F6E3234FC3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extBox 13">
            <a:extLst>
              <a:ext uri="{FF2B5EF4-FFF2-40B4-BE49-F238E27FC236}">
                <a16:creationId xmlns:a16="http://schemas.microsoft.com/office/drawing/2014/main" id="{2D097E52-4A10-4965-ABDB-D5AA1AEFF74F}"/>
              </a:ext>
            </a:extLst>
          </p:cNvPr>
          <p:cNvSpPr txBox="1"/>
          <p:nvPr/>
        </p:nvSpPr>
        <p:spPr>
          <a:xfrm>
            <a:off x="1223628" y="422238"/>
            <a:ext cx="6696744" cy="4299023"/>
          </a:xfrm>
          <a:prstGeom prst="rect">
            <a:avLst/>
          </a:prstGeom>
          <a:solidFill>
            <a:srgbClr val="FFFDE6"/>
          </a:solidFill>
        </p:spPr>
        <p:txBody>
          <a:bodyPr wrap="square" rtlCol="0">
            <a:spAutoFit/>
          </a:bodyPr>
          <a:lstStyle/>
          <a:p>
            <a:endParaRPr lang="ru-RU" dirty="0"/>
          </a:p>
        </p:txBody>
      </p:sp>
      <p:sp>
        <p:nvSpPr>
          <p:cNvPr id="2" name="Прямоугольник 1"/>
          <p:cNvSpPr/>
          <p:nvPr/>
        </p:nvSpPr>
        <p:spPr>
          <a:xfrm>
            <a:off x="3653418" y="717144"/>
            <a:ext cx="2088232" cy="307777"/>
          </a:xfrm>
          <a:prstGeom prst="rect">
            <a:avLst/>
          </a:prstGeom>
          <a:noFill/>
        </p:spPr>
        <p:txBody>
          <a:bodyPr wrap="square">
            <a:spAutoFit/>
          </a:bodyPr>
          <a:lstStyle/>
          <a:p>
            <a:pPr algn="ctr"/>
            <a:r>
              <a:rPr lang="ru-RU" sz="1400" dirty="0">
                <a:solidFill>
                  <a:schemeClr val="bg1">
                    <a:lumMod val="50000"/>
                  </a:schemeClr>
                </a:solidFill>
                <a:latin typeface="Georgia" charset="0"/>
                <a:ea typeface="Georgia" charset="0"/>
                <a:cs typeface="Georgia" charset="0"/>
              </a:rPr>
              <a:t>28 ноября 2018 года</a:t>
            </a:r>
          </a:p>
        </p:txBody>
      </p:sp>
      <p:sp>
        <p:nvSpPr>
          <p:cNvPr id="6" name="Прямоугольник 5"/>
          <p:cNvSpPr/>
          <p:nvPr/>
        </p:nvSpPr>
        <p:spPr>
          <a:xfrm>
            <a:off x="1765660" y="1342995"/>
            <a:ext cx="5616624" cy="2062103"/>
          </a:xfrm>
          <a:prstGeom prst="rect">
            <a:avLst/>
          </a:prstGeom>
          <a:noFill/>
        </p:spPr>
        <p:txBody>
          <a:bodyPr wrap="square">
            <a:spAutoFit/>
          </a:bodyPr>
          <a:lstStyle/>
          <a:p>
            <a:pPr algn="ctr"/>
            <a:r>
              <a:rPr lang="ru-RU" sz="2800" b="1" dirty="0">
                <a:solidFill>
                  <a:schemeClr val="tx1">
                    <a:lumMod val="85000"/>
                    <a:lumOff val="15000"/>
                  </a:schemeClr>
                </a:solidFill>
                <a:latin typeface="Segoe UI" charset="0"/>
                <a:ea typeface="Segoe UI" charset="0"/>
                <a:cs typeface="Segoe UI" charset="0"/>
              </a:rPr>
              <a:t>БАНКИ И </a:t>
            </a:r>
            <a:r>
              <a:rPr lang="ru-RU" sz="2800" b="1">
                <a:solidFill>
                  <a:schemeClr val="tx1">
                    <a:lumMod val="85000"/>
                    <a:lumOff val="15000"/>
                  </a:schemeClr>
                </a:solidFill>
                <a:latin typeface="Segoe UI" charset="0"/>
                <a:ea typeface="Segoe UI" charset="0"/>
                <a:cs typeface="Segoe UI" charset="0"/>
              </a:rPr>
              <a:t>НАЛОГОВЫЙ КОНТРОЛЬ: </a:t>
            </a:r>
            <a:endParaRPr lang="ru-RU" sz="2800" b="1" dirty="0">
              <a:solidFill>
                <a:schemeClr val="tx1">
                  <a:lumMod val="85000"/>
                  <a:lumOff val="15000"/>
                </a:schemeClr>
              </a:solidFill>
              <a:latin typeface="Segoe UI" charset="0"/>
              <a:ea typeface="Segoe UI" charset="0"/>
              <a:cs typeface="Segoe UI" charset="0"/>
            </a:endParaRPr>
          </a:p>
          <a:p>
            <a:pPr algn="ctr"/>
            <a:endParaRPr lang="ru-RU" sz="2400" b="1" dirty="0">
              <a:solidFill>
                <a:schemeClr val="tx1">
                  <a:lumMod val="85000"/>
                  <a:lumOff val="15000"/>
                </a:schemeClr>
              </a:solidFill>
              <a:latin typeface="Segoe UI" charset="0"/>
              <a:ea typeface="Segoe UI" charset="0"/>
              <a:cs typeface="Segoe UI" charset="0"/>
            </a:endParaRPr>
          </a:p>
          <a:p>
            <a:pPr algn="ctr"/>
            <a:r>
              <a:rPr lang="ru-RU" sz="2400" b="1" dirty="0">
                <a:solidFill>
                  <a:schemeClr val="tx1">
                    <a:lumMod val="85000"/>
                    <a:lumOff val="15000"/>
                  </a:schemeClr>
                </a:solidFill>
                <a:latin typeface="Segoe UI" charset="0"/>
                <a:ea typeface="Segoe UI" charset="0"/>
                <a:cs typeface="Segoe UI" charset="0"/>
              </a:rPr>
              <a:t>АКТУАЛЬНАЯ ПРАКТИКА </a:t>
            </a:r>
          </a:p>
          <a:p>
            <a:pPr algn="ctr"/>
            <a:r>
              <a:rPr lang="ru-RU" sz="2400" b="1" dirty="0">
                <a:solidFill>
                  <a:schemeClr val="tx1">
                    <a:lumMod val="85000"/>
                    <a:lumOff val="15000"/>
                  </a:schemeClr>
                </a:solidFill>
                <a:latin typeface="Segoe UI" charset="0"/>
                <a:ea typeface="Segoe UI" charset="0"/>
                <a:cs typeface="Segoe UI" charset="0"/>
              </a:rPr>
              <a:t>И ОСНОВНЫЕ ТЕНДЕНЦИИ</a:t>
            </a:r>
            <a:endParaRPr lang="ru-RU" sz="1600" b="1" dirty="0">
              <a:solidFill>
                <a:schemeClr val="tx1">
                  <a:lumMod val="85000"/>
                  <a:lumOff val="15000"/>
                </a:schemeClr>
              </a:solidFill>
              <a:latin typeface="Segoe UI" charset="0"/>
              <a:ea typeface="Segoe UI" charset="0"/>
              <a:cs typeface="Segoe UI" charset="0"/>
            </a:endParaRPr>
          </a:p>
        </p:txBody>
      </p:sp>
      <p:pic>
        <p:nvPicPr>
          <p:cNvPr id="8" name="Изображение 7"/>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6277830" y="577685"/>
            <a:ext cx="1394644" cy="293348"/>
          </a:xfrm>
          <a:prstGeom prst="rect">
            <a:avLst/>
          </a:prstGeom>
          <a:solidFill>
            <a:srgbClr val="FFFDE6"/>
          </a:solidFill>
          <a:ln>
            <a:noFill/>
          </a:ln>
        </p:spPr>
      </p:pic>
      <p:sp>
        <p:nvSpPr>
          <p:cNvPr id="5" name="Прямоугольник 4"/>
          <p:cNvSpPr/>
          <p:nvPr/>
        </p:nvSpPr>
        <p:spPr>
          <a:xfrm>
            <a:off x="2771800" y="3612197"/>
            <a:ext cx="3834680" cy="877163"/>
          </a:xfrm>
          <a:prstGeom prst="rect">
            <a:avLst/>
          </a:prstGeom>
          <a:solidFill>
            <a:srgbClr val="FFFDE6"/>
          </a:solidFill>
        </p:spPr>
        <p:txBody>
          <a:bodyPr wrap="square">
            <a:spAutoFit/>
          </a:bodyPr>
          <a:lstStyle/>
          <a:p>
            <a:pPr algn="ctr"/>
            <a:r>
              <a:rPr lang="ru-RU" sz="1700" dirty="0">
                <a:solidFill>
                  <a:srgbClr val="0087CD"/>
                </a:solidFill>
                <a:latin typeface="Georgia" charset="0"/>
                <a:ea typeface="Georgia" charset="0"/>
                <a:cs typeface="Georgia" charset="0"/>
              </a:rPr>
              <a:t>Алексей Яковлев</a:t>
            </a:r>
          </a:p>
          <a:p>
            <a:pPr algn="ctr"/>
            <a:r>
              <a:rPr lang="ru-RU" sz="1700" dirty="0">
                <a:solidFill>
                  <a:srgbClr val="0087CD"/>
                </a:solidFill>
                <a:latin typeface="Georgia" charset="0"/>
                <a:ea typeface="Georgia" charset="0"/>
                <a:cs typeface="Georgia" charset="0"/>
              </a:rPr>
              <a:t>Руководитель налоговой практики,</a:t>
            </a:r>
          </a:p>
          <a:p>
            <a:pPr algn="ctr"/>
            <a:r>
              <a:rPr lang="ru-RU" sz="1700" dirty="0">
                <a:solidFill>
                  <a:srgbClr val="0087CD"/>
                </a:solidFill>
                <a:latin typeface="Georgia" charset="0"/>
                <a:ea typeface="Georgia" charset="0"/>
                <a:cs typeface="Georgia" charset="0"/>
              </a:rPr>
              <a:t>Адвокат</a:t>
            </a:r>
          </a:p>
        </p:txBody>
      </p:sp>
      <p:pic>
        <p:nvPicPr>
          <p:cNvPr id="9" name="Рисунок 8">
            <a:extLst>
              <a:ext uri="{FF2B5EF4-FFF2-40B4-BE49-F238E27FC236}">
                <a16:creationId xmlns:a16="http://schemas.microsoft.com/office/drawing/2014/main" id="{C88B192A-135C-4055-88C1-F2F3339D76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1526" y="430456"/>
            <a:ext cx="1704975" cy="723900"/>
          </a:xfrm>
          <a:prstGeom prst="rect">
            <a:avLst/>
          </a:prstGeom>
          <a:solidFill>
            <a:srgbClr val="FFFDE6"/>
          </a:solidFill>
        </p:spPr>
      </p:pic>
    </p:spTree>
    <p:extLst>
      <p:ext uri="{BB962C8B-B14F-4D97-AF65-F5344CB8AC3E}">
        <p14:creationId xmlns:p14="http://schemas.microsoft.com/office/powerpoint/2010/main" val="150346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195486"/>
            <a:ext cx="8153400" cy="792088"/>
          </a:xfrm>
        </p:spPr>
        <p:txBody>
          <a:bodyPr>
            <a:normAutofit fontScale="90000"/>
          </a:bodyPr>
          <a:lstStyle/>
          <a:p>
            <a:r>
              <a:rPr lang="ru-RU" sz="3600" dirty="0"/>
              <a:t>Истребование документов у банков </a:t>
            </a:r>
            <a:r>
              <a:rPr lang="ru-RU" sz="2700" b="0" i="1" dirty="0">
                <a:solidFill>
                  <a:schemeClr val="bg1">
                    <a:lumMod val="65000"/>
                  </a:schemeClr>
                </a:solidFill>
              </a:rPr>
              <a:t>правовое регулирование</a:t>
            </a:r>
          </a:p>
        </p:txBody>
      </p:sp>
      <p:sp>
        <p:nvSpPr>
          <p:cNvPr id="3" name="Объект 2"/>
          <p:cNvSpPr>
            <a:spLocks noGrp="1"/>
          </p:cNvSpPr>
          <p:nvPr>
            <p:ph sz="quarter" idx="1"/>
          </p:nvPr>
        </p:nvSpPr>
        <p:spPr>
          <a:xfrm>
            <a:off x="612648" y="1200150"/>
            <a:ext cx="5399512" cy="3531840"/>
          </a:xfrm>
        </p:spPr>
        <p:txBody>
          <a:bodyPr>
            <a:noAutofit/>
          </a:bodyPr>
          <a:lstStyle/>
          <a:p>
            <a:pPr marL="0" indent="0">
              <a:lnSpc>
                <a:spcPct val="100000"/>
              </a:lnSpc>
              <a:spcBef>
                <a:spcPts val="600"/>
              </a:spcBef>
              <a:spcAft>
                <a:spcPts val="600"/>
              </a:spcAft>
              <a:buNone/>
            </a:pPr>
            <a:r>
              <a:rPr lang="ru-RU" sz="1900" b="1" dirty="0"/>
              <a:t>(!) пункт 2 ст. 93.1 НК РФ: </a:t>
            </a:r>
          </a:p>
          <a:p>
            <a:pPr marL="0" indent="0">
              <a:lnSpc>
                <a:spcPct val="100000"/>
              </a:lnSpc>
              <a:spcBef>
                <a:spcPts val="600"/>
              </a:spcBef>
              <a:spcAft>
                <a:spcPts val="600"/>
              </a:spcAft>
              <a:buNone/>
            </a:pPr>
            <a:r>
              <a:rPr lang="ru-RU" sz="1900" dirty="0"/>
              <a:t>В случае, если вне рамок проведения налоговых проверок у налоговых органов возникает обоснованная необходимость получения </a:t>
            </a:r>
            <a:r>
              <a:rPr lang="ru-RU" sz="1900" b="1" dirty="0">
                <a:solidFill>
                  <a:srgbClr val="002060"/>
                </a:solidFill>
              </a:rPr>
              <a:t>документов (информации) относительно конкретной сделки</a:t>
            </a:r>
            <a:r>
              <a:rPr lang="ru-RU" sz="1900" dirty="0"/>
              <a:t>, должностное лицо налогового органа вправе истребовать эти документы (информацию) у участников этой сделки или у иных лиц, располагающих документами (информацией) </a:t>
            </a:r>
            <a:r>
              <a:rPr lang="ru-RU" sz="1900" b="1" dirty="0">
                <a:solidFill>
                  <a:srgbClr val="002060"/>
                </a:solidFill>
              </a:rPr>
              <a:t>об этой сделке</a:t>
            </a:r>
            <a:r>
              <a:rPr lang="ru-RU" sz="1900" dirty="0"/>
              <a:t>.</a:t>
            </a:r>
          </a:p>
          <a:p>
            <a:pPr marL="0" indent="0">
              <a:lnSpc>
                <a:spcPct val="100000"/>
              </a:lnSpc>
              <a:spcBef>
                <a:spcPts val="600"/>
              </a:spcBef>
              <a:spcAft>
                <a:spcPts val="600"/>
              </a:spcAft>
              <a:buNone/>
            </a:pPr>
            <a:endParaRPr lang="ru-RU" sz="1900" b="1" dirty="0"/>
          </a:p>
        </p:txBody>
      </p:sp>
      <p:sp>
        <p:nvSpPr>
          <p:cNvPr id="5" name="Нижний колонтитул 4">
            <a:extLst>
              <a:ext uri="{FF2B5EF4-FFF2-40B4-BE49-F238E27FC236}">
                <a16:creationId xmlns:a16="http://schemas.microsoft.com/office/drawing/2014/main" id="{77C0CD66-E478-4390-B5AC-F63F07381118}"/>
              </a:ext>
            </a:extLst>
          </p:cNvPr>
          <p:cNvSpPr>
            <a:spLocks noGrp="1"/>
          </p:cNvSpPr>
          <p:nvPr>
            <p:ph type="ftr" sz="quarter" idx="11"/>
          </p:nvPr>
        </p:nvSpPr>
        <p:spPr>
          <a:xfrm>
            <a:off x="8460432" y="4674170"/>
            <a:ext cx="450574" cy="273844"/>
          </a:xfrm>
        </p:spPr>
        <p:txBody>
          <a:bodyPr/>
          <a:lstStyle/>
          <a:p>
            <a:fld id="{BE3A326A-0933-4CCA-BF24-0F1B481163D8}" type="slidenum">
              <a:rPr lang="en-US" smtClean="0"/>
              <a:t>10</a:t>
            </a:fld>
            <a:endParaRPr lang="en-US" dirty="0"/>
          </a:p>
        </p:txBody>
      </p:sp>
      <p:pic>
        <p:nvPicPr>
          <p:cNvPr id="6" name="Рисунок 5" descr="Рукопожатие">
            <a:extLst>
              <a:ext uri="{FF2B5EF4-FFF2-40B4-BE49-F238E27FC236}">
                <a16:creationId xmlns:a16="http://schemas.microsoft.com/office/drawing/2014/main" id="{86162403-C65F-417F-A2E3-2A8B5EF5B4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23496" y="2101014"/>
            <a:ext cx="1634480" cy="1584176"/>
          </a:xfrm>
          <a:prstGeom prst="rect">
            <a:avLst/>
          </a:prstGeom>
        </p:spPr>
      </p:pic>
    </p:spTree>
    <p:extLst>
      <p:ext uri="{BB962C8B-B14F-4D97-AF65-F5344CB8AC3E}">
        <p14:creationId xmlns:p14="http://schemas.microsoft.com/office/powerpoint/2010/main" val="897046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195486"/>
            <a:ext cx="8153400" cy="792088"/>
          </a:xfrm>
        </p:spPr>
        <p:txBody>
          <a:bodyPr>
            <a:normAutofit fontScale="90000"/>
          </a:bodyPr>
          <a:lstStyle/>
          <a:p>
            <a:r>
              <a:rPr lang="ru-RU" sz="3600" dirty="0"/>
              <a:t>Истребование документов у банков</a:t>
            </a:r>
            <a:br>
              <a:rPr lang="ru-RU" sz="3600" dirty="0"/>
            </a:br>
            <a:r>
              <a:rPr lang="ru-RU" sz="2700" b="0" i="1" dirty="0">
                <a:solidFill>
                  <a:schemeClr val="bg1">
                    <a:lumMod val="65000"/>
                  </a:schemeClr>
                </a:solidFill>
              </a:rPr>
              <a:t>типичная ситуация</a:t>
            </a:r>
          </a:p>
        </p:txBody>
      </p:sp>
      <p:sp>
        <p:nvSpPr>
          <p:cNvPr id="5" name="Нижний колонтитул 4">
            <a:extLst>
              <a:ext uri="{FF2B5EF4-FFF2-40B4-BE49-F238E27FC236}">
                <a16:creationId xmlns:a16="http://schemas.microsoft.com/office/drawing/2014/main" id="{77C0CD66-E478-4390-B5AC-F63F07381118}"/>
              </a:ext>
            </a:extLst>
          </p:cNvPr>
          <p:cNvSpPr>
            <a:spLocks noGrp="1"/>
          </p:cNvSpPr>
          <p:nvPr>
            <p:ph type="ftr" sz="quarter" idx="11"/>
          </p:nvPr>
        </p:nvSpPr>
        <p:spPr>
          <a:xfrm>
            <a:off x="8460432" y="4674170"/>
            <a:ext cx="450574" cy="273844"/>
          </a:xfrm>
        </p:spPr>
        <p:txBody>
          <a:bodyPr/>
          <a:lstStyle/>
          <a:p>
            <a:fld id="{BE3A326A-0933-4CCA-BF24-0F1B481163D8}" type="slidenum">
              <a:rPr lang="en-US" smtClean="0"/>
              <a:t>11</a:t>
            </a:fld>
            <a:endParaRPr lang="en-US" dirty="0"/>
          </a:p>
        </p:txBody>
      </p:sp>
      <p:pic>
        <p:nvPicPr>
          <p:cNvPr id="6" name="Рисунок 5" descr="Сейф">
            <a:extLst>
              <a:ext uri="{FF2B5EF4-FFF2-40B4-BE49-F238E27FC236}">
                <a16:creationId xmlns:a16="http://schemas.microsoft.com/office/drawing/2014/main" id="{40B2BCA6-76AF-4FE4-ACBD-9072C69AB9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1584" y="1615197"/>
            <a:ext cx="1224135" cy="1093555"/>
          </a:xfrm>
          <a:prstGeom prst="rect">
            <a:avLst/>
          </a:prstGeom>
        </p:spPr>
      </p:pic>
      <p:pic>
        <p:nvPicPr>
          <p:cNvPr id="8" name="Рисунок 7" descr="Фабрика">
            <a:extLst>
              <a:ext uri="{FF2B5EF4-FFF2-40B4-BE49-F238E27FC236}">
                <a16:creationId xmlns:a16="http://schemas.microsoft.com/office/drawing/2014/main" id="{CCC77E63-3A8A-4BF6-B2B0-80E69696F3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56961" y="3437640"/>
            <a:ext cx="1389856" cy="1236530"/>
          </a:xfrm>
          <a:prstGeom prst="rect">
            <a:avLst/>
          </a:prstGeom>
        </p:spPr>
      </p:pic>
      <p:pic>
        <p:nvPicPr>
          <p:cNvPr id="10" name="Рисунок 9" descr="Пробирки">
            <a:extLst>
              <a:ext uri="{FF2B5EF4-FFF2-40B4-BE49-F238E27FC236}">
                <a16:creationId xmlns:a16="http://schemas.microsoft.com/office/drawing/2014/main" id="{C7383093-7D4A-4E07-A8D1-23AFB30A9D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21059" y="3356532"/>
            <a:ext cx="1161671" cy="1317637"/>
          </a:xfrm>
          <a:prstGeom prst="rect">
            <a:avLst/>
          </a:prstGeom>
        </p:spPr>
      </p:pic>
      <p:sp>
        <p:nvSpPr>
          <p:cNvPr id="11" name="Облачко с текстом: овальное 10">
            <a:extLst>
              <a:ext uri="{FF2B5EF4-FFF2-40B4-BE49-F238E27FC236}">
                <a16:creationId xmlns:a16="http://schemas.microsoft.com/office/drawing/2014/main" id="{91A2A22A-F60A-40D9-B2FC-8E728593ADD7}"/>
              </a:ext>
            </a:extLst>
          </p:cNvPr>
          <p:cNvSpPr/>
          <p:nvPr/>
        </p:nvSpPr>
        <p:spPr>
          <a:xfrm>
            <a:off x="5873368" y="1151168"/>
            <a:ext cx="1331556" cy="648072"/>
          </a:xfrm>
          <a:prstGeom prst="wedgeEllipseCallout">
            <a:avLst>
              <a:gd name="adj1" fmla="val 78830"/>
              <a:gd name="adj2" fmla="val 42120"/>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a:solidFill>
                  <a:schemeClr val="tx1"/>
                </a:solidFill>
              </a:rPr>
              <a:t>Банк</a:t>
            </a:r>
          </a:p>
        </p:txBody>
      </p:sp>
      <p:sp>
        <p:nvSpPr>
          <p:cNvPr id="12" name="Облачко с текстом: овальное 11">
            <a:extLst>
              <a:ext uri="{FF2B5EF4-FFF2-40B4-BE49-F238E27FC236}">
                <a16:creationId xmlns:a16="http://schemas.microsoft.com/office/drawing/2014/main" id="{1DDDFBBC-475B-4226-A6E0-B1B843CC1786}"/>
              </a:ext>
            </a:extLst>
          </p:cNvPr>
          <p:cNvSpPr/>
          <p:nvPr/>
        </p:nvSpPr>
        <p:spPr>
          <a:xfrm>
            <a:off x="7152830" y="3764658"/>
            <a:ext cx="1389856" cy="665854"/>
          </a:xfrm>
          <a:prstGeom prst="wedgeEllipseCallout">
            <a:avLst>
              <a:gd name="adj1" fmla="val -75188"/>
              <a:gd name="adj2" fmla="val 165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i="1" dirty="0">
                <a:solidFill>
                  <a:schemeClr val="tx1"/>
                </a:solidFill>
              </a:rPr>
              <a:t>Клиент Банка</a:t>
            </a:r>
          </a:p>
        </p:txBody>
      </p:sp>
      <p:sp>
        <p:nvSpPr>
          <p:cNvPr id="13" name="Стрелка: влево-вправо 12">
            <a:extLst>
              <a:ext uri="{FF2B5EF4-FFF2-40B4-BE49-F238E27FC236}">
                <a16:creationId xmlns:a16="http://schemas.microsoft.com/office/drawing/2014/main" id="{0825BCB7-A5A8-4948-8518-662EC07368ED}"/>
              </a:ext>
            </a:extLst>
          </p:cNvPr>
          <p:cNvSpPr/>
          <p:nvPr/>
        </p:nvSpPr>
        <p:spPr>
          <a:xfrm rot="18711301">
            <a:off x="6240553" y="3090292"/>
            <a:ext cx="1684651" cy="36004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договор на РКО</a:t>
            </a:r>
            <a:endParaRPr lang="ru-RU" sz="1400" dirty="0"/>
          </a:p>
        </p:txBody>
      </p:sp>
      <p:sp>
        <p:nvSpPr>
          <p:cNvPr id="14" name="Стрелка: влево-вправо 13">
            <a:extLst>
              <a:ext uri="{FF2B5EF4-FFF2-40B4-BE49-F238E27FC236}">
                <a16:creationId xmlns:a16="http://schemas.microsoft.com/office/drawing/2014/main" id="{01797B1A-42AB-4031-92F6-5DBBA6DAFEE0}"/>
              </a:ext>
            </a:extLst>
          </p:cNvPr>
          <p:cNvSpPr/>
          <p:nvPr/>
        </p:nvSpPr>
        <p:spPr>
          <a:xfrm>
            <a:off x="3470176" y="3669652"/>
            <a:ext cx="2203650" cy="734819"/>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Договор поставки (услуг, работ)</a:t>
            </a:r>
          </a:p>
        </p:txBody>
      </p:sp>
      <p:pic>
        <p:nvPicPr>
          <p:cNvPr id="16" name="Рисунок 15" descr="Значок сотрудника">
            <a:extLst>
              <a:ext uri="{FF2B5EF4-FFF2-40B4-BE49-F238E27FC236}">
                <a16:creationId xmlns:a16="http://schemas.microsoft.com/office/drawing/2014/main" id="{55933C55-1138-47A0-9E01-E890AD0457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9614" y="1501096"/>
            <a:ext cx="1224136" cy="1159334"/>
          </a:xfrm>
          <a:prstGeom prst="rect">
            <a:avLst/>
          </a:prstGeom>
        </p:spPr>
      </p:pic>
      <p:sp>
        <p:nvSpPr>
          <p:cNvPr id="18" name="Облачко с текстом: овальное 17">
            <a:extLst>
              <a:ext uri="{FF2B5EF4-FFF2-40B4-BE49-F238E27FC236}">
                <a16:creationId xmlns:a16="http://schemas.microsoft.com/office/drawing/2014/main" id="{7FC77433-22D4-4329-9A7E-99962B3464A1}"/>
              </a:ext>
            </a:extLst>
          </p:cNvPr>
          <p:cNvSpPr/>
          <p:nvPr/>
        </p:nvSpPr>
        <p:spPr>
          <a:xfrm>
            <a:off x="337994" y="3579862"/>
            <a:ext cx="1867754" cy="765116"/>
          </a:xfrm>
          <a:prstGeom prst="wedgeEllipseCallout">
            <a:avLst>
              <a:gd name="adj1" fmla="val 59139"/>
              <a:gd name="adj2" fmla="val 1148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i="1" dirty="0">
                <a:solidFill>
                  <a:schemeClr val="tx1"/>
                </a:solidFill>
              </a:rPr>
              <a:t>Контрагент клиента</a:t>
            </a:r>
          </a:p>
        </p:txBody>
      </p:sp>
      <p:sp>
        <p:nvSpPr>
          <p:cNvPr id="19" name="Облачко с текстом: овальное 18">
            <a:extLst>
              <a:ext uri="{FF2B5EF4-FFF2-40B4-BE49-F238E27FC236}">
                <a16:creationId xmlns:a16="http://schemas.microsoft.com/office/drawing/2014/main" id="{470A6390-1DB6-4ADC-919E-F52AE72BF8AF}"/>
              </a:ext>
            </a:extLst>
          </p:cNvPr>
          <p:cNvSpPr/>
          <p:nvPr/>
        </p:nvSpPr>
        <p:spPr>
          <a:xfrm>
            <a:off x="1767574" y="1137766"/>
            <a:ext cx="1600854" cy="648072"/>
          </a:xfrm>
          <a:prstGeom prst="wedgeEllipseCallout">
            <a:avLst>
              <a:gd name="adj1" fmla="val -51495"/>
              <a:gd name="adj2" fmla="val 5384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i="1" dirty="0">
                <a:solidFill>
                  <a:schemeClr val="tx1"/>
                </a:solidFill>
              </a:rPr>
              <a:t>Налоговая инспекция</a:t>
            </a:r>
          </a:p>
        </p:txBody>
      </p:sp>
      <p:sp>
        <p:nvSpPr>
          <p:cNvPr id="20" name="Стрелка: вправо 19">
            <a:extLst>
              <a:ext uri="{FF2B5EF4-FFF2-40B4-BE49-F238E27FC236}">
                <a16:creationId xmlns:a16="http://schemas.microsoft.com/office/drawing/2014/main" id="{363E3D38-E685-4AFC-9998-0B18AFB4EA0F}"/>
              </a:ext>
            </a:extLst>
          </p:cNvPr>
          <p:cNvSpPr/>
          <p:nvPr/>
        </p:nvSpPr>
        <p:spPr>
          <a:xfrm>
            <a:off x="1763688" y="1976107"/>
            <a:ext cx="5828528" cy="46231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tx1"/>
                </a:solidFill>
              </a:rPr>
              <a:t>Требование о предоставление документов (информации)</a:t>
            </a:r>
          </a:p>
        </p:txBody>
      </p:sp>
      <p:sp>
        <p:nvSpPr>
          <p:cNvPr id="21" name="Молния 20">
            <a:extLst>
              <a:ext uri="{FF2B5EF4-FFF2-40B4-BE49-F238E27FC236}">
                <a16:creationId xmlns:a16="http://schemas.microsoft.com/office/drawing/2014/main" id="{BB090798-4B3D-4F00-8055-F7748DAC0E48}"/>
              </a:ext>
            </a:extLst>
          </p:cNvPr>
          <p:cNvSpPr/>
          <p:nvPr/>
        </p:nvSpPr>
        <p:spPr>
          <a:xfrm>
            <a:off x="5796136" y="2358793"/>
            <a:ext cx="1152128" cy="856783"/>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трелка: штриховая вправо 3">
            <a:extLst>
              <a:ext uri="{FF2B5EF4-FFF2-40B4-BE49-F238E27FC236}">
                <a16:creationId xmlns:a16="http://schemas.microsoft.com/office/drawing/2014/main" id="{9F8A5D9F-869F-475C-B37B-519B51D77423}"/>
              </a:ext>
            </a:extLst>
          </p:cNvPr>
          <p:cNvSpPr/>
          <p:nvPr/>
        </p:nvSpPr>
        <p:spPr>
          <a:xfrm rot="2976489">
            <a:off x="1395886" y="2730288"/>
            <a:ext cx="1472263" cy="743334"/>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tx1"/>
                </a:solidFill>
              </a:rPr>
              <a:t>Налоговая проверка</a:t>
            </a:r>
          </a:p>
        </p:txBody>
      </p:sp>
    </p:spTree>
    <p:extLst>
      <p:ext uri="{BB962C8B-B14F-4D97-AF65-F5344CB8AC3E}">
        <p14:creationId xmlns:p14="http://schemas.microsoft.com/office/powerpoint/2010/main" val="931445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195486"/>
            <a:ext cx="8153400" cy="792088"/>
          </a:xfrm>
        </p:spPr>
        <p:txBody>
          <a:bodyPr>
            <a:normAutofit fontScale="90000"/>
          </a:bodyPr>
          <a:lstStyle/>
          <a:p>
            <a:r>
              <a:rPr lang="ru-RU" sz="3600" dirty="0"/>
              <a:t>Истребование документов у банков</a:t>
            </a:r>
            <a:br>
              <a:rPr lang="ru-RU" sz="3600" dirty="0"/>
            </a:br>
            <a:r>
              <a:rPr lang="ru-RU" sz="2700" b="0" i="1" dirty="0">
                <a:solidFill>
                  <a:schemeClr val="bg1">
                    <a:lumMod val="65000"/>
                  </a:schemeClr>
                </a:solidFill>
              </a:rPr>
              <a:t>что запрашивается со ссылкой на ст. 93.1 НК РФ</a:t>
            </a:r>
          </a:p>
        </p:txBody>
      </p:sp>
      <p:sp>
        <p:nvSpPr>
          <p:cNvPr id="3" name="Объект 2"/>
          <p:cNvSpPr>
            <a:spLocks noGrp="1"/>
          </p:cNvSpPr>
          <p:nvPr>
            <p:ph sz="quarter" idx="1"/>
          </p:nvPr>
        </p:nvSpPr>
        <p:spPr>
          <a:xfrm>
            <a:off x="612649" y="1200150"/>
            <a:ext cx="7239000" cy="3531840"/>
          </a:xfrm>
        </p:spPr>
        <p:txBody>
          <a:bodyPr>
            <a:noAutofit/>
          </a:bodyPr>
          <a:lstStyle/>
          <a:p>
            <a:pPr marL="0" indent="0">
              <a:lnSpc>
                <a:spcPct val="100000"/>
              </a:lnSpc>
              <a:spcBef>
                <a:spcPts val="300"/>
              </a:spcBef>
              <a:spcAft>
                <a:spcPts val="300"/>
              </a:spcAft>
              <a:buNone/>
            </a:pPr>
            <a:r>
              <a:rPr lang="ru-RU" sz="1800" dirty="0"/>
              <a:t>- доверенности клиента, … копия карточки с образцами подписей, ... банковское досье;</a:t>
            </a:r>
          </a:p>
          <a:p>
            <a:pPr marL="0" indent="0">
              <a:lnSpc>
                <a:spcPct val="100000"/>
              </a:lnSpc>
              <a:spcBef>
                <a:spcPts val="300"/>
              </a:spcBef>
              <a:spcAft>
                <a:spcPts val="300"/>
              </a:spcAft>
              <a:buNone/>
            </a:pPr>
            <a:r>
              <a:rPr lang="ru-RU" sz="1800" dirty="0"/>
              <a:t>- … сведения об IP-адресе, с которого клиентом осуществляется доступ к системе "Клиент-Банк", …протоколы сеансов связи и др.); </a:t>
            </a:r>
          </a:p>
          <a:p>
            <a:pPr marL="0" indent="0">
              <a:lnSpc>
                <a:spcPct val="100000"/>
              </a:lnSpc>
              <a:spcBef>
                <a:spcPts val="300"/>
              </a:spcBef>
              <a:spcAft>
                <a:spcPts val="300"/>
              </a:spcAft>
              <a:buNone/>
            </a:pPr>
            <a:r>
              <a:rPr lang="ru-RU" sz="1800" dirty="0"/>
              <a:t>- информация о выгодоприобретателях и бенефициарных владельцах клиента, … предоставленная клиентом информация при приеме на обслуживание …; </a:t>
            </a:r>
          </a:p>
          <a:p>
            <a:pPr marL="0" indent="0">
              <a:lnSpc>
                <a:spcPct val="100000"/>
              </a:lnSpc>
              <a:spcBef>
                <a:spcPts val="300"/>
              </a:spcBef>
              <a:spcAft>
                <a:spcPts val="300"/>
              </a:spcAft>
              <a:buNone/>
            </a:pPr>
            <a:r>
              <a:rPr lang="ru-RU" sz="1800" dirty="0"/>
              <a:t>- документы, предусмотренные правилами внутреннего контроля, подтверждающие проведение соответствующей оценки степени риска причастности данной операции к легализации (отмыванию) денежных средств или финансированию террористической деятельности.</a:t>
            </a:r>
          </a:p>
          <a:p>
            <a:pPr marL="0" indent="0">
              <a:lnSpc>
                <a:spcPct val="100000"/>
              </a:lnSpc>
              <a:spcBef>
                <a:spcPts val="600"/>
              </a:spcBef>
              <a:spcAft>
                <a:spcPts val="600"/>
              </a:spcAft>
              <a:buNone/>
            </a:pPr>
            <a:endParaRPr lang="ru-RU" sz="1900" b="1" dirty="0"/>
          </a:p>
        </p:txBody>
      </p:sp>
      <p:sp>
        <p:nvSpPr>
          <p:cNvPr id="5" name="Нижний колонтитул 4">
            <a:extLst>
              <a:ext uri="{FF2B5EF4-FFF2-40B4-BE49-F238E27FC236}">
                <a16:creationId xmlns:a16="http://schemas.microsoft.com/office/drawing/2014/main" id="{77C0CD66-E478-4390-B5AC-F63F07381118}"/>
              </a:ext>
            </a:extLst>
          </p:cNvPr>
          <p:cNvSpPr>
            <a:spLocks noGrp="1"/>
          </p:cNvSpPr>
          <p:nvPr>
            <p:ph type="ftr" sz="quarter" idx="11"/>
          </p:nvPr>
        </p:nvSpPr>
        <p:spPr>
          <a:xfrm>
            <a:off x="8460432" y="4674170"/>
            <a:ext cx="450574" cy="273844"/>
          </a:xfrm>
        </p:spPr>
        <p:txBody>
          <a:bodyPr/>
          <a:lstStyle/>
          <a:p>
            <a:fld id="{BE3A326A-0933-4CCA-BF24-0F1B481163D8}" type="slidenum">
              <a:rPr lang="en-US" smtClean="0"/>
              <a:t>12</a:t>
            </a:fld>
            <a:endParaRPr lang="en-US" dirty="0"/>
          </a:p>
        </p:txBody>
      </p:sp>
      <p:pic>
        <p:nvPicPr>
          <p:cNvPr id="8" name="Рисунок 7" descr="Сердитое лицо (без заливки)">
            <a:extLst>
              <a:ext uri="{FF2B5EF4-FFF2-40B4-BE49-F238E27FC236}">
                <a16:creationId xmlns:a16="http://schemas.microsoft.com/office/drawing/2014/main" id="{332494AF-08E7-4EC9-8205-18E063B91A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0240" y="3507854"/>
            <a:ext cx="914400" cy="914400"/>
          </a:xfrm>
          <a:prstGeom prst="rect">
            <a:avLst/>
          </a:prstGeom>
        </p:spPr>
      </p:pic>
    </p:spTree>
    <p:extLst>
      <p:ext uri="{BB962C8B-B14F-4D97-AF65-F5344CB8AC3E}">
        <p14:creationId xmlns:p14="http://schemas.microsoft.com/office/powerpoint/2010/main" val="1356161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195486"/>
            <a:ext cx="8153400" cy="792088"/>
          </a:xfrm>
        </p:spPr>
        <p:txBody>
          <a:bodyPr>
            <a:normAutofit fontScale="90000"/>
          </a:bodyPr>
          <a:lstStyle/>
          <a:p>
            <a:r>
              <a:rPr lang="ru-RU" sz="3600" dirty="0"/>
              <a:t>Истребование документов у банков</a:t>
            </a:r>
            <a:br>
              <a:rPr lang="ru-RU" sz="3600" dirty="0"/>
            </a:br>
            <a:r>
              <a:rPr lang="ru-RU" sz="2700" b="0" i="1" dirty="0">
                <a:solidFill>
                  <a:schemeClr val="bg1">
                    <a:lumMod val="65000"/>
                  </a:schemeClr>
                </a:solidFill>
              </a:rPr>
              <a:t>материально-правовые основания – ст. 54.1 НК РФ</a:t>
            </a:r>
          </a:p>
        </p:txBody>
      </p:sp>
      <p:sp>
        <p:nvSpPr>
          <p:cNvPr id="3" name="Объект 2"/>
          <p:cNvSpPr>
            <a:spLocks noGrp="1"/>
          </p:cNvSpPr>
          <p:nvPr>
            <p:ph sz="quarter" idx="1"/>
          </p:nvPr>
        </p:nvSpPr>
        <p:spPr>
          <a:xfrm>
            <a:off x="612648" y="1200150"/>
            <a:ext cx="7775775" cy="3531840"/>
          </a:xfrm>
        </p:spPr>
        <p:txBody>
          <a:bodyPr>
            <a:noAutofit/>
          </a:bodyPr>
          <a:lstStyle/>
          <a:p>
            <a:pPr marL="0" indent="0">
              <a:lnSpc>
                <a:spcPct val="100000"/>
              </a:lnSpc>
              <a:spcBef>
                <a:spcPts val="300"/>
              </a:spcBef>
              <a:spcAft>
                <a:spcPts val="300"/>
              </a:spcAft>
              <a:buNone/>
            </a:pPr>
            <a:r>
              <a:rPr lang="ru-RU" sz="1800" b="1" dirty="0"/>
              <a:t>Введена Федеральным законом от 18.07.2017 № 163-ФЗ </a:t>
            </a:r>
          </a:p>
          <a:p>
            <a:pPr marL="0" indent="0">
              <a:lnSpc>
                <a:spcPct val="100000"/>
              </a:lnSpc>
              <a:spcBef>
                <a:spcPts val="300"/>
              </a:spcBef>
              <a:spcAft>
                <a:spcPts val="300"/>
              </a:spcAft>
              <a:buNone/>
            </a:pPr>
            <a:r>
              <a:rPr lang="ru-RU" sz="1800" b="1" dirty="0"/>
              <a:t>(ранее – Постановление Пленума ВАС РФ от 12.10.2006 № 53):</a:t>
            </a:r>
          </a:p>
          <a:p>
            <a:pPr>
              <a:lnSpc>
                <a:spcPct val="100000"/>
              </a:lnSpc>
              <a:spcBef>
                <a:spcPts val="300"/>
              </a:spcBef>
              <a:spcAft>
                <a:spcPts val="300"/>
              </a:spcAft>
              <a:buFont typeface="Wingdings" panose="05000000000000000000" pitchFamily="2" charset="2"/>
              <a:buChar char="v"/>
            </a:pPr>
            <a:r>
              <a:rPr lang="ru-RU" sz="1800" dirty="0"/>
              <a:t>не допускается уменьшение налоговой базы и (или) суммы налога    в результате искажения в налоговом и бухгалтерском учете или налоговой отчетности сведений о фактах хозяйственной жизни, об объектах налогообложения</a:t>
            </a:r>
          </a:p>
          <a:p>
            <a:pPr marL="0" indent="0">
              <a:lnSpc>
                <a:spcPct val="100000"/>
              </a:lnSpc>
              <a:spcBef>
                <a:spcPts val="300"/>
              </a:spcBef>
              <a:spcAft>
                <a:spcPts val="300"/>
              </a:spcAft>
              <a:buNone/>
            </a:pPr>
            <a:r>
              <a:rPr lang="ru-RU" sz="1800" dirty="0"/>
              <a:t>Если искажения нет, то уменьшить базу и сумму налога можно если:</a:t>
            </a:r>
          </a:p>
          <a:p>
            <a:pPr>
              <a:lnSpc>
                <a:spcPct val="100000"/>
              </a:lnSpc>
              <a:spcBef>
                <a:spcPts val="300"/>
              </a:spcBef>
              <a:spcAft>
                <a:spcPts val="300"/>
              </a:spcAft>
              <a:buFont typeface="Wingdings" panose="05000000000000000000" pitchFamily="2" charset="2"/>
              <a:buChar char="ü"/>
            </a:pPr>
            <a:r>
              <a:rPr lang="ru-RU" sz="1800" dirty="0"/>
              <a:t>основной целью сделки или операции не является неуплата или неполная уплата налога / его зачет или возврат;</a:t>
            </a:r>
          </a:p>
          <a:p>
            <a:pPr>
              <a:lnSpc>
                <a:spcPct val="100000"/>
              </a:lnSpc>
              <a:spcBef>
                <a:spcPts val="300"/>
              </a:spcBef>
              <a:spcAft>
                <a:spcPts val="300"/>
              </a:spcAft>
              <a:buFont typeface="Wingdings" panose="05000000000000000000" pitchFamily="2" charset="2"/>
              <a:buChar char="ü"/>
            </a:pPr>
            <a:r>
              <a:rPr lang="ru-RU" sz="1800" dirty="0"/>
              <a:t>контрагент или лицо, которому переданы обязательства по сделке или операции, исполнили его.</a:t>
            </a:r>
          </a:p>
          <a:p>
            <a:pPr marL="0" indent="0">
              <a:buNone/>
            </a:pPr>
            <a:endParaRPr lang="ru-RU" sz="1800" dirty="0"/>
          </a:p>
          <a:p>
            <a:pPr marL="0" indent="0">
              <a:lnSpc>
                <a:spcPct val="100000"/>
              </a:lnSpc>
              <a:spcBef>
                <a:spcPts val="600"/>
              </a:spcBef>
              <a:spcAft>
                <a:spcPts val="600"/>
              </a:spcAft>
              <a:buNone/>
            </a:pPr>
            <a:endParaRPr lang="ru-RU" sz="1900" b="1" dirty="0"/>
          </a:p>
        </p:txBody>
      </p:sp>
      <p:sp>
        <p:nvSpPr>
          <p:cNvPr id="5" name="Нижний колонтитул 4">
            <a:extLst>
              <a:ext uri="{FF2B5EF4-FFF2-40B4-BE49-F238E27FC236}">
                <a16:creationId xmlns:a16="http://schemas.microsoft.com/office/drawing/2014/main" id="{77C0CD66-E478-4390-B5AC-F63F07381118}"/>
              </a:ext>
            </a:extLst>
          </p:cNvPr>
          <p:cNvSpPr>
            <a:spLocks noGrp="1"/>
          </p:cNvSpPr>
          <p:nvPr>
            <p:ph type="ftr" sz="quarter" idx="11"/>
          </p:nvPr>
        </p:nvSpPr>
        <p:spPr>
          <a:xfrm>
            <a:off x="8460432" y="4674170"/>
            <a:ext cx="450574" cy="273844"/>
          </a:xfrm>
        </p:spPr>
        <p:txBody>
          <a:bodyPr/>
          <a:lstStyle/>
          <a:p>
            <a:fld id="{BE3A326A-0933-4CCA-BF24-0F1B481163D8}" type="slidenum">
              <a:rPr lang="en-US" smtClean="0"/>
              <a:t>13</a:t>
            </a:fld>
            <a:endParaRPr lang="en-US" dirty="0"/>
          </a:p>
        </p:txBody>
      </p:sp>
    </p:spTree>
    <p:extLst>
      <p:ext uri="{BB962C8B-B14F-4D97-AF65-F5344CB8AC3E}">
        <p14:creationId xmlns:p14="http://schemas.microsoft.com/office/powerpoint/2010/main" val="787284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195486"/>
            <a:ext cx="8153400" cy="792088"/>
          </a:xfrm>
        </p:spPr>
        <p:txBody>
          <a:bodyPr>
            <a:normAutofit fontScale="90000"/>
          </a:bodyPr>
          <a:lstStyle/>
          <a:p>
            <a:r>
              <a:rPr lang="ru-RU" sz="3600" dirty="0"/>
              <a:t>Истребование документов у банков</a:t>
            </a:r>
            <a:br>
              <a:rPr lang="ru-RU" sz="3600" dirty="0"/>
            </a:br>
            <a:r>
              <a:rPr lang="ru-RU" sz="2700" b="0" i="1" dirty="0">
                <a:solidFill>
                  <a:schemeClr val="bg1">
                    <a:lumMod val="65000"/>
                  </a:schemeClr>
                </a:solidFill>
              </a:rPr>
              <a:t>текущая практика</a:t>
            </a:r>
          </a:p>
        </p:txBody>
      </p:sp>
      <p:sp>
        <p:nvSpPr>
          <p:cNvPr id="3" name="Объект 2"/>
          <p:cNvSpPr>
            <a:spLocks noGrp="1"/>
          </p:cNvSpPr>
          <p:nvPr>
            <p:ph sz="quarter" idx="1"/>
          </p:nvPr>
        </p:nvSpPr>
        <p:spPr>
          <a:xfrm>
            <a:off x="612648" y="1200150"/>
            <a:ext cx="8153400" cy="3531840"/>
          </a:xfrm>
        </p:spPr>
        <p:txBody>
          <a:bodyPr>
            <a:noAutofit/>
          </a:bodyPr>
          <a:lstStyle/>
          <a:p>
            <a:pPr marL="0" indent="0">
              <a:lnSpc>
                <a:spcPct val="100000"/>
              </a:lnSpc>
              <a:spcBef>
                <a:spcPts val="300"/>
              </a:spcBef>
              <a:spcAft>
                <a:spcPts val="300"/>
              </a:spcAft>
              <a:buNone/>
            </a:pPr>
            <a:r>
              <a:rPr lang="ru-RU" sz="1800" b="1" dirty="0"/>
              <a:t>(-) Постановление АС МО от 17.04.2018 по делу N А40-186267/2017 (дело Тройка</a:t>
            </a:r>
            <a:r>
              <a:rPr lang="en-US" sz="1800" b="1" dirty="0"/>
              <a:t>-</a:t>
            </a:r>
            <a:r>
              <a:rPr lang="ru-RU" sz="1800" b="1" dirty="0"/>
              <a:t>Д Банка):</a:t>
            </a:r>
          </a:p>
          <a:p>
            <a:pPr marL="0" indent="0">
              <a:lnSpc>
                <a:spcPct val="100000"/>
              </a:lnSpc>
              <a:spcBef>
                <a:spcPts val="300"/>
              </a:spcBef>
              <a:spcAft>
                <a:spcPts val="300"/>
              </a:spcAft>
              <a:buNone/>
            </a:pPr>
            <a:r>
              <a:rPr lang="ru-RU" sz="1800" b="1" dirty="0"/>
              <a:t>Позиция Банка: </a:t>
            </a:r>
          </a:p>
          <a:p>
            <a:pPr>
              <a:lnSpc>
                <a:spcPct val="100000"/>
              </a:lnSpc>
              <a:spcBef>
                <a:spcPts val="300"/>
              </a:spcBef>
              <a:spcAft>
                <a:spcPts val="300"/>
              </a:spcAft>
              <a:buFont typeface="Wingdings" panose="05000000000000000000" pitchFamily="2" charset="2"/>
              <a:buChar char="ü"/>
            </a:pPr>
            <a:r>
              <a:rPr lang="ru-RU" sz="1800" dirty="0"/>
              <a:t>Банк отказал в представлении документов, сославшись на то, что запрашиваемые документы не касаются деятельности клиента банка и его контрагента </a:t>
            </a:r>
          </a:p>
        </p:txBody>
      </p:sp>
      <p:sp>
        <p:nvSpPr>
          <p:cNvPr id="5" name="Нижний колонтитул 4">
            <a:extLst>
              <a:ext uri="{FF2B5EF4-FFF2-40B4-BE49-F238E27FC236}">
                <a16:creationId xmlns:a16="http://schemas.microsoft.com/office/drawing/2014/main" id="{77C0CD66-E478-4390-B5AC-F63F07381118}"/>
              </a:ext>
            </a:extLst>
          </p:cNvPr>
          <p:cNvSpPr>
            <a:spLocks noGrp="1"/>
          </p:cNvSpPr>
          <p:nvPr>
            <p:ph type="ftr" sz="quarter" idx="11"/>
          </p:nvPr>
        </p:nvSpPr>
        <p:spPr>
          <a:xfrm>
            <a:off x="8460432" y="4674170"/>
            <a:ext cx="450574" cy="273844"/>
          </a:xfrm>
        </p:spPr>
        <p:txBody>
          <a:bodyPr/>
          <a:lstStyle/>
          <a:p>
            <a:fld id="{BE3A326A-0933-4CCA-BF24-0F1B481163D8}" type="slidenum">
              <a:rPr lang="en-US" smtClean="0"/>
              <a:t>14</a:t>
            </a:fld>
            <a:endParaRPr lang="en-US" dirty="0"/>
          </a:p>
        </p:txBody>
      </p:sp>
    </p:spTree>
    <p:extLst>
      <p:ext uri="{BB962C8B-B14F-4D97-AF65-F5344CB8AC3E}">
        <p14:creationId xmlns:p14="http://schemas.microsoft.com/office/powerpoint/2010/main" val="1317747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195486"/>
            <a:ext cx="8153400" cy="792088"/>
          </a:xfrm>
        </p:spPr>
        <p:txBody>
          <a:bodyPr>
            <a:normAutofit fontScale="90000"/>
          </a:bodyPr>
          <a:lstStyle/>
          <a:p>
            <a:r>
              <a:rPr lang="ru-RU" sz="3600" dirty="0"/>
              <a:t>Истребование документов у банков</a:t>
            </a:r>
            <a:br>
              <a:rPr lang="ru-RU" sz="3600" dirty="0"/>
            </a:br>
            <a:r>
              <a:rPr lang="ru-RU" sz="2700" b="0" i="1" dirty="0">
                <a:solidFill>
                  <a:schemeClr val="bg1">
                    <a:lumMod val="65000"/>
                  </a:schemeClr>
                </a:solidFill>
              </a:rPr>
              <a:t>текущая практика</a:t>
            </a:r>
          </a:p>
        </p:txBody>
      </p:sp>
      <p:sp>
        <p:nvSpPr>
          <p:cNvPr id="3" name="Объект 2"/>
          <p:cNvSpPr>
            <a:spLocks noGrp="1"/>
          </p:cNvSpPr>
          <p:nvPr>
            <p:ph sz="quarter" idx="1"/>
          </p:nvPr>
        </p:nvSpPr>
        <p:spPr>
          <a:xfrm>
            <a:off x="612648" y="1200150"/>
            <a:ext cx="8153400" cy="3531840"/>
          </a:xfrm>
        </p:spPr>
        <p:txBody>
          <a:bodyPr>
            <a:noAutofit/>
          </a:bodyPr>
          <a:lstStyle/>
          <a:p>
            <a:pPr marL="0" indent="0">
              <a:lnSpc>
                <a:spcPct val="100000"/>
              </a:lnSpc>
              <a:spcBef>
                <a:spcPts val="300"/>
              </a:spcBef>
              <a:spcAft>
                <a:spcPts val="300"/>
              </a:spcAft>
              <a:buNone/>
            </a:pPr>
            <a:r>
              <a:rPr lang="ru-RU" sz="1800" b="1" dirty="0"/>
              <a:t>(-) Дело Тройка-Д Банка, позиция Инспекции и судов:</a:t>
            </a:r>
          </a:p>
          <a:p>
            <a:pPr>
              <a:lnSpc>
                <a:spcPct val="100000"/>
              </a:lnSpc>
              <a:spcBef>
                <a:spcPts val="300"/>
              </a:spcBef>
              <a:spcAft>
                <a:spcPts val="300"/>
              </a:spcAft>
              <a:buFont typeface="Wingdings" panose="05000000000000000000" pitchFamily="2" charset="2"/>
              <a:buChar char="Ø"/>
            </a:pPr>
            <a:r>
              <a:rPr lang="ru-RU" sz="1800" dirty="0"/>
              <a:t>положения НК РФ не содержат …запрета на истребование документов по цепочке сделок, связанных с первичной сделкой, у последующих организаций (контрагентов второго, третьего и последующего звена); </a:t>
            </a:r>
          </a:p>
          <a:p>
            <a:pPr>
              <a:lnSpc>
                <a:spcPct val="100000"/>
              </a:lnSpc>
              <a:spcBef>
                <a:spcPts val="300"/>
              </a:spcBef>
              <a:spcAft>
                <a:spcPts val="300"/>
              </a:spcAft>
              <a:buFont typeface="Wingdings" panose="05000000000000000000" pitchFamily="2" charset="2"/>
              <a:buChar char="Ø"/>
            </a:pPr>
            <a:r>
              <a:rPr lang="ru-RU" sz="1800" dirty="0"/>
              <a:t>наличие у налогового органа сведений об IP-адресе, … информации о выгодоприобретателях и бенефициарах непосредственно влияет на установление фактов подконтрольности и взаимозависимости </a:t>
            </a:r>
            <a:r>
              <a:rPr lang="en-US" sz="1800" dirty="0"/>
              <a:t>[</a:t>
            </a:r>
            <a:r>
              <a:rPr lang="ru-RU" sz="1800" i="1" dirty="0"/>
              <a:t>клиента Банка</a:t>
            </a:r>
            <a:r>
              <a:rPr lang="en-US" sz="1800" dirty="0"/>
              <a:t>]</a:t>
            </a:r>
            <a:r>
              <a:rPr lang="ru-RU" sz="1800" dirty="0"/>
              <a:t> проверяемому налогоплательщику, обналичивания денежных средств, причастности данной организации к легализации (отмыванию) средств либо финансированию террористической деятельности.</a:t>
            </a:r>
          </a:p>
          <a:p>
            <a:pPr marL="0" indent="0">
              <a:lnSpc>
                <a:spcPct val="100000"/>
              </a:lnSpc>
              <a:spcBef>
                <a:spcPts val="300"/>
              </a:spcBef>
              <a:spcAft>
                <a:spcPts val="300"/>
              </a:spcAft>
              <a:buNone/>
            </a:pPr>
            <a:endParaRPr lang="ru-RU" sz="1800" dirty="0"/>
          </a:p>
          <a:p>
            <a:pPr marL="0" indent="0">
              <a:lnSpc>
                <a:spcPct val="100000"/>
              </a:lnSpc>
              <a:spcBef>
                <a:spcPts val="300"/>
              </a:spcBef>
              <a:spcAft>
                <a:spcPts val="300"/>
              </a:spcAft>
              <a:buNone/>
            </a:pPr>
            <a:endParaRPr lang="ru-RU" sz="1900" b="1" dirty="0"/>
          </a:p>
        </p:txBody>
      </p:sp>
      <p:sp>
        <p:nvSpPr>
          <p:cNvPr id="5" name="Нижний колонтитул 4">
            <a:extLst>
              <a:ext uri="{FF2B5EF4-FFF2-40B4-BE49-F238E27FC236}">
                <a16:creationId xmlns:a16="http://schemas.microsoft.com/office/drawing/2014/main" id="{77C0CD66-E478-4390-B5AC-F63F07381118}"/>
              </a:ext>
            </a:extLst>
          </p:cNvPr>
          <p:cNvSpPr>
            <a:spLocks noGrp="1"/>
          </p:cNvSpPr>
          <p:nvPr>
            <p:ph type="ftr" sz="quarter" idx="11"/>
          </p:nvPr>
        </p:nvSpPr>
        <p:spPr>
          <a:xfrm>
            <a:off x="8460432" y="4674170"/>
            <a:ext cx="450574" cy="273844"/>
          </a:xfrm>
        </p:spPr>
        <p:txBody>
          <a:bodyPr/>
          <a:lstStyle/>
          <a:p>
            <a:fld id="{BE3A326A-0933-4CCA-BF24-0F1B481163D8}" type="slidenum">
              <a:rPr lang="en-US" smtClean="0"/>
              <a:t>15</a:t>
            </a:fld>
            <a:endParaRPr lang="en-US" dirty="0"/>
          </a:p>
        </p:txBody>
      </p:sp>
    </p:spTree>
    <p:extLst>
      <p:ext uri="{BB962C8B-B14F-4D97-AF65-F5344CB8AC3E}">
        <p14:creationId xmlns:p14="http://schemas.microsoft.com/office/powerpoint/2010/main" val="526575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195486"/>
            <a:ext cx="8153400" cy="792088"/>
          </a:xfrm>
        </p:spPr>
        <p:txBody>
          <a:bodyPr>
            <a:normAutofit fontScale="90000"/>
          </a:bodyPr>
          <a:lstStyle/>
          <a:p>
            <a:r>
              <a:rPr lang="ru-RU" sz="3600" dirty="0"/>
              <a:t>Истребование документов у банков</a:t>
            </a:r>
            <a:br>
              <a:rPr lang="ru-RU" sz="3600" dirty="0"/>
            </a:br>
            <a:r>
              <a:rPr lang="ru-RU" sz="2700" b="0" i="1" dirty="0">
                <a:solidFill>
                  <a:schemeClr val="bg1">
                    <a:lumMod val="65000"/>
                  </a:schemeClr>
                </a:solidFill>
              </a:rPr>
              <a:t>текущая практика</a:t>
            </a:r>
          </a:p>
        </p:txBody>
      </p:sp>
      <p:sp>
        <p:nvSpPr>
          <p:cNvPr id="3" name="Объект 2"/>
          <p:cNvSpPr>
            <a:spLocks noGrp="1"/>
          </p:cNvSpPr>
          <p:nvPr>
            <p:ph sz="quarter" idx="1"/>
          </p:nvPr>
        </p:nvSpPr>
        <p:spPr>
          <a:xfrm>
            <a:off x="612648" y="1059582"/>
            <a:ext cx="8153400" cy="3672408"/>
          </a:xfrm>
        </p:spPr>
        <p:txBody>
          <a:bodyPr>
            <a:noAutofit/>
          </a:bodyPr>
          <a:lstStyle/>
          <a:p>
            <a:pPr marL="0" indent="0">
              <a:lnSpc>
                <a:spcPct val="100000"/>
              </a:lnSpc>
              <a:spcBef>
                <a:spcPts val="300"/>
              </a:spcBef>
              <a:spcAft>
                <a:spcPts val="300"/>
              </a:spcAft>
              <a:buNone/>
            </a:pPr>
            <a:r>
              <a:rPr lang="ru-RU" sz="1800" b="1" dirty="0"/>
              <a:t>(-) Постановление АС ДО от 10.07.2018 N Ф03-1204/18 (дело </a:t>
            </a:r>
            <a:r>
              <a:rPr lang="ru-RU" sz="1800" b="1" dirty="0" err="1"/>
              <a:t>Солид</a:t>
            </a:r>
            <a:r>
              <a:rPr lang="ru-RU" sz="1800" b="1" dirty="0"/>
              <a:t>-Банка):</a:t>
            </a:r>
          </a:p>
          <a:p>
            <a:pPr marL="0" indent="0">
              <a:lnSpc>
                <a:spcPct val="100000"/>
              </a:lnSpc>
              <a:spcBef>
                <a:spcPts val="300"/>
              </a:spcBef>
              <a:spcAft>
                <a:spcPts val="300"/>
              </a:spcAft>
              <a:buNone/>
            </a:pPr>
            <a:r>
              <a:rPr lang="ru-RU" sz="1800" b="1" dirty="0"/>
              <a:t>Банк:  </a:t>
            </a:r>
          </a:p>
          <a:p>
            <a:pPr>
              <a:lnSpc>
                <a:spcPct val="100000"/>
              </a:lnSpc>
              <a:spcBef>
                <a:spcPts val="300"/>
              </a:spcBef>
              <a:spcAft>
                <a:spcPts val="300"/>
              </a:spcAft>
              <a:buFont typeface="Wingdings" panose="05000000000000000000" pitchFamily="2" charset="2"/>
              <a:buChar char="ü"/>
            </a:pPr>
            <a:r>
              <a:rPr lang="ru-RU" sz="1800" dirty="0"/>
              <a:t>документы являются банковскими и относятся к деятельности клиента банка, …не имеют никакого отношения к проверяемому налогоплательщику, не содержат какой-либо информации о расчетах между проверяемым лицом и его контрагентом, и, следовательно, не могут свидетельствовать о каких-либо налоговых нарушениях со стороны проверяемого лица</a:t>
            </a:r>
          </a:p>
          <a:p>
            <a:pPr marL="0" indent="0">
              <a:lnSpc>
                <a:spcPct val="100000"/>
              </a:lnSpc>
              <a:spcBef>
                <a:spcPts val="300"/>
              </a:spcBef>
              <a:spcAft>
                <a:spcPts val="300"/>
              </a:spcAft>
              <a:buNone/>
            </a:pPr>
            <a:r>
              <a:rPr lang="ru-RU" sz="1800" b="1" dirty="0"/>
              <a:t>Инспекция (суды): </a:t>
            </a:r>
          </a:p>
          <a:p>
            <a:pPr>
              <a:lnSpc>
                <a:spcPct val="100000"/>
              </a:lnSpc>
              <a:spcBef>
                <a:spcPts val="300"/>
              </a:spcBef>
              <a:spcAft>
                <a:spcPts val="300"/>
              </a:spcAft>
              <a:buFont typeface="Wingdings" panose="05000000000000000000" pitchFamily="2" charset="2"/>
              <a:buChar char="Ø"/>
            </a:pPr>
            <a:r>
              <a:rPr lang="ru-RU" sz="1800" dirty="0"/>
              <a:t>исчерпывающий перечень лиц, понимаемых под «иными лицами», ст.93.1 НК РФ не предусмотрен…</a:t>
            </a:r>
          </a:p>
        </p:txBody>
      </p:sp>
      <p:sp>
        <p:nvSpPr>
          <p:cNvPr id="5" name="Нижний колонтитул 4">
            <a:extLst>
              <a:ext uri="{FF2B5EF4-FFF2-40B4-BE49-F238E27FC236}">
                <a16:creationId xmlns:a16="http://schemas.microsoft.com/office/drawing/2014/main" id="{77C0CD66-E478-4390-B5AC-F63F07381118}"/>
              </a:ext>
            </a:extLst>
          </p:cNvPr>
          <p:cNvSpPr>
            <a:spLocks noGrp="1"/>
          </p:cNvSpPr>
          <p:nvPr>
            <p:ph type="ftr" sz="quarter" idx="11"/>
          </p:nvPr>
        </p:nvSpPr>
        <p:spPr>
          <a:xfrm>
            <a:off x="8460432" y="4674170"/>
            <a:ext cx="450574" cy="273844"/>
          </a:xfrm>
        </p:spPr>
        <p:txBody>
          <a:bodyPr/>
          <a:lstStyle/>
          <a:p>
            <a:fld id="{BE3A326A-0933-4CCA-BF24-0F1B481163D8}" type="slidenum">
              <a:rPr lang="en-US" smtClean="0"/>
              <a:t>16</a:t>
            </a:fld>
            <a:endParaRPr lang="en-US" dirty="0"/>
          </a:p>
        </p:txBody>
      </p:sp>
    </p:spTree>
    <p:extLst>
      <p:ext uri="{BB962C8B-B14F-4D97-AF65-F5344CB8AC3E}">
        <p14:creationId xmlns:p14="http://schemas.microsoft.com/office/powerpoint/2010/main" val="562551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195486"/>
            <a:ext cx="8153400" cy="792088"/>
          </a:xfrm>
        </p:spPr>
        <p:txBody>
          <a:bodyPr>
            <a:normAutofit fontScale="90000"/>
          </a:bodyPr>
          <a:lstStyle/>
          <a:p>
            <a:r>
              <a:rPr lang="ru-RU" sz="3600" dirty="0"/>
              <a:t>Истребование документов у банков</a:t>
            </a:r>
            <a:br>
              <a:rPr lang="ru-RU" sz="3600" dirty="0"/>
            </a:br>
            <a:r>
              <a:rPr lang="ru-RU" sz="2700" b="0" i="1" dirty="0">
                <a:solidFill>
                  <a:schemeClr val="bg1">
                    <a:lumMod val="65000"/>
                  </a:schemeClr>
                </a:solidFill>
              </a:rPr>
              <a:t>текущая практика</a:t>
            </a:r>
          </a:p>
        </p:txBody>
      </p:sp>
      <p:sp>
        <p:nvSpPr>
          <p:cNvPr id="3" name="Объект 2"/>
          <p:cNvSpPr>
            <a:spLocks noGrp="1"/>
          </p:cNvSpPr>
          <p:nvPr>
            <p:ph sz="quarter" idx="1"/>
          </p:nvPr>
        </p:nvSpPr>
        <p:spPr>
          <a:xfrm>
            <a:off x="612648" y="1200150"/>
            <a:ext cx="8153400" cy="3474020"/>
          </a:xfrm>
        </p:spPr>
        <p:txBody>
          <a:bodyPr>
            <a:normAutofit fontScale="77500" lnSpcReduction="20000"/>
          </a:bodyPr>
          <a:lstStyle/>
          <a:p>
            <a:pPr marL="0" indent="0">
              <a:spcBef>
                <a:spcPts val="300"/>
              </a:spcBef>
              <a:spcAft>
                <a:spcPts val="300"/>
              </a:spcAft>
              <a:buNone/>
            </a:pPr>
            <a:r>
              <a:rPr lang="ru-RU" sz="2300" b="1" dirty="0"/>
              <a:t>(-) Постановление АС МО от 20.04.2018 по делу N А40-160390/2017 (дело НБК-Банка):</a:t>
            </a:r>
          </a:p>
          <a:p>
            <a:pPr marL="0" indent="0">
              <a:spcBef>
                <a:spcPts val="300"/>
              </a:spcBef>
              <a:spcAft>
                <a:spcPts val="300"/>
              </a:spcAft>
              <a:buNone/>
            </a:pPr>
            <a:r>
              <a:rPr lang="ru-RU" sz="2300" dirty="0"/>
              <a:t>…ст. 93.1 НК РФ не содержит ограничений относительно круга лиц, которые обладают документами (информацией) касающихся деятельности налогоплательщика, а тем более не ограничивает налоговый орган в истребовании у данных лиц имеющихся документов</a:t>
            </a:r>
          </a:p>
          <a:p>
            <a:pPr marL="0" indent="0">
              <a:spcBef>
                <a:spcPts val="300"/>
              </a:spcBef>
              <a:spcAft>
                <a:spcPts val="300"/>
              </a:spcAft>
              <a:buNone/>
            </a:pPr>
            <a:r>
              <a:rPr lang="ru-RU" sz="2300" b="1" dirty="0"/>
              <a:t>(-) Постановление АС СЗО от 16.04.2018 по делу N А42-3918/2017 (дело банка Возрождение):</a:t>
            </a:r>
          </a:p>
          <a:p>
            <a:pPr marL="0" indent="0">
              <a:spcBef>
                <a:spcPts val="300"/>
              </a:spcBef>
              <a:spcAft>
                <a:spcPts val="300"/>
              </a:spcAft>
              <a:buNone/>
            </a:pPr>
            <a:r>
              <a:rPr lang="ru-RU" sz="2300" dirty="0"/>
              <a:t>…лицо, которому адресовано требование, не вправе оценивать, насколько обстоятельства, устанавливаемые истребованными документами, касаются интересующего налоговый орган налогоплательщика</a:t>
            </a:r>
            <a:endParaRPr lang="ru-RU" sz="2300" b="1" dirty="0"/>
          </a:p>
          <a:p>
            <a:pPr marL="0" indent="0">
              <a:spcBef>
                <a:spcPts val="600"/>
              </a:spcBef>
              <a:spcAft>
                <a:spcPts val="600"/>
              </a:spcAft>
              <a:buNone/>
            </a:pPr>
            <a:endParaRPr lang="ru-RU" sz="2000" i="1" dirty="0"/>
          </a:p>
        </p:txBody>
      </p:sp>
      <p:sp>
        <p:nvSpPr>
          <p:cNvPr id="5" name="Нижний колонтитул 4">
            <a:extLst>
              <a:ext uri="{FF2B5EF4-FFF2-40B4-BE49-F238E27FC236}">
                <a16:creationId xmlns:a16="http://schemas.microsoft.com/office/drawing/2014/main" id="{77C0CD66-E478-4390-B5AC-F63F07381118}"/>
              </a:ext>
            </a:extLst>
          </p:cNvPr>
          <p:cNvSpPr>
            <a:spLocks noGrp="1"/>
          </p:cNvSpPr>
          <p:nvPr>
            <p:ph type="ftr" sz="quarter" idx="11"/>
          </p:nvPr>
        </p:nvSpPr>
        <p:spPr>
          <a:xfrm>
            <a:off x="8460432" y="4674170"/>
            <a:ext cx="450574" cy="273844"/>
          </a:xfrm>
        </p:spPr>
        <p:txBody>
          <a:bodyPr/>
          <a:lstStyle/>
          <a:p>
            <a:fld id="{BE3A326A-0933-4CCA-BF24-0F1B481163D8}" type="slidenum">
              <a:rPr lang="en-US" smtClean="0"/>
              <a:t>17</a:t>
            </a:fld>
            <a:endParaRPr lang="en-US" dirty="0"/>
          </a:p>
        </p:txBody>
      </p:sp>
    </p:spTree>
    <p:extLst>
      <p:ext uri="{BB962C8B-B14F-4D97-AF65-F5344CB8AC3E}">
        <p14:creationId xmlns:p14="http://schemas.microsoft.com/office/powerpoint/2010/main" val="2730343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195486"/>
            <a:ext cx="8153400" cy="792088"/>
          </a:xfrm>
        </p:spPr>
        <p:txBody>
          <a:bodyPr>
            <a:normAutofit fontScale="90000"/>
          </a:bodyPr>
          <a:lstStyle/>
          <a:p>
            <a:r>
              <a:rPr lang="ru-RU" sz="3600" dirty="0"/>
              <a:t>Истребование документов у банков</a:t>
            </a:r>
            <a:br>
              <a:rPr lang="ru-RU" sz="3600" dirty="0"/>
            </a:br>
            <a:r>
              <a:rPr lang="ru-RU" sz="2700" b="0" i="1" dirty="0">
                <a:solidFill>
                  <a:schemeClr val="bg1">
                    <a:lumMod val="65000"/>
                  </a:schemeClr>
                </a:solidFill>
              </a:rPr>
              <a:t>текущая практика</a:t>
            </a:r>
          </a:p>
        </p:txBody>
      </p:sp>
      <p:sp>
        <p:nvSpPr>
          <p:cNvPr id="3" name="Объект 2"/>
          <p:cNvSpPr>
            <a:spLocks noGrp="1"/>
          </p:cNvSpPr>
          <p:nvPr>
            <p:ph sz="quarter" idx="1"/>
          </p:nvPr>
        </p:nvSpPr>
        <p:spPr>
          <a:xfrm>
            <a:off x="612648" y="987574"/>
            <a:ext cx="8153400" cy="3744416"/>
          </a:xfrm>
        </p:spPr>
        <p:txBody>
          <a:bodyPr>
            <a:noAutofit/>
          </a:bodyPr>
          <a:lstStyle/>
          <a:p>
            <a:pPr marL="0" indent="0">
              <a:lnSpc>
                <a:spcPct val="100000"/>
              </a:lnSpc>
              <a:spcBef>
                <a:spcPts val="300"/>
              </a:spcBef>
              <a:spcAft>
                <a:spcPts val="300"/>
              </a:spcAft>
              <a:buNone/>
            </a:pPr>
            <a:r>
              <a:rPr lang="ru-RU" sz="1800" b="1" dirty="0"/>
              <a:t>(+) Постановление АС ЗСО от 04.05.2017 по делу N А75-10239/2016 (дело банка «Ермак»):</a:t>
            </a:r>
          </a:p>
          <a:p>
            <a:pPr marL="0" indent="0">
              <a:lnSpc>
                <a:spcPct val="100000"/>
              </a:lnSpc>
              <a:spcBef>
                <a:spcPts val="300"/>
              </a:spcBef>
              <a:spcAft>
                <a:spcPts val="300"/>
              </a:spcAft>
              <a:buNone/>
            </a:pPr>
            <a:r>
              <a:rPr lang="ru-RU" sz="1800" b="1" dirty="0"/>
              <a:t>Инспекция:  </a:t>
            </a:r>
          </a:p>
          <a:p>
            <a:pPr marL="0" indent="0">
              <a:lnSpc>
                <a:spcPct val="100000"/>
              </a:lnSpc>
              <a:spcBef>
                <a:spcPts val="300"/>
              </a:spcBef>
              <a:spcAft>
                <a:spcPts val="300"/>
              </a:spcAft>
              <a:buNone/>
            </a:pPr>
            <a:r>
              <a:rPr lang="ru-RU" sz="1800" dirty="0"/>
              <a:t>клиент банка являлся участником цепочки взаимодействия с проверяемым налогоплательщиком  </a:t>
            </a:r>
          </a:p>
          <a:p>
            <a:pPr marL="0" indent="0">
              <a:lnSpc>
                <a:spcPct val="100000"/>
              </a:lnSpc>
              <a:spcBef>
                <a:spcPts val="300"/>
              </a:spcBef>
              <a:spcAft>
                <a:spcPts val="300"/>
              </a:spcAft>
              <a:buNone/>
            </a:pPr>
            <a:r>
              <a:rPr lang="ru-RU" sz="1800" b="1" dirty="0"/>
              <a:t>Банк (суды): </a:t>
            </a:r>
          </a:p>
          <a:p>
            <a:pPr marL="0" indent="0">
              <a:lnSpc>
                <a:spcPct val="100000"/>
              </a:lnSpc>
              <a:spcBef>
                <a:spcPts val="300"/>
              </a:spcBef>
              <a:spcAft>
                <a:spcPts val="300"/>
              </a:spcAft>
              <a:buNone/>
            </a:pPr>
            <a:r>
              <a:rPr lang="ru-RU" sz="1800" dirty="0"/>
              <a:t>документы, касающиеся взаимоотношений банка и его клиента - контрагента проверяемого налогоплательщика, как не относящиеся к деятельности проверяемого налогоплательщика, не отражают финансово-хозяйственных отношений между клиентом банка и проверяемым налогоплательщиком, поэтому не могут свидетельствовать о каких-либо нарушениях со стороны проверяемого налогоплательщика.</a:t>
            </a:r>
          </a:p>
        </p:txBody>
      </p:sp>
      <p:sp>
        <p:nvSpPr>
          <p:cNvPr id="5" name="Нижний колонтитул 4">
            <a:extLst>
              <a:ext uri="{FF2B5EF4-FFF2-40B4-BE49-F238E27FC236}">
                <a16:creationId xmlns:a16="http://schemas.microsoft.com/office/drawing/2014/main" id="{77C0CD66-E478-4390-B5AC-F63F07381118}"/>
              </a:ext>
            </a:extLst>
          </p:cNvPr>
          <p:cNvSpPr>
            <a:spLocks noGrp="1"/>
          </p:cNvSpPr>
          <p:nvPr>
            <p:ph type="ftr" sz="quarter" idx="11"/>
          </p:nvPr>
        </p:nvSpPr>
        <p:spPr>
          <a:xfrm>
            <a:off x="8460432" y="4674170"/>
            <a:ext cx="450574" cy="273844"/>
          </a:xfrm>
        </p:spPr>
        <p:txBody>
          <a:bodyPr/>
          <a:lstStyle/>
          <a:p>
            <a:fld id="{BE3A326A-0933-4CCA-BF24-0F1B481163D8}" type="slidenum">
              <a:rPr lang="en-US" smtClean="0"/>
              <a:t>18</a:t>
            </a:fld>
            <a:endParaRPr lang="en-US" dirty="0"/>
          </a:p>
        </p:txBody>
      </p:sp>
    </p:spTree>
    <p:extLst>
      <p:ext uri="{BB962C8B-B14F-4D97-AF65-F5344CB8AC3E}">
        <p14:creationId xmlns:p14="http://schemas.microsoft.com/office/powerpoint/2010/main" val="2820384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195486"/>
            <a:ext cx="8153400" cy="792088"/>
          </a:xfrm>
        </p:spPr>
        <p:txBody>
          <a:bodyPr>
            <a:normAutofit fontScale="90000"/>
          </a:bodyPr>
          <a:lstStyle/>
          <a:p>
            <a:r>
              <a:rPr lang="ru-RU" sz="3600" dirty="0"/>
              <a:t>Истребование документов у банков</a:t>
            </a:r>
            <a:br>
              <a:rPr lang="ru-RU" sz="3600" dirty="0"/>
            </a:br>
            <a:r>
              <a:rPr lang="ru-RU" sz="2700" b="0" i="1" dirty="0">
                <a:solidFill>
                  <a:schemeClr val="bg1">
                    <a:lumMod val="65000"/>
                  </a:schemeClr>
                </a:solidFill>
              </a:rPr>
              <a:t>возможное развитие текущих подходов</a:t>
            </a:r>
          </a:p>
        </p:txBody>
      </p:sp>
      <p:sp>
        <p:nvSpPr>
          <p:cNvPr id="5" name="Нижний колонтитул 4">
            <a:extLst>
              <a:ext uri="{FF2B5EF4-FFF2-40B4-BE49-F238E27FC236}">
                <a16:creationId xmlns:a16="http://schemas.microsoft.com/office/drawing/2014/main" id="{77C0CD66-E478-4390-B5AC-F63F07381118}"/>
              </a:ext>
            </a:extLst>
          </p:cNvPr>
          <p:cNvSpPr>
            <a:spLocks noGrp="1"/>
          </p:cNvSpPr>
          <p:nvPr>
            <p:ph type="ftr" sz="quarter" idx="11"/>
          </p:nvPr>
        </p:nvSpPr>
        <p:spPr>
          <a:xfrm>
            <a:off x="8460432" y="4674170"/>
            <a:ext cx="450574" cy="273844"/>
          </a:xfrm>
        </p:spPr>
        <p:txBody>
          <a:bodyPr/>
          <a:lstStyle/>
          <a:p>
            <a:fld id="{BE3A326A-0933-4CCA-BF24-0F1B481163D8}" type="slidenum">
              <a:rPr lang="en-US" smtClean="0"/>
              <a:t>19</a:t>
            </a:fld>
            <a:endParaRPr lang="en-US" dirty="0"/>
          </a:p>
        </p:txBody>
      </p:sp>
      <p:pic>
        <p:nvPicPr>
          <p:cNvPr id="6" name="Рисунок 5" descr="Сейф">
            <a:extLst>
              <a:ext uri="{FF2B5EF4-FFF2-40B4-BE49-F238E27FC236}">
                <a16:creationId xmlns:a16="http://schemas.microsoft.com/office/drawing/2014/main" id="{40B2BCA6-76AF-4FE4-ACBD-9072C69AB9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4296" y="1297700"/>
            <a:ext cx="1224135" cy="1093555"/>
          </a:xfrm>
          <a:prstGeom prst="rect">
            <a:avLst/>
          </a:prstGeom>
        </p:spPr>
      </p:pic>
      <p:pic>
        <p:nvPicPr>
          <p:cNvPr id="8" name="Рисунок 7" descr="Фабрика">
            <a:extLst>
              <a:ext uri="{FF2B5EF4-FFF2-40B4-BE49-F238E27FC236}">
                <a16:creationId xmlns:a16="http://schemas.microsoft.com/office/drawing/2014/main" id="{CCC77E63-3A8A-4BF6-B2B0-80E69696F3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79681" y="3519673"/>
            <a:ext cx="1389856" cy="1236530"/>
          </a:xfrm>
          <a:prstGeom prst="rect">
            <a:avLst/>
          </a:prstGeom>
        </p:spPr>
      </p:pic>
      <p:pic>
        <p:nvPicPr>
          <p:cNvPr id="10" name="Рисунок 9" descr="Пробирки">
            <a:extLst>
              <a:ext uri="{FF2B5EF4-FFF2-40B4-BE49-F238E27FC236}">
                <a16:creationId xmlns:a16="http://schemas.microsoft.com/office/drawing/2014/main" id="{C7383093-7D4A-4E07-A8D1-23AFB30A9D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8803" y="3418072"/>
            <a:ext cx="1161671" cy="1234720"/>
          </a:xfrm>
          <a:prstGeom prst="rect">
            <a:avLst/>
          </a:prstGeom>
        </p:spPr>
      </p:pic>
      <p:sp>
        <p:nvSpPr>
          <p:cNvPr id="13" name="Стрелка: влево-вправо 12">
            <a:extLst>
              <a:ext uri="{FF2B5EF4-FFF2-40B4-BE49-F238E27FC236}">
                <a16:creationId xmlns:a16="http://schemas.microsoft.com/office/drawing/2014/main" id="{0825BCB7-A5A8-4948-8518-662EC07368ED}"/>
              </a:ext>
            </a:extLst>
          </p:cNvPr>
          <p:cNvSpPr/>
          <p:nvPr/>
        </p:nvSpPr>
        <p:spPr>
          <a:xfrm rot="16200000">
            <a:off x="7232283" y="2975041"/>
            <a:ext cx="1684651" cy="36004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договор на РКО</a:t>
            </a:r>
            <a:endParaRPr lang="ru-RU" sz="1400" dirty="0"/>
          </a:p>
        </p:txBody>
      </p:sp>
      <p:sp>
        <p:nvSpPr>
          <p:cNvPr id="14" name="Стрелка: влево-вправо 13">
            <a:extLst>
              <a:ext uri="{FF2B5EF4-FFF2-40B4-BE49-F238E27FC236}">
                <a16:creationId xmlns:a16="http://schemas.microsoft.com/office/drawing/2014/main" id="{01797B1A-42AB-4031-92F6-5DBBA6DAFEE0}"/>
              </a:ext>
            </a:extLst>
          </p:cNvPr>
          <p:cNvSpPr/>
          <p:nvPr/>
        </p:nvSpPr>
        <p:spPr>
          <a:xfrm>
            <a:off x="5267136" y="3744150"/>
            <a:ext cx="2203650" cy="734819"/>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Договор поставки (услуг, работ)</a:t>
            </a:r>
          </a:p>
        </p:txBody>
      </p:sp>
      <p:pic>
        <p:nvPicPr>
          <p:cNvPr id="16" name="Рисунок 15" descr="Значок сотрудника">
            <a:extLst>
              <a:ext uri="{FF2B5EF4-FFF2-40B4-BE49-F238E27FC236}">
                <a16:creationId xmlns:a16="http://schemas.microsoft.com/office/drawing/2014/main" id="{55933C55-1138-47A0-9E01-E890AD0457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4293" y="1234269"/>
            <a:ext cx="1224136" cy="1159334"/>
          </a:xfrm>
          <a:prstGeom prst="rect">
            <a:avLst/>
          </a:prstGeom>
        </p:spPr>
      </p:pic>
      <p:sp>
        <p:nvSpPr>
          <p:cNvPr id="20" name="Стрелка: вправо 19">
            <a:extLst>
              <a:ext uri="{FF2B5EF4-FFF2-40B4-BE49-F238E27FC236}">
                <a16:creationId xmlns:a16="http://schemas.microsoft.com/office/drawing/2014/main" id="{363E3D38-E685-4AFC-9998-0B18AFB4EA0F}"/>
              </a:ext>
            </a:extLst>
          </p:cNvPr>
          <p:cNvSpPr/>
          <p:nvPr/>
        </p:nvSpPr>
        <p:spPr>
          <a:xfrm>
            <a:off x="1735643" y="1644105"/>
            <a:ext cx="5828528" cy="46231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tx1"/>
                </a:solidFill>
              </a:rPr>
              <a:t>Требование о предоставление документов (информации)</a:t>
            </a:r>
          </a:p>
        </p:txBody>
      </p:sp>
      <p:sp>
        <p:nvSpPr>
          <p:cNvPr id="21" name="Молния 20">
            <a:extLst>
              <a:ext uri="{FF2B5EF4-FFF2-40B4-BE49-F238E27FC236}">
                <a16:creationId xmlns:a16="http://schemas.microsoft.com/office/drawing/2014/main" id="{BB090798-4B3D-4F00-8055-F7748DAC0E48}"/>
              </a:ext>
            </a:extLst>
          </p:cNvPr>
          <p:cNvSpPr/>
          <p:nvPr/>
        </p:nvSpPr>
        <p:spPr>
          <a:xfrm>
            <a:off x="6738338" y="2115992"/>
            <a:ext cx="1152128" cy="856783"/>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трелка: штриховая вправо 3">
            <a:extLst>
              <a:ext uri="{FF2B5EF4-FFF2-40B4-BE49-F238E27FC236}">
                <a16:creationId xmlns:a16="http://schemas.microsoft.com/office/drawing/2014/main" id="{9F8A5D9F-869F-475C-B37B-519B51D77423}"/>
              </a:ext>
            </a:extLst>
          </p:cNvPr>
          <p:cNvSpPr/>
          <p:nvPr/>
        </p:nvSpPr>
        <p:spPr>
          <a:xfrm rot="5400000">
            <a:off x="537541" y="2571863"/>
            <a:ext cx="1317639" cy="743334"/>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tx1"/>
                </a:solidFill>
              </a:rPr>
              <a:t>Налоговая проверка</a:t>
            </a:r>
          </a:p>
        </p:txBody>
      </p:sp>
      <p:pic>
        <p:nvPicPr>
          <p:cNvPr id="7" name="Рисунок 6" descr="Подъемный кран">
            <a:extLst>
              <a:ext uri="{FF2B5EF4-FFF2-40B4-BE49-F238E27FC236}">
                <a16:creationId xmlns:a16="http://schemas.microsoft.com/office/drawing/2014/main" id="{5E09A7AB-4FA0-492E-A6E6-1EE44B42591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63996" y="3519673"/>
            <a:ext cx="1161671" cy="1074560"/>
          </a:xfrm>
          <a:prstGeom prst="rect">
            <a:avLst/>
          </a:prstGeom>
        </p:spPr>
      </p:pic>
      <p:sp>
        <p:nvSpPr>
          <p:cNvPr id="22" name="Стрелка: влево-вправо 21">
            <a:extLst>
              <a:ext uri="{FF2B5EF4-FFF2-40B4-BE49-F238E27FC236}">
                <a16:creationId xmlns:a16="http://schemas.microsoft.com/office/drawing/2014/main" id="{DCFF6AFE-E1EF-4F50-8ADB-C7360A83FCA1}"/>
              </a:ext>
            </a:extLst>
          </p:cNvPr>
          <p:cNvSpPr/>
          <p:nvPr/>
        </p:nvSpPr>
        <p:spPr>
          <a:xfrm>
            <a:off x="1837550" y="3744149"/>
            <a:ext cx="2203650" cy="734819"/>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Договор поставки (услуг, работ)</a:t>
            </a:r>
          </a:p>
        </p:txBody>
      </p:sp>
    </p:spTree>
    <p:extLst>
      <p:ext uri="{BB962C8B-B14F-4D97-AF65-F5344CB8AC3E}">
        <p14:creationId xmlns:p14="http://schemas.microsoft.com/office/powerpoint/2010/main" val="374739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171450"/>
            <a:ext cx="8153400" cy="789424"/>
          </a:xfrm>
        </p:spPr>
        <p:txBody>
          <a:bodyPr>
            <a:normAutofit fontScale="90000"/>
          </a:bodyPr>
          <a:lstStyle/>
          <a:p>
            <a:r>
              <a:rPr lang="ru-RU" dirty="0"/>
              <a:t>Налоговый контроль</a:t>
            </a:r>
            <a:br>
              <a:rPr lang="ru-RU" dirty="0"/>
            </a:br>
            <a:r>
              <a:rPr lang="ru-RU" b="0" i="1" dirty="0">
                <a:solidFill>
                  <a:schemeClr val="bg1">
                    <a:lumMod val="65000"/>
                  </a:schemeClr>
                </a:solidFill>
              </a:rPr>
              <a:t>статус банков: содержание</a:t>
            </a:r>
            <a:endParaRPr lang="ru-RU" dirty="0">
              <a:solidFill>
                <a:schemeClr val="bg1">
                  <a:lumMod val="65000"/>
                </a:schemeClr>
              </a:solidFill>
            </a:endParaRPr>
          </a:p>
        </p:txBody>
      </p:sp>
      <p:sp>
        <p:nvSpPr>
          <p:cNvPr id="3" name="Объект 2"/>
          <p:cNvSpPr>
            <a:spLocks noGrp="1"/>
          </p:cNvSpPr>
          <p:nvPr>
            <p:ph sz="quarter" idx="1"/>
          </p:nvPr>
        </p:nvSpPr>
        <p:spPr>
          <a:xfrm>
            <a:off x="612648" y="1200150"/>
            <a:ext cx="6191600" cy="3531840"/>
          </a:xfrm>
        </p:spPr>
        <p:txBody>
          <a:bodyPr>
            <a:normAutofit/>
          </a:bodyPr>
          <a:lstStyle/>
          <a:p>
            <a:pPr>
              <a:spcBef>
                <a:spcPts val="300"/>
              </a:spcBef>
              <a:spcAft>
                <a:spcPts val="300"/>
              </a:spcAft>
              <a:buFont typeface="Wingdings" panose="05000000000000000000" pitchFamily="2" charset="2"/>
              <a:buChar char="ü"/>
            </a:pPr>
            <a:r>
              <a:rPr lang="ru-RU" sz="1800" dirty="0"/>
              <a:t>Перечисление / взыскание налогов (сборов) со счетов налогоплательщиков (плательщиков сборов, налоговых агентов), исполнение обязанностей по уплате налогов (сборов) за другое лицо;</a:t>
            </a:r>
          </a:p>
          <a:p>
            <a:pPr>
              <a:spcBef>
                <a:spcPts val="300"/>
              </a:spcBef>
              <a:spcAft>
                <a:spcPts val="300"/>
              </a:spcAft>
              <a:buFont typeface="Wingdings" panose="05000000000000000000" pitchFamily="2" charset="2"/>
              <a:buChar char="ü"/>
            </a:pPr>
            <a:r>
              <a:rPr lang="ru-RU" sz="1800" dirty="0"/>
              <a:t>Исполнение решений налоговых органов об ограничений операций налогоплательщиков (плательщиков сборов, налоговых агентов) по их банковским счетам;</a:t>
            </a:r>
          </a:p>
          <a:p>
            <a:pPr>
              <a:spcBef>
                <a:spcPts val="300"/>
              </a:spcBef>
              <a:spcAft>
                <a:spcPts val="300"/>
              </a:spcAft>
              <a:buFont typeface="Wingdings" panose="05000000000000000000" pitchFamily="2" charset="2"/>
              <a:buChar char="ü"/>
            </a:pPr>
            <a:r>
              <a:rPr lang="ru-RU" sz="1800" dirty="0"/>
              <a:t>Предоставление сведений (информации) налоговым органам, в т.ч. в рамках международного обмена</a:t>
            </a:r>
          </a:p>
        </p:txBody>
      </p:sp>
      <p:sp>
        <p:nvSpPr>
          <p:cNvPr id="4" name="Нижний колонтитул 3">
            <a:extLst>
              <a:ext uri="{FF2B5EF4-FFF2-40B4-BE49-F238E27FC236}">
                <a16:creationId xmlns:a16="http://schemas.microsoft.com/office/drawing/2014/main" id="{E2F5DA31-F554-430F-A7B6-C1D2127406A6}"/>
              </a:ext>
            </a:extLst>
          </p:cNvPr>
          <p:cNvSpPr>
            <a:spLocks noGrp="1"/>
          </p:cNvSpPr>
          <p:nvPr>
            <p:ph type="ftr" sz="quarter" idx="11"/>
          </p:nvPr>
        </p:nvSpPr>
        <p:spPr>
          <a:xfrm>
            <a:off x="8347071" y="4697422"/>
            <a:ext cx="450574" cy="273844"/>
          </a:xfrm>
        </p:spPr>
        <p:txBody>
          <a:bodyPr/>
          <a:lstStyle/>
          <a:p>
            <a:fld id="{821238B4-4B56-4808-A934-E38D0527B4FA}" type="slidenum">
              <a:rPr lang="en-US" smtClean="0"/>
              <a:t>2</a:t>
            </a:fld>
            <a:endParaRPr lang="en-US" dirty="0"/>
          </a:p>
        </p:txBody>
      </p:sp>
      <p:pic>
        <p:nvPicPr>
          <p:cNvPr id="8" name="Рисунок 7" descr="Открытый конверт">
            <a:extLst>
              <a:ext uri="{FF2B5EF4-FFF2-40B4-BE49-F238E27FC236}">
                <a16:creationId xmlns:a16="http://schemas.microsoft.com/office/drawing/2014/main" id="{89ED33E7-98EB-4D3B-8C3B-4DDCFBB862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2671" y="3783022"/>
            <a:ext cx="914400" cy="914400"/>
          </a:xfrm>
          <a:prstGeom prst="rect">
            <a:avLst/>
          </a:prstGeom>
        </p:spPr>
      </p:pic>
      <p:pic>
        <p:nvPicPr>
          <p:cNvPr id="10" name="Рисунок 9" descr="Бумажник">
            <a:extLst>
              <a:ext uri="{FF2B5EF4-FFF2-40B4-BE49-F238E27FC236}">
                <a16:creationId xmlns:a16="http://schemas.microsoft.com/office/drawing/2014/main" id="{58F20A09-2377-438C-9011-A7EDFC5964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8304" y="1293433"/>
            <a:ext cx="914400" cy="914400"/>
          </a:xfrm>
          <a:prstGeom prst="rect">
            <a:avLst/>
          </a:prstGeom>
        </p:spPr>
      </p:pic>
      <p:pic>
        <p:nvPicPr>
          <p:cNvPr id="12" name="Рисунок 11" descr="Связь">
            <a:extLst>
              <a:ext uri="{FF2B5EF4-FFF2-40B4-BE49-F238E27FC236}">
                <a16:creationId xmlns:a16="http://schemas.microsoft.com/office/drawing/2014/main" id="{47F5C390-CEA4-450C-A39B-CF8AE5D235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32671" y="2571750"/>
            <a:ext cx="914400" cy="914400"/>
          </a:xfrm>
          <a:prstGeom prst="rect">
            <a:avLst/>
          </a:prstGeom>
        </p:spPr>
      </p:pic>
    </p:spTree>
    <p:extLst>
      <p:ext uri="{BB962C8B-B14F-4D97-AF65-F5344CB8AC3E}">
        <p14:creationId xmlns:p14="http://schemas.microsoft.com/office/powerpoint/2010/main" val="1359908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195486"/>
            <a:ext cx="8153400" cy="792088"/>
          </a:xfrm>
        </p:spPr>
        <p:txBody>
          <a:bodyPr>
            <a:normAutofit fontScale="90000"/>
          </a:bodyPr>
          <a:lstStyle/>
          <a:p>
            <a:r>
              <a:rPr lang="ru-RU" sz="3600" dirty="0"/>
              <a:t>Истребование документов у банков</a:t>
            </a:r>
            <a:br>
              <a:rPr lang="ru-RU" sz="3600" dirty="0"/>
            </a:br>
            <a:r>
              <a:rPr lang="ru-RU" sz="2700" b="0" i="1" dirty="0">
                <a:solidFill>
                  <a:schemeClr val="bg1">
                    <a:lumMod val="65000"/>
                  </a:schemeClr>
                </a:solidFill>
              </a:rPr>
              <a:t>возможное развитие текущих подходов</a:t>
            </a:r>
          </a:p>
        </p:txBody>
      </p:sp>
      <p:sp>
        <p:nvSpPr>
          <p:cNvPr id="5" name="Нижний колонтитул 4">
            <a:extLst>
              <a:ext uri="{FF2B5EF4-FFF2-40B4-BE49-F238E27FC236}">
                <a16:creationId xmlns:a16="http://schemas.microsoft.com/office/drawing/2014/main" id="{77C0CD66-E478-4390-B5AC-F63F07381118}"/>
              </a:ext>
            </a:extLst>
          </p:cNvPr>
          <p:cNvSpPr>
            <a:spLocks noGrp="1"/>
          </p:cNvSpPr>
          <p:nvPr>
            <p:ph type="ftr" sz="quarter" idx="11"/>
          </p:nvPr>
        </p:nvSpPr>
        <p:spPr>
          <a:xfrm>
            <a:off x="8460432" y="4674170"/>
            <a:ext cx="450574" cy="273844"/>
          </a:xfrm>
        </p:spPr>
        <p:txBody>
          <a:bodyPr/>
          <a:lstStyle/>
          <a:p>
            <a:fld id="{BE3A326A-0933-4CCA-BF24-0F1B481163D8}" type="slidenum">
              <a:rPr lang="en-US" smtClean="0"/>
              <a:t>20</a:t>
            </a:fld>
            <a:endParaRPr lang="en-US" dirty="0"/>
          </a:p>
        </p:txBody>
      </p:sp>
      <p:pic>
        <p:nvPicPr>
          <p:cNvPr id="6" name="Рисунок 5" descr="Сейф">
            <a:extLst>
              <a:ext uri="{FF2B5EF4-FFF2-40B4-BE49-F238E27FC236}">
                <a16:creationId xmlns:a16="http://schemas.microsoft.com/office/drawing/2014/main" id="{40B2BCA6-76AF-4FE4-ACBD-9072C69AB9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4296" y="1297700"/>
            <a:ext cx="1224135" cy="1093555"/>
          </a:xfrm>
          <a:prstGeom prst="rect">
            <a:avLst/>
          </a:prstGeom>
        </p:spPr>
      </p:pic>
      <p:pic>
        <p:nvPicPr>
          <p:cNvPr id="8" name="Рисунок 7" descr="Фабрика">
            <a:extLst>
              <a:ext uri="{FF2B5EF4-FFF2-40B4-BE49-F238E27FC236}">
                <a16:creationId xmlns:a16="http://schemas.microsoft.com/office/drawing/2014/main" id="{CCC77E63-3A8A-4BF6-B2B0-80E69696F3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79681" y="3519673"/>
            <a:ext cx="1389856" cy="1236530"/>
          </a:xfrm>
          <a:prstGeom prst="rect">
            <a:avLst/>
          </a:prstGeom>
        </p:spPr>
      </p:pic>
      <p:pic>
        <p:nvPicPr>
          <p:cNvPr id="10" name="Рисунок 9" descr="Пробирки">
            <a:extLst>
              <a:ext uri="{FF2B5EF4-FFF2-40B4-BE49-F238E27FC236}">
                <a16:creationId xmlns:a16="http://schemas.microsoft.com/office/drawing/2014/main" id="{C7383093-7D4A-4E07-A8D1-23AFB30A9D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8803" y="3418072"/>
            <a:ext cx="1161671" cy="1234720"/>
          </a:xfrm>
          <a:prstGeom prst="rect">
            <a:avLst/>
          </a:prstGeom>
        </p:spPr>
      </p:pic>
      <p:sp>
        <p:nvSpPr>
          <p:cNvPr id="13" name="Стрелка: влево-вправо 12">
            <a:extLst>
              <a:ext uri="{FF2B5EF4-FFF2-40B4-BE49-F238E27FC236}">
                <a16:creationId xmlns:a16="http://schemas.microsoft.com/office/drawing/2014/main" id="{0825BCB7-A5A8-4948-8518-662EC07368ED}"/>
              </a:ext>
            </a:extLst>
          </p:cNvPr>
          <p:cNvSpPr/>
          <p:nvPr/>
        </p:nvSpPr>
        <p:spPr>
          <a:xfrm rot="16200000">
            <a:off x="7232283" y="2975041"/>
            <a:ext cx="1684651" cy="36004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договор на РКО</a:t>
            </a:r>
            <a:endParaRPr lang="ru-RU" sz="1400" dirty="0"/>
          </a:p>
        </p:txBody>
      </p:sp>
      <p:pic>
        <p:nvPicPr>
          <p:cNvPr id="16" name="Рисунок 15" descr="Значок сотрудника">
            <a:extLst>
              <a:ext uri="{FF2B5EF4-FFF2-40B4-BE49-F238E27FC236}">
                <a16:creationId xmlns:a16="http://schemas.microsoft.com/office/drawing/2014/main" id="{55933C55-1138-47A0-9E01-E890AD0457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4293" y="1234269"/>
            <a:ext cx="1224136" cy="1159334"/>
          </a:xfrm>
          <a:prstGeom prst="rect">
            <a:avLst/>
          </a:prstGeom>
        </p:spPr>
      </p:pic>
      <p:sp>
        <p:nvSpPr>
          <p:cNvPr id="20" name="Стрелка: вправо 19">
            <a:extLst>
              <a:ext uri="{FF2B5EF4-FFF2-40B4-BE49-F238E27FC236}">
                <a16:creationId xmlns:a16="http://schemas.microsoft.com/office/drawing/2014/main" id="{363E3D38-E685-4AFC-9998-0B18AFB4EA0F}"/>
              </a:ext>
            </a:extLst>
          </p:cNvPr>
          <p:cNvSpPr/>
          <p:nvPr/>
        </p:nvSpPr>
        <p:spPr>
          <a:xfrm>
            <a:off x="1735643" y="1644105"/>
            <a:ext cx="5828528" cy="46231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tx1"/>
                </a:solidFill>
              </a:rPr>
              <a:t>Требование о предоставление документов (информации)</a:t>
            </a:r>
          </a:p>
        </p:txBody>
      </p:sp>
      <p:sp>
        <p:nvSpPr>
          <p:cNvPr id="21" name="Молния 20">
            <a:extLst>
              <a:ext uri="{FF2B5EF4-FFF2-40B4-BE49-F238E27FC236}">
                <a16:creationId xmlns:a16="http://schemas.microsoft.com/office/drawing/2014/main" id="{BB090798-4B3D-4F00-8055-F7748DAC0E48}"/>
              </a:ext>
            </a:extLst>
          </p:cNvPr>
          <p:cNvSpPr/>
          <p:nvPr/>
        </p:nvSpPr>
        <p:spPr>
          <a:xfrm>
            <a:off x="6738338" y="2115992"/>
            <a:ext cx="1152128" cy="856783"/>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трелка: штриховая вправо 3">
            <a:extLst>
              <a:ext uri="{FF2B5EF4-FFF2-40B4-BE49-F238E27FC236}">
                <a16:creationId xmlns:a16="http://schemas.microsoft.com/office/drawing/2014/main" id="{9F8A5D9F-869F-475C-B37B-519B51D77423}"/>
              </a:ext>
            </a:extLst>
          </p:cNvPr>
          <p:cNvSpPr/>
          <p:nvPr/>
        </p:nvSpPr>
        <p:spPr>
          <a:xfrm rot="5400000">
            <a:off x="537541" y="2571863"/>
            <a:ext cx="1317639" cy="743334"/>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tx1"/>
                </a:solidFill>
              </a:rPr>
              <a:t>Налоговая проверка</a:t>
            </a:r>
          </a:p>
        </p:txBody>
      </p:sp>
      <p:pic>
        <p:nvPicPr>
          <p:cNvPr id="7" name="Рисунок 6" descr="Подъемный кран">
            <a:extLst>
              <a:ext uri="{FF2B5EF4-FFF2-40B4-BE49-F238E27FC236}">
                <a16:creationId xmlns:a16="http://schemas.microsoft.com/office/drawing/2014/main" id="{5E09A7AB-4FA0-492E-A6E6-1EE44B42591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63996" y="3519673"/>
            <a:ext cx="1161671" cy="1074560"/>
          </a:xfrm>
          <a:prstGeom prst="rect">
            <a:avLst/>
          </a:prstGeom>
        </p:spPr>
      </p:pic>
      <p:sp>
        <p:nvSpPr>
          <p:cNvPr id="22" name="Стрелка: влево-вправо 21">
            <a:extLst>
              <a:ext uri="{FF2B5EF4-FFF2-40B4-BE49-F238E27FC236}">
                <a16:creationId xmlns:a16="http://schemas.microsoft.com/office/drawing/2014/main" id="{DCFF6AFE-E1EF-4F50-8ADB-C7360A83FCA1}"/>
              </a:ext>
            </a:extLst>
          </p:cNvPr>
          <p:cNvSpPr/>
          <p:nvPr/>
        </p:nvSpPr>
        <p:spPr>
          <a:xfrm>
            <a:off x="1837550" y="3744149"/>
            <a:ext cx="2203650" cy="734819"/>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Договор поставки (услуг, работ)</a:t>
            </a:r>
          </a:p>
        </p:txBody>
      </p:sp>
      <p:sp>
        <p:nvSpPr>
          <p:cNvPr id="3" name="Облако 2">
            <a:extLst>
              <a:ext uri="{FF2B5EF4-FFF2-40B4-BE49-F238E27FC236}">
                <a16:creationId xmlns:a16="http://schemas.microsoft.com/office/drawing/2014/main" id="{ACC89A42-2680-419E-A524-5BDB62EAB41D}"/>
              </a:ext>
            </a:extLst>
          </p:cNvPr>
          <p:cNvSpPr/>
          <p:nvPr/>
        </p:nvSpPr>
        <p:spPr>
          <a:xfrm>
            <a:off x="5129789" y="3047786"/>
            <a:ext cx="2340997" cy="170841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a:t>
            </a:r>
          </a:p>
        </p:txBody>
      </p:sp>
    </p:spTree>
    <p:extLst>
      <p:ext uri="{BB962C8B-B14F-4D97-AF65-F5344CB8AC3E}">
        <p14:creationId xmlns:p14="http://schemas.microsoft.com/office/powerpoint/2010/main" val="1707451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195486"/>
            <a:ext cx="8153400" cy="792088"/>
          </a:xfrm>
        </p:spPr>
        <p:txBody>
          <a:bodyPr>
            <a:normAutofit fontScale="90000"/>
          </a:bodyPr>
          <a:lstStyle/>
          <a:p>
            <a:r>
              <a:rPr lang="ru-RU" sz="3600" dirty="0"/>
              <a:t>Истребование документов у банков</a:t>
            </a:r>
            <a:br>
              <a:rPr lang="ru-RU" sz="3600" dirty="0"/>
            </a:br>
            <a:r>
              <a:rPr lang="ru-RU" sz="2700" b="0" i="1" dirty="0">
                <a:solidFill>
                  <a:schemeClr val="bg1">
                    <a:lumMod val="65000"/>
                  </a:schemeClr>
                </a:solidFill>
              </a:rPr>
              <a:t>текущая практика: что делать?</a:t>
            </a:r>
          </a:p>
        </p:txBody>
      </p:sp>
      <p:sp>
        <p:nvSpPr>
          <p:cNvPr id="3" name="Объект 2"/>
          <p:cNvSpPr>
            <a:spLocks noGrp="1"/>
          </p:cNvSpPr>
          <p:nvPr>
            <p:ph sz="quarter" idx="1"/>
          </p:nvPr>
        </p:nvSpPr>
        <p:spPr>
          <a:xfrm>
            <a:off x="612648" y="1131590"/>
            <a:ext cx="8153400" cy="3600400"/>
          </a:xfrm>
        </p:spPr>
        <p:txBody>
          <a:bodyPr>
            <a:noAutofit/>
          </a:bodyPr>
          <a:lstStyle/>
          <a:p>
            <a:pPr>
              <a:lnSpc>
                <a:spcPct val="100000"/>
              </a:lnSpc>
              <a:spcBef>
                <a:spcPts val="300"/>
              </a:spcBef>
              <a:spcAft>
                <a:spcPts val="300"/>
              </a:spcAft>
              <a:buFont typeface="Wingdings" panose="05000000000000000000" pitchFamily="2" charset="2"/>
              <a:buChar char="ü"/>
            </a:pPr>
            <a:r>
              <a:rPr lang="ru-RU" sz="1800" dirty="0"/>
              <a:t>негативная практика не отменяет необходимости анализа содержания требований налоговых органов; </a:t>
            </a:r>
          </a:p>
          <a:p>
            <a:pPr>
              <a:lnSpc>
                <a:spcPct val="100000"/>
              </a:lnSpc>
              <a:spcBef>
                <a:spcPts val="300"/>
              </a:spcBef>
              <a:spcAft>
                <a:spcPts val="300"/>
              </a:spcAft>
              <a:buFont typeface="Wingdings" panose="05000000000000000000" pitchFamily="2" charset="2"/>
              <a:buChar char="ü"/>
            </a:pPr>
            <a:r>
              <a:rPr lang="ru-RU" sz="1800" dirty="0"/>
              <a:t>в любом случае проверяется период, к которому относятся документы с учетом установленных НК РФ временных порогов для проверок;</a:t>
            </a:r>
          </a:p>
          <a:p>
            <a:pPr>
              <a:lnSpc>
                <a:spcPct val="100000"/>
              </a:lnSpc>
              <a:spcBef>
                <a:spcPts val="300"/>
              </a:spcBef>
              <a:spcAft>
                <a:spcPts val="300"/>
              </a:spcAft>
              <a:buFont typeface="Wingdings" panose="05000000000000000000" pitchFamily="2" charset="2"/>
              <a:buChar char="ü"/>
            </a:pPr>
            <a:r>
              <a:rPr lang="ru-RU" sz="1800" dirty="0"/>
              <a:t>возможные цепочки в ряде случаев могут быть установлены на основании открытых источников;</a:t>
            </a:r>
          </a:p>
          <a:p>
            <a:pPr>
              <a:lnSpc>
                <a:spcPct val="100000"/>
              </a:lnSpc>
              <a:spcBef>
                <a:spcPts val="300"/>
              </a:spcBef>
              <a:spcAft>
                <a:spcPts val="300"/>
              </a:spcAft>
              <a:buFont typeface="Wingdings" panose="05000000000000000000" pitchFamily="2" charset="2"/>
              <a:buChar char="ü"/>
            </a:pPr>
            <a:r>
              <a:rPr lang="ru-RU" sz="1800" dirty="0"/>
              <a:t>закон не запрещает информировать клиента о поступлении требования, позиция клиента может быть принята во внимание (учтена);</a:t>
            </a:r>
          </a:p>
          <a:p>
            <a:pPr>
              <a:lnSpc>
                <a:spcPct val="100000"/>
              </a:lnSpc>
              <a:spcBef>
                <a:spcPts val="300"/>
              </a:spcBef>
              <a:spcAft>
                <a:spcPts val="300"/>
              </a:spcAft>
              <a:buFont typeface="Wingdings" panose="05000000000000000000" pitchFamily="2" charset="2"/>
              <a:buChar char="ü"/>
            </a:pPr>
            <a:r>
              <a:rPr lang="ru-RU" sz="1800" dirty="0"/>
              <a:t>действия по истребованию документов могут быть обжалованы (в том числе, с привлечением клиента) при наличии к тому оснований.  </a:t>
            </a:r>
          </a:p>
        </p:txBody>
      </p:sp>
      <p:sp>
        <p:nvSpPr>
          <p:cNvPr id="5" name="Нижний колонтитул 4">
            <a:extLst>
              <a:ext uri="{FF2B5EF4-FFF2-40B4-BE49-F238E27FC236}">
                <a16:creationId xmlns:a16="http://schemas.microsoft.com/office/drawing/2014/main" id="{77C0CD66-E478-4390-B5AC-F63F07381118}"/>
              </a:ext>
            </a:extLst>
          </p:cNvPr>
          <p:cNvSpPr>
            <a:spLocks noGrp="1"/>
          </p:cNvSpPr>
          <p:nvPr>
            <p:ph type="ftr" sz="quarter" idx="11"/>
          </p:nvPr>
        </p:nvSpPr>
        <p:spPr>
          <a:xfrm>
            <a:off x="8460432" y="4674170"/>
            <a:ext cx="450574" cy="273844"/>
          </a:xfrm>
        </p:spPr>
        <p:txBody>
          <a:bodyPr/>
          <a:lstStyle/>
          <a:p>
            <a:fld id="{BE3A326A-0933-4CCA-BF24-0F1B481163D8}" type="slidenum">
              <a:rPr lang="en-US" smtClean="0"/>
              <a:t>21</a:t>
            </a:fld>
            <a:endParaRPr lang="en-US" dirty="0"/>
          </a:p>
        </p:txBody>
      </p:sp>
    </p:spTree>
    <p:extLst>
      <p:ext uri="{BB962C8B-B14F-4D97-AF65-F5344CB8AC3E}">
        <p14:creationId xmlns:p14="http://schemas.microsoft.com/office/powerpoint/2010/main" val="1251156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Спасибо за внимание!</a:t>
            </a:r>
          </a:p>
        </p:txBody>
      </p:sp>
      <p:sp>
        <p:nvSpPr>
          <p:cNvPr id="3" name="Объект 2"/>
          <p:cNvSpPr>
            <a:spLocks noGrp="1"/>
          </p:cNvSpPr>
          <p:nvPr>
            <p:ph sz="quarter" idx="1"/>
          </p:nvPr>
        </p:nvSpPr>
        <p:spPr/>
        <p:txBody>
          <a:bodyPr>
            <a:normAutofit fontScale="92500" lnSpcReduction="10000"/>
          </a:bodyPr>
          <a:lstStyle/>
          <a:p>
            <a:pPr marL="0" indent="0">
              <a:buNone/>
            </a:pPr>
            <a:r>
              <a:rPr lang="ru-RU" b="1" dirty="0">
                <a:solidFill>
                  <a:srgbClr val="0070C0"/>
                </a:solidFill>
              </a:rPr>
              <a:t>Контакты</a:t>
            </a:r>
          </a:p>
          <a:p>
            <a:pPr marL="0" indent="0">
              <a:buNone/>
            </a:pPr>
            <a:r>
              <a:rPr lang="ru-RU" b="1" dirty="0"/>
              <a:t>Алексей Яковлев</a:t>
            </a:r>
          </a:p>
          <a:p>
            <a:pPr marL="0" indent="0">
              <a:buNone/>
            </a:pPr>
            <a:r>
              <a:rPr lang="ru-RU" dirty="0"/>
              <a:t>Руководитель налоговой практики </a:t>
            </a:r>
            <a:r>
              <a:rPr lang="ru-RU" dirty="0" err="1"/>
              <a:t>Taxadvisor</a:t>
            </a:r>
            <a:r>
              <a:rPr lang="ru-RU" dirty="0"/>
              <a:t>, </a:t>
            </a:r>
          </a:p>
          <a:p>
            <a:pPr marL="0" indent="0">
              <a:buNone/>
            </a:pPr>
            <a:r>
              <a:rPr lang="ru-RU" dirty="0"/>
              <a:t>Адвокат</a:t>
            </a:r>
          </a:p>
          <a:p>
            <a:pPr marL="0" indent="0">
              <a:buNone/>
            </a:pPr>
            <a:r>
              <a:rPr lang="ru-RU" dirty="0"/>
              <a:t>+7 (495) 230-01-46</a:t>
            </a:r>
          </a:p>
          <a:p>
            <a:pPr marL="0" indent="0">
              <a:buNone/>
            </a:pPr>
            <a:r>
              <a:rPr lang="en-US" dirty="0" err="1"/>
              <a:t>yakovlev</a:t>
            </a:r>
            <a:r>
              <a:rPr lang="ru-RU" dirty="0"/>
              <a:t>@taxadvisor.ru</a:t>
            </a:r>
          </a:p>
        </p:txBody>
      </p:sp>
    </p:spTree>
    <p:extLst>
      <p:ext uri="{BB962C8B-B14F-4D97-AF65-F5344CB8AC3E}">
        <p14:creationId xmlns:p14="http://schemas.microsoft.com/office/powerpoint/2010/main" val="152355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171450"/>
            <a:ext cx="8153400" cy="789424"/>
          </a:xfrm>
        </p:spPr>
        <p:txBody>
          <a:bodyPr>
            <a:normAutofit fontScale="90000"/>
          </a:bodyPr>
          <a:lstStyle/>
          <a:p>
            <a:r>
              <a:rPr lang="ru-RU" dirty="0"/>
              <a:t>Налоговый контроль</a:t>
            </a:r>
            <a:br>
              <a:rPr lang="ru-RU" dirty="0"/>
            </a:br>
            <a:r>
              <a:rPr lang="ru-RU" b="0" i="1" dirty="0">
                <a:solidFill>
                  <a:schemeClr val="bg1">
                    <a:lumMod val="65000"/>
                  </a:schemeClr>
                </a:solidFill>
              </a:rPr>
              <a:t>статус банков: текущее положение </a:t>
            </a:r>
            <a:endParaRPr lang="ru-RU" dirty="0">
              <a:solidFill>
                <a:schemeClr val="bg1">
                  <a:lumMod val="65000"/>
                </a:schemeClr>
              </a:solidFill>
            </a:endParaRPr>
          </a:p>
        </p:txBody>
      </p:sp>
      <p:sp>
        <p:nvSpPr>
          <p:cNvPr id="3" name="Объект 2"/>
          <p:cNvSpPr>
            <a:spLocks noGrp="1"/>
          </p:cNvSpPr>
          <p:nvPr>
            <p:ph sz="quarter" idx="1"/>
          </p:nvPr>
        </p:nvSpPr>
        <p:spPr>
          <a:xfrm>
            <a:off x="612648" y="1200150"/>
            <a:ext cx="8153400" cy="3531840"/>
          </a:xfrm>
        </p:spPr>
        <p:txBody>
          <a:bodyPr>
            <a:normAutofit/>
          </a:bodyPr>
          <a:lstStyle/>
          <a:p>
            <a:pPr marL="0" indent="0">
              <a:spcBef>
                <a:spcPts val="300"/>
              </a:spcBef>
              <a:spcAft>
                <a:spcPts val="300"/>
              </a:spcAft>
              <a:buNone/>
            </a:pPr>
            <a:r>
              <a:rPr lang="ru-RU" sz="1800" b="1" dirty="0"/>
              <a:t>Чего нет в НК РФ:</a:t>
            </a:r>
          </a:p>
          <a:p>
            <a:pPr>
              <a:spcBef>
                <a:spcPts val="300"/>
              </a:spcBef>
              <a:spcAft>
                <a:spcPts val="300"/>
              </a:spcAft>
              <a:buFont typeface="Wingdings" panose="05000000000000000000" pitchFamily="2" charset="2"/>
              <a:buChar char="ü"/>
            </a:pPr>
            <a:r>
              <a:rPr lang="ru-RU" sz="1800" dirty="0"/>
              <a:t>не определен статус банков как участников налоговых отношений;</a:t>
            </a:r>
          </a:p>
          <a:p>
            <a:pPr>
              <a:spcBef>
                <a:spcPts val="300"/>
              </a:spcBef>
              <a:spcAft>
                <a:spcPts val="300"/>
              </a:spcAft>
              <a:buFont typeface="Wingdings" panose="05000000000000000000" pitchFamily="2" charset="2"/>
              <a:buChar char="ü"/>
            </a:pPr>
            <a:r>
              <a:rPr lang="ru-RU" sz="1800" dirty="0"/>
              <a:t>отсутствует детальное правовое регулирование по вопросам осуществления контроля со стороны налоговых органов за банками;</a:t>
            </a:r>
          </a:p>
          <a:p>
            <a:pPr marL="0" indent="0" algn="r">
              <a:spcBef>
                <a:spcPts val="300"/>
              </a:spcBef>
              <a:spcAft>
                <a:spcPts val="300"/>
              </a:spcAft>
              <a:buNone/>
            </a:pPr>
            <a:r>
              <a:rPr lang="ru-RU" sz="1800" b="1" i="1" dirty="0"/>
              <a:t>Что есть:</a:t>
            </a:r>
          </a:p>
          <a:p>
            <a:pPr algn="r">
              <a:spcBef>
                <a:spcPts val="300"/>
              </a:spcBef>
              <a:spcAft>
                <a:spcPts val="300"/>
              </a:spcAft>
              <a:buFont typeface="Wingdings" panose="05000000000000000000" pitchFamily="2" charset="2"/>
              <a:buChar char="Ø"/>
            </a:pPr>
            <a:r>
              <a:rPr lang="ru-RU" sz="1800" i="1" dirty="0"/>
              <a:t>Банки контролируются налоговыми органами через производство по делам о нарушениях по специальным составам (глава 18 НК РФ);</a:t>
            </a:r>
          </a:p>
          <a:p>
            <a:pPr algn="r">
              <a:spcBef>
                <a:spcPts val="300"/>
              </a:spcBef>
              <a:spcAft>
                <a:spcPts val="300"/>
              </a:spcAft>
              <a:buFont typeface="Wingdings" panose="05000000000000000000" pitchFamily="2" charset="2"/>
              <a:buChar char="Ø"/>
            </a:pPr>
            <a:r>
              <a:rPr lang="ru-RU" sz="1800" i="1" dirty="0"/>
              <a:t>Банковская тайна трактуется не как ограничение на получение сведений, а как особые требования к получателям сведений</a:t>
            </a:r>
          </a:p>
        </p:txBody>
      </p:sp>
      <p:sp>
        <p:nvSpPr>
          <p:cNvPr id="4" name="Нижний колонтитул 3">
            <a:extLst>
              <a:ext uri="{FF2B5EF4-FFF2-40B4-BE49-F238E27FC236}">
                <a16:creationId xmlns:a16="http://schemas.microsoft.com/office/drawing/2014/main" id="{E2F5DA31-F554-430F-A7B6-C1D2127406A6}"/>
              </a:ext>
            </a:extLst>
          </p:cNvPr>
          <p:cNvSpPr>
            <a:spLocks noGrp="1"/>
          </p:cNvSpPr>
          <p:nvPr>
            <p:ph type="ftr" sz="quarter" idx="11"/>
          </p:nvPr>
        </p:nvSpPr>
        <p:spPr>
          <a:xfrm>
            <a:off x="8347071" y="4697422"/>
            <a:ext cx="450574" cy="273844"/>
          </a:xfrm>
        </p:spPr>
        <p:txBody>
          <a:bodyPr/>
          <a:lstStyle/>
          <a:p>
            <a:fld id="{821238B4-4B56-4808-A934-E38D0527B4FA}" type="slidenum">
              <a:rPr lang="en-US" smtClean="0"/>
              <a:t>3</a:t>
            </a:fld>
            <a:endParaRPr lang="en-US" dirty="0"/>
          </a:p>
        </p:txBody>
      </p:sp>
    </p:spTree>
    <p:extLst>
      <p:ext uri="{BB962C8B-B14F-4D97-AF65-F5344CB8AC3E}">
        <p14:creationId xmlns:p14="http://schemas.microsoft.com/office/powerpoint/2010/main" val="978658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171450"/>
            <a:ext cx="8153400" cy="789424"/>
          </a:xfrm>
        </p:spPr>
        <p:txBody>
          <a:bodyPr>
            <a:normAutofit fontScale="90000"/>
          </a:bodyPr>
          <a:lstStyle/>
          <a:p>
            <a:r>
              <a:rPr lang="ru-RU" dirty="0"/>
              <a:t>Налоговый контроль</a:t>
            </a:r>
            <a:br>
              <a:rPr lang="ru-RU" dirty="0"/>
            </a:br>
            <a:r>
              <a:rPr lang="ru-RU" b="0" i="1" dirty="0">
                <a:solidFill>
                  <a:schemeClr val="bg1">
                    <a:lumMod val="65000"/>
                  </a:schemeClr>
                </a:solidFill>
              </a:rPr>
              <a:t>статус банков: текущее положение </a:t>
            </a:r>
            <a:endParaRPr lang="ru-RU" dirty="0">
              <a:solidFill>
                <a:schemeClr val="bg1">
                  <a:lumMod val="65000"/>
                </a:schemeClr>
              </a:solidFill>
            </a:endParaRPr>
          </a:p>
        </p:txBody>
      </p:sp>
      <p:sp>
        <p:nvSpPr>
          <p:cNvPr id="3" name="Объект 2"/>
          <p:cNvSpPr>
            <a:spLocks noGrp="1"/>
          </p:cNvSpPr>
          <p:nvPr>
            <p:ph sz="quarter" idx="1"/>
          </p:nvPr>
        </p:nvSpPr>
        <p:spPr>
          <a:xfrm>
            <a:off x="612648" y="1200150"/>
            <a:ext cx="8153400" cy="3531840"/>
          </a:xfrm>
        </p:spPr>
        <p:txBody>
          <a:bodyPr>
            <a:normAutofit fontScale="85000" lnSpcReduction="10000"/>
          </a:bodyPr>
          <a:lstStyle/>
          <a:p>
            <a:pPr marL="0" indent="0">
              <a:spcBef>
                <a:spcPts val="300"/>
              </a:spcBef>
              <a:spcAft>
                <a:spcPts val="300"/>
              </a:spcAft>
              <a:buNone/>
            </a:pPr>
            <a:r>
              <a:rPr lang="ru-RU" sz="2100" dirty="0"/>
              <a:t>Проект Приказа ФНС России "Об утверждении Порядка контроля за исполнением банками обязанностей, установленных Налоговым кодексом Российской Федерации" </a:t>
            </a:r>
            <a:r>
              <a:rPr lang="ru-RU" sz="2100" i="1" dirty="0">
                <a:hlinkClick r:id="rId3" tooltip="Ссылка на КонсультантПлюс"/>
              </a:rPr>
              <a:t>{КонсультантПлюс}</a:t>
            </a:r>
            <a:endParaRPr lang="ru-RU" sz="2100" dirty="0"/>
          </a:p>
          <a:p>
            <a:pPr marL="0" indent="0" algn="r">
              <a:spcBef>
                <a:spcPts val="300"/>
              </a:spcBef>
              <a:spcAft>
                <a:spcPts val="300"/>
              </a:spcAft>
              <a:buNone/>
            </a:pPr>
            <a:endParaRPr lang="ru-RU" sz="1800" i="1" dirty="0"/>
          </a:p>
          <a:p>
            <a:pPr marL="0" indent="0" algn="r">
              <a:spcBef>
                <a:spcPts val="300"/>
              </a:spcBef>
              <a:spcAft>
                <a:spcPts val="300"/>
              </a:spcAft>
              <a:buNone/>
            </a:pPr>
            <a:r>
              <a:rPr lang="ru-RU" sz="2100" i="1" dirty="0"/>
              <a:t>(!) Оценка регулирующего воздействия проекта приказа ФНС России</a:t>
            </a:r>
          </a:p>
          <a:p>
            <a:pPr marL="0" indent="0" algn="r">
              <a:spcBef>
                <a:spcPts val="300"/>
              </a:spcBef>
              <a:spcAft>
                <a:spcPts val="300"/>
              </a:spcAft>
              <a:buNone/>
            </a:pPr>
            <a:r>
              <a:rPr lang="ru-RU" sz="2100" i="1" dirty="0"/>
              <a:t>(Заключение МЭРТ № 25900-СШ/Д26и от 11.09.2018) </a:t>
            </a:r>
          </a:p>
          <a:p>
            <a:pPr marL="0" indent="0" algn="r">
              <a:spcBef>
                <a:spcPts val="300"/>
              </a:spcBef>
              <a:spcAft>
                <a:spcPts val="300"/>
              </a:spcAft>
              <a:buNone/>
            </a:pPr>
            <a:r>
              <a:rPr lang="ru-RU" sz="1800" i="1" dirty="0"/>
              <a:t>…сделан вывод об отсутствии достаточного обоснования решения проблемы  предложенным проектом акта способом регулирования, а также о наличии в проекте акта положений, которые вводят избыточные административные и иные ограничения и обязанности для субъектов предпринимательской и иной экономической деятельности или способствуют их введению</a:t>
            </a:r>
          </a:p>
        </p:txBody>
      </p:sp>
      <p:sp>
        <p:nvSpPr>
          <p:cNvPr id="4" name="Нижний колонтитул 3">
            <a:extLst>
              <a:ext uri="{FF2B5EF4-FFF2-40B4-BE49-F238E27FC236}">
                <a16:creationId xmlns:a16="http://schemas.microsoft.com/office/drawing/2014/main" id="{E2F5DA31-F554-430F-A7B6-C1D2127406A6}"/>
              </a:ext>
            </a:extLst>
          </p:cNvPr>
          <p:cNvSpPr>
            <a:spLocks noGrp="1"/>
          </p:cNvSpPr>
          <p:nvPr>
            <p:ph type="ftr" sz="quarter" idx="11"/>
          </p:nvPr>
        </p:nvSpPr>
        <p:spPr>
          <a:xfrm>
            <a:off x="8347071" y="4697422"/>
            <a:ext cx="450574" cy="273844"/>
          </a:xfrm>
        </p:spPr>
        <p:txBody>
          <a:bodyPr/>
          <a:lstStyle/>
          <a:p>
            <a:fld id="{821238B4-4B56-4808-A934-E38D0527B4FA}" type="slidenum">
              <a:rPr lang="en-US" smtClean="0"/>
              <a:t>4</a:t>
            </a:fld>
            <a:endParaRPr lang="en-US" dirty="0"/>
          </a:p>
        </p:txBody>
      </p:sp>
    </p:spTree>
    <p:extLst>
      <p:ext uri="{BB962C8B-B14F-4D97-AF65-F5344CB8AC3E}">
        <p14:creationId xmlns:p14="http://schemas.microsoft.com/office/powerpoint/2010/main" val="387617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171450"/>
            <a:ext cx="8153400" cy="789424"/>
          </a:xfrm>
        </p:spPr>
        <p:txBody>
          <a:bodyPr>
            <a:normAutofit fontScale="90000"/>
          </a:bodyPr>
          <a:lstStyle/>
          <a:p>
            <a:r>
              <a:rPr lang="ru-RU" dirty="0"/>
              <a:t>Взыскание налогов</a:t>
            </a:r>
            <a:br>
              <a:rPr lang="ru-RU" dirty="0"/>
            </a:br>
            <a:r>
              <a:rPr lang="ru-RU" b="0" i="1" dirty="0">
                <a:solidFill>
                  <a:schemeClr val="bg1">
                    <a:lumMod val="65000"/>
                  </a:schemeClr>
                </a:solidFill>
              </a:rPr>
              <a:t>по банковской гарантии</a:t>
            </a:r>
            <a:endParaRPr lang="ru-RU" dirty="0">
              <a:solidFill>
                <a:schemeClr val="bg1">
                  <a:lumMod val="65000"/>
                </a:schemeClr>
              </a:solidFill>
            </a:endParaRPr>
          </a:p>
        </p:txBody>
      </p:sp>
      <p:sp>
        <p:nvSpPr>
          <p:cNvPr id="3" name="Объект 2"/>
          <p:cNvSpPr>
            <a:spLocks noGrp="1"/>
          </p:cNvSpPr>
          <p:nvPr>
            <p:ph sz="quarter" idx="1"/>
          </p:nvPr>
        </p:nvSpPr>
        <p:spPr>
          <a:xfrm>
            <a:off x="612648" y="1059582"/>
            <a:ext cx="8153400" cy="3744416"/>
          </a:xfrm>
        </p:spPr>
        <p:txBody>
          <a:bodyPr>
            <a:normAutofit fontScale="92500" lnSpcReduction="20000"/>
          </a:bodyPr>
          <a:lstStyle/>
          <a:p>
            <a:pPr marL="0" indent="0">
              <a:spcBef>
                <a:spcPts val="300"/>
              </a:spcBef>
              <a:spcAft>
                <a:spcPts val="300"/>
              </a:spcAft>
              <a:buNone/>
            </a:pPr>
            <a:r>
              <a:rPr lang="ru-RU" sz="1900" b="1" dirty="0"/>
              <a:t>(-) Постановление АС СКО от 11.05.2017 N Ф08-2169/2017 по делу NА63-1971/2016 (дело ЮМК-Банка) (Определение ВС РФ от 23.08.2017 </a:t>
            </a:r>
            <a:r>
              <a:rPr lang="en-US" sz="1900" b="1" dirty="0"/>
              <a:t>N 308-</a:t>
            </a:r>
            <a:r>
              <a:rPr lang="ru-RU" sz="1900" b="1" dirty="0"/>
              <a:t>КГ17-10694):</a:t>
            </a:r>
          </a:p>
          <a:p>
            <a:pPr>
              <a:spcBef>
                <a:spcPts val="300"/>
              </a:spcBef>
              <a:spcAft>
                <a:spcPts val="300"/>
              </a:spcAft>
              <a:buFont typeface="Wingdings" panose="05000000000000000000" pitchFamily="2" charset="2"/>
              <a:buChar char="§"/>
            </a:pPr>
            <a:r>
              <a:rPr lang="ru-RU" sz="1900" dirty="0"/>
              <a:t>Банк выдал клиенту гарантию для предъявления ее в инспекцию в целях изменения сроков исполнения налоговых обязанностей;</a:t>
            </a:r>
          </a:p>
          <a:p>
            <a:pPr>
              <a:spcBef>
                <a:spcPts val="300"/>
              </a:spcBef>
              <a:spcAft>
                <a:spcPts val="300"/>
              </a:spcAft>
              <a:buFont typeface="Wingdings" panose="05000000000000000000" pitchFamily="2" charset="2"/>
              <a:buChar char="§"/>
            </a:pPr>
            <a:r>
              <a:rPr lang="ru-RU" sz="1900" dirty="0"/>
              <a:t>получив гарантию, клиент не обратился в установленном порядке в налоговый орган с заявлением о предоставлении отсрочки (рассрочки);</a:t>
            </a:r>
          </a:p>
          <a:p>
            <a:pPr>
              <a:spcBef>
                <a:spcPts val="300"/>
              </a:spcBef>
              <a:spcAft>
                <a:spcPts val="300"/>
              </a:spcAft>
              <a:buFont typeface="Wingdings" panose="05000000000000000000" pitchFamily="2" charset="2"/>
              <a:buChar char="§"/>
            </a:pPr>
            <a:r>
              <a:rPr lang="ru-RU" sz="1900" dirty="0"/>
              <a:t>инспекция заменила принятые в отношении клиента обеспечительные меры (в порядке п. 12 ст. 101 НК РФ) на банковскую гарантию;</a:t>
            </a:r>
          </a:p>
          <a:p>
            <a:pPr>
              <a:spcBef>
                <a:spcPts val="300"/>
              </a:spcBef>
              <a:spcAft>
                <a:spcPts val="300"/>
              </a:spcAft>
              <a:buFont typeface="Wingdings" panose="05000000000000000000" pitchFamily="2" charset="2"/>
              <a:buChar char="§"/>
            </a:pPr>
            <a:r>
              <a:rPr lang="ru-RU" sz="1900" dirty="0"/>
              <a:t>инспекцией в отношении банка выставлено требование об уплате денежной суммы по банковской гарантии, в связи с его неисполнением инспекцией осуществлено взыскание с банка</a:t>
            </a:r>
          </a:p>
          <a:p>
            <a:pPr>
              <a:spcBef>
                <a:spcPts val="300"/>
              </a:spcBef>
              <a:spcAft>
                <a:spcPts val="300"/>
              </a:spcAft>
              <a:buFont typeface="Wingdings" panose="05000000000000000000" pitchFamily="2" charset="2"/>
              <a:buChar char="§"/>
            </a:pPr>
            <a:endParaRPr lang="ru-RU" sz="1800" b="1" dirty="0"/>
          </a:p>
          <a:p>
            <a:pPr marL="0" indent="0">
              <a:spcBef>
                <a:spcPts val="300"/>
              </a:spcBef>
              <a:spcAft>
                <a:spcPts val="300"/>
              </a:spcAft>
              <a:buNone/>
            </a:pPr>
            <a:endParaRPr lang="ru-RU" sz="1800" b="1" dirty="0"/>
          </a:p>
        </p:txBody>
      </p:sp>
      <p:sp>
        <p:nvSpPr>
          <p:cNvPr id="4" name="Нижний колонтитул 3">
            <a:extLst>
              <a:ext uri="{FF2B5EF4-FFF2-40B4-BE49-F238E27FC236}">
                <a16:creationId xmlns:a16="http://schemas.microsoft.com/office/drawing/2014/main" id="{E2F5DA31-F554-430F-A7B6-C1D2127406A6}"/>
              </a:ext>
            </a:extLst>
          </p:cNvPr>
          <p:cNvSpPr>
            <a:spLocks noGrp="1"/>
          </p:cNvSpPr>
          <p:nvPr>
            <p:ph type="ftr" sz="quarter" idx="11"/>
          </p:nvPr>
        </p:nvSpPr>
        <p:spPr>
          <a:xfrm>
            <a:off x="8347071" y="4697422"/>
            <a:ext cx="450574" cy="273844"/>
          </a:xfrm>
        </p:spPr>
        <p:txBody>
          <a:bodyPr/>
          <a:lstStyle/>
          <a:p>
            <a:fld id="{821238B4-4B56-4808-A934-E38D0527B4FA}" type="slidenum">
              <a:rPr lang="en-US" smtClean="0"/>
              <a:t>5</a:t>
            </a:fld>
            <a:endParaRPr lang="en-US" dirty="0"/>
          </a:p>
        </p:txBody>
      </p:sp>
    </p:spTree>
    <p:extLst>
      <p:ext uri="{BB962C8B-B14F-4D97-AF65-F5344CB8AC3E}">
        <p14:creationId xmlns:p14="http://schemas.microsoft.com/office/powerpoint/2010/main" val="4136532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171450"/>
            <a:ext cx="8153400" cy="789424"/>
          </a:xfrm>
        </p:spPr>
        <p:txBody>
          <a:bodyPr>
            <a:normAutofit fontScale="90000"/>
          </a:bodyPr>
          <a:lstStyle/>
          <a:p>
            <a:r>
              <a:rPr lang="ru-RU" dirty="0"/>
              <a:t>Взыскание налогов</a:t>
            </a:r>
            <a:br>
              <a:rPr lang="ru-RU" dirty="0"/>
            </a:br>
            <a:r>
              <a:rPr lang="ru-RU" b="0" i="1" dirty="0">
                <a:solidFill>
                  <a:schemeClr val="bg1">
                    <a:lumMod val="65000"/>
                  </a:schemeClr>
                </a:solidFill>
              </a:rPr>
              <a:t>по банковской гарантии</a:t>
            </a:r>
            <a:endParaRPr lang="ru-RU" dirty="0">
              <a:solidFill>
                <a:schemeClr val="bg1">
                  <a:lumMod val="65000"/>
                </a:schemeClr>
              </a:solidFill>
            </a:endParaRPr>
          </a:p>
        </p:txBody>
      </p:sp>
      <p:sp>
        <p:nvSpPr>
          <p:cNvPr id="3" name="Объект 2"/>
          <p:cNvSpPr>
            <a:spLocks noGrp="1"/>
          </p:cNvSpPr>
          <p:nvPr>
            <p:ph sz="quarter" idx="1"/>
          </p:nvPr>
        </p:nvSpPr>
        <p:spPr>
          <a:xfrm>
            <a:off x="612648" y="1200150"/>
            <a:ext cx="8153400" cy="3531840"/>
          </a:xfrm>
        </p:spPr>
        <p:txBody>
          <a:bodyPr>
            <a:noAutofit/>
          </a:bodyPr>
          <a:lstStyle/>
          <a:p>
            <a:pPr marL="0" indent="0">
              <a:lnSpc>
                <a:spcPct val="100000"/>
              </a:lnSpc>
              <a:spcBef>
                <a:spcPts val="300"/>
              </a:spcBef>
              <a:spcAft>
                <a:spcPts val="300"/>
              </a:spcAft>
              <a:buNone/>
            </a:pPr>
            <a:r>
              <a:rPr lang="ru-RU" sz="1800" b="1" dirty="0"/>
              <a:t>Определение КС РФ от 28.06.2018 N 1635-О:</a:t>
            </a:r>
          </a:p>
          <a:p>
            <a:pPr marL="0" indent="0">
              <a:lnSpc>
                <a:spcPct val="100000"/>
              </a:lnSpc>
              <a:spcBef>
                <a:spcPts val="300"/>
              </a:spcBef>
              <a:spcAft>
                <a:spcPts val="300"/>
              </a:spcAft>
              <a:buNone/>
            </a:pPr>
            <a:r>
              <a:rPr lang="ru-RU" sz="1800" dirty="0"/>
              <a:t>…оспариваемые заявителем положения ст. 74.1 НК РФ, определяющие особенности предоставления банковской гарантии для целей изменения сроков исполнения обязанностей по уплате налогов, сами по себе не могут рассматриваться как нарушающие конституционные права налогоплательщиков …, поскольку не предполагают возможность произвольного использования налоговым органом банковской гарантии, обеспечивающей определенные налоговые обязательства, в иных целях, на которые такая банковская гарантия не рассчитана.</a:t>
            </a:r>
          </a:p>
        </p:txBody>
      </p:sp>
      <p:sp>
        <p:nvSpPr>
          <p:cNvPr id="4" name="Нижний колонтитул 3">
            <a:extLst>
              <a:ext uri="{FF2B5EF4-FFF2-40B4-BE49-F238E27FC236}">
                <a16:creationId xmlns:a16="http://schemas.microsoft.com/office/drawing/2014/main" id="{E2F5DA31-F554-430F-A7B6-C1D2127406A6}"/>
              </a:ext>
            </a:extLst>
          </p:cNvPr>
          <p:cNvSpPr>
            <a:spLocks noGrp="1"/>
          </p:cNvSpPr>
          <p:nvPr>
            <p:ph type="ftr" sz="quarter" idx="11"/>
          </p:nvPr>
        </p:nvSpPr>
        <p:spPr>
          <a:xfrm>
            <a:off x="8347071" y="4697422"/>
            <a:ext cx="450574" cy="273844"/>
          </a:xfrm>
        </p:spPr>
        <p:txBody>
          <a:bodyPr/>
          <a:lstStyle/>
          <a:p>
            <a:fld id="{821238B4-4B56-4808-A934-E38D0527B4FA}" type="slidenum">
              <a:rPr lang="en-US" smtClean="0"/>
              <a:t>6</a:t>
            </a:fld>
            <a:endParaRPr lang="en-US" dirty="0"/>
          </a:p>
        </p:txBody>
      </p:sp>
    </p:spTree>
    <p:extLst>
      <p:ext uri="{BB962C8B-B14F-4D97-AF65-F5344CB8AC3E}">
        <p14:creationId xmlns:p14="http://schemas.microsoft.com/office/powerpoint/2010/main" val="889234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195486"/>
            <a:ext cx="8153400" cy="792088"/>
          </a:xfrm>
        </p:spPr>
        <p:txBody>
          <a:bodyPr>
            <a:normAutofit fontScale="90000"/>
          </a:bodyPr>
          <a:lstStyle/>
          <a:p>
            <a:r>
              <a:rPr lang="ru-RU" sz="3600" dirty="0"/>
              <a:t>Практика по </a:t>
            </a:r>
            <a:r>
              <a:rPr lang="ru-RU" sz="3600" dirty="0" err="1"/>
              <a:t>ст.ст</a:t>
            </a:r>
            <a:r>
              <a:rPr lang="ru-RU" sz="3600" dirty="0"/>
              <a:t>. 76, 134 НК РФ</a:t>
            </a:r>
            <a:br>
              <a:rPr lang="ru-RU" sz="3600" dirty="0"/>
            </a:br>
            <a:r>
              <a:rPr lang="ru-RU" sz="2700" b="0" i="1" dirty="0">
                <a:solidFill>
                  <a:schemeClr val="bg1">
                    <a:lumMod val="65000"/>
                  </a:schemeClr>
                </a:solidFill>
              </a:rPr>
              <a:t>приостановление операций по счету</a:t>
            </a:r>
          </a:p>
        </p:txBody>
      </p:sp>
      <p:sp>
        <p:nvSpPr>
          <p:cNvPr id="3" name="Объект 2"/>
          <p:cNvSpPr>
            <a:spLocks noGrp="1"/>
          </p:cNvSpPr>
          <p:nvPr>
            <p:ph sz="quarter" idx="1"/>
          </p:nvPr>
        </p:nvSpPr>
        <p:spPr>
          <a:xfrm>
            <a:off x="612648" y="987574"/>
            <a:ext cx="8153400" cy="3744416"/>
          </a:xfrm>
        </p:spPr>
        <p:txBody>
          <a:bodyPr>
            <a:normAutofit fontScale="85000" lnSpcReduction="20000"/>
          </a:bodyPr>
          <a:lstStyle/>
          <a:p>
            <a:pPr marL="0" indent="0">
              <a:spcBef>
                <a:spcPts val="300"/>
              </a:spcBef>
              <a:spcAft>
                <a:spcPts val="300"/>
              </a:spcAft>
              <a:buNone/>
            </a:pPr>
            <a:r>
              <a:rPr lang="ru-RU" sz="2100" b="1" dirty="0"/>
              <a:t>(+) Постановление АС ПО от 09.06.2017 N Ф06-21019/2017 (дело СБ Казань):</a:t>
            </a:r>
          </a:p>
          <a:p>
            <a:pPr marL="0" indent="0">
              <a:spcBef>
                <a:spcPts val="300"/>
              </a:spcBef>
              <a:spcAft>
                <a:spcPts val="300"/>
              </a:spcAft>
              <a:buNone/>
            </a:pPr>
            <a:r>
              <a:rPr lang="ru-RU" sz="2100" b="1" dirty="0"/>
              <a:t>Инспекция: </a:t>
            </a:r>
          </a:p>
          <a:p>
            <a:pPr>
              <a:spcBef>
                <a:spcPts val="300"/>
              </a:spcBef>
              <a:spcAft>
                <a:spcPts val="300"/>
              </a:spcAft>
              <a:buFont typeface="Wingdings" panose="05000000000000000000" pitchFamily="2" charset="2"/>
              <a:buChar char="ü"/>
            </a:pPr>
            <a:r>
              <a:rPr lang="ru-RU" sz="2100" dirty="0"/>
              <a:t>при получении чека («заработная плата и выплаты социального характера») Банк должен был отказать в его исполнении, так как, исходя из положений ТК РФ выплаты социального характера к заработной плате не относятся</a:t>
            </a:r>
          </a:p>
          <a:p>
            <a:pPr marL="0" indent="0">
              <a:spcBef>
                <a:spcPts val="300"/>
              </a:spcBef>
              <a:spcAft>
                <a:spcPts val="300"/>
              </a:spcAft>
              <a:buNone/>
            </a:pPr>
            <a:r>
              <a:rPr lang="ru-RU" sz="2100" b="1" dirty="0"/>
              <a:t>Банк (суды): </a:t>
            </a:r>
          </a:p>
          <a:p>
            <a:pPr>
              <a:spcBef>
                <a:spcPts val="300"/>
              </a:spcBef>
              <a:spcAft>
                <a:spcPts val="300"/>
              </a:spcAft>
              <a:buFont typeface="Wingdings" panose="05000000000000000000" pitchFamily="2" charset="2"/>
              <a:buChar char="Ø"/>
            </a:pPr>
            <a:r>
              <a:rPr lang="ru-RU" sz="2100" dirty="0"/>
              <a:t>налоговый орган не привел правовых норм, в силу которых банк обязан или имеет право проверять платежные документы своих клиентов на предмет достоверности сведений, указанных в графе "цели расхода (назначение платежа)"</a:t>
            </a:r>
          </a:p>
          <a:p>
            <a:pPr marL="0" indent="0">
              <a:spcBef>
                <a:spcPts val="600"/>
              </a:spcBef>
              <a:spcAft>
                <a:spcPts val="600"/>
              </a:spcAft>
              <a:buNone/>
            </a:pPr>
            <a:endParaRPr lang="ru-RU" sz="2000" i="1" dirty="0"/>
          </a:p>
        </p:txBody>
      </p:sp>
      <p:sp>
        <p:nvSpPr>
          <p:cNvPr id="5" name="Нижний колонтитул 4">
            <a:extLst>
              <a:ext uri="{FF2B5EF4-FFF2-40B4-BE49-F238E27FC236}">
                <a16:creationId xmlns:a16="http://schemas.microsoft.com/office/drawing/2014/main" id="{77C0CD66-E478-4390-B5AC-F63F07381118}"/>
              </a:ext>
            </a:extLst>
          </p:cNvPr>
          <p:cNvSpPr>
            <a:spLocks noGrp="1"/>
          </p:cNvSpPr>
          <p:nvPr>
            <p:ph type="ftr" sz="quarter" idx="11"/>
          </p:nvPr>
        </p:nvSpPr>
        <p:spPr>
          <a:xfrm>
            <a:off x="8460432" y="4674170"/>
            <a:ext cx="450574" cy="273844"/>
          </a:xfrm>
        </p:spPr>
        <p:txBody>
          <a:bodyPr/>
          <a:lstStyle/>
          <a:p>
            <a:fld id="{BE3A326A-0933-4CCA-BF24-0F1B481163D8}" type="slidenum">
              <a:rPr lang="en-US" smtClean="0"/>
              <a:t>7</a:t>
            </a:fld>
            <a:endParaRPr lang="en-US" dirty="0"/>
          </a:p>
        </p:txBody>
      </p:sp>
    </p:spTree>
    <p:extLst>
      <p:ext uri="{BB962C8B-B14F-4D97-AF65-F5344CB8AC3E}">
        <p14:creationId xmlns:p14="http://schemas.microsoft.com/office/powerpoint/2010/main" val="300709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195486"/>
            <a:ext cx="8153400" cy="792088"/>
          </a:xfrm>
        </p:spPr>
        <p:txBody>
          <a:bodyPr>
            <a:normAutofit fontScale="90000"/>
          </a:bodyPr>
          <a:lstStyle/>
          <a:p>
            <a:r>
              <a:rPr lang="ru-RU" sz="3600" dirty="0"/>
              <a:t>Практика по </a:t>
            </a:r>
            <a:r>
              <a:rPr lang="ru-RU" sz="3600" dirty="0" err="1"/>
              <a:t>ст.ст</a:t>
            </a:r>
            <a:r>
              <a:rPr lang="ru-RU" sz="3600" dirty="0"/>
              <a:t>. 76, 134 НК РФ</a:t>
            </a:r>
            <a:br>
              <a:rPr lang="ru-RU" sz="3600" dirty="0"/>
            </a:br>
            <a:r>
              <a:rPr lang="ru-RU" sz="2700" b="0" i="1" dirty="0">
                <a:solidFill>
                  <a:schemeClr val="bg1">
                    <a:lumMod val="65000"/>
                  </a:schemeClr>
                </a:solidFill>
              </a:rPr>
              <a:t>приостановление операций по счету</a:t>
            </a:r>
          </a:p>
        </p:txBody>
      </p:sp>
      <p:sp>
        <p:nvSpPr>
          <p:cNvPr id="3" name="Объект 2"/>
          <p:cNvSpPr>
            <a:spLocks noGrp="1"/>
          </p:cNvSpPr>
          <p:nvPr>
            <p:ph sz="quarter" idx="1"/>
          </p:nvPr>
        </p:nvSpPr>
        <p:spPr>
          <a:xfrm>
            <a:off x="612648" y="1200150"/>
            <a:ext cx="8153400" cy="3603848"/>
          </a:xfrm>
        </p:spPr>
        <p:txBody>
          <a:bodyPr>
            <a:normAutofit fontScale="85000" lnSpcReduction="20000"/>
          </a:bodyPr>
          <a:lstStyle/>
          <a:p>
            <a:pPr marL="0" indent="0">
              <a:spcBef>
                <a:spcPts val="300"/>
              </a:spcBef>
              <a:spcAft>
                <a:spcPts val="300"/>
              </a:spcAft>
              <a:buNone/>
            </a:pPr>
            <a:r>
              <a:rPr lang="ru-RU" sz="2100" b="1" dirty="0"/>
              <a:t>(-) Постановление АС УО от 13.11.2017 по делу N А60-60968/2016  (Определение ВС РФ от 23.03.2018 N309-КГ18-1269):</a:t>
            </a:r>
          </a:p>
          <a:p>
            <a:pPr marL="0" indent="0">
              <a:spcBef>
                <a:spcPts val="300"/>
              </a:spcBef>
              <a:spcAft>
                <a:spcPts val="300"/>
              </a:spcAft>
              <a:buNone/>
            </a:pPr>
            <a:r>
              <a:rPr lang="ru-RU" sz="2100" b="1" dirty="0"/>
              <a:t>Банк:</a:t>
            </a:r>
            <a:r>
              <a:rPr lang="ru-RU" sz="2100" dirty="0"/>
              <a:t> </a:t>
            </a:r>
          </a:p>
          <a:p>
            <a:pPr>
              <a:spcBef>
                <a:spcPts val="300"/>
              </a:spcBef>
              <a:spcAft>
                <a:spcPts val="300"/>
              </a:spcAft>
              <a:buFont typeface="Wingdings" panose="05000000000000000000" pitchFamily="2" charset="2"/>
              <a:buChar char="ü"/>
            </a:pPr>
            <a:r>
              <a:rPr lang="ru-RU" sz="2100" dirty="0"/>
              <a:t>банк не обязан осуществлять контроль за использованием денежных средств клиента</a:t>
            </a:r>
          </a:p>
          <a:p>
            <a:pPr marL="0" indent="0">
              <a:spcBef>
                <a:spcPts val="300"/>
              </a:spcBef>
              <a:spcAft>
                <a:spcPts val="300"/>
              </a:spcAft>
              <a:buNone/>
            </a:pPr>
            <a:r>
              <a:rPr lang="ru-RU" sz="2100" b="1" dirty="0"/>
              <a:t>Инспекция (суды): </a:t>
            </a:r>
          </a:p>
          <a:p>
            <a:pPr>
              <a:spcBef>
                <a:spcPts val="300"/>
              </a:spcBef>
              <a:spcAft>
                <a:spcPts val="300"/>
              </a:spcAft>
              <a:buFont typeface="Wingdings" panose="05000000000000000000" pitchFamily="2" charset="2"/>
              <a:buChar char="Ø"/>
            </a:pPr>
            <a:r>
              <a:rPr lang="ru-RU" sz="2100" dirty="0"/>
              <a:t>особый режим исполнения расчетных операций, связанный с ограничениями, устанавливаемыми решением налогового органа, налагает на банк дополнительные обязанности по контролю за назначением платежей, дабы не допустить списания денежных средств налогоплательщика в не предусмотренных законом целях</a:t>
            </a:r>
          </a:p>
          <a:p>
            <a:pPr marL="0" indent="0">
              <a:spcBef>
                <a:spcPts val="600"/>
              </a:spcBef>
              <a:spcAft>
                <a:spcPts val="600"/>
              </a:spcAft>
              <a:buNone/>
            </a:pPr>
            <a:endParaRPr lang="ru-RU" sz="2000" i="1" dirty="0"/>
          </a:p>
        </p:txBody>
      </p:sp>
      <p:sp>
        <p:nvSpPr>
          <p:cNvPr id="5" name="Нижний колонтитул 4">
            <a:extLst>
              <a:ext uri="{FF2B5EF4-FFF2-40B4-BE49-F238E27FC236}">
                <a16:creationId xmlns:a16="http://schemas.microsoft.com/office/drawing/2014/main" id="{77C0CD66-E478-4390-B5AC-F63F07381118}"/>
              </a:ext>
            </a:extLst>
          </p:cNvPr>
          <p:cNvSpPr>
            <a:spLocks noGrp="1"/>
          </p:cNvSpPr>
          <p:nvPr>
            <p:ph type="ftr" sz="quarter" idx="11"/>
          </p:nvPr>
        </p:nvSpPr>
        <p:spPr>
          <a:xfrm>
            <a:off x="8460432" y="4674170"/>
            <a:ext cx="450574" cy="273844"/>
          </a:xfrm>
        </p:spPr>
        <p:txBody>
          <a:bodyPr/>
          <a:lstStyle/>
          <a:p>
            <a:fld id="{BE3A326A-0933-4CCA-BF24-0F1B481163D8}" type="slidenum">
              <a:rPr lang="en-US" smtClean="0"/>
              <a:t>8</a:t>
            </a:fld>
            <a:endParaRPr lang="en-US" dirty="0"/>
          </a:p>
        </p:txBody>
      </p:sp>
    </p:spTree>
    <p:extLst>
      <p:ext uri="{BB962C8B-B14F-4D97-AF65-F5344CB8AC3E}">
        <p14:creationId xmlns:p14="http://schemas.microsoft.com/office/powerpoint/2010/main" val="4163002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195486"/>
            <a:ext cx="8153400" cy="792088"/>
          </a:xfrm>
        </p:spPr>
        <p:txBody>
          <a:bodyPr>
            <a:normAutofit fontScale="90000"/>
          </a:bodyPr>
          <a:lstStyle/>
          <a:p>
            <a:r>
              <a:rPr lang="ru-RU" sz="3600" dirty="0"/>
              <a:t>Истребование документов у банков </a:t>
            </a:r>
            <a:r>
              <a:rPr lang="ru-RU" sz="2700" b="0" i="1" dirty="0">
                <a:solidFill>
                  <a:schemeClr val="bg1">
                    <a:lumMod val="65000"/>
                  </a:schemeClr>
                </a:solidFill>
              </a:rPr>
              <a:t>правовое регулирование</a:t>
            </a:r>
          </a:p>
        </p:txBody>
      </p:sp>
      <p:sp>
        <p:nvSpPr>
          <p:cNvPr id="3" name="Объект 2"/>
          <p:cNvSpPr>
            <a:spLocks noGrp="1"/>
          </p:cNvSpPr>
          <p:nvPr>
            <p:ph sz="quarter" idx="1"/>
          </p:nvPr>
        </p:nvSpPr>
        <p:spPr>
          <a:xfrm>
            <a:off x="612648" y="1200150"/>
            <a:ext cx="5327504" cy="3531840"/>
          </a:xfrm>
        </p:spPr>
        <p:txBody>
          <a:bodyPr>
            <a:noAutofit/>
          </a:bodyPr>
          <a:lstStyle/>
          <a:p>
            <a:pPr marL="0" indent="0">
              <a:lnSpc>
                <a:spcPct val="100000"/>
              </a:lnSpc>
              <a:spcBef>
                <a:spcPts val="600"/>
              </a:spcBef>
              <a:spcAft>
                <a:spcPts val="600"/>
              </a:spcAft>
              <a:buNone/>
            </a:pPr>
            <a:r>
              <a:rPr lang="ru-RU" sz="1900" b="1" dirty="0"/>
              <a:t>(!) пункт 1 ст. 93.1 НК РФ: </a:t>
            </a:r>
          </a:p>
          <a:p>
            <a:pPr marL="0" indent="0">
              <a:lnSpc>
                <a:spcPct val="100000"/>
              </a:lnSpc>
              <a:spcBef>
                <a:spcPts val="600"/>
              </a:spcBef>
              <a:spcAft>
                <a:spcPts val="600"/>
              </a:spcAft>
              <a:buNone/>
            </a:pPr>
            <a:r>
              <a:rPr lang="ru-RU" sz="1900" dirty="0"/>
              <a:t>Должностное лицо налогового органа, проводящее налоговую проверку, вправе истребовать </a:t>
            </a:r>
            <a:r>
              <a:rPr lang="ru-RU" sz="1900" b="1" dirty="0">
                <a:solidFill>
                  <a:srgbClr val="002060"/>
                </a:solidFill>
              </a:rPr>
              <a:t>у контрагента или у иных лиц</a:t>
            </a:r>
            <a:r>
              <a:rPr lang="ru-RU" sz="1900" dirty="0"/>
              <a:t>, располагающих документами (информацией), </a:t>
            </a:r>
            <a:r>
              <a:rPr lang="ru-RU" sz="1900" b="1" dirty="0">
                <a:solidFill>
                  <a:srgbClr val="002060"/>
                </a:solidFill>
              </a:rPr>
              <a:t>касающимися деятельности проверяемого налогоплательщика </a:t>
            </a:r>
            <a:r>
              <a:rPr lang="ru-RU" sz="1900" dirty="0"/>
              <a:t>(плательщика сбора, плательщика страховых взносов, налогового агента), эти документы (информацию).</a:t>
            </a:r>
          </a:p>
          <a:p>
            <a:pPr marL="0" indent="0">
              <a:lnSpc>
                <a:spcPct val="100000"/>
              </a:lnSpc>
              <a:spcBef>
                <a:spcPts val="600"/>
              </a:spcBef>
              <a:spcAft>
                <a:spcPts val="600"/>
              </a:spcAft>
              <a:buNone/>
            </a:pPr>
            <a:endParaRPr lang="ru-RU" sz="1900" b="1" dirty="0"/>
          </a:p>
        </p:txBody>
      </p:sp>
      <p:sp>
        <p:nvSpPr>
          <p:cNvPr id="5" name="Нижний колонтитул 4">
            <a:extLst>
              <a:ext uri="{FF2B5EF4-FFF2-40B4-BE49-F238E27FC236}">
                <a16:creationId xmlns:a16="http://schemas.microsoft.com/office/drawing/2014/main" id="{77C0CD66-E478-4390-B5AC-F63F07381118}"/>
              </a:ext>
            </a:extLst>
          </p:cNvPr>
          <p:cNvSpPr>
            <a:spLocks noGrp="1"/>
          </p:cNvSpPr>
          <p:nvPr>
            <p:ph type="ftr" sz="quarter" idx="11"/>
          </p:nvPr>
        </p:nvSpPr>
        <p:spPr>
          <a:xfrm>
            <a:off x="8460432" y="4674170"/>
            <a:ext cx="450574" cy="273844"/>
          </a:xfrm>
        </p:spPr>
        <p:txBody>
          <a:bodyPr/>
          <a:lstStyle/>
          <a:p>
            <a:fld id="{BE3A326A-0933-4CCA-BF24-0F1B481163D8}" type="slidenum">
              <a:rPr lang="en-US" smtClean="0"/>
              <a:t>9</a:t>
            </a:fld>
            <a:endParaRPr lang="en-US" dirty="0"/>
          </a:p>
        </p:txBody>
      </p:sp>
      <p:pic>
        <p:nvPicPr>
          <p:cNvPr id="8" name="Рисунок 7" descr="Шестеренки">
            <a:extLst>
              <a:ext uri="{FF2B5EF4-FFF2-40B4-BE49-F238E27FC236}">
                <a16:creationId xmlns:a16="http://schemas.microsoft.com/office/drawing/2014/main" id="{3C5DB5ED-C636-4B55-9B4B-278C304485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96872" y="1923678"/>
            <a:ext cx="1634480" cy="1528347"/>
          </a:xfrm>
          <a:prstGeom prst="rect">
            <a:avLst/>
          </a:prstGeom>
        </p:spPr>
      </p:pic>
    </p:spTree>
    <p:extLst>
      <p:ext uri="{BB962C8B-B14F-4D97-AF65-F5344CB8AC3E}">
        <p14:creationId xmlns:p14="http://schemas.microsoft.com/office/powerpoint/2010/main" val="8656426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dStudPr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ct:contentTypeSchema xmlns:ct="http://schemas.microsoft.com/office/2006/metadata/contentType" xmlns:ma="http://schemas.microsoft.com/office/2006/metadata/properties/metaAttributes" ct:_="" ma:_="" ma:contentTypeName="TemplateFile" ma:contentTypeID="0x010100BB2780C3CC07BD4BAA623FF9571645580400D1570604EA743043A2641365C0E91715" ma:contentTypeVersion="28" ma:contentTypeDescription="Create a new document." ma:contentTypeScope="" ma:versionID="91c327331e5971e62f2a5301ad123600"/>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CA36D9B-1E5C-46CC-8BA4-70FAF5B56A4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0C64E54-4896-487F-9A0E-BE7DA218B8A4}">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4793862A-3501-4C2B-9E57-A9A5B66CD8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EdStudPres</Template>
  <TotalTime>0</TotalTime>
  <Words>3337</Words>
  <Application>Microsoft Office PowerPoint</Application>
  <PresentationFormat>Экран (16:9)</PresentationFormat>
  <Paragraphs>235</Paragraphs>
  <Slides>22</Slides>
  <Notes>22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22</vt:i4>
      </vt:variant>
    </vt:vector>
  </HeadingPairs>
  <TitlesOfParts>
    <vt:vector size="32" baseType="lpstr">
      <vt:lpstr>Arial</vt:lpstr>
      <vt:lpstr>Calibri</vt:lpstr>
      <vt:lpstr>Charcoal CY</vt:lpstr>
      <vt:lpstr>Georgia</vt:lpstr>
      <vt:lpstr>Segoe UI</vt:lpstr>
      <vt:lpstr>Tw Cen MT</vt:lpstr>
      <vt:lpstr>Wingdings</vt:lpstr>
      <vt:lpstr>Wingdings 2</vt:lpstr>
      <vt:lpstr>EdStudPres</vt:lpstr>
      <vt:lpstr>Специальное оформление</vt:lpstr>
      <vt:lpstr>Презентация PowerPoint</vt:lpstr>
      <vt:lpstr>Налоговый контроль статус банков: содержание</vt:lpstr>
      <vt:lpstr>Налоговый контроль статус банков: текущее положение </vt:lpstr>
      <vt:lpstr>Налоговый контроль статус банков: текущее положение </vt:lpstr>
      <vt:lpstr>Взыскание налогов по банковской гарантии</vt:lpstr>
      <vt:lpstr>Взыскание налогов по банковской гарантии</vt:lpstr>
      <vt:lpstr>Практика по ст.ст. 76, 134 НК РФ приостановление операций по счету</vt:lpstr>
      <vt:lpstr>Практика по ст.ст. 76, 134 НК РФ приостановление операций по счету</vt:lpstr>
      <vt:lpstr>Истребование документов у банков правовое регулирование</vt:lpstr>
      <vt:lpstr>Истребование документов у банков правовое регулирование</vt:lpstr>
      <vt:lpstr>Истребование документов у банков типичная ситуация</vt:lpstr>
      <vt:lpstr>Истребование документов у банков что запрашивается со ссылкой на ст. 93.1 НК РФ</vt:lpstr>
      <vt:lpstr>Истребование документов у банков материально-правовые основания – ст. 54.1 НК РФ</vt:lpstr>
      <vt:lpstr>Истребование документов у банков текущая практика</vt:lpstr>
      <vt:lpstr>Истребование документов у банков текущая практика</vt:lpstr>
      <vt:lpstr>Истребование документов у банков текущая практика</vt:lpstr>
      <vt:lpstr>Истребование документов у банков текущая практика</vt:lpstr>
      <vt:lpstr>Истребование документов у банков текущая практика</vt:lpstr>
      <vt:lpstr>Истребование документов у банков возможное развитие текущих подходов</vt:lpstr>
      <vt:lpstr>Истребование документов у банков возможное развитие текущих подходов</vt:lpstr>
      <vt:lpstr>Истребование документов у банков текущая практика: что делать?</vt:lpstr>
      <vt:lpstr>Спасибо за внимание!</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Презенация к мастер-классу по допросам</dc:title>
  <dc:subject/>
  <dc:creator/>
  <cp:keywords>допросы;налоговый контроль</cp:keywords>
  <dc:description/>
  <cp:lastModifiedBy/>
  <cp:revision>1</cp:revision>
  <cp:lastPrinted>2015-12-20T21:50:31Z</cp:lastPrinted>
  <dcterms:created xsi:type="dcterms:W3CDTF">2011-06-01T12:23:28Z</dcterms:created>
  <dcterms:modified xsi:type="dcterms:W3CDTF">2018-11-27T18:38:30Z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