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C5BE6-28D7-41D1-B442-5CBB201C0091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800057-099A-4CF9-AF60-F94ABE4516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7556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Перспективы рубля как средства международных расчетов и резервной валюты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7304856" cy="11521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Валерий Инюшин</a:t>
            </a:r>
          </a:p>
          <a:p>
            <a:pPr algn="l"/>
            <a:endParaRPr lang="ru-RU" sz="2000" dirty="0">
              <a:solidFill>
                <a:srgbClr val="0070C0"/>
              </a:solidFill>
            </a:endParaRP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Москва, июнь 2014 г.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Сравнение валют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6440"/>
              </p:ext>
            </p:extLst>
          </p:nvPr>
        </p:nvGraphicFramePr>
        <p:xfrm>
          <a:off x="467541" y="1397000"/>
          <a:ext cx="820891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9"/>
                <a:gridCol w="792088"/>
                <a:gridCol w="792088"/>
                <a:gridCol w="720080"/>
                <a:gridCol w="720080"/>
                <a:gridCol w="720080"/>
                <a:gridCol w="720080"/>
                <a:gridCol w="72007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Экспорт</a:t>
                      </a:r>
                      <a:r>
                        <a:rPr lang="ru-RU" sz="1600" baseline="0" dirty="0" smtClean="0"/>
                        <a:t> капитала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Консесусное</a:t>
                      </a:r>
                      <a:r>
                        <a:rPr lang="ru-RU" sz="1600" baseline="0" dirty="0" smtClean="0"/>
                        <a:t> средство сбережения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Средство международных расчётов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 над рынками финансовых капиталов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Влияние на международные организации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Золотой запас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7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Выводы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8465" y="908720"/>
            <a:ext cx="8229600" cy="4680520"/>
          </a:xfrm>
          <a:prstGeom prst="rect">
            <a:avLst/>
          </a:prstGeo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Таможенный союз – необходимое, но не недостаточное условие.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Торговля нефтью и газом за рубли возможно только со стороны Казахстана, но маловероятна. Борьба за контроль над сырьевыми рынками – долгосрочная геополитическая игра.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Экспорт капитала возможен только при приемлемой инфляции и создания его «излишков» и за счёт: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accent5">
                    <a:lumMod val="50000"/>
                  </a:schemeClr>
                </a:solidFill>
              </a:rPr>
              <a:t>конвертации национальных резервов в кредиты и инвестиции,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700" i="1" dirty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1700" i="1" dirty="0" smtClean="0">
                <a:solidFill>
                  <a:schemeClr val="accent5">
                    <a:lumMod val="50000"/>
                  </a:schemeClr>
                </a:solidFill>
              </a:rPr>
              <a:t>спользования </a:t>
            </a:r>
            <a:r>
              <a:rPr lang="ru-RU" sz="1700" i="1" dirty="0" err="1" smtClean="0">
                <a:solidFill>
                  <a:schemeClr val="accent5">
                    <a:lumMod val="50000"/>
                  </a:schemeClr>
                </a:solidFill>
              </a:rPr>
              <a:t>квазиэмиссионных</a:t>
            </a:r>
            <a:r>
              <a:rPr lang="ru-RU" sz="1700" i="1" dirty="0" smtClean="0">
                <a:solidFill>
                  <a:schemeClr val="accent5">
                    <a:lumMod val="50000"/>
                  </a:schemeClr>
                </a:solidFill>
              </a:rPr>
              <a:t> механизмов по принципу ФРС, ЕЦБ и Банка Японии,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700" i="1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1700" i="1" dirty="0" smtClean="0">
                <a:solidFill>
                  <a:schemeClr val="accent5">
                    <a:lumMod val="50000"/>
                  </a:schemeClr>
                </a:solidFill>
              </a:rPr>
              <a:t>азвития институтов национального накопления (но это только подспорье).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Интернационализация российской экономики и её проектов, а также завоевание ими значительных позиций необходимы не только в сырьевой сфере, но и новых технологий/продуктов, которые бы контрагенты соглашались бы покупать за рубли.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Российская экономическая и политическая элита должна быть готова к долгосрочному характеру этого проекта, а также обеспечивать преемственность позиций в его осуществлении.</a:t>
            </a:r>
          </a:p>
        </p:txBody>
      </p:sp>
    </p:spTree>
    <p:extLst>
      <p:ext uri="{BB962C8B-B14F-4D97-AF65-F5344CB8AC3E}">
        <p14:creationId xmlns:p14="http://schemas.microsoft.com/office/powerpoint/2010/main" val="3867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Суть резервной валюты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917032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Резервная валюта – это долгосрочный геоэкономический проект, в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т.ч</a:t>
            </a:r>
            <a:r>
              <a:rPr lang="ru-RU" sz="2400" b="1" i="1" dirty="0" smtClean="0">
                <a:solidFill>
                  <a:srgbClr val="0070C0"/>
                </a:solidFill>
              </a:rPr>
              <a:t>. использующий геополитические инструменты продвижения.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0070C0"/>
                </a:solidFill>
              </a:rPr>
              <a:t>Наиболее яркие примеры: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</a:rPr>
              <a:t>Голландский гульден в 17-18 веках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</a:rPr>
              <a:t>Английский фунт в 19 веке и до конца 2-ой Мировой войны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</a:rPr>
              <a:t>Доллар США после 2-ой Мировой войны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Предпосылки создания резервной валюты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917032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Экспорт капитала/кредитная экспансия.</a:t>
            </a:r>
          </a:p>
          <a:p>
            <a:r>
              <a:rPr lang="ru-RU" sz="2200" dirty="0" err="1" smtClean="0">
                <a:solidFill>
                  <a:srgbClr val="0070C0"/>
                </a:solidFill>
              </a:rPr>
              <a:t>Консенсусное</a:t>
            </a:r>
            <a:r>
              <a:rPr lang="ru-RU" sz="2200" dirty="0" smtClean="0">
                <a:solidFill>
                  <a:srgbClr val="0070C0"/>
                </a:solidFill>
              </a:rPr>
              <a:t> средство сбережения.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Средство международных расчётов. Центральное звено – сырьевые рынки; контроль над биржевой торговлей.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Контроль над рынками финансовых капиталов: кредитные ресурсы, ценные бумаги.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Интернационализация бизнеса.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Влияние на международные экономические и политические организации.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Золотой запас.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82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Экспорт капитала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432047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 smtClean="0">
                <a:solidFill>
                  <a:srgbClr val="0070C0"/>
                </a:solidFill>
              </a:rPr>
              <a:t>Кредитная экспансия, включая долговые ценные бумаги: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387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029" y="6098812"/>
            <a:ext cx="180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Источник: </a:t>
            </a:r>
            <a:r>
              <a:rPr lang="en-US" sz="1200" i="1" dirty="0" smtClean="0">
                <a:latin typeface="Calibri Light" panose="020F0302020204030204" pitchFamily="34" charset="0"/>
              </a:rPr>
              <a:t>BIS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Уровень инфляции – важнейшая основа экспорта капитала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32047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smtClean="0">
                <a:solidFill>
                  <a:srgbClr val="0070C0"/>
                </a:solidFill>
              </a:rPr>
              <a:t>CPI, end of period</a:t>
            </a:r>
            <a:r>
              <a:rPr lang="ru-RU" sz="2200" i="1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210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029" y="6098812"/>
            <a:ext cx="180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Источник: </a:t>
            </a:r>
            <a:r>
              <a:rPr lang="en-US" sz="1200" i="1" dirty="0" smtClean="0">
                <a:latin typeface="Calibri Light" panose="020F0302020204030204" pitchFamily="34" charset="0"/>
              </a:rPr>
              <a:t>IMF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валюты – как средства международных расчётов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32048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 smtClean="0">
                <a:solidFill>
                  <a:srgbClr val="0070C0"/>
                </a:solidFill>
              </a:rPr>
              <a:t>Распределение международных расчётов по валютам</a:t>
            </a:r>
            <a:r>
              <a:rPr lang="ru-RU" sz="2200" i="1" dirty="0">
                <a:solidFill>
                  <a:srgbClr val="0070C0"/>
                </a:solidFill>
              </a:rPr>
              <a:t>:</a:t>
            </a:r>
            <a:endParaRPr lang="ru-RU" sz="2200" i="1" dirty="0" smtClean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5916549"/>
            <a:ext cx="8229600" cy="654618"/>
          </a:xfrm>
          <a:prstGeom prst="rect">
            <a:avLst/>
          </a:prstGeo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Общий дневной объём</a:t>
            </a:r>
            <a:r>
              <a:rPr lang="en-US" sz="2000" b="1" i="1" dirty="0" smtClean="0">
                <a:solidFill>
                  <a:srgbClr val="FF0000"/>
                </a:solidFill>
              </a:rPr>
              <a:t> (gross_</a:t>
            </a:r>
            <a:r>
              <a:rPr lang="ru-RU" sz="2000" b="1" i="1" dirty="0" smtClean="0">
                <a:solidFill>
                  <a:srgbClr val="FF0000"/>
                </a:solidFill>
              </a:rPr>
              <a:t> по состоянию на апрель 2013 года – </a:t>
            </a:r>
            <a:r>
              <a:rPr lang="en-US" sz="2000" b="1" i="1" dirty="0" smtClean="0">
                <a:solidFill>
                  <a:srgbClr val="FF0000"/>
                </a:solidFill>
              </a:rPr>
              <a:t>$10</a:t>
            </a:r>
            <a:r>
              <a:rPr lang="ru-RU" sz="2000" b="1" i="1" dirty="0" smtClean="0">
                <a:solidFill>
                  <a:srgbClr val="FF0000"/>
                </a:solidFill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</a:rPr>
              <a:t>7</a:t>
            </a:r>
            <a:r>
              <a:rPr lang="ru-RU" sz="2000" b="1" i="1" dirty="0" smtClean="0">
                <a:solidFill>
                  <a:srgbClr val="FF0000"/>
                </a:solidFill>
              </a:rPr>
              <a:t> трлн.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65216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0688" y="5528265"/>
            <a:ext cx="180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Источник: </a:t>
            </a:r>
            <a:r>
              <a:rPr lang="en-US" sz="1200" i="1" dirty="0" smtClean="0">
                <a:latin typeface="Calibri Light" panose="020F0302020204030204" pitchFamily="34" charset="0"/>
              </a:rPr>
              <a:t>BIS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Сырьевые рынки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481454" y="908720"/>
            <a:ext cx="8229600" cy="720080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Объём биржевой торговли основным сырьём в 2012 году составил </a:t>
            </a:r>
            <a:r>
              <a:rPr lang="en-US" sz="1800" i="1" dirty="0" smtClean="0">
                <a:solidFill>
                  <a:srgbClr val="0070C0"/>
                </a:solidFill>
              </a:rPr>
              <a:t>$</a:t>
            </a:r>
            <a:r>
              <a:rPr lang="ru-RU" sz="1800" i="1" dirty="0" smtClean="0">
                <a:solidFill>
                  <a:srgbClr val="0070C0"/>
                </a:solidFill>
              </a:rPr>
              <a:t>3,3 трлн.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и распределился следующим образом: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6021288"/>
            <a:ext cx="8229600" cy="654618"/>
          </a:xfrm>
          <a:prstGeom prst="rect">
            <a:avLst/>
          </a:prstGeo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Мировой экспорт нефти в 2013 году составил около </a:t>
            </a:r>
            <a:r>
              <a:rPr lang="en-US" sz="1600" i="1" dirty="0" smtClean="0">
                <a:solidFill>
                  <a:srgbClr val="FF0000"/>
                </a:solidFill>
              </a:rPr>
              <a:t>$</a:t>
            </a:r>
            <a:r>
              <a:rPr lang="ru-RU" sz="1600" i="1" dirty="0" smtClean="0">
                <a:solidFill>
                  <a:srgbClr val="FF0000"/>
                </a:solidFill>
              </a:rPr>
              <a:t>2,7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трлн. При этом порядка 80% расчётов проходило в </a:t>
            </a:r>
            <a:r>
              <a:rPr lang="en-US" sz="1600" i="1" dirty="0" smtClean="0">
                <a:solidFill>
                  <a:srgbClr val="FF0000"/>
                </a:solidFill>
              </a:rPr>
              <a:t>USD.</a:t>
            </a:r>
            <a:r>
              <a:rPr lang="ru-RU" sz="1600" i="1" dirty="0" smtClean="0">
                <a:solidFill>
                  <a:srgbClr val="FF0000"/>
                </a:solidFill>
              </a:rPr>
              <a:t> Доля России в глобальном экспорте – около 11%.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4" y="1772816"/>
            <a:ext cx="6696744" cy="40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2280" y="5203431"/>
            <a:ext cx="180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</a:t>
            </a:r>
            <a:r>
              <a:rPr lang="ru-RU" sz="1200" i="1" dirty="0">
                <a:latin typeface="Calibri Light" panose="020F0302020204030204" pitchFamily="34" charset="0"/>
              </a:rPr>
              <a:t>и</a:t>
            </a:r>
            <a:r>
              <a:rPr lang="ru-RU" sz="1200" i="1" dirty="0" smtClean="0">
                <a:latin typeface="Calibri Light" panose="020F0302020204030204" pitchFamily="34" charset="0"/>
              </a:rPr>
              <a:t>:  </a:t>
            </a:r>
            <a:r>
              <a:rPr lang="en-US" sz="1200" i="1" dirty="0" err="1" smtClean="0">
                <a:latin typeface="Calibri Light" panose="020F0302020204030204" pitchFamily="34" charset="0"/>
              </a:rPr>
              <a:t>CMEgroup</a:t>
            </a:r>
            <a:r>
              <a:rPr lang="ru-RU" sz="1200" i="1" dirty="0" smtClean="0">
                <a:latin typeface="Calibri Light" panose="020F0302020204030204" pitchFamily="34" charset="0"/>
              </a:rPr>
              <a:t>, </a:t>
            </a:r>
            <a:r>
              <a:rPr lang="en-US" sz="1200" i="1" dirty="0" smtClean="0">
                <a:latin typeface="Calibri Light" panose="020F0302020204030204" pitchFamily="34" charset="0"/>
              </a:rPr>
              <a:t>OPEC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Рынки финансовых капиталов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497403" y="980728"/>
            <a:ext cx="8229600" cy="2736304"/>
          </a:xfr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Глобальная капитализация фондовых рынков в 2013 году составила </a:t>
            </a:r>
            <a:r>
              <a:rPr lang="en-US" sz="2200" b="1" dirty="0" smtClean="0">
                <a:solidFill>
                  <a:srgbClr val="0070C0"/>
                </a:solidFill>
              </a:rPr>
              <a:t>$</a:t>
            </a:r>
            <a:r>
              <a:rPr lang="ru-RU" sz="2200" b="1" dirty="0" smtClean="0">
                <a:solidFill>
                  <a:srgbClr val="0070C0"/>
                </a:solidFill>
              </a:rPr>
              <a:t>64 трлн.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Позиции англосаксонского ядра мировой экономики: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i="1" dirty="0" smtClean="0">
                <a:solidFill>
                  <a:srgbClr val="0070C0"/>
                </a:solidFill>
              </a:rPr>
              <a:t>США – </a:t>
            </a:r>
            <a:r>
              <a:rPr lang="en-US" sz="1800" i="1" dirty="0" smtClean="0">
                <a:solidFill>
                  <a:srgbClr val="0070C0"/>
                </a:solidFill>
              </a:rPr>
              <a:t>38%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i="1" dirty="0" smtClean="0">
                <a:solidFill>
                  <a:srgbClr val="0070C0"/>
                </a:solidFill>
              </a:rPr>
              <a:t>Великобритания  - 7%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Доля Япония чуть более 7%.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Китай без Гонг-</a:t>
            </a:r>
            <a:r>
              <a:rPr lang="ru-RU" sz="1800" dirty="0" err="1" smtClean="0">
                <a:solidFill>
                  <a:srgbClr val="0070C0"/>
                </a:solidFill>
              </a:rPr>
              <a:t>Конга</a:t>
            </a:r>
            <a:r>
              <a:rPr lang="ru-RU" sz="1800" dirty="0" smtClean="0">
                <a:solidFill>
                  <a:srgbClr val="0070C0"/>
                </a:solidFill>
              </a:rPr>
              <a:t> – 4%, с Гонг-</a:t>
            </a:r>
            <a:r>
              <a:rPr lang="ru-RU" sz="1800" dirty="0" err="1" smtClean="0">
                <a:solidFill>
                  <a:srgbClr val="0070C0"/>
                </a:solidFill>
              </a:rPr>
              <a:t>Конгом</a:t>
            </a:r>
            <a:r>
              <a:rPr lang="ru-RU" sz="1800" dirty="0" smtClean="0">
                <a:solidFill>
                  <a:srgbClr val="0070C0"/>
                </a:solidFill>
              </a:rPr>
              <a:t> – 8,8%.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7403" y="4077072"/>
            <a:ext cx="8229600" cy="432048"/>
          </a:xfrm>
          <a:prstGeom prst="rect">
            <a:avLst/>
          </a:prstGeom>
          <a:pattFill prst="pct5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Доля России – около 1%.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403" y="4869160"/>
            <a:ext cx="180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Источник: </a:t>
            </a:r>
            <a:r>
              <a:rPr lang="en-US" sz="1200" i="1" dirty="0" smtClean="0">
                <a:latin typeface="Calibri Light" panose="020F0302020204030204" pitchFamily="34" charset="0"/>
              </a:rPr>
              <a:t>WFE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Золотой запас по валютам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212" y="5459086"/>
            <a:ext cx="263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Calibri Light" panose="020F0302020204030204" pitchFamily="34" charset="0"/>
              </a:rPr>
              <a:t>Источник: </a:t>
            </a:r>
            <a:r>
              <a:rPr lang="en-US" sz="1200" i="1" dirty="0" smtClean="0">
                <a:latin typeface="Calibri Light" panose="020F0302020204030204" pitchFamily="34" charset="0"/>
              </a:rPr>
              <a:t>World Gold Council</a:t>
            </a:r>
            <a:endParaRPr lang="ru-RU" sz="1200" i="1" dirty="0">
              <a:latin typeface="Calibri Light" panose="020F03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" y="908720"/>
            <a:ext cx="698270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498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Перспективы рубля как средства международных расчетов и резервной валюты</vt:lpstr>
      <vt:lpstr>Суть резервной валюты</vt:lpstr>
      <vt:lpstr>Предпосылки создания резервной валюты</vt:lpstr>
      <vt:lpstr>Экспорт капитала</vt:lpstr>
      <vt:lpstr>Уровень инфляции – важнейшая основа экспорта капитала</vt:lpstr>
      <vt:lpstr>Основные валюты – как средства международных расчётов</vt:lpstr>
      <vt:lpstr>Сырьевые рынки</vt:lpstr>
      <vt:lpstr>Рынки финансовых капиталов</vt:lpstr>
      <vt:lpstr>Золотой запас по валютам</vt:lpstr>
      <vt:lpstr>Сравнение валют</vt:lpstr>
      <vt:lpstr>Выводы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рубля как средства международных расчетов и резервной валюты</dc:title>
  <dc:creator>V.Inushin</dc:creator>
  <cp:lastModifiedBy>V.Inushin</cp:lastModifiedBy>
  <cp:revision>43</cp:revision>
  <dcterms:created xsi:type="dcterms:W3CDTF">2014-06-23T07:09:05Z</dcterms:created>
  <dcterms:modified xsi:type="dcterms:W3CDTF">2014-06-24T09:23:05Z</dcterms:modified>
</cp:coreProperties>
</file>