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74" r:id="rId2"/>
    <p:sldId id="360" r:id="rId3"/>
    <p:sldId id="289" r:id="rId4"/>
    <p:sldId id="334" r:id="rId5"/>
    <p:sldId id="290" r:id="rId6"/>
    <p:sldId id="292" r:id="rId7"/>
    <p:sldId id="333" r:id="rId8"/>
    <p:sldId id="324" r:id="rId9"/>
    <p:sldId id="319" r:id="rId10"/>
    <p:sldId id="361" r:id="rId11"/>
    <p:sldId id="357" r:id="rId12"/>
    <p:sldId id="359" r:id="rId13"/>
    <p:sldId id="358" r:id="rId14"/>
  </p:sldIdLst>
  <p:sldSz cx="9144000" cy="6858000" type="screen4x3"/>
  <p:notesSz cx="67183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orinna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orinna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orinna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orinna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orinna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Korinna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Korinna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Korinna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Korinna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CCFF"/>
    <a:srgbClr val="0070C0"/>
    <a:srgbClr val="0066FF"/>
    <a:srgbClr val="004794"/>
    <a:srgbClr val="035690"/>
    <a:srgbClr val="1105A7"/>
    <a:srgbClr val="FFFFFF"/>
    <a:srgbClr val="CCE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-1578" y="-96"/>
      </p:cViewPr>
      <p:guideLst>
        <p:guide orient="horz" pos="2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1956" y="-78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812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54ACE-A0DE-4D6E-84E9-F4AEB6B2FD53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687253"/>
            <a:ext cx="53746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2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AFF03-0300-43BC-ABAD-25060A27C4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7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new-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6538" y="4381500"/>
            <a:ext cx="304165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617538" y="1130300"/>
            <a:ext cx="3244850" cy="58738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617538" y="1090613"/>
            <a:ext cx="3244850" cy="42862"/>
          </a:xfrm>
          <a:prstGeom prst="rect">
            <a:avLst/>
          </a:prstGeom>
          <a:solidFill>
            <a:srgbClr val="0388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Rectangle 6"/>
          <p:cNvSpPr>
            <a:spLocks noChangeArrowheads="1"/>
          </p:cNvSpPr>
          <p:nvPr userDrawn="1"/>
        </p:nvSpPr>
        <p:spPr bwMode="auto">
          <a:xfrm>
            <a:off x="5289550" y="1123950"/>
            <a:ext cx="3244850" cy="58738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auto">
          <a:xfrm>
            <a:off x="5289550" y="1084263"/>
            <a:ext cx="3244850" cy="42862"/>
          </a:xfrm>
          <a:prstGeom prst="rect">
            <a:avLst/>
          </a:prstGeom>
          <a:solidFill>
            <a:srgbClr val="0388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auto">
          <a:xfrm>
            <a:off x="625475" y="6105525"/>
            <a:ext cx="7900988" cy="42863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" name="Picture 4" descr="F:\UBS logo pu dvojezicn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679" y="508383"/>
            <a:ext cx="2670094" cy="1245599"/>
          </a:xfrm>
          <a:prstGeom prst="rect">
            <a:avLst/>
          </a:prstGeom>
          <a:noFill/>
          <a:effectLst>
            <a:innerShdw blurRad="38100" dist="38100" dir="13500000">
              <a:prstClr val="black">
                <a:alpha val="37000"/>
              </a:prstClr>
            </a:innerShdw>
          </a:effectLst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D1B6B5B1-4B5D-48A3-A2AE-A1AF47FD4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90570E1B-DBE8-40A9-8525-928D9A6CB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99BAB5-B68F-4E7C-9D88-F5EC6955E1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4506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8DB276-705E-44F0-8736-8BF2478239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A6403D2E-CDAE-42E1-9A7E-E0F52AE0F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8C8F203B-9CB2-4420-B595-8CC9A96C7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AEBCD44D-DEA2-45AA-A4D6-713027064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BD610B96-55C4-4B43-A42A-D6C994E12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A2426579-1A08-4E56-AA5D-9CCE813B9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5BB4E670-8295-4E3A-AF23-EE4276DAD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Korinna" pitchFamily="2" charset="0"/>
              </a:defRPr>
            </a:lvl1pPr>
          </a:lstStyle>
          <a:p>
            <a:pPr>
              <a:defRPr/>
            </a:pPr>
            <a:fld id="{F4B34B66-7076-4313-B3B3-309B6CB09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20713"/>
            <a:ext cx="8229600" cy="695325"/>
          </a:xfrm>
          <a:prstGeom prst="rect">
            <a:avLst/>
          </a:prstGeom>
          <a:gradFill rotWithShape="1">
            <a:gsLst>
              <a:gs pos="0">
                <a:srgbClr val="B9B7C0">
                  <a:alpha val="78999"/>
                </a:srgbClr>
              </a:gs>
              <a:gs pos="50000">
                <a:srgbClr val="EAEAEA"/>
              </a:gs>
              <a:gs pos="100000">
                <a:srgbClr val="B9B7C0">
                  <a:alpha val="78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9331" name="Text Box 3"/>
          <p:cNvSpPr txBox="1">
            <a:spLocks noChangeArrowheads="1"/>
          </p:cNvSpPr>
          <p:nvPr userDrawn="1"/>
        </p:nvSpPr>
        <p:spPr bwMode="auto">
          <a:xfrm>
            <a:off x="458788" y="336550"/>
            <a:ext cx="8231187" cy="288925"/>
          </a:xfrm>
          <a:prstGeom prst="rect">
            <a:avLst/>
          </a:prstGeom>
          <a:gradFill rotWithShape="1">
            <a:gsLst>
              <a:gs pos="0">
                <a:srgbClr val="0388D7"/>
              </a:gs>
              <a:gs pos="100000">
                <a:srgbClr val="03569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>
              <a:spcBef>
                <a:spcPct val="5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Arial Narrow" pitchFamily="34" charset="0"/>
              </a:rPr>
              <a:t>Banking</a:t>
            </a:r>
            <a:r>
              <a:rPr lang="en-US" sz="1700" b="1" baseline="0" dirty="0">
                <a:solidFill>
                  <a:srgbClr val="FFFFFF"/>
                </a:solidFill>
                <a:latin typeface="Arial Narrow" pitchFamily="34" charset="0"/>
              </a:rPr>
              <a:t> sector of Serbia in </a:t>
            </a:r>
            <a:r>
              <a:rPr lang="sr-Latn-RS" sz="1700" b="1" baseline="0" dirty="0">
                <a:solidFill>
                  <a:srgbClr val="FFFFFF"/>
                </a:solidFill>
                <a:latin typeface="Arial Narrow" pitchFamily="34" charset="0"/>
              </a:rPr>
              <a:t>the first half of 2016</a:t>
            </a:r>
            <a:endParaRPr lang="en-US" sz="170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113" y="6264275"/>
            <a:ext cx="5873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333399"/>
                </a:solidFill>
                <a:latin typeface="Arial" charset="0"/>
              </a:defRPr>
            </a:lvl1pPr>
          </a:lstStyle>
          <a:p>
            <a:pPr>
              <a:defRPr/>
            </a:pPr>
            <a:fld id="{110F8081-7B50-4D03-9D07-C65F9B7B5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855663" y="6456363"/>
            <a:ext cx="6840000" cy="58737"/>
          </a:xfrm>
          <a:prstGeom prst="rect">
            <a:avLst/>
          </a:prstGeom>
          <a:solidFill>
            <a:srgbClr val="0356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855663" y="6423025"/>
            <a:ext cx="6840000" cy="36513"/>
          </a:xfrm>
          <a:prstGeom prst="rect">
            <a:avLst/>
          </a:prstGeom>
          <a:solidFill>
            <a:srgbClr val="0388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" name="Picture 2" descr="F:\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33802" y="5885417"/>
            <a:ext cx="1791451" cy="721059"/>
          </a:xfrm>
          <a:prstGeom prst="rect">
            <a:avLst/>
          </a:prstGeom>
          <a:noFill/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ransition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328" y="2403666"/>
            <a:ext cx="7287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chemeClr val="bg1"/>
                  </a:solidFill>
                </a:ln>
                <a:solidFill>
                  <a:srgbClr val="004794"/>
                </a:solidFill>
                <a:effectLst>
                  <a:outerShdw blurRad="50800" dist="50800" dir="2700000" algn="tl" rotWithShape="0">
                    <a:prstClr val="black">
                      <a:alpha val="54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BANKING SECTOR OF SERBIA IN THE FIRST HALF OF 2016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400" b="1" dirty="0"/>
              <a:t>Some data in the field of protection against </a:t>
            </a:r>
            <a:r>
              <a:rPr lang="en-GB" sz="2400" b="1" dirty="0" err="1"/>
              <a:t>HighTech</a:t>
            </a:r>
            <a:r>
              <a:rPr lang="en-GB" sz="2400" b="1" dirty="0"/>
              <a:t> malpractice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99BAB5-B68F-4E7C-9D88-F5EC6955E1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1893848"/>
            <a:ext cx="795410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/>
              <a:t>Malpractice  present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/>
              <a:t>Cards present in the market: Visa, Master Card/Maestro, Diners Club Card, Dina Card, American Express.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/>
              <a:t>Law on Security of Information systems – introduced 2016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/>
              <a:t>Current work – bylaws and creation of Computer Security Incident Response Team as a focal points for further coordination.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/>
              <a:t>ASB involvement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Committee on Security – 2014: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Portal for the exchange of information among banks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Participate in  Development of Strategy for Cyber Security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Financial education/information sharing  segment of the portal dedicated to citizens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Cooperation with other institutions and organizations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190550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000" b="1" dirty="0"/>
              <a:t>Number and activity of cards issued in Republic of Serbia, 2015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99BAB5-B68F-4E7C-9D88-F5EC6955E1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le 6"/>
          <p:cNvGraphicFramePr/>
          <p:nvPr>
            <p:extLst>
              <p:ext uri="{D42A27DB-BD31-4B8C-83A1-F6EECF244321}">
                <p14:modId xmlns:p14="http://schemas.microsoft.com/office/powerpoint/2010/main" val="3435487802"/>
              </p:ext>
            </p:extLst>
          </p:nvPr>
        </p:nvGraphicFramePr>
        <p:xfrm>
          <a:off x="232018" y="1953846"/>
          <a:ext cx="8724417" cy="4164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828">
                  <a:extLst>
                    <a:ext uri="{9D8B030D-6E8A-4147-A177-3AD203B41FA5}">
                      <a16:colId xmlns:a16="http://schemas.microsoft.com/office/drawing/2014/main" val="3831051492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552483846"/>
                    </a:ext>
                  </a:extLst>
                </a:gridCol>
                <a:gridCol w="656372">
                  <a:extLst>
                    <a:ext uri="{9D8B030D-6E8A-4147-A177-3AD203B41FA5}">
                      <a16:colId xmlns:a16="http://schemas.microsoft.com/office/drawing/2014/main" val="1209024789"/>
                    </a:ext>
                  </a:extLst>
                </a:gridCol>
                <a:gridCol w="708297">
                  <a:extLst>
                    <a:ext uri="{9D8B030D-6E8A-4147-A177-3AD203B41FA5}">
                      <a16:colId xmlns:a16="http://schemas.microsoft.com/office/drawing/2014/main" val="1550434096"/>
                    </a:ext>
                  </a:extLst>
                </a:gridCol>
                <a:gridCol w="708297">
                  <a:extLst>
                    <a:ext uri="{9D8B030D-6E8A-4147-A177-3AD203B41FA5}">
                      <a16:colId xmlns:a16="http://schemas.microsoft.com/office/drawing/2014/main" val="1871572426"/>
                    </a:ext>
                  </a:extLst>
                </a:gridCol>
                <a:gridCol w="688189">
                  <a:extLst>
                    <a:ext uri="{9D8B030D-6E8A-4147-A177-3AD203B41FA5}">
                      <a16:colId xmlns:a16="http://schemas.microsoft.com/office/drawing/2014/main" val="1442615108"/>
                    </a:ext>
                  </a:extLst>
                </a:gridCol>
                <a:gridCol w="755560">
                  <a:extLst>
                    <a:ext uri="{9D8B030D-6E8A-4147-A177-3AD203B41FA5}">
                      <a16:colId xmlns:a16="http://schemas.microsoft.com/office/drawing/2014/main" val="1807228168"/>
                    </a:ext>
                  </a:extLst>
                </a:gridCol>
                <a:gridCol w="755560">
                  <a:extLst>
                    <a:ext uri="{9D8B030D-6E8A-4147-A177-3AD203B41FA5}">
                      <a16:colId xmlns:a16="http://schemas.microsoft.com/office/drawing/2014/main" val="3300536653"/>
                    </a:ext>
                  </a:extLst>
                </a:gridCol>
                <a:gridCol w="697646">
                  <a:extLst>
                    <a:ext uri="{9D8B030D-6E8A-4147-A177-3AD203B41FA5}">
                      <a16:colId xmlns:a16="http://schemas.microsoft.com/office/drawing/2014/main" val="1239047147"/>
                    </a:ext>
                  </a:extLst>
                </a:gridCol>
                <a:gridCol w="537212">
                  <a:extLst>
                    <a:ext uri="{9D8B030D-6E8A-4147-A177-3AD203B41FA5}">
                      <a16:colId xmlns:a16="http://schemas.microsoft.com/office/drawing/2014/main" val="2563432797"/>
                    </a:ext>
                  </a:extLst>
                </a:gridCol>
                <a:gridCol w="633072">
                  <a:extLst>
                    <a:ext uri="{9D8B030D-6E8A-4147-A177-3AD203B41FA5}">
                      <a16:colId xmlns:a16="http://schemas.microsoft.com/office/drawing/2014/main" val="1729493348"/>
                    </a:ext>
                  </a:extLst>
                </a:gridCol>
                <a:gridCol w="661697">
                  <a:extLst>
                    <a:ext uri="{9D8B030D-6E8A-4147-A177-3AD203B41FA5}">
                      <a16:colId xmlns:a16="http://schemas.microsoft.com/office/drawing/2014/main" val="1591258219"/>
                    </a:ext>
                  </a:extLst>
                </a:gridCol>
                <a:gridCol w="661697">
                  <a:extLst>
                    <a:ext uri="{9D8B030D-6E8A-4147-A177-3AD203B41FA5}">
                      <a16:colId xmlns:a16="http://schemas.microsoft.com/office/drawing/2014/main" val="2965749811"/>
                    </a:ext>
                  </a:extLst>
                </a:gridCol>
              </a:tblGrid>
              <a:tr h="43916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Q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Delivered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Active*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Percentage of active cards** 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730927"/>
                  </a:ext>
                </a:extLst>
              </a:tr>
              <a:tr h="460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Debit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Credit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Business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Total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Debit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Credit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Business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Total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Debit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Credit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Business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All cards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1316063440"/>
                  </a:ext>
                </a:extLst>
              </a:tr>
              <a:tr h="366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1+2+3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5+6+7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8/4*100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4241422658"/>
                  </a:ext>
                </a:extLst>
              </a:tr>
              <a:tr h="366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3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3670385113"/>
                  </a:ext>
                </a:extLst>
              </a:tr>
              <a:tr h="632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5,201,140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936,586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127,396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6,265,122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2,494,638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493,500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80,700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3,068,838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49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1444634283"/>
                  </a:ext>
                </a:extLst>
              </a:tr>
              <a:tr h="632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II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5,292,783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928,494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134,344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6,355,621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2,548,763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509,850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82,935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3,141,548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48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2337429194"/>
                  </a:ext>
                </a:extLst>
              </a:tr>
              <a:tr h="632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III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5,276,741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924,618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140,833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6,342,192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2,575,219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503,456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85,635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3,164,310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50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1065102802"/>
                  </a:ext>
                </a:extLst>
              </a:tr>
              <a:tr h="632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IV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5,349,843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957,566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146,947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6,454,356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2,654,535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516,766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90,805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3,262,106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51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2318327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902451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000" b="1" dirty="0"/>
              <a:t>Number and value of transactions with cards issued in the Republic of Serbia at ATMs in the country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99BAB5-B68F-4E7C-9D88-F5EC6955E1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" name="Table 8"/>
          <p:cNvGraphicFramePr/>
          <p:nvPr>
            <p:extLst>
              <p:ext uri="{D42A27DB-BD31-4B8C-83A1-F6EECF244321}">
                <p14:modId xmlns:p14="http://schemas.microsoft.com/office/powerpoint/2010/main" val="409927887"/>
              </p:ext>
            </p:extLst>
          </p:nvPr>
        </p:nvGraphicFramePr>
        <p:xfrm>
          <a:off x="622788" y="1502019"/>
          <a:ext cx="8064015" cy="4762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503">
                  <a:extLst>
                    <a:ext uri="{9D8B030D-6E8A-4147-A177-3AD203B41FA5}">
                      <a16:colId xmlns:a16="http://schemas.microsoft.com/office/drawing/2014/main" val="1927069380"/>
                    </a:ext>
                  </a:extLst>
                </a:gridCol>
                <a:gridCol w="572097">
                  <a:extLst>
                    <a:ext uri="{9D8B030D-6E8A-4147-A177-3AD203B41FA5}">
                      <a16:colId xmlns:a16="http://schemas.microsoft.com/office/drawing/2014/main" val="973279992"/>
                    </a:ext>
                  </a:extLst>
                </a:gridCol>
                <a:gridCol w="604178">
                  <a:extLst>
                    <a:ext uri="{9D8B030D-6E8A-4147-A177-3AD203B41FA5}">
                      <a16:colId xmlns:a16="http://schemas.microsoft.com/office/drawing/2014/main" val="1544275497"/>
                    </a:ext>
                  </a:extLst>
                </a:gridCol>
                <a:gridCol w="604178">
                  <a:extLst>
                    <a:ext uri="{9D8B030D-6E8A-4147-A177-3AD203B41FA5}">
                      <a16:colId xmlns:a16="http://schemas.microsoft.com/office/drawing/2014/main" val="2104198607"/>
                    </a:ext>
                  </a:extLst>
                </a:gridCol>
                <a:gridCol w="713141">
                  <a:extLst>
                    <a:ext uri="{9D8B030D-6E8A-4147-A177-3AD203B41FA5}">
                      <a16:colId xmlns:a16="http://schemas.microsoft.com/office/drawing/2014/main" val="535293211"/>
                    </a:ext>
                  </a:extLst>
                </a:gridCol>
                <a:gridCol w="489272">
                  <a:extLst>
                    <a:ext uri="{9D8B030D-6E8A-4147-A177-3AD203B41FA5}">
                      <a16:colId xmlns:a16="http://schemas.microsoft.com/office/drawing/2014/main" val="1465058294"/>
                    </a:ext>
                  </a:extLst>
                </a:gridCol>
                <a:gridCol w="652298">
                  <a:extLst>
                    <a:ext uri="{9D8B030D-6E8A-4147-A177-3AD203B41FA5}">
                      <a16:colId xmlns:a16="http://schemas.microsoft.com/office/drawing/2014/main" val="2586614312"/>
                    </a:ext>
                  </a:extLst>
                </a:gridCol>
                <a:gridCol w="609524">
                  <a:extLst>
                    <a:ext uri="{9D8B030D-6E8A-4147-A177-3AD203B41FA5}">
                      <a16:colId xmlns:a16="http://schemas.microsoft.com/office/drawing/2014/main" val="4275856145"/>
                    </a:ext>
                  </a:extLst>
                </a:gridCol>
                <a:gridCol w="609524">
                  <a:extLst>
                    <a:ext uri="{9D8B030D-6E8A-4147-A177-3AD203B41FA5}">
                      <a16:colId xmlns:a16="http://schemas.microsoft.com/office/drawing/2014/main" val="2816729386"/>
                    </a:ext>
                  </a:extLst>
                </a:gridCol>
                <a:gridCol w="588138">
                  <a:extLst>
                    <a:ext uri="{9D8B030D-6E8A-4147-A177-3AD203B41FA5}">
                      <a16:colId xmlns:a16="http://schemas.microsoft.com/office/drawing/2014/main" val="3398018642"/>
                    </a:ext>
                  </a:extLst>
                </a:gridCol>
                <a:gridCol w="638634">
                  <a:extLst>
                    <a:ext uri="{9D8B030D-6E8A-4147-A177-3AD203B41FA5}">
                      <a16:colId xmlns:a16="http://schemas.microsoft.com/office/drawing/2014/main" val="2269436287"/>
                    </a:ext>
                  </a:extLst>
                </a:gridCol>
                <a:gridCol w="705764">
                  <a:extLst>
                    <a:ext uri="{9D8B030D-6E8A-4147-A177-3AD203B41FA5}">
                      <a16:colId xmlns:a16="http://schemas.microsoft.com/office/drawing/2014/main" val="1922516783"/>
                    </a:ext>
                  </a:extLst>
                </a:gridCol>
                <a:gridCol w="705764">
                  <a:extLst>
                    <a:ext uri="{9D8B030D-6E8A-4147-A177-3AD203B41FA5}">
                      <a16:colId xmlns:a16="http://schemas.microsoft.com/office/drawing/2014/main" val="2662578384"/>
                    </a:ext>
                  </a:extLst>
                </a:gridCol>
              </a:tblGrid>
              <a:tr h="29085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Q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Value of transactions</a:t>
                      </a:r>
                      <a:r>
                        <a:rPr lang="en-GB" sz="1000" b="1" dirty="0">
                          <a:effectLst/>
                        </a:rPr>
                        <a:t> in RSD mill.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Average number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Average value</a:t>
                      </a:r>
                      <a:r>
                        <a:rPr lang="en-GB" sz="1000" b="1" dirty="0">
                          <a:effectLst/>
                        </a:rPr>
                        <a:t> in RSD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242387"/>
                  </a:ext>
                </a:extLst>
              </a:tr>
              <a:tr h="597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Debit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Credit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Business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Total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Debit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Credit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Business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Total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Debit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Credit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Business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All cards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2158466774"/>
                  </a:ext>
                </a:extLst>
              </a:tr>
              <a:tr h="597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1+2+3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5+6+7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1119221536"/>
                  </a:ext>
                </a:extLst>
              </a:tr>
              <a:tr h="290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1944171922"/>
                  </a:ext>
                </a:extLst>
              </a:tr>
              <a:tr h="597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109,677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2,901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6,608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119,185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5,917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251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158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6,327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7,118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4,435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16,039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7,234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3010835950"/>
                  </a:ext>
                </a:extLst>
              </a:tr>
              <a:tr h="597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II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123,616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3,214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7,729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134,559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6,557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272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183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7,011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7,190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4,511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16,133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7,319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644312214"/>
                  </a:ext>
                </a:extLst>
              </a:tr>
              <a:tr h="597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III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124,596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3,173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8,295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136,064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6,338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252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185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6,775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7,402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4,734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16,891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7,561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4006965604"/>
                  </a:ext>
                </a:extLst>
              </a:tr>
              <a:tr h="597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IV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132,524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3,112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10,009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145,645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6,556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242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208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7,006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7,473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4,762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17,820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7,686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2052534735"/>
                  </a:ext>
                </a:extLst>
              </a:tr>
              <a:tr h="597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Total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490,413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12,399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32,641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535,454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6,342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254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183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6,780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7,296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4,611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16,720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7,450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215615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730922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000" b="1" dirty="0"/>
              <a:t>Number and value of transactions with cards issued in the Republic of Serbia at ATMs and POS terminals, 2015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99BAB5-B68F-4E7C-9D88-F5EC6955E1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/>
          <p:nvPr>
            <p:extLst>
              <p:ext uri="{D42A27DB-BD31-4B8C-83A1-F6EECF244321}">
                <p14:modId xmlns:p14="http://schemas.microsoft.com/office/powerpoint/2010/main" val="2748528198"/>
              </p:ext>
            </p:extLst>
          </p:nvPr>
        </p:nvGraphicFramePr>
        <p:xfrm>
          <a:off x="457200" y="1316038"/>
          <a:ext cx="8481646" cy="4638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731">
                  <a:extLst>
                    <a:ext uri="{9D8B030D-6E8A-4147-A177-3AD203B41FA5}">
                      <a16:colId xmlns:a16="http://schemas.microsoft.com/office/drawing/2014/main" val="1407329191"/>
                    </a:ext>
                  </a:extLst>
                </a:gridCol>
                <a:gridCol w="505056">
                  <a:extLst>
                    <a:ext uri="{9D8B030D-6E8A-4147-A177-3AD203B41FA5}">
                      <a16:colId xmlns:a16="http://schemas.microsoft.com/office/drawing/2014/main" val="3381367043"/>
                    </a:ext>
                  </a:extLst>
                </a:gridCol>
                <a:gridCol w="761261">
                  <a:extLst>
                    <a:ext uri="{9D8B030D-6E8A-4147-A177-3AD203B41FA5}">
                      <a16:colId xmlns:a16="http://schemas.microsoft.com/office/drawing/2014/main" val="2612766271"/>
                    </a:ext>
                  </a:extLst>
                </a:gridCol>
                <a:gridCol w="739808">
                  <a:extLst>
                    <a:ext uri="{9D8B030D-6E8A-4147-A177-3AD203B41FA5}">
                      <a16:colId xmlns:a16="http://schemas.microsoft.com/office/drawing/2014/main" val="2965052393"/>
                    </a:ext>
                  </a:extLst>
                </a:gridCol>
                <a:gridCol w="861963">
                  <a:extLst>
                    <a:ext uri="{9D8B030D-6E8A-4147-A177-3AD203B41FA5}">
                      <a16:colId xmlns:a16="http://schemas.microsoft.com/office/drawing/2014/main" val="2813576001"/>
                    </a:ext>
                  </a:extLst>
                </a:gridCol>
                <a:gridCol w="699846">
                  <a:extLst>
                    <a:ext uri="{9D8B030D-6E8A-4147-A177-3AD203B41FA5}">
                      <a16:colId xmlns:a16="http://schemas.microsoft.com/office/drawing/2014/main" val="325485654"/>
                    </a:ext>
                  </a:extLst>
                </a:gridCol>
                <a:gridCol w="744280">
                  <a:extLst>
                    <a:ext uri="{9D8B030D-6E8A-4147-A177-3AD203B41FA5}">
                      <a16:colId xmlns:a16="http://schemas.microsoft.com/office/drawing/2014/main" val="2380540183"/>
                    </a:ext>
                  </a:extLst>
                </a:gridCol>
                <a:gridCol w="799824">
                  <a:extLst>
                    <a:ext uri="{9D8B030D-6E8A-4147-A177-3AD203B41FA5}">
                      <a16:colId xmlns:a16="http://schemas.microsoft.com/office/drawing/2014/main" val="453227640"/>
                    </a:ext>
                  </a:extLst>
                </a:gridCol>
                <a:gridCol w="955345">
                  <a:extLst>
                    <a:ext uri="{9D8B030D-6E8A-4147-A177-3AD203B41FA5}">
                      <a16:colId xmlns:a16="http://schemas.microsoft.com/office/drawing/2014/main" val="471117104"/>
                    </a:ext>
                  </a:extLst>
                </a:gridCol>
                <a:gridCol w="856705">
                  <a:extLst>
                    <a:ext uri="{9D8B030D-6E8A-4147-A177-3AD203B41FA5}">
                      <a16:colId xmlns:a16="http://schemas.microsoft.com/office/drawing/2014/main" val="2783628090"/>
                    </a:ext>
                  </a:extLst>
                </a:gridCol>
                <a:gridCol w="1086827">
                  <a:extLst>
                    <a:ext uri="{9D8B030D-6E8A-4147-A177-3AD203B41FA5}">
                      <a16:colId xmlns:a16="http://schemas.microsoft.com/office/drawing/2014/main" val="1484096006"/>
                    </a:ext>
                  </a:extLst>
                </a:gridCol>
              </a:tblGrid>
              <a:tr h="1984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Q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Number of ATMs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Number of ATM transactions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Value of ATM transactions</a:t>
                      </a:r>
                      <a:r>
                        <a:rPr lang="en-GB" sz="1000" b="1" dirty="0">
                          <a:effectLst/>
                        </a:rPr>
                        <a:t> in RSD mill.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Value</a:t>
                      </a:r>
                      <a:r>
                        <a:rPr lang="en-GB" sz="1000" b="1" dirty="0">
                          <a:effectLst/>
                        </a:rPr>
                        <a:t> </a:t>
                      </a:r>
                      <a:r>
                        <a:rPr lang="en-US" sz="1000" b="1" dirty="0">
                          <a:effectLst/>
                        </a:rPr>
                        <a:t>of ATM transactions abroad</a:t>
                      </a:r>
                      <a:r>
                        <a:rPr lang="en-GB" sz="1000" b="1" dirty="0">
                          <a:effectLst/>
                        </a:rPr>
                        <a:t> in EUR thousands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Number of retail stores with POS t.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Number of trans. at  POS t.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Value* of trans</a:t>
                      </a:r>
                      <a:r>
                        <a:rPr lang="en-GB" sz="1000" b="1" dirty="0">
                          <a:effectLst/>
                        </a:rPr>
                        <a:t>.</a:t>
                      </a:r>
                      <a:r>
                        <a:rPr lang="en-US" sz="1000" b="1" dirty="0">
                          <a:effectLst/>
                        </a:rPr>
                        <a:t> at POS t.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Value** of trans</a:t>
                      </a:r>
                      <a:r>
                        <a:rPr lang="en-GB" sz="1000" b="1" dirty="0">
                          <a:effectLst/>
                        </a:rPr>
                        <a:t>.</a:t>
                      </a:r>
                      <a:r>
                        <a:rPr lang="en-US" sz="1000" b="1" dirty="0">
                          <a:effectLst/>
                        </a:rPr>
                        <a:t>at POS t. abroad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Total number of transactions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Total value* 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3072116699"/>
                  </a:ext>
                </a:extLst>
              </a:tr>
              <a:tr h="210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2+6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3+7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1631159958"/>
                  </a:ext>
                </a:extLst>
              </a:tr>
              <a:tr h="210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2821661719"/>
                  </a:ext>
                </a:extLst>
              </a:tr>
              <a:tr h="432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2,604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17,155,271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128,248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9,063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64,384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29,191,690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56,707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6,721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46,346,961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184,955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4119174700"/>
                  </a:ext>
                </a:extLst>
              </a:tr>
              <a:tr h="432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II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2,622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19,230,914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146,130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11,570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64,793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32,104,935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64,397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9,204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51,335,849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210,526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3821896894"/>
                  </a:ext>
                </a:extLst>
              </a:tr>
              <a:tr h="432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III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2,656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19,107,720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151,879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15,816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64,334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33,299,474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68,611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12,519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52,407,194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220,491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2986097617"/>
                  </a:ext>
                </a:extLst>
              </a:tr>
              <a:tr h="503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IV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2,705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19,845,198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158,089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12,443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65,428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34,876,633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71,304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9,312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54,721,831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229,393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1169855598"/>
                  </a:ext>
                </a:extLst>
              </a:tr>
              <a:tr h="432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Total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75.339.103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584.346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48.892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129.472.732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261.019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37.756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204.811.835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845.365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07" marR="50407" marT="0" marB="0" anchor="ctr"/>
                </a:tc>
                <a:extLst>
                  <a:ext uri="{0D108BD9-81ED-4DB2-BD59-A6C34878D82A}">
                    <a16:rowId xmlns:a16="http://schemas.microsoft.com/office/drawing/2014/main" val="338685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15445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4"/>
            <a:ext cx="8229600" cy="36842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2113" y="6264275"/>
            <a:ext cx="587375" cy="403225"/>
          </a:xfrm>
        </p:spPr>
        <p:txBody>
          <a:bodyPr/>
          <a:lstStyle/>
          <a:p>
            <a:pPr>
              <a:defRPr/>
            </a:pPr>
            <a:fld id="{D38DB276-705E-44F0-8736-8BF2478239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Table 5"/>
          <p:cNvGraphicFramePr/>
          <p:nvPr>
            <p:extLst>
              <p:ext uri="{D42A27DB-BD31-4B8C-83A1-F6EECF244321}">
                <p14:modId xmlns:p14="http://schemas.microsoft.com/office/powerpoint/2010/main" val="2529447449"/>
              </p:ext>
            </p:extLst>
          </p:nvPr>
        </p:nvGraphicFramePr>
        <p:xfrm>
          <a:off x="259492" y="320024"/>
          <a:ext cx="8427308" cy="6166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9209">
                  <a:extLst>
                    <a:ext uri="{9D8B030D-6E8A-4147-A177-3AD203B41FA5}">
                      <a16:colId xmlns:a16="http://schemas.microsoft.com/office/drawing/2014/main" val="3650611834"/>
                    </a:ext>
                  </a:extLst>
                </a:gridCol>
                <a:gridCol w="2560341">
                  <a:extLst>
                    <a:ext uri="{9D8B030D-6E8A-4147-A177-3AD203B41FA5}">
                      <a16:colId xmlns:a16="http://schemas.microsoft.com/office/drawing/2014/main" val="2305302249"/>
                    </a:ext>
                  </a:extLst>
                </a:gridCol>
                <a:gridCol w="1687758">
                  <a:extLst>
                    <a:ext uri="{9D8B030D-6E8A-4147-A177-3AD203B41FA5}">
                      <a16:colId xmlns:a16="http://schemas.microsoft.com/office/drawing/2014/main" val="3651928213"/>
                    </a:ext>
                  </a:extLst>
                </a:gridCol>
              </a:tblGrid>
              <a:tr h="161928">
                <a:tc>
                  <a:txBody>
                    <a:bodyPr/>
                    <a:lstStyle/>
                    <a:p>
                      <a:pPr fontAlgn="t"/>
                      <a:r>
                        <a:rPr lang="en-GB" sz="900" b="1" i="1" dirty="0">
                          <a:effectLst/>
                        </a:rPr>
                        <a:t>Estimated population</a:t>
                      </a:r>
                      <a:endParaRPr lang="en-GB" sz="900" b="1" i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1</a:t>
                      </a:r>
                      <a:r>
                        <a:rPr lang="en-GB" sz="900" b="1" baseline="30000" dirty="0">
                          <a:effectLst/>
                        </a:rPr>
                        <a:t>st</a:t>
                      </a:r>
                      <a:r>
                        <a:rPr lang="en-GB" sz="900" b="1" dirty="0">
                          <a:effectLst/>
                        </a:rPr>
                        <a:t> January 2016.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7 076 372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48559522"/>
                  </a:ext>
                </a:extLst>
              </a:tr>
              <a:tr h="161928"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Marriages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36 949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0819787"/>
                  </a:ext>
                </a:extLst>
              </a:tr>
              <a:tr h="161928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Divorces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9 381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9012718"/>
                  </a:ext>
                </a:extLst>
              </a:tr>
              <a:tr h="161928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Live births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65 657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619283"/>
                  </a:ext>
                </a:extLst>
              </a:tr>
              <a:tr h="161928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Deaths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103 678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32883869"/>
                  </a:ext>
                </a:extLst>
              </a:tr>
              <a:tr h="161928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Natural increase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-38 021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68443112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Quarterly Gross Domestic Product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3</a:t>
                      </a:r>
                      <a:r>
                        <a:rPr lang="en-GB" sz="900" b="1" baseline="30000" dirty="0">
                          <a:effectLst/>
                        </a:rPr>
                        <a:t>rd</a:t>
                      </a:r>
                      <a:r>
                        <a:rPr lang="en-GB" sz="900" b="1" dirty="0">
                          <a:effectLst/>
                        </a:rPr>
                        <a:t> quarter 2016 / 3</a:t>
                      </a:r>
                      <a:r>
                        <a:rPr lang="en-GB" sz="900" b="1" baseline="30000" dirty="0">
                          <a:effectLst/>
                        </a:rPr>
                        <a:t>rd </a:t>
                      </a:r>
                      <a:r>
                        <a:rPr lang="en-GB" sz="900" b="1" dirty="0">
                          <a:effectLst/>
                        </a:rPr>
                        <a:t>quarter 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real growth 2.5% 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6311244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Gross Domestic Product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real growth 0.8%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12258878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CPI - COICOP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September 2016 / August 2016  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decrease -0.6%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81815580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CPI - COICOP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September 2016 / September 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growth 0.6%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45230382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Industrial production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September 2016 / September 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growth 5.3%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1034982"/>
                  </a:ext>
                </a:extLst>
              </a:tr>
              <a:tr h="360943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External Trade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January - September 2016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USD 25326.7 million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5644616"/>
                  </a:ext>
                </a:extLst>
              </a:tr>
              <a:tr h="360943"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External Trade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January - December 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USD 31589.1 million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003800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Turnover of goods (in current prices)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September 2016 / September 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growth 8.0% 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98166548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Turnover of goods (in constant prices)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September 2016 / September 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growth 8.1%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0458480"/>
                  </a:ext>
                </a:extLst>
              </a:tr>
              <a:tr h="161928">
                <a:tc>
                  <a:txBody>
                    <a:bodyPr/>
                    <a:lstStyle/>
                    <a:p>
                      <a:pPr fontAlgn="t"/>
                      <a:r>
                        <a:rPr lang="en-GB" sz="900" b="1" i="1" dirty="0">
                          <a:effectLst/>
                        </a:rPr>
                        <a:t>Average salary (Gross salary</a:t>
                      </a:r>
                      <a:r>
                        <a:rPr lang="en-GB" sz="900" b="1" dirty="0">
                          <a:effectLst/>
                        </a:rPr>
                        <a:t>) 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September 2016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RSD 64150 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251009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Average salary (Net salary) 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September 2016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RSD 46558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8461316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Unemployment rate (Total - persons aged 15+)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I quarter 2016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19.0%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74311632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Unemployment rate (person aged 15-64)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I quarter 2016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19.7%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9470885"/>
                  </a:ext>
                </a:extLst>
              </a:tr>
              <a:tr h="161928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Relative poverty line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2015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RSD 14920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38117698"/>
                  </a:ext>
                </a:extLst>
              </a:tr>
              <a:tr h="161928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At-risk-of-poverty rate 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2014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25.4 %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18520606"/>
                  </a:ext>
                </a:extLst>
              </a:tr>
              <a:tr h="360943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Average monthly individual consumption expenditures per household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2015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RSD 59052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64721489"/>
                  </a:ext>
                </a:extLst>
              </a:tr>
              <a:tr h="360943"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Average monthly individual consumption expenditures per household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2014 (revision data)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RSD 58713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01432440"/>
                  </a:ext>
                </a:extLst>
              </a:tr>
              <a:tr h="481258">
                <a:tc>
                  <a:txBody>
                    <a:bodyPr/>
                    <a:lstStyle/>
                    <a:p>
                      <a:pPr fontAlgn="t"/>
                      <a:r>
                        <a:rPr lang="en-GB" sz="900" b="1" i="1" dirty="0">
                          <a:effectLst/>
                        </a:rPr>
                        <a:t>Usage of information – communications technologies </a:t>
                      </a:r>
                      <a:br>
                        <a:rPr lang="en-GB" sz="900" b="1" i="1" dirty="0">
                          <a:effectLst/>
                        </a:rPr>
                      </a:br>
                      <a:r>
                        <a:rPr lang="en-GB" sz="900" b="1" i="1" dirty="0">
                          <a:effectLst/>
                        </a:rPr>
                        <a:t>(the households possess a computer)</a:t>
                      </a:r>
                      <a:endParaRPr lang="en-GB" sz="900" b="1" i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2016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65.8%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17817733"/>
                  </a:ext>
                </a:extLst>
              </a:tr>
              <a:tr h="481258">
                <a:tc>
                  <a:txBody>
                    <a:bodyPr/>
                    <a:lstStyle/>
                    <a:p>
                      <a:pPr fontAlgn="t"/>
                      <a:r>
                        <a:rPr lang="en-GB" sz="900" b="1" i="1" dirty="0">
                          <a:effectLst/>
                        </a:rPr>
                        <a:t>Usage of information – communications technologies</a:t>
                      </a:r>
                      <a:br>
                        <a:rPr lang="en-GB" sz="900" b="1" i="1" dirty="0">
                          <a:effectLst/>
                        </a:rPr>
                      </a:br>
                      <a:r>
                        <a:rPr lang="en-GB" sz="900" b="1" i="1" dirty="0">
                          <a:effectLst/>
                        </a:rPr>
                        <a:t>(the households have Internet connection)</a:t>
                      </a:r>
                      <a:endParaRPr lang="en-GB" sz="900" b="1" i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>
                          <a:effectLst/>
                        </a:rPr>
                        <a:t>2016</a:t>
                      </a:r>
                      <a:endParaRPr lang="en-GB" sz="900" b="1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900" b="1" dirty="0">
                          <a:effectLst/>
                        </a:rPr>
                        <a:t>64.7%</a:t>
                      </a:r>
                      <a:endParaRPr lang="en-GB" sz="900" b="1" dirty="0">
                        <a:solidFill>
                          <a:srgbClr val="0058A6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577729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1430" y="-18530"/>
            <a:ext cx="57684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 dirty="0"/>
              <a:t>Main indicators of macroeconomic environment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22612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100084-1C6B-4CB1-8A9E-D0B8780B83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Structure of Equity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8190" y="5072182"/>
            <a:ext cx="7307331" cy="868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400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  <a:defRPr/>
            </a:pPr>
            <a:r>
              <a:rPr lang="en-US" sz="1900" kern="0" dirty="0">
                <a:solidFill>
                  <a:srgbClr val="000000"/>
                </a:solidFill>
                <a:latin typeface="Arial"/>
              </a:rPr>
              <a:t>The structure of owners’ equity did not change considerably by the end of first half of 2016 compared to the position in 2015.</a:t>
            </a:r>
            <a:endParaRPr lang="sr-Cyrl-CS" sz="1900" kern="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4917"/>
              </p:ext>
            </p:extLst>
          </p:nvPr>
        </p:nvGraphicFramePr>
        <p:xfrm>
          <a:off x="1055731" y="1971929"/>
          <a:ext cx="7040882" cy="279667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9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4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5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31.12.2015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30.06.2016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number of banks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Majority foreign capital: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 of banks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Share in total capital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49 %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Share of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domestic capital: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 of banks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Share in total capital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51 %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18%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19%</a:t>
                      </a:r>
                      <a:endParaRPr kumimoji="0" lang="sr-Cyrl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20935" y="4800635"/>
            <a:ext cx="211468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900" dirty="0">
                <a:latin typeface="+mn-lt"/>
                <a:cs typeface="Times New Roman" pitchFamily="18" charset="0"/>
              </a:rPr>
              <a:t>Source: Association of Serbian Banks</a:t>
            </a:r>
            <a:endParaRPr lang="sr-Latn-CS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56349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Balance Sheet</a:t>
            </a:r>
            <a:endParaRPr lang="en-US" dirty="0"/>
          </a:p>
        </p:txBody>
      </p:sp>
      <p:sp>
        <p:nvSpPr>
          <p:cNvPr id="4813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43F75-BA2A-4DC2-9E5F-1AB017FA7A5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521267" y="1749074"/>
            <a:ext cx="3161338" cy="2360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66700" indent="-250825">
              <a:lnSpc>
                <a:spcPct val="105000"/>
              </a:lnSpc>
              <a:spcBef>
                <a:spcPts val="12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  <a:defRPr/>
            </a:pPr>
            <a:r>
              <a:rPr lang="en-US" sz="1700" kern="0" dirty="0">
                <a:solidFill>
                  <a:srgbClr val="000000"/>
                </a:solidFill>
                <a:latin typeface="Arial"/>
              </a:rPr>
              <a:t>A tendency of slowing down of the real growth of financial strength indicators of the banking sector of Serbia, recorded during the previous seven years, continued in 2016 as well</a:t>
            </a:r>
            <a:r>
              <a:rPr lang="sr-Cyrl-RS" sz="1700" kern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266700" indent="-250825">
              <a:lnSpc>
                <a:spcPct val="105000"/>
              </a:lnSpc>
              <a:spcBef>
                <a:spcPts val="12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  <a:defRPr/>
            </a:pPr>
            <a:r>
              <a:rPr lang="en-US" sz="1700" kern="0" dirty="0">
                <a:solidFill>
                  <a:srgbClr val="000000"/>
                </a:solidFill>
                <a:latin typeface="Arial"/>
              </a:rPr>
              <a:t>Balance sheet size of the banking sector of Serbia, at the end of the first half of 2016, recorded a minimal real growth by 1% compared to the end of the year before</a:t>
            </a:r>
            <a:r>
              <a:rPr lang="sr-Cyrl-RS" sz="1700" kern="0" dirty="0">
                <a:solidFill>
                  <a:srgbClr val="000000"/>
                </a:solidFill>
                <a:latin typeface="Arial"/>
              </a:rPr>
              <a:t>.</a:t>
            </a:r>
            <a:endParaRPr lang="en-US" sz="17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16675" y="5859321"/>
            <a:ext cx="43622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tabLst>
                <a:tab pos="7470775" algn="l"/>
              </a:tabLst>
            </a:pPr>
            <a:r>
              <a:rPr lang="en-US" sz="900" dirty="0">
                <a:latin typeface="+mn-lt"/>
                <a:ea typeface="Times New Roman" pitchFamily="18" charset="0"/>
              </a:rPr>
              <a:t>Source: Association of Serbian Banks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20623" y="1590513"/>
            <a:ext cx="354155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eaLnBrk="0" hangingPunct="0">
              <a:tabLst>
                <a:tab pos="7470775" algn="l"/>
              </a:tabLst>
            </a:pPr>
            <a:r>
              <a:rPr lang="de-DE" sz="900" dirty="0">
                <a:latin typeface="+mn-lt"/>
                <a:ea typeface="Times New Roman" pitchFamily="18" charset="0"/>
              </a:rPr>
              <a:t>in EUR million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815678"/>
              </p:ext>
            </p:extLst>
          </p:nvPr>
        </p:nvGraphicFramePr>
        <p:xfrm>
          <a:off x="574866" y="1821345"/>
          <a:ext cx="4828408" cy="3964314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97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0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No.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Item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Curr.</a:t>
                      </a:r>
                      <a:endParaRPr lang="en-GB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31.12.2015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30.06.2016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Index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/>
                          <a:cs typeface="Symbol"/>
                        </a:rPr>
                        <a:t>1</a:t>
                      </a:r>
                      <a:endParaRPr lang="en-US" sz="100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/>
                          <a:cs typeface="Symbol"/>
                        </a:rPr>
                        <a:t>2</a:t>
                      </a:r>
                      <a:endParaRPr lang="en-US" sz="100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/>
                          <a:cs typeface="Symbol"/>
                        </a:rPr>
                        <a:t>3</a:t>
                      </a:r>
                      <a:endParaRPr lang="en-US" sz="100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/>
                          <a:cs typeface="Symbol"/>
                        </a:rPr>
                        <a:t>4</a:t>
                      </a:r>
                      <a:endParaRPr lang="en-US" sz="100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/>
                          <a:cs typeface="Symbol"/>
                        </a:rPr>
                        <a:t>5</a:t>
                      </a:r>
                      <a:endParaRPr lang="en-US" sz="100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5/4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I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Total assets (1-3)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noProof="1">
                          <a:effectLst/>
                          <a:latin typeface="+mn-lt"/>
                          <a:ea typeface="Times New Roman"/>
                        </a:rPr>
                        <a:t>25,059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25,305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101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1.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Symbol"/>
                          <a:cs typeface="Symbol"/>
                        </a:rPr>
                        <a:t>Operating assets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24,085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24,329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101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2.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+mn-lt"/>
                          <a:ea typeface="Symbol"/>
                          <a:cs typeface="Symbol"/>
                        </a:rPr>
                        <a:t>Fixed assets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711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698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98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3.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Symbol"/>
                          <a:cs typeface="Symbol"/>
                        </a:rPr>
                        <a:t>Other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263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278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106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4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II</a:t>
                      </a:r>
                      <a:endParaRPr lang="en-US" sz="1000" b="1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  <a:latin typeface="+mn-lt"/>
                          <a:ea typeface="Symbol"/>
                          <a:cs typeface="Symbol"/>
                        </a:rPr>
                        <a:t>Total liabilities and equity (1-2)</a:t>
                      </a:r>
                      <a:endParaRPr lang="en-US" sz="1000" b="1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25,059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25,305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101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1.</a:t>
                      </a:r>
                      <a:endParaRPr lang="en-US" sz="1000" b="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Symbol"/>
                          <a:cs typeface="Symbol"/>
                        </a:rPr>
                        <a:t>Total liabilities</a:t>
                      </a:r>
                      <a:endParaRPr lang="en-US" sz="1000" b="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19,969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20,128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101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Symbol"/>
                        </a:rPr>
                        <a:t>2.</a:t>
                      </a:r>
                      <a:endParaRPr lang="en-US" sz="1000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Symbol"/>
                          <a:cs typeface="Symbol"/>
                        </a:rPr>
                        <a:t>Capital</a:t>
                      </a:r>
                      <a:endParaRPr lang="en-US" sz="1000" b="1" dirty="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noProof="1">
                          <a:effectLst/>
                          <a:latin typeface="+mn-lt"/>
                          <a:ea typeface="Times New Roman"/>
                        </a:rPr>
                        <a:t>5,09</a:t>
                      </a: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36000" marR="360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5,178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102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7281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74669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Currency Structure of Banks’ Deposit Potential</a:t>
            </a:r>
            <a:r>
              <a:rPr lang="ru-RU" dirty="0">
                <a:solidFill>
                  <a:schemeClr val="tx1"/>
                </a:solidFill>
              </a:rPr>
              <a:t>*</a:t>
            </a:r>
            <a:endParaRPr lang="en-US" dirty="0"/>
          </a:p>
        </p:txBody>
      </p:sp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100084-1C6B-4CB1-8A9E-D0B8780B83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38317" y="4897139"/>
            <a:ext cx="612654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200"/>
              </a:spcBef>
            </a:pPr>
            <a:r>
              <a:rPr lang="en-US" sz="900" noProof="1">
                <a:latin typeface="+mn-lt"/>
              </a:rPr>
              <a:t>* Position at the end of the period</a:t>
            </a:r>
          </a:p>
          <a:p>
            <a:pPr>
              <a:spcBef>
                <a:spcPts val="200"/>
              </a:spcBef>
            </a:pPr>
            <a:r>
              <a:rPr lang="en-US" sz="900" noProof="1">
                <a:latin typeface="+mn-lt"/>
              </a:rPr>
              <a:t>Including the deposits of the corporate, non-corporate and public sector, local self-government, financial sector, retail clients and the state</a:t>
            </a:r>
          </a:p>
          <a:p>
            <a:pPr>
              <a:spcBef>
                <a:spcPts val="200"/>
              </a:spcBef>
            </a:pPr>
            <a:r>
              <a:rPr lang="en-US" sz="900" noProof="1">
                <a:latin typeface="+mn-lt"/>
              </a:rPr>
              <a:t>Not including limited deposits (deposits of bankrupt banks and companies, whose utilization is limited)</a:t>
            </a:r>
          </a:p>
          <a:p>
            <a:pPr>
              <a:spcBef>
                <a:spcPts val="200"/>
              </a:spcBef>
            </a:pPr>
            <a:r>
              <a:rPr lang="en-US" sz="900" noProof="1">
                <a:latin typeface="+mn-lt"/>
              </a:rPr>
              <a:t>Source: Statistical Bulletin of the NBS, June 2016, www.nbs.rs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6183" y="2174149"/>
            <a:ext cx="9092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0" dirty="0">
                <a:solidFill>
                  <a:sysClr val="windowText" lastClr="000000"/>
                </a:solidFill>
                <a:latin typeface="+mn-lt"/>
                <a:cs typeface="Times New Roman" pitchFamily="18" charset="0"/>
              </a:rPr>
              <a:t>in EUR million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16257"/>
              </p:ext>
            </p:extLst>
          </p:nvPr>
        </p:nvGraphicFramePr>
        <p:xfrm>
          <a:off x="1296782" y="2400052"/>
          <a:ext cx="6409112" cy="2429644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62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51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04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Deposit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Curr.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31.12.2015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% of share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30.06.2016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% of share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Index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9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1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2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3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4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5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6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5/3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34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Symbol"/>
                          <a:cs typeface="Symbol"/>
                        </a:rPr>
                        <a:t>In dinars (transaction and time deposits)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,</a:t>
                      </a: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485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29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,967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1">
                          <a:effectLst/>
                          <a:latin typeface="+mn-lt"/>
                          <a:ea typeface="Times New Roman"/>
                        </a:rPr>
                        <a:t>31.5</a:t>
                      </a:r>
                      <a:endParaRPr lang="sr-Cyrl-RS" sz="1200" b="1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Symbol"/>
                          <a:cs typeface="Symbol"/>
                        </a:rPr>
                        <a:t>In FX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,</a:t>
                      </a: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021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71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0,816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1">
                          <a:effectLst/>
                          <a:latin typeface="+mn-lt"/>
                          <a:ea typeface="Times New Roman"/>
                        </a:rPr>
                        <a:t>68.5</a:t>
                      </a:r>
                      <a:endParaRPr lang="sr-Cyrl-RS" sz="1200" b="1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98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Symbol"/>
                          <a:cs typeface="Symbol"/>
                        </a:rPr>
                        <a:t>Total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,</a:t>
                      </a: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506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,783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noProof="1"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102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864522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2"/>
            <a:ext cx="8229600" cy="69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dirty="0"/>
              <a:t>Total Bank Loans</a:t>
            </a:r>
            <a:r>
              <a:rPr lang="sr-Cyrl-RS" dirty="0"/>
              <a:t>*</a:t>
            </a:r>
            <a:endParaRPr lang="en-US" sz="2000" dirty="0"/>
          </a:p>
        </p:txBody>
      </p:sp>
      <p:sp>
        <p:nvSpPr>
          <p:cNvPr id="5018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DAC66B-0F77-4A77-A77C-DF82B87CB6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577106" y="2106627"/>
            <a:ext cx="3055470" cy="38592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250825">
              <a:lnSpc>
                <a:spcPct val="95000"/>
              </a:lnSpc>
              <a:spcBef>
                <a:spcPct val="400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  <a:defRPr/>
            </a:pPr>
            <a:r>
              <a:rPr lang="en-US" sz="1700" kern="0" dirty="0">
                <a:solidFill>
                  <a:srgbClr val="000000"/>
                </a:solidFill>
                <a:latin typeface="Arial"/>
              </a:rPr>
              <a:t>At the end of the first half of 2016 total bank loans retained the same level as at the end of the previous year</a:t>
            </a:r>
            <a:r>
              <a:rPr lang="sr-Cyrl-RS" sz="1700" kern="0" dirty="0">
                <a:solidFill>
                  <a:srgbClr val="000000"/>
                </a:solidFill>
                <a:latin typeface="Arial"/>
              </a:rPr>
              <a:t>.</a:t>
            </a:r>
            <a:r>
              <a:rPr lang="en-US" sz="1700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342900" indent="-250825">
              <a:lnSpc>
                <a:spcPct val="95000"/>
              </a:lnSpc>
              <a:spcBef>
                <a:spcPct val="400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  <a:defRPr/>
            </a:pPr>
            <a:r>
              <a:rPr lang="en-US" sz="1700" kern="0" dirty="0">
                <a:solidFill>
                  <a:srgbClr val="000000"/>
                </a:solidFill>
                <a:latin typeface="Arial"/>
              </a:rPr>
              <a:t>In the observed period corporate loans recorded a drop by</a:t>
            </a:r>
            <a:r>
              <a:rPr lang="sr-Cyrl-RS" sz="17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kern="0" dirty="0">
                <a:solidFill>
                  <a:srgbClr val="000000"/>
                </a:solidFill>
                <a:latin typeface="Arial"/>
              </a:rPr>
              <a:t>1</a:t>
            </a:r>
            <a:r>
              <a:rPr lang="sr-Cyrl-RS" sz="1700" kern="0" dirty="0">
                <a:solidFill>
                  <a:srgbClr val="000000"/>
                </a:solidFill>
                <a:latin typeface="Arial"/>
              </a:rPr>
              <a:t>%</a:t>
            </a:r>
            <a:r>
              <a:rPr lang="en-US" sz="1700" kern="0" dirty="0">
                <a:solidFill>
                  <a:srgbClr val="000000"/>
                </a:solidFill>
                <a:latin typeface="Arial"/>
              </a:rPr>
              <a:t> compared to the end of 2015, whereas in the same period retail loans recorded a slight growth by 4</a:t>
            </a:r>
            <a:r>
              <a:rPr lang="sr-Cyrl-RS" sz="1700" kern="0" dirty="0">
                <a:solidFill>
                  <a:srgbClr val="000000"/>
                </a:solidFill>
                <a:latin typeface="Arial"/>
              </a:rPr>
              <a:t>%.</a:t>
            </a:r>
            <a:endParaRPr lang="en-GB" sz="1700" kern="0" dirty="0">
              <a:solidFill>
                <a:srgbClr val="000000"/>
              </a:solidFill>
              <a:latin typeface="Arial"/>
            </a:endParaRPr>
          </a:p>
          <a:p>
            <a:pPr marL="342900" indent="-250825">
              <a:lnSpc>
                <a:spcPct val="95000"/>
              </a:lnSpc>
              <a:spcBef>
                <a:spcPct val="400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  <a:defRPr/>
            </a:pPr>
            <a:r>
              <a:rPr lang="en-GB" sz="1700" kern="0" dirty="0">
                <a:solidFill>
                  <a:srgbClr val="000000"/>
                </a:solidFill>
                <a:latin typeface="Arial"/>
              </a:rPr>
              <a:t>Average </a:t>
            </a:r>
            <a:r>
              <a:rPr lang="en-GB" sz="1700" kern="0" dirty="0" err="1">
                <a:solidFill>
                  <a:srgbClr val="000000"/>
                </a:solidFill>
                <a:latin typeface="Arial"/>
              </a:rPr>
              <a:t>int.rate</a:t>
            </a:r>
            <a:r>
              <a:rPr lang="en-GB" sz="1700" kern="0" dirty="0">
                <a:solidFill>
                  <a:srgbClr val="000000"/>
                </a:solidFill>
                <a:latin typeface="Arial"/>
              </a:rPr>
              <a:t> 5% (deposits 1.6%)</a:t>
            </a:r>
            <a:endParaRPr lang="sr-Cyrl-CS" sz="17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7820" y="5855030"/>
            <a:ext cx="47146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tabLst>
                <a:tab pos="7470775" algn="l"/>
              </a:tabLst>
            </a:pPr>
            <a:r>
              <a:rPr lang="en-US" sz="900" dirty="0">
                <a:latin typeface="+mn-lt"/>
                <a:ea typeface="Times New Roman" pitchFamily="18" charset="0"/>
              </a:rPr>
              <a:t>* Without the </a:t>
            </a:r>
            <a:r>
              <a:rPr lang="en-US" sz="900" dirty="0" err="1">
                <a:latin typeface="+mn-lt"/>
                <a:ea typeface="Times New Roman" pitchFamily="18" charset="0"/>
              </a:rPr>
              <a:t>lendings</a:t>
            </a:r>
            <a:r>
              <a:rPr lang="en-US" sz="900" dirty="0">
                <a:latin typeface="+mn-lt"/>
                <a:ea typeface="Times New Roman" pitchFamily="18" charset="0"/>
              </a:rPr>
              <a:t> to NBS</a:t>
            </a:r>
          </a:p>
          <a:p>
            <a:pPr lvl="0" eaLnBrk="0" hangingPunct="0">
              <a:tabLst>
                <a:tab pos="7470775" algn="l"/>
              </a:tabLst>
            </a:pPr>
            <a:r>
              <a:rPr lang="en-US" sz="900" dirty="0">
                <a:latin typeface="+mn-lt"/>
                <a:ea typeface="Times New Roman" pitchFamily="18" charset="0"/>
              </a:rPr>
              <a:t>Source: Statistical Bulletin of the NBS, June 2016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16862" y="1589558"/>
            <a:ext cx="47146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eaLnBrk="0" hangingPunct="0">
              <a:tabLst>
                <a:tab pos="7470775" algn="l"/>
              </a:tabLst>
            </a:pPr>
            <a:r>
              <a:rPr lang="en-US" sz="900" dirty="0">
                <a:latin typeface="+mn-lt"/>
                <a:ea typeface="Times New Roman" pitchFamily="18" charset="0"/>
              </a:rPr>
              <a:t>position at the end of the period, in EUR million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079441"/>
              </p:ext>
            </p:extLst>
          </p:nvPr>
        </p:nvGraphicFramePr>
        <p:xfrm>
          <a:off x="560526" y="1844996"/>
          <a:ext cx="5008268" cy="394897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12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5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Sector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Curr.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201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5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30.06.201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6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Absolute growth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(4-3)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Index (4/3)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1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2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3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4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5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6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20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Public enterprises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1,409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1,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192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1">
                          <a:effectLst/>
                          <a:latin typeface="+mn-lt"/>
                          <a:ea typeface="Times New Roman"/>
                        </a:rPr>
                        <a:t>85</a:t>
                      </a:r>
                      <a:endParaRPr lang="sr-Cyrl-RS" sz="1200" b="1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20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Companies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8,138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8,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065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1">
                          <a:effectLst/>
                          <a:latin typeface="+mn-lt"/>
                          <a:ea typeface="Times New Roman"/>
                        </a:rPr>
                        <a:t>99</a:t>
                      </a:r>
                      <a:endParaRPr lang="sr-Cyrl-RS" sz="1200" b="1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20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Retail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6,238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6,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497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247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noProof="1">
                          <a:effectLst/>
                          <a:latin typeface="+mn-lt"/>
                          <a:ea typeface="Times New Roman"/>
                        </a:rPr>
                        <a:t>104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20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Other financial organizations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194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215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21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1">
                          <a:effectLst/>
                          <a:latin typeface="+mn-lt"/>
                          <a:ea typeface="Times New Roman"/>
                        </a:rPr>
                        <a:t>111</a:t>
                      </a:r>
                      <a:endParaRPr lang="sr-Cyrl-RS" sz="1200" b="1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257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Other (local authorities and non corporate organisations)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276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276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1"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sr-Cyrl-RS" sz="1200" b="1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89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Total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16,255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16,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247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noProof="1"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r>
                        <a:rPr lang="en-US" sz="1200" b="1" noProof="1"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sr-Cyrl-RS" sz="1200" b="1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1334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694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Monetary Policy and Economic Growth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748162"/>
            <a:ext cx="8229600" cy="385462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8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</a:pPr>
            <a:r>
              <a:rPr lang="en-US" sz="2000" dirty="0"/>
              <a:t>Monetary stability indicators (prices and the FX rate), along with the lowering the benchmark interest rate</a:t>
            </a:r>
            <a:r>
              <a:rPr lang="en-GB" sz="2000" dirty="0"/>
              <a:t> (2014-8.00%, 2015 – 4.50%, 2016 – 4.25%)</a:t>
            </a:r>
            <a:r>
              <a:rPr lang="en-US" sz="2000" dirty="0"/>
              <a:t>, </a:t>
            </a:r>
            <a:r>
              <a:rPr lang="en-US" sz="2000" u="sng" dirty="0"/>
              <a:t>had no impact on the volume of bank loans</a:t>
            </a:r>
            <a:r>
              <a:rPr lang="sr-Cyrl-RS" sz="2000" u="sng" dirty="0"/>
              <a:t>.</a:t>
            </a:r>
            <a:r>
              <a:rPr lang="en-US" sz="2000" u="sng" dirty="0"/>
              <a:t> </a:t>
            </a:r>
            <a:endParaRPr lang="en-GB" sz="2000" u="sng" dirty="0"/>
          </a:p>
          <a:p>
            <a:pPr eaLnBrk="1" hangingPunct="1">
              <a:spcBef>
                <a:spcPts val="18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</a:pPr>
            <a:r>
              <a:rPr lang="en-US" sz="2000" dirty="0"/>
              <a:t>As in the past two years, the trends at the domestic credit market were unfavorable in 201</a:t>
            </a:r>
            <a:r>
              <a:rPr lang="sr-Latn-RS" sz="2000" dirty="0"/>
              <a:t>6</a:t>
            </a:r>
            <a:r>
              <a:rPr lang="en-US" sz="2000" dirty="0"/>
              <a:t> as well, due to the high credit risk the banks were exposed to.</a:t>
            </a:r>
            <a:endParaRPr lang="sr-Cyrl-RS" sz="2000" dirty="0"/>
          </a:p>
          <a:p>
            <a:pPr marL="0" indent="0" eaLnBrk="1" hangingPunct="1">
              <a:spcBef>
                <a:spcPts val="1800"/>
              </a:spcBef>
              <a:buClr>
                <a:srgbClr val="FF9933"/>
              </a:buClr>
              <a:buSzPct val="80000"/>
              <a:buNone/>
            </a:pPr>
            <a:endParaRPr lang="sr-Cyrl-RS" sz="2000" dirty="0"/>
          </a:p>
        </p:txBody>
      </p:sp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573DD2-8D48-4AFE-AF92-19EE429682C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028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2"/>
            <a:ext cx="8229600" cy="77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 dirty="0"/>
              <a:t>Position of Non-Performing Loans (NPLs)*</a:t>
            </a:r>
            <a:br>
              <a:rPr lang="en-US" sz="2700" dirty="0"/>
            </a:br>
            <a:r>
              <a:rPr lang="en-US" sz="2700" dirty="0"/>
              <a:t>(gross accounting value)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99BAB5-B68F-4E7C-9D88-F5EC6955E1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98043" y="4815646"/>
            <a:ext cx="7314929" cy="39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2075" lvl="0" indent="-92075" algn="just" eaLnBrk="0" hangingPunct="0">
              <a:spcBef>
                <a:spcPts val="200"/>
              </a:spcBef>
            </a:pPr>
            <a:r>
              <a:rPr lang="en-US" altLang="en-US" sz="9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* Position at the end of the period</a:t>
            </a:r>
          </a:p>
          <a:p>
            <a:pPr marL="92075" lvl="0" indent="-92075" algn="just" eaLnBrk="0" hangingPunct="0">
              <a:spcBef>
                <a:spcPts val="200"/>
              </a:spcBef>
            </a:pPr>
            <a:r>
              <a:rPr lang="en-US" altLang="en-US" sz="9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Source: Association of Serbian Banks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352246" y="2200124"/>
            <a:ext cx="9092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/>
            <a:r>
              <a:rPr lang="de-DE" altLang="en-US" sz="900" noProof="1">
                <a:latin typeface="Arial" pitchFamily="34" charset="0"/>
                <a:ea typeface="Times New Roman" pitchFamily="18" charset="0"/>
                <a:cs typeface="Arial" pitchFamily="34" charset="0"/>
              </a:rPr>
              <a:t>in EUR million</a:t>
            </a:r>
            <a:endParaRPr kumimoji="0" lang="sr-Cyrl-RS" altLang="en-US" sz="900" b="0" i="0" u="none" strike="noStrike" cap="none" normalizeH="0" baseline="0" noProof="1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6720"/>
              </p:ext>
            </p:extLst>
          </p:nvPr>
        </p:nvGraphicFramePr>
        <p:xfrm>
          <a:off x="939331" y="2422107"/>
          <a:ext cx="7248703" cy="2341094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80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3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3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9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542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Item</a:t>
                      </a:r>
                      <a:endParaRPr lang="en-US" sz="12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Curr.</a:t>
                      </a:r>
                      <a:endParaRPr lang="en-US" sz="12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31.12.2012</a:t>
                      </a:r>
                      <a:endParaRPr lang="en-US" sz="12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31.12.2013</a:t>
                      </a:r>
                      <a:endParaRPr lang="en-US" sz="12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31.12.2015</a:t>
                      </a:r>
                      <a:endParaRPr lang="en-US" sz="12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30.06.2016</a:t>
                      </a:r>
                      <a:endParaRPr lang="en-US" sz="12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Symbol"/>
                          <a:cs typeface="Symbol"/>
                        </a:rPr>
                        <a:t>Index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0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noProof="1">
                          <a:effectLst/>
                          <a:latin typeface="+mn-lt"/>
                          <a:ea typeface="Symbol"/>
                          <a:cs typeface="Symbol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noProof="1">
                          <a:effectLst/>
                          <a:latin typeface="+mn-lt"/>
                          <a:ea typeface="Symbol"/>
                          <a:cs typeface="Symbol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noProof="1">
                          <a:effectLst/>
                          <a:latin typeface="+mn-lt"/>
                          <a:ea typeface="Symbol"/>
                          <a:cs typeface="Symbol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noProof="1">
                          <a:effectLst/>
                          <a:latin typeface="+mn-lt"/>
                          <a:ea typeface="Symbol"/>
                          <a:cs typeface="Symbol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noProof="1">
                          <a:effectLst/>
                          <a:latin typeface="+mn-lt"/>
                          <a:ea typeface="Symbol"/>
                          <a:cs typeface="Symbol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noProof="1">
                          <a:effectLst/>
                          <a:latin typeface="+mn-lt"/>
                          <a:ea typeface="Symbol"/>
                          <a:cs typeface="Symbol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900" noProof="1">
                          <a:effectLst/>
                          <a:latin typeface="+mn-lt"/>
                          <a:ea typeface="Symbol"/>
                          <a:cs typeface="Symbol"/>
                        </a:rPr>
                        <a:t>6/5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993">
                <a:tc>
                  <a:txBody>
                    <a:bodyPr/>
                    <a:lstStyle/>
                    <a:p>
                      <a:pPr marL="63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Calibri"/>
                          <a:cs typeface="Symbol"/>
                        </a:rPr>
                        <a:t>Total loans extended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15,595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13,057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,</a:t>
                      </a: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783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6,067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101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993">
                <a:tc>
                  <a:txBody>
                    <a:bodyPr/>
                    <a:lstStyle/>
                    <a:p>
                      <a:pPr marL="63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Calibri"/>
                          <a:cs typeface="Symbol"/>
                        </a:rPr>
                        <a:t>NPLs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2,757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2,914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,</a:t>
                      </a: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459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,2</a:t>
                      </a:r>
                      <a:r>
                        <a:rPr lang="sr-Cyrl-RS" sz="1200" noProof="1">
                          <a:effectLst/>
                          <a:latin typeface="+mn-lt"/>
                          <a:ea typeface="Times New Roman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94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182">
                <a:tc>
                  <a:txBody>
                    <a:bodyPr/>
                    <a:lstStyle/>
                    <a:p>
                      <a:pPr marL="63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1">
                          <a:effectLst/>
                          <a:latin typeface="+mn-lt"/>
                          <a:ea typeface="Calibri"/>
                          <a:cs typeface="Symbol"/>
                        </a:rPr>
                        <a:t>% of share of NPLs in total loans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EUR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17.67%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1">
                          <a:effectLst/>
                          <a:latin typeface="+mn-lt"/>
                          <a:ea typeface="Times New Roman"/>
                          <a:cs typeface="Symbol"/>
                        </a:rPr>
                        <a:t>22.32%</a:t>
                      </a:r>
                      <a:endParaRPr lang="en-US" sz="1000" noProof="1">
                        <a:effectLst/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noProof="1">
                          <a:effectLst/>
                          <a:latin typeface="+mn-lt"/>
                          <a:ea typeface="Times New Roman"/>
                        </a:rPr>
                        <a:t>21</a:t>
                      </a:r>
                      <a:r>
                        <a:rPr lang="en-US" sz="1200" b="1" noProof="1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Cyrl-RS" sz="1200" b="1" noProof="1">
                          <a:effectLst/>
                          <a:latin typeface="+mn-lt"/>
                          <a:ea typeface="Times New Roman"/>
                        </a:rPr>
                        <a:t>91%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noProof="1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en-US" sz="1200" b="1" noProof="1">
                          <a:effectLst/>
                          <a:latin typeface="+mn-lt"/>
                          <a:ea typeface="Times New Roman"/>
                        </a:rPr>
                        <a:t>0.28</a:t>
                      </a:r>
                      <a:r>
                        <a:rPr lang="sr-Cyrl-RS" sz="1200" b="1" noProof="1">
                          <a:effectLst/>
                          <a:latin typeface="+mn-lt"/>
                          <a:ea typeface="Times New Roman"/>
                        </a:rPr>
                        <a:t>%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sr-Cyrl-RS" sz="1200" noProof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7115" y="5174851"/>
            <a:ext cx="698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/>
              <a:t>Share of sectors in NPLs in %:</a:t>
            </a:r>
          </a:p>
          <a:p>
            <a:pPr algn="l"/>
            <a:r>
              <a:rPr lang="en-GB" sz="1600" dirty="0"/>
              <a:t>Entrepreneurs –  26.96%</a:t>
            </a:r>
          </a:p>
          <a:p>
            <a:pPr algn="l"/>
            <a:r>
              <a:rPr lang="en-GB" sz="1600" dirty="0"/>
              <a:t>Companies –  19.56%</a:t>
            </a:r>
          </a:p>
          <a:p>
            <a:pPr algn="l"/>
            <a:r>
              <a:rPr lang="en-GB" sz="1600" dirty="0"/>
              <a:t>Banks – 2.76%</a:t>
            </a:r>
          </a:p>
          <a:p>
            <a:pPr algn="l"/>
            <a:r>
              <a:rPr lang="en-GB" sz="1600" dirty="0"/>
              <a:t>Households – 10.36%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010247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Capital Adequacy Ratio</a:t>
            </a:r>
            <a:r>
              <a:rPr lang="en-US" dirty="0"/>
              <a:t>*</a:t>
            </a:r>
            <a:r>
              <a:rPr lang="en-GB" dirty="0"/>
              <a:t> and stability </a:t>
            </a:r>
            <a:r>
              <a:rPr lang="en-GB" dirty="0" err="1"/>
              <a:t>idicators</a:t>
            </a:r>
            <a:endParaRPr lang="en-US" dirty="0"/>
          </a:p>
        </p:txBody>
      </p:sp>
      <p:sp>
        <p:nvSpPr>
          <p:cNvPr id="542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4FC3C7-0EA6-4D48-AF98-5AD57881E34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0485" y="3458822"/>
            <a:ext cx="7698868" cy="19773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400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Capital adequacy ratio at the end of the first half of 2016 amounted to 21.6%</a:t>
            </a:r>
            <a:r>
              <a:rPr lang="en-GB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and is still high above the prescribed minimum (12.0%).</a:t>
            </a:r>
            <a:endParaRPr lang="en-GB" kern="0" dirty="0">
              <a:solidFill>
                <a:srgbClr val="000000"/>
              </a:solidFill>
              <a:latin typeface="Arial"/>
            </a:endParaRPr>
          </a:p>
          <a:p>
            <a:pPr marL="266700" indent="-250825">
              <a:spcBef>
                <a:spcPts val="6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slowing down of the financial strength and stability indicators of the banking sector of Serbia, recorded during the previous </a:t>
            </a:r>
            <a:r>
              <a:rPr lang="sr-Latn-RS" kern="0" dirty="0" err="1">
                <a:solidFill>
                  <a:srgbClr val="000000"/>
                </a:solidFill>
                <a:latin typeface="Arial"/>
              </a:rPr>
              <a:t>five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 years, continued in 201</a:t>
            </a:r>
            <a:r>
              <a:rPr lang="sr-Latn-RS" kern="0" dirty="0">
                <a:solidFill>
                  <a:srgbClr val="000000"/>
                </a:solidFill>
                <a:latin typeface="Arial"/>
              </a:rPr>
              <a:t>6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 as well</a:t>
            </a:r>
            <a:r>
              <a:rPr lang="en-GB" kern="0" dirty="0">
                <a:solidFill>
                  <a:srgbClr val="000000"/>
                </a:solidFill>
                <a:latin typeface="Arial"/>
              </a:rPr>
              <a:t> (2015 - ROA – 0.3%, ROE – 1.6%).</a:t>
            </a:r>
            <a:endParaRPr lang="sr-Cyrl-RS" kern="0" dirty="0">
              <a:solidFill>
                <a:srgbClr val="000000"/>
              </a:solidFill>
              <a:latin typeface="Arial"/>
            </a:endParaRPr>
          </a:p>
          <a:p>
            <a:pPr marL="266700" indent="-250825">
              <a:spcBef>
                <a:spcPts val="6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The banking sector’s balance sheet structure quality indicators, however, at the end of </a:t>
            </a:r>
            <a:r>
              <a:rPr lang="sr-Latn-RS" kern="0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sr-Latn-RS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sr-Latn-RS" kern="0" dirty="0" err="1">
                <a:solidFill>
                  <a:srgbClr val="000000"/>
                </a:solidFill>
                <a:latin typeface="Arial"/>
              </a:rPr>
              <a:t>first</a:t>
            </a:r>
            <a:r>
              <a:rPr lang="sr-Latn-RS" kern="0" dirty="0">
                <a:solidFill>
                  <a:srgbClr val="000000"/>
                </a:solidFill>
                <a:latin typeface="Arial"/>
              </a:rPr>
              <a:t> half </a:t>
            </a:r>
            <a:r>
              <a:rPr lang="sr-Latn-RS" kern="0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sr-Latn-RS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201</a:t>
            </a:r>
            <a:r>
              <a:rPr lang="sr-Latn-RS" kern="0" dirty="0">
                <a:solidFill>
                  <a:srgbClr val="000000"/>
                </a:solidFill>
                <a:latin typeface="Arial"/>
              </a:rPr>
              <a:t>6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 still remained satisfactory (capital adequacy ratio → 2</a:t>
            </a:r>
            <a:r>
              <a:rPr lang="sr-Latn-RS" kern="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.</a:t>
            </a:r>
            <a:r>
              <a:rPr lang="sr-Latn-RS" kern="0" dirty="0">
                <a:solidFill>
                  <a:srgbClr val="000000"/>
                </a:solidFill>
                <a:latin typeface="Arial"/>
              </a:rPr>
              <a:t>6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%), along with security (coverage of NPLs by means of loss provisioning → 114</a:t>
            </a:r>
            <a:r>
              <a:rPr lang="sr-Latn-RS" kern="0" dirty="0">
                <a:solidFill>
                  <a:srgbClr val="000000"/>
                </a:solidFill>
                <a:latin typeface="Arial"/>
              </a:rPr>
              <a:t>.7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%), and liquidity (liquidity ratio → 2.1)</a:t>
            </a:r>
            <a:r>
              <a:rPr lang="sr-Cyrl-RS" kern="0" dirty="0">
                <a:solidFill>
                  <a:srgbClr val="000000"/>
                </a:solidFill>
                <a:latin typeface="Arial"/>
                <a:sym typeface="Wingdings"/>
              </a:rPr>
              <a:t>.</a:t>
            </a:r>
            <a:endParaRPr lang="sr-Cyrl-CS" kern="0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lnSpc>
                <a:spcPct val="105000"/>
              </a:lnSpc>
              <a:spcBef>
                <a:spcPct val="40000"/>
              </a:spcBef>
              <a:buClr>
                <a:srgbClr val="FF9933"/>
              </a:buClr>
              <a:buSzPct val="80000"/>
              <a:buFont typeface="Wingdings" pitchFamily="2" charset="2"/>
              <a:buChar char="o"/>
              <a:defRPr/>
            </a:pPr>
            <a:endParaRPr lang="sr-Cyrl-CS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70465" y="3089490"/>
            <a:ext cx="47146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tabLst>
                <a:tab pos="7470775" algn="l"/>
              </a:tabLst>
            </a:pPr>
            <a:r>
              <a:rPr lang="en-US" sz="900" dirty="0">
                <a:latin typeface="+mn-lt"/>
                <a:ea typeface="Times New Roman" pitchFamily="18" charset="0"/>
              </a:rPr>
              <a:t>* Position at the end of the period</a:t>
            </a:r>
          </a:p>
          <a:p>
            <a:pPr lvl="0" eaLnBrk="0" hangingPunct="0">
              <a:tabLst>
                <a:tab pos="7470775" algn="l"/>
              </a:tabLst>
            </a:pPr>
            <a:r>
              <a:rPr lang="en-US" sz="900" dirty="0">
                <a:latin typeface="+mn-lt"/>
                <a:ea typeface="Times New Roman" pitchFamily="18" charset="0"/>
              </a:rPr>
              <a:t>Source: Association of Serbian Banks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8930" y="2179681"/>
            <a:ext cx="47146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eaLnBrk="0" hangingPunct="0">
              <a:tabLst>
                <a:tab pos="7470775" algn="l"/>
              </a:tabLst>
            </a:pPr>
            <a:r>
              <a:rPr lang="en-US" sz="900" dirty="0">
                <a:latin typeface="+mn-lt"/>
                <a:ea typeface="Times New Roman" pitchFamily="18" charset="0"/>
              </a:rPr>
              <a:t>in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%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61548"/>
              </p:ext>
            </p:extLst>
          </p:nvPr>
        </p:nvGraphicFramePr>
        <p:xfrm>
          <a:off x="1570465" y="1797350"/>
          <a:ext cx="5818908" cy="99549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7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6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Symbol"/>
                        </a:rPr>
                        <a:t>Regulatory minimum</a:t>
                      </a:r>
                      <a:endParaRPr lang="en-US" sz="1400" dirty="0">
                        <a:latin typeface="Symbol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Symbol"/>
                        </a:rPr>
                        <a:t>2013</a:t>
                      </a:r>
                      <a:endParaRPr lang="en-US" sz="1400" dirty="0"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Symbol"/>
                          <a:cs typeface="Symbol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Symbol"/>
                          <a:cs typeface="Symbol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Symbol"/>
                          <a:cs typeface="Symbol"/>
                        </a:rPr>
                        <a:t>30.06.2016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Symbol"/>
                        </a:rPr>
                        <a:t>12</a:t>
                      </a:r>
                      <a:endParaRPr lang="en-US" sz="1400">
                        <a:latin typeface="Symbol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Symbol"/>
                        </a:rPr>
                        <a:t>20.9</a:t>
                      </a:r>
                      <a:endParaRPr lang="en-US" sz="1400" dirty="0"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Symbol"/>
                          <a:cs typeface="Symbol"/>
                        </a:rPr>
                        <a:t>19.9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Symbol"/>
                          <a:cs typeface="Symbol"/>
                        </a:rPr>
                        <a:t>20.9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Symbol"/>
                          <a:cs typeface="Symbol"/>
                        </a:rPr>
                        <a:t>21.6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2861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Settings\BOJANA\Application Data\Microsoft\Templates\Blank.pot</Template>
  <TotalTime>2238</TotalTime>
  <Words>1832</Words>
  <Application>Microsoft Office PowerPoint</Application>
  <PresentationFormat>On-screen Show (4:3)</PresentationFormat>
  <Paragraphs>486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1_Default Design</vt:lpstr>
      <vt:lpstr>PowerPoint Presentation</vt:lpstr>
      <vt:lpstr>PowerPoint Presentation</vt:lpstr>
      <vt:lpstr>Structure of Equity</vt:lpstr>
      <vt:lpstr>Balance Sheet</vt:lpstr>
      <vt:lpstr>Currency Structure of Banks’ Deposit Potential*</vt:lpstr>
      <vt:lpstr>Total Bank Loans*</vt:lpstr>
      <vt:lpstr>Monetary Policy and Economic Growth</vt:lpstr>
      <vt:lpstr>Position of Non-Performing Loans (NPLs)* (gross accounting value)</vt:lpstr>
      <vt:lpstr>Capital Adequacy Ratio* and stability idicators</vt:lpstr>
      <vt:lpstr>Some data in the field of protection against HighTech malpractice</vt:lpstr>
      <vt:lpstr>Number and activity of cards issued in Republic of Serbia, 2015</vt:lpstr>
      <vt:lpstr>Number and value of transactions with cards issued in the Republic of Serbia at ATMs in the country</vt:lpstr>
      <vt:lpstr>Number and value of transactions with cards issued in the Republic of Serbia at ATMs and POS terminals, 2015</vt:lpstr>
    </vt:vector>
  </TitlesOfParts>
  <Company>UBS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 Markovic</dc:creator>
  <cp:lastModifiedBy>Nikola Markovic</cp:lastModifiedBy>
  <cp:revision>710</cp:revision>
  <dcterms:created xsi:type="dcterms:W3CDTF">2003-10-28T08:28:19Z</dcterms:created>
  <dcterms:modified xsi:type="dcterms:W3CDTF">2016-11-02T09:22:39Z</dcterms:modified>
</cp:coreProperties>
</file>