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  <p:sldMasterId id="2147483926" r:id="rId2"/>
    <p:sldMasterId id="2147483947" r:id="rId3"/>
    <p:sldMasterId id="2147483960" r:id="rId4"/>
    <p:sldMasterId id="2147483963" r:id="rId5"/>
    <p:sldMasterId id="2147483965" r:id="rId6"/>
    <p:sldMasterId id="2147483980" r:id="rId7"/>
  </p:sldMasterIdLst>
  <p:notesMasterIdLst>
    <p:notesMasterId r:id="rId21"/>
  </p:notesMasterIdLst>
  <p:handoutMasterIdLst>
    <p:handoutMasterId r:id="rId22"/>
  </p:handoutMasterIdLst>
  <p:sldIdLst>
    <p:sldId id="1408" r:id="rId8"/>
    <p:sldId id="1455" r:id="rId9"/>
    <p:sldId id="1477" r:id="rId10"/>
    <p:sldId id="1478" r:id="rId11"/>
    <p:sldId id="1479" r:id="rId12"/>
    <p:sldId id="1480" r:id="rId13"/>
    <p:sldId id="1471" r:id="rId14"/>
    <p:sldId id="1472" r:id="rId15"/>
    <p:sldId id="1473" r:id="rId16"/>
    <p:sldId id="1481" r:id="rId17"/>
    <p:sldId id="1468" r:id="rId18"/>
    <p:sldId id="1469" r:id="rId19"/>
    <p:sldId id="1366" r:id="rId20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76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4" orient="horz" pos="522" userDrawn="1">
          <p15:clr>
            <a:srgbClr val="A4A3A4"/>
          </p15:clr>
        </p15:guide>
        <p15:guide id="5" orient="horz" pos="1950" userDrawn="1">
          <p15:clr>
            <a:srgbClr val="A4A3A4"/>
          </p15:clr>
        </p15:guide>
        <p15:guide id="6" orient="horz" pos="1497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3878" userDrawn="1">
          <p15:clr>
            <a:srgbClr val="A4A3A4"/>
          </p15:clr>
        </p15:guide>
        <p15:guide id="9" pos="4694" userDrawn="1">
          <p15:clr>
            <a:srgbClr val="A4A3A4"/>
          </p15:clr>
        </p15:guide>
        <p15:guide id="10" pos="3288" userDrawn="1">
          <p15:clr>
            <a:srgbClr val="A4A3A4"/>
          </p15:clr>
        </p15:guide>
        <p15:guide id="11" pos="7688" userDrawn="1">
          <p15:clr>
            <a:srgbClr val="A4A3A4"/>
          </p15:clr>
        </p15:guide>
        <p15:guide id="12" pos="4150" userDrawn="1">
          <p15:clr>
            <a:srgbClr val="A4A3A4"/>
          </p15:clr>
        </p15:guide>
        <p15:guide id="13" pos="16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FF5FF"/>
    <a:srgbClr val="F7FAFF"/>
    <a:srgbClr val="CCECFF"/>
    <a:srgbClr val="00A1DE"/>
    <a:srgbClr val="72C7E7"/>
    <a:srgbClr val="0070C0"/>
    <a:srgbClr val="E7F5FE"/>
    <a:srgbClr val="FCD7B9"/>
    <a:srgbClr val="3C8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87209" autoAdjust="0"/>
  </p:normalViewPr>
  <p:slideViewPr>
    <p:cSldViewPr snapToGrid="0" showGuides="1">
      <p:cViewPr varScale="1">
        <p:scale>
          <a:sx n="93" d="100"/>
          <a:sy n="93" d="100"/>
        </p:scale>
        <p:origin x="924" y="84"/>
      </p:cViewPr>
      <p:guideLst>
        <p:guide orient="horz" pos="476"/>
        <p:guide orient="horz" pos="839"/>
        <p:guide orient="horz" pos="5103"/>
        <p:guide orient="horz" pos="522"/>
        <p:guide orient="horz" pos="1950"/>
        <p:guide orient="horz" pos="1497"/>
        <p:guide pos="229"/>
        <p:guide pos="3878"/>
        <p:guide pos="4694"/>
        <p:guide pos="3288"/>
        <p:guide pos="7688"/>
        <p:guide pos="4150"/>
        <p:guide pos="16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26663659543036"/>
          <c:y val="2.2711228259984159E-2"/>
          <c:w val="0.3783155682763808"/>
          <c:h val="0.875000783235829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2700"/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3822270865983877"/>
                  <c:y val="-2.66455641314716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690671279395643"/>
                  <c:y val="-3.92509705295700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Банковский канал</c:v>
                </c:pt>
                <c:pt idx="1">
                  <c:v>Корпоративный канал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043948705514551"/>
          <c:y val="0.85194252056875075"/>
          <c:w val="0.72182955027246964"/>
          <c:h val="0.1449341350883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790C2-1884-4093-9DF7-5ABD97EFD74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46C925E-8D1B-44CB-83E8-0AD8973AC92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latin typeface="Arial Narrow" panose="020B0606020202030204" pitchFamily="34" charset="0"/>
            </a:rPr>
            <a:t>до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latin typeface="Arial Narrow" panose="020B0606020202030204" pitchFamily="34" charset="0"/>
            </a:rPr>
            <a:t>1 мая 2018 г. </a:t>
          </a:r>
          <a:endParaRPr lang="ru-RU" sz="2400" b="1" dirty="0">
            <a:latin typeface="Arial Narrow" panose="020B0606020202030204" pitchFamily="34" charset="0"/>
          </a:endParaRPr>
        </a:p>
      </dgm:t>
    </dgm:pt>
    <dgm:pt modelId="{016EC00A-8044-4D9A-BD1A-35B8887D653C}" type="parTrans" cxnId="{EE8548DB-0807-4FDD-B11B-E050C697F83F}">
      <dgm:prSet/>
      <dgm:spPr/>
      <dgm:t>
        <a:bodyPr/>
        <a:lstStyle/>
        <a:p>
          <a:endParaRPr lang="ru-RU"/>
        </a:p>
      </dgm:t>
    </dgm:pt>
    <dgm:pt modelId="{F6144031-E446-4F38-BB44-2B2FB5A44A18}" type="sibTrans" cxnId="{EE8548DB-0807-4FDD-B11B-E050C697F83F}">
      <dgm:prSet/>
      <dgm:spPr/>
      <dgm:t>
        <a:bodyPr/>
        <a:lstStyle/>
        <a:p>
          <a:endParaRPr lang="ru-RU"/>
        </a:p>
      </dgm:t>
    </dgm:pt>
    <dgm:pt modelId="{65379B59-3BF1-4293-B90C-68AA4EE6C7D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latin typeface="Arial Narrow" panose="020B0606020202030204" pitchFamily="34" charset="0"/>
            </a:rPr>
            <a:t>до </a:t>
          </a:r>
          <a:br>
            <a:rPr lang="ru-RU" sz="2400" b="1" dirty="0" smtClean="0">
              <a:latin typeface="Arial Narrow" panose="020B0606020202030204" pitchFamily="34" charset="0"/>
            </a:rPr>
          </a:br>
          <a:r>
            <a:rPr lang="ru-RU" sz="2400" b="1" dirty="0" smtClean="0">
              <a:latin typeface="Arial Narrow" panose="020B0606020202030204" pitchFamily="34" charset="0"/>
            </a:rPr>
            <a:t>1 июля 2018 г.</a:t>
          </a:r>
          <a:endParaRPr lang="ru-RU" sz="2400" b="1" dirty="0">
            <a:latin typeface="Arial Narrow" panose="020B0606020202030204" pitchFamily="34" charset="0"/>
          </a:endParaRPr>
        </a:p>
      </dgm:t>
    </dgm:pt>
    <dgm:pt modelId="{11E296AD-4828-4769-863D-581B72C5EFE6}" type="parTrans" cxnId="{B4517EF7-CB36-4620-B929-EB58D8B8FD13}">
      <dgm:prSet/>
      <dgm:spPr/>
      <dgm:t>
        <a:bodyPr/>
        <a:lstStyle/>
        <a:p>
          <a:endParaRPr lang="ru-RU"/>
        </a:p>
      </dgm:t>
    </dgm:pt>
    <dgm:pt modelId="{C05C7845-7493-4204-A285-2FB36F16D8EC}" type="sibTrans" cxnId="{B4517EF7-CB36-4620-B929-EB58D8B8FD13}">
      <dgm:prSet/>
      <dgm:spPr/>
      <dgm:t>
        <a:bodyPr/>
        <a:lstStyle/>
        <a:p>
          <a:endParaRPr lang="ru-RU"/>
        </a:p>
      </dgm:t>
    </dgm:pt>
    <dgm:pt modelId="{B497B467-6CA8-4E50-ADB2-046705A43CC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latin typeface="Arial Narrow" panose="020B0606020202030204" pitchFamily="34" charset="0"/>
            </a:rPr>
            <a:t>до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latin typeface="Arial Narrow" panose="020B0606020202030204" pitchFamily="34" charset="0"/>
            </a:rPr>
            <a:t>1 марта 2018 г.</a:t>
          </a:r>
          <a:endParaRPr lang="ru-RU" sz="2400" b="1" dirty="0">
            <a:latin typeface="Arial Narrow" panose="020B0606020202030204" pitchFamily="34" charset="0"/>
          </a:endParaRPr>
        </a:p>
      </dgm:t>
    </dgm:pt>
    <dgm:pt modelId="{22AC0929-4DB1-4466-BF57-F53D0F000762}" type="sibTrans" cxnId="{1B34F9D0-18DD-4B49-849B-25A4400BC07B}">
      <dgm:prSet/>
      <dgm:spPr/>
      <dgm:t>
        <a:bodyPr/>
        <a:lstStyle/>
        <a:p>
          <a:endParaRPr lang="ru-RU"/>
        </a:p>
      </dgm:t>
    </dgm:pt>
    <dgm:pt modelId="{2DF97620-259D-41CD-A67C-3AB682024287}" type="parTrans" cxnId="{1B34F9D0-18DD-4B49-849B-25A4400BC07B}">
      <dgm:prSet/>
      <dgm:spPr/>
      <dgm:t>
        <a:bodyPr/>
        <a:lstStyle/>
        <a:p>
          <a:endParaRPr lang="ru-RU"/>
        </a:p>
      </dgm:t>
    </dgm:pt>
    <dgm:pt modelId="{4CC07BEA-EB93-43DB-AB7A-19018613E8D6}" type="pres">
      <dgm:prSet presAssocID="{0F7790C2-1884-4093-9DF7-5ABD97EFD74C}" presName="Name0" presStyleCnt="0">
        <dgm:presLayoutVars>
          <dgm:dir/>
          <dgm:animLvl val="lvl"/>
          <dgm:resizeHandles val="exact"/>
        </dgm:presLayoutVars>
      </dgm:prSet>
      <dgm:spPr/>
    </dgm:pt>
    <dgm:pt modelId="{9D2849FE-1439-44AD-8F72-B7959B0C0767}" type="pres">
      <dgm:prSet presAssocID="{B497B467-6CA8-4E50-ADB2-046705A43CC1}" presName="parTxOnly" presStyleLbl="node1" presStyleIdx="0" presStyleCnt="3" custScaleX="86338" custScaleY="46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642BB-FEE9-49FB-9D01-C48724E80152}" type="pres">
      <dgm:prSet presAssocID="{22AC0929-4DB1-4466-BF57-F53D0F000762}" presName="parTxOnlySpace" presStyleCnt="0"/>
      <dgm:spPr/>
    </dgm:pt>
    <dgm:pt modelId="{4BD84747-769C-48EA-9A51-DE372EAAB13D}" type="pres">
      <dgm:prSet presAssocID="{F46C925E-8D1B-44CB-83E8-0AD8973AC925}" presName="parTxOnly" presStyleLbl="node1" presStyleIdx="1" presStyleCnt="3" custScaleX="90909" custScaleY="46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72960-46E5-447D-A8A6-38E84373BFE5}" type="pres">
      <dgm:prSet presAssocID="{F6144031-E446-4F38-BB44-2B2FB5A44A18}" presName="parTxOnlySpace" presStyleCnt="0"/>
      <dgm:spPr/>
    </dgm:pt>
    <dgm:pt modelId="{DE8947B7-C77E-4801-8199-4640E1C778A7}" type="pres">
      <dgm:prSet presAssocID="{65379B59-3BF1-4293-B90C-68AA4EE6C7DA}" presName="parTxOnly" presStyleLbl="node1" presStyleIdx="2" presStyleCnt="3" custScaleX="83852" custScaleY="46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517EF7-CB36-4620-B929-EB58D8B8FD13}" srcId="{0F7790C2-1884-4093-9DF7-5ABD97EFD74C}" destId="{65379B59-3BF1-4293-B90C-68AA4EE6C7DA}" srcOrd="2" destOrd="0" parTransId="{11E296AD-4828-4769-863D-581B72C5EFE6}" sibTransId="{C05C7845-7493-4204-A285-2FB36F16D8EC}"/>
    <dgm:cxn modelId="{D397C978-051A-4A97-9BCB-559AD4FD50A7}" type="presOf" srcId="{0F7790C2-1884-4093-9DF7-5ABD97EFD74C}" destId="{4CC07BEA-EB93-43DB-AB7A-19018613E8D6}" srcOrd="0" destOrd="0" presId="urn:microsoft.com/office/officeart/2005/8/layout/chevron1"/>
    <dgm:cxn modelId="{EE8548DB-0807-4FDD-B11B-E050C697F83F}" srcId="{0F7790C2-1884-4093-9DF7-5ABD97EFD74C}" destId="{F46C925E-8D1B-44CB-83E8-0AD8973AC925}" srcOrd="1" destOrd="0" parTransId="{016EC00A-8044-4D9A-BD1A-35B8887D653C}" sibTransId="{F6144031-E446-4F38-BB44-2B2FB5A44A18}"/>
    <dgm:cxn modelId="{7D9DD594-F3DE-49C5-B07D-9326566A72D0}" type="presOf" srcId="{B497B467-6CA8-4E50-ADB2-046705A43CC1}" destId="{9D2849FE-1439-44AD-8F72-B7959B0C0767}" srcOrd="0" destOrd="0" presId="urn:microsoft.com/office/officeart/2005/8/layout/chevron1"/>
    <dgm:cxn modelId="{1B34F9D0-18DD-4B49-849B-25A4400BC07B}" srcId="{0F7790C2-1884-4093-9DF7-5ABD97EFD74C}" destId="{B497B467-6CA8-4E50-ADB2-046705A43CC1}" srcOrd="0" destOrd="0" parTransId="{2DF97620-259D-41CD-A67C-3AB682024287}" sibTransId="{22AC0929-4DB1-4466-BF57-F53D0F000762}"/>
    <dgm:cxn modelId="{0A6FD99E-33CC-4DA2-AAF8-1F809044929D}" type="presOf" srcId="{F46C925E-8D1B-44CB-83E8-0AD8973AC925}" destId="{4BD84747-769C-48EA-9A51-DE372EAAB13D}" srcOrd="0" destOrd="0" presId="urn:microsoft.com/office/officeart/2005/8/layout/chevron1"/>
    <dgm:cxn modelId="{01523BA5-EFFB-4D85-B14B-C79028DF14AF}" type="presOf" srcId="{65379B59-3BF1-4293-B90C-68AA4EE6C7DA}" destId="{DE8947B7-C77E-4801-8199-4640E1C778A7}" srcOrd="0" destOrd="0" presId="urn:microsoft.com/office/officeart/2005/8/layout/chevron1"/>
    <dgm:cxn modelId="{70302878-AA83-4339-80A2-249CD72A62D2}" type="presParOf" srcId="{4CC07BEA-EB93-43DB-AB7A-19018613E8D6}" destId="{9D2849FE-1439-44AD-8F72-B7959B0C0767}" srcOrd="0" destOrd="0" presId="urn:microsoft.com/office/officeart/2005/8/layout/chevron1"/>
    <dgm:cxn modelId="{F62BDB7A-C1B4-4E18-823D-779B9F332B6A}" type="presParOf" srcId="{4CC07BEA-EB93-43DB-AB7A-19018613E8D6}" destId="{72C642BB-FEE9-49FB-9D01-C48724E80152}" srcOrd="1" destOrd="0" presId="urn:microsoft.com/office/officeart/2005/8/layout/chevron1"/>
    <dgm:cxn modelId="{431547E9-8C59-4BD2-AAC8-059261142801}" type="presParOf" srcId="{4CC07BEA-EB93-43DB-AB7A-19018613E8D6}" destId="{4BD84747-769C-48EA-9A51-DE372EAAB13D}" srcOrd="2" destOrd="0" presId="urn:microsoft.com/office/officeart/2005/8/layout/chevron1"/>
    <dgm:cxn modelId="{FC8D0041-12D3-4FA4-BEAE-E8152DD3B2DE}" type="presParOf" srcId="{4CC07BEA-EB93-43DB-AB7A-19018613E8D6}" destId="{7EC72960-46E5-447D-A8A6-38E84373BFE5}" srcOrd="3" destOrd="0" presId="urn:microsoft.com/office/officeart/2005/8/layout/chevron1"/>
    <dgm:cxn modelId="{61FF0335-5134-4B0C-A3FE-B3C82F4FCB0D}" type="presParOf" srcId="{4CC07BEA-EB93-43DB-AB7A-19018613E8D6}" destId="{DE8947B7-C77E-4801-8199-4640E1C778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849FE-1439-44AD-8F72-B7959B0C0767}">
      <dsp:nvSpPr>
        <dsp:cNvPr id="0" name=""/>
        <dsp:cNvSpPr/>
      </dsp:nvSpPr>
      <dsp:spPr>
        <a:xfrm>
          <a:off x="2920" y="1678193"/>
          <a:ext cx="4002752" cy="8678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до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1 марта 2018 г.</a:t>
          </a:r>
          <a:endParaRPr lang="ru-RU" sz="2400" b="1" kern="1200" dirty="0">
            <a:latin typeface="Arial Narrow" panose="020B0606020202030204" pitchFamily="34" charset="0"/>
          </a:endParaRPr>
        </a:p>
      </dsp:txBody>
      <dsp:txXfrm>
        <a:off x="436826" y="1678193"/>
        <a:ext cx="3134941" cy="867811"/>
      </dsp:txXfrm>
    </dsp:sp>
    <dsp:sp modelId="{4BD84747-769C-48EA-9A51-DE372EAAB13D}">
      <dsp:nvSpPr>
        <dsp:cNvPr id="0" name=""/>
        <dsp:cNvSpPr/>
      </dsp:nvSpPr>
      <dsp:spPr>
        <a:xfrm>
          <a:off x="3542058" y="1678193"/>
          <a:ext cx="4214670" cy="8678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до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1 мая 2018 г. </a:t>
          </a:r>
          <a:endParaRPr lang="ru-RU" sz="2400" b="1" kern="1200" dirty="0">
            <a:latin typeface="Arial Narrow" panose="020B0606020202030204" pitchFamily="34" charset="0"/>
          </a:endParaRPr>
        </a:p>
      </dsp:txBody>
      <dsp:txXfrm>
        <a:off x="3975964" y="1678193"/>
        <a:ext cx="3346859" cy="867811"/>
      </dsp:txXfrm>
    </dsp:sp>
    <dsp:sp modelId="{DE8947B7-C77E-4801-8199-4640E1C778A7}">
      <dsp:nvSpPr>
        <dsp:cNvPr id="0" name=""/>
        <dsp:cNvSpPr/>
      </dsp:nvSpPr>
      <dsp:spPr>
        <a:xfrm>
          <a:off x="7293114" y="1678193"/>
          <a:ext cx="3887497" cy="8678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до </a:t>
          </a:r>
          <a:br>
            <a:rPr lang="ru-RU" sz="2400" b="1" kern="1200" dirty="0" smtClean="0">
              <a:latin typeface="Arial Narrow" panose="020B0606020202030204" pitchFamily="34" charset="0"/>
            </a:rPr>
          </a:br>
          <a:r>
            <a:rPr lang="ru-RU" sz="2400" b="1" kern="1200" dirty="0" smtClean="0">
              <a:latin typeface="Arial Narrow" panose="020B0606020202030204" pitchFamily="34" charset="0"/>
            </a:rPr>
            <a:t>1 июля 2018 г.</a:t>
          </a:r>
          <a:endParaRPr lang="ru-RU" sz="2400" b="1" kern="1200" dirty="0">
            <a:latin typeface="Arial Narrow" panose="020B0606020202030204" pitchFamily="34" charset="0"/>
          </a:endParaRPr>
        </a:p>
      </dsp:txBody>
      <dsp:txXfrm>
        <a:off x="7727020" y="1678193"/>
        <a:ext cx="3019686" cy="867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1/18/2018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1/18/2018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5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6150" eaLnBrk="1" hangingPunct="1">
              <a:spcBef>
                <a:spcPct val="0"/>
              </a:spcBef>
            </a:pPr>
            <a:endParaRPr lang="ru-RU" altLang="ru-RU" sz="130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C5A3B0-A66E-4359-8618-79EEB7293F34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5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6150" eaLnBrk="1" hangingPunct="1">
              <a:spcBef>
                <a:spcPct val="0"/>
              </a:spcBef>
            </a:pPr>
            <a:endParaRPr lang="ru-RU" altLang="ru-RU" sz="130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E7F1E6-6BA7-459E-BE93-4DC3CC1BAE95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5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13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F527-BB2E-4ABC-B26C-E325A0A5868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CEFC-D9CF-4FA2-A289-0A2A2A09A0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62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34F6-39FF-41FE-902D-87C1E373E74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03DF-BBF0-49E1-9E80-676E3761D9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40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24F8-6DFF-460E-B191-8384ABA8F77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1AA7-F024-48D7-A09E-DAB36552B1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134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58B3-E131-4B50-A7F2-1D5EA0BBC8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9E6C-2D5C-48E0-8179-F5422578F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9988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A0EA-BF4C-4231-A0F9-8B6C42FC42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A1AE-347E-4647-A492-32995058AE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760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C6A8-DA9F-48B8-9E70-4AD6029784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33BB-B3D8-45EE-A1AB-CE81FDD25A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318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6F51-6EF1-40CC-87F0-B5FC745B41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4D377-A1F4-4E41-8B8C-E17598D9C1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6124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rtlCol="0">
            <a:normAutofit/>
          </a:bodyPr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CE758-8ED8-4A3B-981E-F719163E654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F639-55D7-4C46-9CAB-D940B92658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7578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268C-B9D8-4DBB-BCFB-2554517815F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AC0C-33D0-40B6-8C48-481B5C6C41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694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4002-E20B-48E1-BF44-EF4B2BD1D6E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298B4-2A30-42B1-BFC4-788CB21151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897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866563" y="8258175"/>
            <a:ext cx="387350" cy="180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>
            <a:lvl1pPr defTabSz="1082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82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82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82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82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82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82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82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82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1425"/>
              </a:lnSpc>
              <a:defRPr/>
            </a:pPr>
            <a:fld id="{5F718474-410C-473B-B833-4D4A1A85631D}" type="slidenum">
              <a:rPr lang="en-US" altLang="ru-RU" sz="1200" smtClean="0">
                <a:solidFill>
                  <a:srgbClr val="7F7F7F"/>
                </a:solidFill>
              </a:rPr>
              <a:pPr algn="r">
                <a:lnSpc>
                  <a:spcPts val="1425"/>
                </a:lnSpc>
                <a:defRPr/>
              </a:pPr>
              <a:t>‹#›</a:t>
            </a:fld>
            <a:endParaRPr lang="en-US" altLang="ru-RU" sz="1200" smtClean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0838" y="127000"/>
            <a:ext cx="1844675" cy="838200"/>
          </a:xfrm>
          <a:prstGeom prst="rect">
            <a:avLst/>
          </a:prstGeom>
          <a:solidFill>
            <a:srgbClr val="E7F5FE"/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1521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6" kern="0" dirty="0" smtClean="0">
                <a:solidFill>
                  <a:prstClr val="black"/>
                </a:solidFill>
              </a:rPr>
              <a:t>АО </a:t>
            </a:r>
          </a:p>
          <a:p>
            <a:pPr defTabSz="11521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6" kern="0" dirty="0" smtClean="0">
                <a:solidFill>
                  <a:prstClr val="black"/>
                </a:solidFill>
              </a:rPr>
              <a:t>«КОРПОРАЦИЯ «МСП»</a:t>
            </a:r>
            <a:endParaRPr lang="ru-RU" sz="1386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254250" y="808038"/>
            <a:ext cx="9999663" cy="1571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68">
              <a:solidFill>
                <a:prstClr val="white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253461" y="105679"/>
            <a:ext cx="10001241" cy="63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6000" rIns="0" bIns="36000">
            <a:noAutofit/>
          </a:bodyPr>
          <a:lstStyle>
            <a:lvl1pPr>
              <a:lnSpc>
                <a:spcPts val="2520"/>
              </a:lnSpc>
              <a:spcAft>
                <a:spcPts val="378"/>
              </a:spcAft>
              <a:defRPr lang="en-US" sz="252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47" y="1146102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0670" indent="0">
              <a:buNone/>
              <a:defRPr>
                <a:solidFill>
                  <a:schemeClr val="tx1"/>
                </a:solidFill>
              </a:defRPr>
            </a:lvl3pPr>
            <a:lvl4pPr marL="471939" indent="0">
              <a:buNone/>
              <a:defRPr>
                <a:solidFill>
                  <a:schemeClr val="tx1"/>
                </a:solidFill>
              </a:defRPr>
            </a:lvl4pPr>
            <a:lvl5pPr marL="712608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5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7074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93324">
              <a:lnSpc>
                <a:spcPts val="1434"/>
              </a:lnSpc>
              <a:defRPr/>
            </a:pPr>
            <a:fld id="{21747F3F-2E8A-4EAB-A46A-01A88D87E637}" type="slidenum">
              <a:rPr lang="en-US" sz="1272" smtClean="0">
                <a:solidFill>
                  <a:srgbClr val="FFFFFF">
                    <a:lumMod val="50000"/>
                  </a:srgbClr>
                </a:solidFill>
              </a:rPr>
              <a:pPr algn="r" defTabSz="1093324">
                <a:lnSpc>
                  <a:spcPts val="1434"/>
                </a:lnSpc>
                <a:defRPr/>
              </a:pPr>
              <a:t>‹#›</a:t>
            </a:fld>
            <a:endParaRPr lang="en-US" sz="1272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3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0464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09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95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39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2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3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80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8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88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43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71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4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/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/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/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/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/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/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/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/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0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93324">
              <a:lnSpc>
                <a:spcPts val="1434"/>
              </a:lnSpc>
              <a:defRPr/>
            </a:pPr>
            <a:fld id="{21747F3F-2E8A-4EAB-A46A-01A88D87E637}" type="slidenum">
              <a:rPr lang="en-US" sz="1272" smtClean="0">
                <a:solidFill>
                  <a:prstClr val="white">
                    <a:lumMod val="50000"/>
                  </a:prstClr>
                </a:solidFill>
              </a:rPr>
              <a:pPr algn="r" defTabSz="1093324">
                <a:lnSpc>
                  <a:spcPts val="1434"/>
                </a:lnSpc>
                <a:defRPr/>
              </a:pPr>
              <a:t>‹#›</a:t>
            </a:fld>
            <a:endParaRPr lang="en-US" sz="1272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240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>
              <a:solidFill>
                <a:prstClr val="white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00028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4999" y="1414125"/>
            <a:ext cx="9449991" cy="3008266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CA3-DBAF-45A7-982C-F9E42F0E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1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CA3-DBAF-45A7-982C-F9E42F0E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5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47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687" y="2154191"/>
            <a:ext cx="10867490" cy="3594317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687" y="5782512"/>
            <a:ext cx="10867490" cy="1890166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CA3-DBAF-45A7-982C-F9E42F0E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45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CA3-DBAF-45A7-982C-F9E42F0E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80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890" y="460041"/>
            <a:ext cx="10867490" cy="167014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891" y="2118188"/>
            <a:ext cx="5330385" cy="1038091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891" y="3156278"/>
            <a:ext cx="5330385" cy="46424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8744" y="2118188"/>
            <a:ext cx="5356636" cy="1038091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78744" y="3156278"/>
            <a:ext cx="5356636" cy="46424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CA3-DBAF-45A7-982C-F9E42F0E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68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CA3-DBAF-45A7-982C-F9E42F0E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85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CA3-DBAF-45A7-982C-F9E42F0E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93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891" y="576051"/>
            <a:ext cx="4063824" cy="2016178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6636" y="1244111"/>
            <a:ext cx="6378744" cy="6140542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891" y="2592229"/>
            <a:ext cx="4063824" cy="480242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CA3-DBAF-45A7-982C-F9E42F0E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90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891" y="576051"/>
            <a:ext cx="4063824" cy="2016178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56636" y="1244111"/>
            <a:ext cx="6378744" cy="6140542"/>
          </a:xfrm>
        </p:spPr>
        <p:txBody>
          <a:bodyPr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891" y="2592229"/>
            <a:ext cx="4063824" cy="480242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CA3-DBAF-45A7-982C-F9E42F0E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3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CA3-DBAF-45A7-982C-F9E42F0E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25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6249" y="460041"/>
            <a:ext cx="7993117" cy="73226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CA3-DBAF-45A7-982C-F9E42F0E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45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142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93324">
              <a:lnSpc>
                <a:spcPts val="1434"/>
              </a:lnSpc>
              <a:defRPr/>
            </a:pPr>
            <a:fld id="{21747F3F-2E8A-4EAB-A46A-01A88D87E637}" type="slidenum">
              <a:rPr lang="en-US" sz="1272" smtClean="0">
                <a:solidFill>
                  <a:srgbClr val="FFFFFF">
                    <a:lumMod val="50000"/>
                  </a:srgbClr>
                </a:solidFill>
              </a:rPr>
              <a:pPr algn="r" defTabSz="1093324">
                <a:lnSpc>
                  <a:spcPts val="1434"/>
                </a:lnSpc>
                <a:defRPr/>
              </a:pPr>
              <a:t>‹#›</a:t>
            </a:fld>
            <a:endParaRPr lang="en-US" sz="1272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045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93324">
              <a:lnSpc>
                <a:spcPts val="1434"/>
              </a:lnSpc>
              <a:defRPr/>
            </a:pPr>
            <a:fld id="{21747F3F-2E8A-4EAB-A46A-01A88D87E637}" type="slidenum">
              <a:rPr lang="en-US" sz="1272" smtClean="0">
                <a:solidFill>
                  <a:prstClr val="white">
                    <a:lumMod val="50000"/>
                  </a:prstClr>
                </a:solidFill>
              </a:rPr>
              <a:pPr algn="r" defTabSz="1093324">
                <a:lnSpc>
                  <a:spcPts val="1434"/>
                </a:lnSpc>
                <a:defRPr/>
              </a:pPr>
              <a:t>‹#›</a:t>
            </a:fld>
            <a:endParaRPr lang="en-US" sz="1272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058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>
              <a:solidFill>
                <a:prstClr val="white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696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10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E7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5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>
                <a:solidFill>
                  <a:srgbClr val="000000"/>
                </a:solidFill>
              </a:rPr>
              <a:pPr/>
              <a:t>18.01.2018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5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60F4-9AAA-4974-9FB5-E276DA1DB56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D8A0-16C9-4ECB-A2AF-7C652328AF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35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3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66775" y="460375"/>
            <a:ext cx="108664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6775" y="2300288"/>
            <a:ext cx="10866438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775" y="8008938"/>
            <a:ext cx="2833688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12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D11106E-0343-4EE9-841E-998DA238CC63}" type="datetime1">
              <a:rPr lang="ru-RU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538" y="8008938"/>
            <a:ext cx="4252912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12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9525" y="8008938"/>
            <a:ext cx="2833688" cy="460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>
              <a:defRPr/>
            </a:pPr>
            <a:fld id="{3B4ACE97-7E0B-42D9-B1DD-061C4ECD562F}" type="slidenum">
              <a:rPr lang="ru-RU" altLang="ru-RU"/>
              <a:pPr defTabSz="4572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385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hf hdr="0" ftr="0" dt="0"/>
  <p:txStyles>
    <p:titleStyle>
      <a:lvl1pPr algn="l" defTabSz="1150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50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 Light"/>
        </a:defRPr>
      </a:lvl2pPr>
      <a:lvl3pPr algn="l" defTabSz="1150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 Light"/>
        </a:defRPr>
      </a:lvl3pPr>
      <a:lvl4pPr algn="l" defTabSz="1150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 Light"/>
        </a:defRPr>
      </a:lvl4pPr>
      <a:lvl5pPr algn="l" defTabSz="1150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 Light"/>
        </a:defRPr>
      </a:lvl5pPr>
      <a:lvl6pPr marL="457200" algn="l" defTabSz="1150938" rtl="0" fontAlgn="base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 Light"/>
        </a:defRPr>
      </a:lvl6pPr>
      <a:lvl7pPr marL="914400" algn="l" defTabSz="1150938" rtl="0" fontAlgn="base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 Light"/>
        </a:defRPr>
      </a:lvl7pPr>
      <a:lvl8pPr marL="1371600" algn="l" defTabSz="1150938" rtl="0" fontAlgn="base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 Light"/>
        </a:defRPr>
      </a:lvl8pPr>
      <a:lvl9pPr marL="1828800" algn="l" defTabSz="1150938" rtl="0" fontAlgn="base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 Light"/>
        </a:defRPr>
      </a:lvl9pPr>
    </p:titleStyle>
    <p:bodyStyle>
      <a:lvl1pPr marL="287338" indent="-287338" algn="l" defTabSz="1150938" rtl="0" eaLnBrk="0" fontAlgn="base" hangingPunct="0">
        <a:lnSpc>
          <a:spcPct val="90000"/>
        </a:lnSpc>
        <a:spcBef>
          <a:spcPts val="1263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63600" indent="-287338" algn="l" defTabSz="1150938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863" indent="-287338" algn="l" defTabSz="1150938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5" indent="-287338" algn="l" defTabSz="1150938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90800" indent="-287338" algn="l" defTabSz="1150938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7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30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41E2D8-BE14-4FE6-A411-46A9A93785B2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18.01.2018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17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49" y="460041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6249" y="8008708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73746" y="8008708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98742" y="8008708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137CA3-DBAF-45A7-982C-F9E42F0E610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</p:sldLayoutIdLst>
  <p:hf hdr="0" ftr="0" dt="0"/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mbn.ru/msp/is/info.htm?isId=1@mspReestrIs&amp;fld=10321520@SXFolder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rpmsp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3809778"/>
            <a:ext cx="10674910" cy="21533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 smtClean="0">
                <a:latin typeface="Arial Black" panose="020B0A04020102020204" pitchFamily="34" charset="0"/>
              </a:rPr>
              <a:t>Программы льготного кредитования для </a:t>
            </a:r>
            <a:br>
              <a:rPr lang="ru-RU" sz="4400" dirty="0" smtClean="0">
                <a:latin typeface="Arial Black" panose="020B0A04020102020204" pitchFamily="34" charset="0"/>
              </a:rPr>
            </a:br>
            <a:r>
              <a:rPr lang="ru-RU" sz="4400" dirty="0" smtClean="0">
                <a:latin typeface="Arial Black" panose="020B0A04020102020204" pitchFamily="34" charset="0"/>
              </a:rPr>
              <a:t>субъектов </a:t>
            </a:r>
            <a:r>
              <a:rPr lang="ru-RU" sz="4400" dirty="0">
                <a:latin typeface="Arial Black" panose="020B0A04020102020204" pitchFamily="34" charset="0"/>
              </a:rPr>
              <a:t>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>
                <a:latin typeface="Arial Narrow" panose="020B0606020202030204" pitchFamily="34" charset="0"/>
              </a:rPr>
              <a:t>Москва, </a:t>
            </a:r>
            <a:r>
              <a:rPr lang="ru-RU" sz="2000" dirty="0" smtClean="0">
                <a:latin typeface="Arial Narrow" panose="020B0606020202030204" pitchFamily="34" charset="0"/>
              </a:rPr>
              <a:t>201</a:t>
            </a:r>
            <a:r>
              <a:rPr lang="en-US" sz="2000" dirty="0" smtClean="0">
                <a:latin typeface="Arial Narrow" panose="020B0606020202030204" pitchFamily="34" charset="0"/>
              </a:rPr>
              <a:t>8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9" y="291151"/>
            <a:ext cx="5638393" cy="25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9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147940"/>
            <a:ext cx="12599988" cy="333994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287" y="3147940"/>
            <a:ext cx="9434856" cy="3339946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FFFFFF"/>
                </a:solidFill>
              </a:rPr>
              <a:t>3. Программа кредитования субъектов малого и среднего предпринимательства в 2018 году по льготной ставке – 6,5 %</a:t>
            </a:r>
            <a:endParaRPr lang="ru-RU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9" y="291151"/>
            <a:ext cx="5638393" cy="25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34310" y="230243"/>
            <a:ext cx="9065678" cy="989012"/>
          </a:xfrm>
          <a:prstGeom prst="rect">
            <a:avLst/>
          </a:prstGeom>
          <a:noFill/>
        </p:spPr>
        <p:txBody>
          <a:bodyPr wrap="none" lIns="72000" tIns="36000" rIns="0" bIns="36000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условия реализации программы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льготного кредитования субъектов МСП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427538" y="1685925"/>
            <a:ext cx="0" cy="65071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496300" y="1685925"/>
            <a:ext cx="0" cy="65135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3888" y="2717800"/>
            <a:ext cx="34194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3038" indent="-1588" algn="ctr" defTabSz="457200">
              <a:defRPr/>
            </a:pPr>
            <a:r>
              <a:rPr lang="ru-RU" sz="2000" b="1" spc="-10" dirty="0">
                <a:solidFill>
                  <a:prstClr val="black"/>
                </a:solidFill>
                <a:latin typeface="Arial Narrow" panose="020B0606020202030204" pitchFamily="34" charset="0"/>
              </a:rPr>
              <a:t>Цели кредитного договора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72000" y="2717800"/>
            <a:ext cx="370046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3038" indent="-1588" algn="ctr" defTabSz="457200">
              <a:defRPr/>
            </a:pPr>
            <a:r>
              <a:rPr lang="ru-RU" sz="2000" b="1" spc="-10" dirty="0">
                <a:solidFill>
                  <a:prstClr val="black"/>
                </a:solidFill>
                <a:latin typeface="Arial Narrow" panose="020B0606020202030204" pitchFamily="34" charset="0"/>
              </a:rPr>
              <a:t>Требования к заемщикам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07438" y="2717800"/>
            <a:ext cx="37004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3038" indent="-1588" algn="ctr" defTabSz="457200">
              <a:defRPr/>
            </a:pPr>
            <a:r>
              <a:rPr lang="ru-RU" sz="2000" b="1" spc="-10" dirty="0">
                <a:solidFill>
                  <a:prstClr val="black"/>
                </a:solidFill>
                <a:latin typeface="Arial Narrow" panose="020B0606020202030204" pitchFamily="34" charset="0"/>
              </a:rPr>
              <a:t>Требования к банкам</a:t>
            </a:r>
          </a:p>
        </p:txBody>
      </p:sp>
      <p:sp>
        <p:nvSpPr>
          <p:cNvPr id="6153" name="Прямоугольник 50"/>
          <p:cNvSpPr>
            <a:spLocks noChangeArrowheads="1"/>
          </p:cNvSpPr>
          <p:nvPr/>
        </p:nvSpPr>
        <p:spPr bwMode="auto">
          <a:xfrm>
            <a:off x="169863" y="4103686"/>
            <a:ext cx="4138613" cy="391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457200" eaLnBrk="0" hangingPunct="0">
              <a:lnSpc>
                <a:spcPct val="120000"/>
              </a:lnSpc>
            </a:pP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инвестиционные </a:t>
            </a: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цели (кредитный договор, по которому уполномоченный банк предоставляет заемщику кредит в размере от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 млн рублей </a:t>
            </a: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 млрд рублей </a:t>
            </a:r>
            <a:br>
              <a:rPr lang="ru-RU" alt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срок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до 10 лет</a:t>
            </a: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</a:p>
          <a:p>
            <a:pPr algn="just" defTabSz="457200" eaLnBrk="0" hangingPunct="0">
              <a:lnSpc>
                <a:spcPct val="120000"/>
              </a:lnSpc>
              <a:buFontTx/>
              <a:buChar char="-"/>
            </a:pPr>
            <a:endParaRPr lang="ru-RU" altLang="ru-RU" sz="9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defTabSz="457200" eaLnBrk="0" hangingPunct="0">
              <a:lnSpc>
                <a:spcPct val="120000"/>
              </a:lnSpc>
              <a:buFontTx/>
              <a:buChar char="-"/>
            </a:pP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пополнение оборотных средств (кредитный договор, по которому уполномоченный банк предоставляет заемщику кредит в размере от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 млн рублей</a:t>
            </a: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до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100 млн рублей </a:t>
            </a: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срок </a:t>
            </a:r>
            <a:b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alt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до 3 лет</a:t>
            </a: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52" name="Стрелка вправо 51"/>
          <p:cNvSpPr/>
          <p:nvPr/>
        </p:nvSpPr>
        <p:spPr>
          <a:xfrm rot="5400000">
            <a:off x="1869282" y="1997869"/>
            <a:ext cx="514350" cy="3354387"/>
          </a:xfrm>
          <a:prstGeom prst="rightArrow">
            <a:avLst>
              <a:gd name="adj1" fmla="val 28261"/>
              <a:gd name="adj2" fmla="val 72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77800" y="3246438"/>
            <a:ext cx="122872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Прямоугольник 53"/>
          <p:cNvSpPr>
            <a:spLocks noChangeArrowheads="1"/>
          </p:cNvSpPr>
          <p:nvPr/>
        </p:nvSpPr>
        <p:spPr bwMode="auto">
          <a:xfrm>
            <a:off x="4455318" y="4105702"/>
            <a:ext cx="3868738" cy="41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457200" eaLnBrk="0" hangingPunct="0">
              <a:lnSpc>
                <a:spcPct val="120000"/>
              </a:lnSpc>
            </a:pP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- заемщик -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субъект малого и среднего предпринимательства</a:t>
            </a:r>
            <a:endParaRPr lang="ru-RU" alt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defTabSz="457200" eaLnBrk="0" hangingPunct="0">
              <a:lnSpc>
                <a:spcPct val="120000"/>
              </a:lnSpc>
            </a:pPr>
            <a:endParaRPr lang="ru-RU" altLang="ru-RU" sz="1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defTabSz="457200" eaLnBrk="0" hangingPunct="0">
              <a:lnSpc>
                <a:spcPct val="120000"/>
              </a:lnSpc>
            </a:pP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деятельность в одной или нескольких отраслей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(Программа 6,5 + бытовые услуги + общественное питание (кроме ресторанов) + торговля в моногородах и ДФО</a:t>
            </a:r>
          </a:p>
          <a:p>
            <a:pPr algn="just" defTabSz="457200" eaLnBrk="0" hangingPunct="0">
              <a:lnSpc>
                <a:spcPct val="120000"/>
              </a:lnSpc>
            </a:pPr>
            <a:endParaRPr lang="ru-RU" altLang="ru-RU" sz="1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defTabSz="457200" eaLnBrk="0" hangingPunct="0">
              <a:lnSpc>
                <a:spcPct val="120000"/>
              </a:lnSpc>
            </a:pP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положительная кредитная история, отсутствие задолженности по обязательным платежам в бюджеты и иные стандартные требования</a:t>
            </a:r>
          </a:p>
        </p:txBody>
      </p:sp>
      <p:sp>
        <p:nvSpPr>
          <p:cNvPr id="55" name="Стрелка вправо 54"/>
          <p:cNvSpPr/>
          <p:nvPr/>
        </p:nvSpPr>
        <p:spPr>
          <a:xfrm rot="5400000">
            <a:off x="6063457" y="1997869"/>
            <a:ext cx="514350" cy="3354387"/>
          </a:xfrm>
          <a:prstGeom prst="rightArrow">
            <a:avLst>
              <a:gd name="adj1" fmla="val 28261"/>
              <a:gd name="adj2" fmla="val 72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158" name="Прямоугольник 55"/>
          <p:cNvSpPr>
            <a:spLocks noChangeArrowheads="1"/>
          </p:cNvSpPr>
          <p:nvPr/>
        </p:nvSpPr>
        <p:spPr bwMode="auto">
          <a:xfrm>
            <a:off x="8594725" y="4151311"/>
            <a:ext cx="3870325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457200">
              <a:lnSpc>
                <a:spcPct val="120000"/>
              </a:lnSpc>
              <a:buFontTx/>
              <a:buChar char="-"/>
            </a:pP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предусмотрены специальные критерии отбора </a:t>
            </a: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</a:t>
            </a:r>
            <a:r>
              <a:rPr lang="ru-RU" alt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зависимости от размера собственных средств (капитала) банка</a:t>
            </a:r>
          </a:p>
          <a:p>
            <a:pPr algn="just" defTabSz="457200">
              <a:lnSpc>
                <a:spcPct val="120000"/>
              </a:lnSpc>
              <a:buFontTx/>
              <a:buChar char="-"/>
            </a:pPr>
            <a:endParaRPr lang="ru-RU" altLang="ru-RU" sz="1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defTabSz="457200">
              <a:lnSpc>
                <a:spcPct val="120000"/>
              </a:lnSpc>
              <a:buFontTx/>
              <a:buChar char="-"/>
            </a:pP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за основу взяты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критерии отбора, используемые в Программе 6,5</a:t>
            </a:r>
          </a:p>
          <a:p>
            <a:pPr algn="just" defTabSz="457200">
              <a:lnSpc>
                <a:spcPct val="120000"/>
              </a:lnSpc>
              <a:buFontTx/>
              <a:buChar char="-"/>
            </a:pPr>
            <a:endParaRPr lang="ru-RU" altLang="ru-RU" sz="1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defTabSz="457200">
              <a:lnSpc>
                <a:spcPct val="120000"/>
              </a:lnSpc>
              <a:buFontTx/>
              <a:buChar char="-"/>
            </a:pP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предусмотрены новые требования, </a:t>
            </a:r>
            <a:r>
              <a:rPr lang="ru-RU" alt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например наличие у банка с размером собственного капитала до 100 млрд рублей  кредитного рейтинга не ниже уровня «BBB+(RU)»  и (или) «</a:t>
            </a:r>
            <a:r>
              <a:rPr lang="en-US" altLang="ru-RU" sz="18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ruBBB</a:t>
            </a:r>
            <a:r>
              <a:rPr lang="en-US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+</a:t>
            </a:r>
            <a:r>
              <a:rPr lang="ru-RU" alt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»)</a:t>
            </a:r>
          </a:p>
        </p:txBody>
      </p:sp>
      <p:sp>
        <p:nvSpPr>
          <p:cNvPr id="57" name="Стрелка вправо 56"/>
          <p:cNvSpPr/>
          <p:nvPr/>
        </p:nvSpPr>
        <p:spPr>
          <a:xfrm rot="5400000">
            <a:off x="10300494" y="2021681"/>
            <a:ext cx="514350" cy="3354388"/>
          </a:xfrm>
          <a:prstGeom prst="rightArrow">
            <a:avLst>
              <a:gd name="adj1" fmla="val 28261"/>
              <a:gd name="adj2" fmla="val 72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16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497013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43" descr="http://download.seaicons.com/icons/double-j-design/super-mono-3d/128/network-places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8" y="14970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Номер слайда 169"/>
          <p:cNvSpPr>
            <a:spLocks noGrp="1"/>
          </p:cNvSpPr>
          <p:nvPr>
            <p:ph type="sldNum" sz="quarter" idx="12"/>
          </p:nvPr>
        </p:nvSpPr>
        <p:spPr bwMode="auto">
          <a:xfrm>
            <a:off x="9728200" y="8199438"/>
            <a:ext cx="2679700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63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6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6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6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6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</a:p>
        </p:txBody>
      </p:sp>
      <p:pic>
        <p:nvPicPr>
          <p:cNvPr id="21" name="Picture 2" descr="C:\Documents and Settings\ReutSV\Рабочий стол\ввп.png"/>
          <p:cNvPicPr>
            <a:picLocks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9000" contrast="42000"/>
          </a:blip>
          <a:srcRect/>
          <a:stretch>
            <a:fillRect/>
          </a:stretch>
        </p:blipFill>
        <p:spPr bwMode="auto">
          <a:xfrm>
            <a:off x="5913633" y="1497400"/>
            <a:ext cx="964800" cy="964800"/>
          </a:xfrm>
          <a:prstGeom prst="rect">
            <a:avLst/>
          </a:prstGeom>
          <a:noFill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456665" cy="1059127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371475" y="1219255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7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03928588"/>
              </p:ext>
            </p:extLst>
          </p:nvPr>
        </p:nvGraphicFramePr>
        <p:xfrm>
          <a:off x="850336" y="-310274"/>
          <a:ext cx="11183532" cy="422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27113" y="2325688"/>
            <a:ext cx="3502025" cy="25714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eaLnBrk="0" hangingPunct="0">
              <a:lnSpc>
                <a:spcPct val="150000"/>
              </a:lnSpc>
              <a:defRPr/>
            </a:pPr>
            <a:endParaRPr lang="ru-RU" sz="500" cap="all" dirty="0">
              <a:solidFill>
                <a:srgbClr val="D3D3D3"/>
              </a:solidFill>
              <a:latin typeface="Roboto"/>
            </a:endParaRPr>
          </a:p>
          <a:p>
            <a:pPr algn="just" defTabSz="457200" eaLnBrk="0" hangingPunct="0">
              <a:lnSpc>
                <a:spcPct val="120000"/>
              </a:lnSpc>
              <a:buFontTx/>
              <a:buChar char="-"/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требуемый размер субсидии – </a:t>
            </a:r>
            <a:b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не менее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30 % лимита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субсидии для уполномоченного банка, при этом общая сумма кредитов, выданных по кредитным договорам на инвестиционные цели, должна составлять не менее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50 % от общей суммы кредитов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, выданных за это время по кредитным договорам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3138" y="2325688"/>
            <a:ext cx="3500437" cy="25664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eaLnBrk="0" hangingPunct="0">
              <a:lnSpc>
                <a:spcPct val="150000"/>
              </a:lnSpc>
              <a:defRPr/>
            </a:pPr>
            <a:endParaRPr lang="ru-RU" sz="600" cap="all" dirty="0">
              <a:solidFill>
                <a:srgbClr val="D3D3D3"/>
              </a:solidFill>
              <a:latin typeface="Arial Narrow" panose="020B0606020202030204" pitchFamily="34" charset="0"/>
            </a:endParaRPr>
          </a:p>
          <a:p>
            <a:pPr algn="just" defTabSz="457200" eaLnBrk="0" hangingPunct="0">
              <a:lnSpc>
                <a:spcPct val="120000"/>
              </a:lnSpc>
              <a:buFontTx/>
              <a:buChar char="-"/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требуемый размер субсидии  - </a:t>
            </a:r>
            <a:b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не менее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60 % лимита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субсидии для уполномоченного банка, при этом общая сумма кредитов, выданных по кредитным договорам на инвестиционные цели, должна составлять не менее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50 % от общей суммы кредитов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, выданных за это время по кредитным договорам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32813" y="2325688"/>
            <a:ext cx="3500437" cy="25664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eaLnBrk="0" hangingPunct="0">
              <a:lnSpc>
                <a:spcPct val="150000"/>
              </a:lnSpc>
              <a:defRPr/>
            </a:pPr>
            <a:endParaRPr lang="ru-RU" sz="600" cap="all" dirty="0">
              <a:solidFill>
                <a:srgbClr val="D3D3D3"/>
              </a:solidFill>
              <a:latin typeface="Arial Narrow" panose="020B0606020202030204" pitchFamily="34" charset="0"/>
            </a:endParaRPr>
          </a:p>
          <a:p>
            <a:pPr algn="just" defTabSz="457200" eaLnBrk="0" hangingPunct="0">
              <a:lnSpc>
                <a:spcPct val="120000"/>
              </a:lnSpc>
              <a:buFontTx/>
              <a:buChar char="-"/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требуемый размер субсидии  - </a:t>
            </a:r>
            <a:b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не менее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90 % лимита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субсидии для уполномоченного банка, при этом общая сумма кредитов, выданных по кредитным договорам на инвестиционные цели, должна составлять не менее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50 % от общей суммы кредитов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, выданных за это время по кредитным договорам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3563" y="5530103"/>
            <a:ext cx="370046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3038" indent="-1588" algn="ctr" defTabSz="457200">
              <a:defRPr/>
            </a:pPr>
            <a:r>
              <a:rPr lang="ru-RU" sz="2000" b="1" spc="-10" dirty="0">
                <a:solidFill>
                  <a:prstClr val="black"/>
                </a:solidFill>
                <a:latin typeface="Arial Narrow" panose="020B0606020202030204" pitchFamily="34" charset="0"/>
              </a:rPr>
              <a:t>Особенности перераспределения </a:t>
            </a:r>
          </a:p>
          <a:p>
            <a:pPr marL="173038" indent="-1588" algn="ctr" defTabSz="457200">
              <a:defRPr/>
            </a:pPr>
            <a:r>
              <a:rPr lang="ru-RU" sz="2000" b="1" spc="-10" dirty="0">
                <a:solidFill>
                  <a:prstClr val="black"/>
                </a:solidFill>
                <a:latin typeface="Arial Narrow" panose="020B0606020202030204" pitchFamily="34" charset="0"/>
              </a:rPr>
              <a:t>лимитов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91113" y="5383910"/>
            <a:ext cx="716915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lnSpc>
                <a:spcPct val="130000"/>
              </a:lnSpc>
              <a:spcAft>
                <a:spcPts val="1200"/>
              </a:spcAft>
              <a:defRPr/>
            </a:pPr>
            <a:r>
              <a:rPr lang="ru-RU" sz="2400" b="1" cap="all" dirty="0">
                <a:solidFill>
                  <a:srgbClr val="D3D3D3"/>
                </a:solidFill>
                <a:latin typeface="Arial Narrow" panose="020B0606020202030204" pitchFamily="34" charset="0"/>
                <a:hlinkClick r:id="rId8"/>
              </a:rPr>
              <a:t>УСЛОВИЯ:</a:t>
            </a:r>
            <a:endParaRPr lang="ru-RU" sz="2400" b="1" cap="all" dirty="0">
              <a:solidFill>
                <a:srgbClr val="D3D3D3"/>
              </a:solidFill>
              <a:latin typeface="Arial Narrow" panose="020B0606020202030204" pitchFamily="34" charset="0"/>
            </a:endParaRPr>
          </a:p>
          <a:p>
            <a:pPr algn="ctr" defTabSz="457200">
              <a:lnSpc>
                <a:spcPct val="130000"/>
              </a:lnSpc>
              <a:defRPr/>
            </a:pPr>
            <a:endParaRPr lang="ru-RU" sz="600" cap="all" dirty="0">
              <a:solidFill>
                <a:srgbClr val="D3D3D3"/>
              </a:solidFill>
              <a:latin typeface="Arial Narrow" panose="020B0606020202030204" pitchFamily="34" charset="0"/>
            </a:endParaRPr>
          </a:p>
          <a:p>
            <a:pPr algn="just" defTabSz="457200">
              <a:lnSpc>
                <a:spcPct val="1200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- </a:t>
            </a:r>
            <a:r>
              <a:rPr lang="ru-RU" sz="1600" b="1" spc="-20" dirty="0">
                <a:solidFill>
                  <a:srgbClr val="FF0000"/>
                </a:solidFill>
                <a:latin typeface="Arial Narrow" panose="020B0606020202030204" pitchFamily="34" charset="0"/>
              </a:rPr>
              <a:t>в случае невыполнения </a:t>
            </a:r>
            <a:r>
              <a:rPr lang="ru-RU" sz="1600" spc="-10" dirty="0">
                <a:solidFill>
                  <a:prstClr val="black"/>
                </a:solidFill>
                <a:latin typeface="Arial Narrow" panose="020B0606020202030204" pitchFamily="34" charset="0"/>
              </a:rPr>
              <a:t>уполномоченным банком </a:t>
            </a:r>
            <a:r>
              <a:rPr lang="ru-RU" sz="1600" b="1" spc="-10" dirty="0">
                <a:solidFill>
                  <a:srgbClr val="FF0000"/>
                </a:solidFill>
                <a:latin typeface="Arial Narrow" panose="020B0606020202030204" pitchFamily="34" charset="0"/>
              </a:rPr>
              <a:t>плана-графика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лимит субсидии такого банка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распределяется пропорционально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между другими банками</a:t>
            </a:r>
          </a:p>
          <a:p>
            <a:pPr algn="just" defTabSz="457200">
              <a:lnSpc>
                <a:spcPct val="120000"/>
              </a:lnSpc>
              <a:buFontTx/>
              <a:buChar char="-"/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предоставление кредитов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по программе льготного кредитования субъектов МСП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уполномоченным банком, нарушившим условия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исполнения плана-графика,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прекращается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4006850" y="5459820"/>
            <a:ext cx="514350" cy="2506662"/>
          </a:xfrm>
          <a:prstGeom prst="rightArrow">
            <a:avLst>
              <a:gd name="adj1" fmla="val 28261"/>
              <a:gd name="adj2" fmla="val 72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8201" name="Picture 43" descr="http://download.seaicons.com/icons/double-j-design/super-mono-3d/128/network-places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4" y="6713151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349374" y="406400"/>
            <a:ext cx="9212513" cy="490538"/>
          </a:xfrm>
          <a:prstGeom prst="rect">
            <a:avLst/>
          </a:prstGeom>
          <a:noFill/>
        </p:spPr>
        <p:txBody>
          <a:bodyPr wrap="none" lIns="72000" tIns="36000" rIns="0" bIns="36000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Сроки и размеры субсидирования</a:t>
            </a:r>
          </a:p>
        </p:txBody>
      </p:sp>
      <p:sp>
        <p:nvSpPr>
          <p:cNvPr id="8203" name="Номер слайда 169"/>
          <p:cNvSpPr>
            <a:spLocks noGrp="1"/>
          </p:cNvSpPr>
          <p:nvPr>
            <p:ph type="sldNum" sz="quarter" idx="12"/>
          </p:nvPr>
        </p:nvSpPr>
        <p:spPr bwMode="auto">
          <a:xfrm>
            <a:off x="9728200" y="8199438"/>
            <a:ext cx="2532063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63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6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6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6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6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898989"/>
                </a:solidFill>
              </a:rPr>
              <a:t>12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466939" cy="1122235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23838" y="1306071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38" y="3156358"/>
            <a:ext cx="11841162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latin typeface="Arial Narrow" panose="020B0606020202030204" pitchFamily="34" charset="0"/>
                <a:hlinkClick r:id="rId3"/>
              </a:rPr>
              <a:t>info</a:t>
            </a:r>
            <a:r>
              <a:rPr lang="ru-RU" sz="2800" u="sng" dirty="0">
                <a:latin typeface="Arial Narrow" panose="020B0606020202030204" pitchFamily="34" charset="0"/>
                <a:hlinkClick r:id="rId3"/>
              </a:rPr>
              <a:t>@</a:t>
            </a:r>
            <a:r>
              <a:rPr lang="en-US" sz="2800" u="sng" dirty="0" err="1">
                <a:latin typeface="Arial Narrow" panose="020B0606020202030204" pitchFamily="34" charset="0"/>
                <a:hlinkClick r:id="rId3"/>
              </a:rPr>
              <a:t>corpmsp</a:t>
            </a:r>
            <a:r>
              <a:rPr lang="ru-RU" sz="2800" u="sng" dirty="0">
                <a:latin typeface="Arial Narrow" panose="020B0606020202030204" pitchFamily="34" charset="0"/>
                <a:hlinkClick r:id="rId3"/>
              </a:rPr>
              <a:t>.</a:t>
            </a:r>
            <a:r>
              <a:rPr lang="en-US" sz="2800" u="sng" dirty="0" err="1">
                <a:latin typeface="Arial Narrow" panose="020B0606020202030204" pitchFamily="34" charset="0"/>
                <a:hlinkClick r:id="rId3"/>
              </a:rPr>
              <a:t>ru</a:t>
            </a:r>
            <a:r>
              <a:rPr lang="ru-RU" sz="2800" dirty="0">
                <a:latin typeface="Arial Narrow" panose="020B0606020202030204" pitchFamily="34" charset="0"/>
              </a:rPr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22" y="557829"/>
            <a:ext cx="5658942" cy="257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147940"/>
            <a:ext cx="12599988" cy="333994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287" y="3147940"/>
            <a:ext cx="9434856" cy="3339946"/>
          </a:xfrm>
        </p:spPr>
        <p:txBody>
          <a:bodyPr/>
          <a:lstStyle/>
          <a:p>
            <a:pPr algn="l"/>
            <a:r>
              <a:rPr lang="ru-RU" dirty="0"/>
              <a:t>1</a:t>
            </a:r>
            <a:r>
              <a:rPr lang="ru-RU" dirty="0" smtClean="0"/>
              <a:t>. </a:t>
            </a:r>
            <a:r>
              <a:rPr lang="ru-RU" dirty="0"/>
              <a:t>Программа 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</a:t>
            </a:r>
            <a:r>
              <a:rPr lang="ru-RU" dirty="0" smtClean="0"/>
              <a:t>предпринимательства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</a:t>
            </a:r>
            <a:r>
              <a:rPr lang="ru-RU" b="0" dirty="0" smtClean="0"/>
              <a:t>СТИМУЛИРОВАНИЯ КРЕДИТОВАНИЯ»</a:t>
            </a:r>
            <a:endParaRPr lang="ru-RU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9" y="291151"/>
            <a:ext cx="5638393" cy="25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3418" y="1618095"/>
            <a:ext cx="7094353" cy="502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ED7D31"/>
                </a:solidFill>
                <a:latin typeface="Arial Narrow" panose="020B0606020202030204" pitchFamily="34" charset="0"/>
                <a:cs typeface="+mn-cs"/>
              </a:rPr>
              <a:t>Ключевые условия Программы стимулирования кредитования</a:t>
            </a:r>
            <a:endParaRPr lang="ru-RU" sz="2000" b="1" dirty="0">
              <a:solidFill>
                <a:srgbClr val="ED7D31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74" y="2118942"/>
            <a:ext cx="719969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457200" fontAlgn="auto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Процентная ставка – </a:t>
            </a:r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10,6% </a:t>
            </a:r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для субъектов малого предпринимательства и </a:t>
            </a:r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9,6%</a:t>
            </a:r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 - для субъектов среднего предпринимательства</a:t>
            </a:r>
          </a:p>
          <a:p>
            <a:pPr indent="457200" algn="just" defTabSz="457200" fontAlgn="auto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Срок льготного </a:t>
            </a: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фондирования </a:t>
            </a:r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до 3 лет </a:t>
            </a: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(срок кредита может превышать срок льготного </a:t>
            </a:r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фондирования)</a:t>
            </a:r>
          </a:p>
          <a:p>
            <a:pPr indent="457200" algn="just" defTabSz="457200" fontAlgn="auto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Размер </a:t>
            </a: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кредита: </a:t>
            </a:r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от</a:t>
            </a:r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 5 млн руб. </a:t>
            </a:r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1 млрд руб. </a:t>
            </a:r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(общий кредитный лимит на заемщика - до</a:t>
            </a:r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 4 млрд руб.)</a:t>
            </a:r>
          </a:p>
          <a:p>
            <a:pPr indent="457200" algn="just" defTabSz="457200" fontAlgn="auto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Приоритетные отрасли: </a:t>
            </a:r>
          </a:p>
          <a:p>
            <a:pPr marL="742950" lvl="1" indent="-285750" algn="just" defTabSz="457200" fontAlgn="auto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сельское хозяйство, </a:t>
            </a:r>
          </a:p>
          <a:p>
            <a:pPr marL="742950" lvl="1" indent="-285750" algn="just" defTabSz="457200" fontAlgn="auto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обрабатывающее производство, </a:t>
            </a:r>
          </a:p>
          <a:p>
            <a:pPr marL="742950" lvl="1" indent="-285750" algn="just" defTabSz="457200" fontAlgn="auto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производство и распределение электроэнергии, газа и воды, </a:t>
            </a:r>
          </a:p>
          <a:p>
            <a:pPr marL="742950" lvl="1" indent="-285750" algn="just" defTabSz="457200" fontAlgn="auto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строительство, </a:t>
            </a:r>
          </a:p>
          <a:p>
            <a:pPr marL="742950" lvl="1" indent="-285750" algn="just" defTabSz="457200" fontAlgn="auto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транспорт и связь, </a:t>
            </a:r>
          </a:p>
          <a:p>
            <a:pPr marL="742950" lvl="1" indent="-285750" algn="just" defTabSz="457200" fontAlgn="auto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туристская деятельность, </a:t>
            </a:r>
          </a:p>
          <a:p>
            <a:pPr marL="742950" lvl="1" indent="-285750" algn="just" defTabSz="457200" fontAlgn="auto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здравоохранение, </a:t>
            </a:r>
          </a:p>
          <a:p>
            <a:pPr marL="742950" lvl="1" indent="-285750" algn="just" defTabSz="457200" fontAlgn="auto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сбор, обработка и утилизация отходов,</a:t>
            </a:r>
          </a:p>
          <a:p>
            <a:pPr marL="742950" lvl="1" indent="-285750" algn="just" defTabSz="457200" fontAlgn="auto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деятельность по складированию и хранению, </a:t>
            </a:r>
          </a:p>
          <a:p>
            <a:pPr marL="742950" lvl="1" indent="-285750" algn="just" defTabSz="457200" fontAlgn="auto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800" dirty="0" smtClean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marL="742950" lvl="1" indent="-285750" algn="just" defTabSz="457200" fontAlgn="auto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 </a:t>
            </a:r>
            <a:endParaRPr lang="ru-RU" sz="1800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algn="just" defTabSz="457200" fontAlgn="auto">
              <a:spcBef>
                <a:spcPts val="20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17710" y="1617054"/>
            <a:ext cx="4693443" cy="4189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44000" tIns="72000" rIns="72000" bIns="72000" rtlCol="0" anchor="t" anchorCtr="0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ED7D31"/>
                </a:solidFill>
                <a:latin typeface="Arial Narrow" panose="020B0606020202030204" pitchFamily="34" charset="0"/>
                <a:cs typeface="+mn-cs"/>
              </a:rPr>
              <a:t>Результаты реализации Программы стимулирования кредитования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по состоянию на </a:t>
            </a:r>
            <a:r>
              <a:rPr lang="ru-RU" sz="1200" dirty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 1</a:t>
            </a:r>
            <a:r>
              <a:rPr lang="ru-RU" sz="1200" dirty="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rPr>
              <a:t>5 января 2018 г.</a:t>
            </a:r>
            <a:endParaRPr lang="ru-RU" sz="1200" dirty="0">
              <a:solidFill>
                <a:prstClr val="white"/>
              </a:solidFill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7744595" y="2496621"/>
          <a:ext cx="4441371" cy="319139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424411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16960">
                  <a:extLst>
                    <a:ext uri="{9D8B030D-6E8A-4147-A177-3AD203B41FA5}">
                      <a16:colId xmlns:a16="http://schemas.microsoft.com/office/drawing/2014/main" xmlns="" val="3077281128"/>
                    </a:ext>
                  </a:extLst>
                </a:gridCol>
              </a:tblGrid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               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 руб.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Лимит,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утвержденный Банком России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175,00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712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уполномоченными банками </a:t>
                      </a:r>
                    </a:p>
                    <a:p>
                      <a:pPr algn="l" fontAlgn="ctr"/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 поручительства Корпорации МСП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87,82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132913"/>
                  </a:ext>
                </a:extLst>
              </a:tr>
              <a:tr h="582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Выбрано МСП Банком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18,24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83519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 выбрано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Корпорацией МСП </a:t>
                      </a:r>
                    </a:p>
                    <a:p>
                      <a:pPr algn="l" fontAlgn="ctr"/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Банком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106,06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67702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897312" y="45337"/>
            <a:ext cx="10138425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Программа стимулирования кредитования субъектов МСП</a:t>
            </a:r>
            <a:b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</a:b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(«Программа стимулирования кредитования»)</a:t>
            </a:r>
            <a:endParaRPr lang="ru-RU" sz="2400" b="1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9337" y="5807048"/>
            <a:ext cx="450523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+mn-cs"/>
              </a:rPr>
              <a:t>Источник: Реестр заявок, формируемый </a:t>
            </a:r>
            <a:r>
              <a:rPr lang="ru-RU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+mn-cs"/>
              </a:rPr>
              <a:t>ДСГО </a:t>
            </a:r>
            <a:r>
              <a:rPr lang="ru-RU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+mn-cs"/>
              </a:rPr>
              <a:t>на ежедневной основе, оперативные данные МСП Банка</a:t>
            </a:r>
            <a:endParaRPr lang="ru-RU" sz="1400" i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898" y="7743622"/>
            <a:ext cx="12035100" cy="546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ED7D31"/>
                </a:solidFill>
                <a:latin typeface="Arial Narrow" panose="020B0606020202030204" pitchFamily="34" charset="0"/>
                <a:cs typeface="+mn-cs"/>
              </a:rPr>
              <a:t>В Программе стимулирования кредитования участвует 48 уполномоченных банков-партнеров Корпорации МСП</a:t>
            </a:r>
            <a:endParaRPr lang="ru-RU" sz="2000" dirty="0">
              <a:solidFill>
                <a:srgbClr val="ED7D31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965990"/>
            <a:ext cx="12153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7 июля 2017 года Банк России принял решение об увеличении лимита Программы стимулирования кредитования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со 125 до 175 млрд руб.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8900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3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8074" y="6686615"/>
            <a:ext cx="121465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 defTabSz="457200" fontAlgn="auto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отрасли экономики, в которых реализуются приоритетные направления развития науки, технологий и техники в РФ, а также критические технологии РФ, перечень которых утвержден Указом Президента РФ от 07.07.2011 №899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4440" y="318499"/>
            <a:ext cx="9213413" cy="691429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rPr>
              <a:t>Реализация Программы стимулирования кредитования: поэтапный план выхода из </a:t>
            </a:r>
            <a:r>
              <a:rPr lang="ru-RU" sz="2600" b="1" dirty="0" err="1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rPr>
              <a:t>специнструмента</a:t>
            </a:r>
            <a:endParaRPr lang="ru-RU" sz="2600" b="1" dirty="0">
              <a:solidFill>
                <a:srgbClr val="1F4E79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1912" y="2905192"/>
            <a:ext cx="1671482" cy="3511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kern="0" dirty="0">
                <a:solidFill>
                  <a:prstClr val="white"/>
                </a:solidFill>
                <a:latin typeface="Calibri Light"/>
                <a:cs typeface="+mn-cs"/>
              </a:rPr>
              <a:t>Миссия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364198" cy="1075497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422400" y="1875641"/>
            <a:ext cx="10590078" cy="112364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algn="just" defTabSz="957263" fontAlgn="auto">
              <a:lnSpc>
                <a:spcPct val="106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Расширение состава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уполномоченных банков за счет региональных опорных банков и банков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"базовой" лицензией, с августа 2017 года по март 2018 года</a:t>
            </a:r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22400" y="4901238"/>
            <a:ext cx="10566400" cy="112364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algn="just" defTabSz="957263" fontAlgn="auto">
              <a:lnSpc>
                <a:spcPct val="106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Использование сервисов портала "Бизнес-навигатор МСП" для увеличения объемов кредитования малых предприятий и индивидуальных предпринимателей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стимулирования кредитования,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с августа 2017 года по декабрь 2018 года</a:t>
            </a:r>
          </a:p>
        </p:txBody>
      </p:sp>
      <p:sp>
        <p:nvSpPr>
          <p:cNvPr id="25" name="Teardrop 46"/>
          <p:cNvSpPr/>
          <p:nvPr/>
        </p:nvSpPr>
        <p:spPr>
          <a:xfrm>
            <a:off x="908102" y="2186596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8" name="Teardrop 46"/>
          <p:cNvSpPr/>
          <p:nvPr/>
        </p:nvSpPr>
        <p:spPr>
          <a:xfrm>
            <a:off x="908102" y="3517953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prstClr val="white"/>
                </a:solidFill>
              </a:rPr>
              <a:t>2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29" name="Teardrop 46"/>
          <p:cNvSpPr/>
          <p:nvPr/>
        </p:nvSpPr>
        <p:spPr>
          <a:xfrm>
            <a:off x="908102" y="5041573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prstClr val="white"/>
                </a:solidFill>
              </a:rPr>
              <a:t>3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643808" y="8008344"/>
            <a:ext cx="2834997" cy="460041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60500" y="3362170"/>
            <a:ext cx="10589845" cy="112364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algn="just" defTabSz="957263" fontAlgn="auto">
              <a:lnSpc>
                <a:spcPct val="106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Использование лимита, установленного на банки первой группы*, исключительно на инвестиционные цели,  в том числе на финансирование новых инвестиционных проектов в приоритетных отраслях экономики, с августа 2017 года по декабрь 2018 года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2899" y="7752949"/>
            <a:ext cx="1098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Уполномоченные по Программе стимулирования кредитования банки, входящие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утвержденный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Банком России перечень системно </a:t>
            </a: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значимых кредитных организаций, и их дочерние хозяйствующие общества. </a:t>
            </a:r>
            <a:endParaRPr lang="ru-RU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8275" y="1218673"/>
            <a:ext cx="12036425" cy="0"/>
          </a:xfrm>
          <a:prstGeom prst="line">
            <a:avLst/>
          </a:prstGeom>
          <a:noFill/>
          <a:ln w="22225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828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8239" y="1835410"/>
            <a:ext cx="111964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Начиная с четвертого квартала 2017 года, увеличение лимита по Программе стимулирования кредитования  не производится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lang="ru-RU" sz="3600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Предоставление банками кредитов субъектам МСП производится до полного использования увеличенного лимита в течение 2018 года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lang="ru-RU" sz="3600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банками кредитов субъектам МСП с 1 января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2019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не осуществляется - производится погашение ранее полученных у Банка России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кредитов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8"/>
            <a:ext cx="2312827" cy="105212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643808" y="8008344"/>
            <a:ext cx="2834997" cy="460041"/>
          </a:xfrm>
        </p:spPr>
        <p:txBody>
          <a:bodyPr/>
          <a:lstStyle/>
          <a:p>
            <a:fld id="{44137CA3-DBAF-45A7-982C-F9E42F0E61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ardrop 46"/>
          <p:cNvSpPr/>
          <p:nvPr/>
        </p:nvSpPr>
        <p:spPr>
          <a:xfrm>
            <a:off x="953308" y="2539543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white"/>
                </a:solidFill>
              </a:rPr>
              <a:t>4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8" name="Teardrop 46"/>
          <p:cNvSpPr/>
          <p:nvPr/>
        </p:nvSpPr>
        <p:spPr>
          <a:xfrm>
            <a:off x="980526" y="3706768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white"/>
                </a:solidFill>
              </a:rPr>
              <a:t>5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Teardrop 46"/>
          <p:cNvSpPr/>
          <p:nvPr/>
        </p:nvSpPr>
        <p:spPr>
          <a:xfrm>
            <a:off x="953308" y="4873993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white"/>
                </a:solidFill>
              </a:rPr>
              <a:t>6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933848" y="392600"/>
            <a:ext cx="9544957" cy="693331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1F4E79"/>
                </a:solidFill>
                <a:latin typeface="Arial Narrow" pitchFamily="34" charset="0"/>
              </a:rPr>
              <a:t>Реализация Программы </a:t>
            </a:r>
            <a:r>
              <a:rPr lang="ru-RU" sz="2600" b="1" dirty="0" smtClean="0">
                <a:solidFill>
                  <a:srgbClr val="1F4E79"/>
                </a:solidFill>
                <a:latin typeface="Arial Narrow" pitchFamily="34" charset="0"/>
              </a:rPr>
              <a:t>стимулирования кредитования: </a:t>
            </a:r>
            <a:br>
              <a:rPr lang="ru-RU" sz="2600" b="1" dirty="0" smtClean="0">
                <a:solidFill>
                  <a:srgbClr val="1F4E79"/>
                </a:solidFill>
                <a:latin typeface="Arial Narrow" pitchFamily="34" charset="0"/>
              </a:rPr>
            </a:br>
            <a:r>
              <a:rPr lang="ru-RU" sz="2600" b="1" dirty="0" smtClean="0">
                <a:solidFill>
                  <a:srgbClr val="1F4E79"/>
                </a:solidFill>
                <a:latin typeface="Arial Narrow" pitchFamily="34" charset="0"/>
              </a:rPr>
              <a:t>поэтапный </a:t>
            </a:r>
            <a:r>
              <a:rPr lang="ru-RU" sz="2600" b="1" dirty="0">
                <a:solidFill>
                  <a:srgbClr val="1F4E79"/>
                </a:solidFill>
                <a:latin typeface="Arial Narrow" pitchFamily="34" charset="0"/>
              </a:rPr>
              <a:t>план выхода из </a:t>
            </a:r>
            <a:r>
              <a:rPr lang="ru-RU" sz="2600" b="1" dirty="0" err="1" smtClean="0">
                <a:solidFill>
                  <a:srgbClr val="1F4E79"/>
                </a:solidFill>
                <a:latin typeface="Arial Narrow" pitchFamily="34" charset="0"/>
              </a:rPr>
              <a:t>специнструмента</a:t>
            </a:r>
            <a:r>
              <a:rPr lang="ru-RU" sz="2600" b="1" dirty="0" smtClean="0">
                <a:solidFill>
                  <a:srgbClr val="1F4E79"/>
                </a:solidFill>
                <a:latin typeface="Arial Narrow" pitchFamily="34" charset="0"/>
              </a:rPr>
              <a:t> (продолжение)</a:t>
            </a:r>
            <a:endParaRPr lang="ru-RU" sz="2600" b="1" dirty="0">
              <a:solidFill>
                <a:srgbClr val="1F4E79"/>
              </a:solidFill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8275" y="1218673"/>
            <a:ext cx="12036425" cy="0"/>
          </a:xfrm>
          <a:prstGeom prst="line">
            <a:avLst/>
          </a:prstGeom>
          <a:noFill/>
          <a:ln w="22225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4213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147940"/>
            <a:ext cx="12599988" cy="3339946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287" y="3147940"/>
            <a:ext cx="9434856" cy="3339946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FFFFFF"/>
                </a:solidFill>
              </a:rPr>
              <a:t>2. Предоставление гарантий для субъектов малого и среднего предпринимательства, реализующих </a:t>
            </a:r>
            <a:r>
              <a:rPr lang="ru-RU" dirty="0" err="1">
                <a:solidFill>
                  <a:srgbClr val="FFFFFF"/>
                </a:solidFill>
              </a:rPr>
              <a:t>стартап</a:t>
            </a:r>
            <a:r>
              <a:rPr lang="ru-RU" dirty="0">
                <a:solidFill>
                  <a:srgbClr val="FFFFFF"/>
                </a:solidFill>
              </a:rPr>
              <a:t>-проекты</a:t>
            </a:r>
            <a:endParaRPr lang="ru-RU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9" y="291151"/>
            <a:ext cx="5638393" cy="25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F4E79"/>
                </a:solidFill>
              </a:rPr>
              <a:t>Условия </a:t>
            </a:r>
            <a:r>
              <a:rPr lang="ru-RU" dirty="0" smtClean="0">
                <a:solidFill>
                  <a:srgbClr val="1F4E79"/>
                </a:solidFill>
              </a:rPr>
              <a:t>гарантийной поддержки стартап-проектов</a:t>
            </a:r>
            <a:endParaRPr lang="ru-RU" dirty="0">
              <a:solidFill>
                <a:srgbClr val="1F4E79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81085" y="1689622"/>
            <a:ext cx="72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9888" y="1281406"/>
            <a:ext cx="3683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Критерии отбора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стартапов</a:t>
            </a:r>
            <a:endParaRPr lang="ru-RU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V="1">
            <a:off x="8121429" y="1689622"/>
            <a:ext cx="4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087555" y="1221056"/>
            <a:ext cx="322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Условия</a:t>
            </a:r>
            <a:endParaRPr lang="ru-RU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48887" y="1682453"/>
            <a:ext cx="7116762" cy="3735610"/>
          </a:xfrm>
          <a:prstGeom prst="rect">
            <a:avLst/>
          </a:prstGeom>
        </p:spPr>
        <p:txBody>
          <a:bodyPr wrap="square" lIns="0" tIns="108000" rIns="0" bIns="0" anchor="t">
            <a:noAutofit/>
          </a:bodyPr>
          <a:lstStyle/>
          <a:p>
            <a:pPr marL="342900" indent="-342900" algn="just" defTabSz="957263">
              <a:lnSpc>
                <a:spcPct val="106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Соответствие требованиям 209-ФЗ;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Не более 5 лет с даты регистрации;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Соответствие </a:t>
            </a:r>
            <a:r>
              <a:rPr lang="ru-RU" sz="1400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одному из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следующих критериев: </a:t>
            </a:r>
            <a:endParaRPr 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631825" indent="-269875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Проект реализуется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в высокотехнологичных отраслях (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информационные технологии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, биотехнологии, робототехника, станкостроение,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фармацевтика) и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(или) в отраслях экономики, в которых реализуются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приоритетные направления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развития науки, технологий и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техники,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а также критические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технологии Российской Федерации, утвержденные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Указом Президента Российской Федерации от 7 июля 2011 г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№ 899; </a:t>
            </a:r>
          </a:p>
          <a:p>
            <a:pPr marL="631825" indent="-269875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Проект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реализуется в приоритетной отрасли экономики с использованием инноваций или высоких технологий,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рынке или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экспортно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ориентированный импортозамещающий продукт;</a:t>
            </a:r>
          </a:p>
          <a:p>
            <a:pPr marL="631825" indent="-269875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Проект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, реализуемый в приоритетной отрасли экономики,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масштабируем*; ежегодный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прирост выручки не менее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20% на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протяжении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последних трех лет или прогноз прироста выручки не менее 20% на протяжении не менее трех лет с момента завершения инвестиционной фазы проекта.</a:t>
            </a:r>
            <a:endParaRPr 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21429" y="2016264"/>
            <a:ext cx="4157191" cy="5592161"/>
          </a:xfrm>
          <a:prstGeom prst="roundRect">
            <a:avLst>
              <a:gd name="adj" fmla="val 299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400" b="1" dirty="0" smtClean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22149" y="3388000"/>
            <a:ext cx="1883468" cy="36719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Срок </a:t>
            </a:r>
            <a:r>
              <a:rPr lang="ru-RU" sz="14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гарантии</a:t>
            </a:r>
            <a:endParaRPr lang="ru-RU" sz="1400" b="1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05617" y="3269686"/>
            <a:ext cx="2535595" cy="36719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8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до 15 лет </a:t>
            </a:r>
            <a:endParaRPr lang="ru-RU" sz="18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699891" y="3265340"/>
            <a:ext cx="0" cy="54000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822149" y="4017758"/>
            <a:ext cx="1883468" cy="7155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Вознаграждение за </a:t>
            </a:r>
            <a:r>
              <a:rPr lang="ru-RU" sz="14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гарантию</a:t>
            </a:r>
            <a:endParaRPr lang="ru-RU" sz="1400" b="1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2265" y="3955151"/>
            <a:ext cx="2528947" cy="7155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8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0,75</a:t>
            </a:r>
            <a:r>
              <a:rPr lang="ru-RU" sz="18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%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8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годовых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endParaRPr lang="ru-RU" sz="12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от </a:t>
            </a:r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суммы гарантии за весь срок действия гарантии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694329" y="3955151"/>
            <a:ext cx="0" cy="72000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810044" y="4981630"/>
            <a:ext cx="1883468" cy="5376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Порядок уплаты вознаграждения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705617" y="4932514"/>
            <a:ext cx="2535595" cy="5376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Единовременно / ежегодно / 1 раз в полгода / ежеквартально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694329" y="4932513"/>
            <a:ext cx="0" cy="72000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828797" y="2436961"/>
            <a:ext cx="1883468" cy="5521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Сумма </a:t>
            </a:r>
            <a:r>
              <a:rPr lang="ru-RU" sz="14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гарантии</a:t>
            </a:r>
            <a:endParaRPr lang="ru-RU" sz="1400" b="1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93512" y="2369785"/>
            <a:ext cx="2547700" cy="4617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От </a:t>
            </a:r>
            <a:r>
              <a:rPr lang="ru-RU" sz="18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50 </a:t>
            </a:r>
            <a:r>
              <a:rPr lang="ru-RU" sz="18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млн рублей </a:t>
            </a:r>
            <a:r>
              <a:rPr lang="ru-RU" sz="18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/>
            </a:r>
            <a:br>
              <a:rPr lang="ru-RU" sz="18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</a:br>
            <a:r>
              <a:rPr lang="ru-RU" sz="14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до </a:t>
            </a:r>
            <a:r>
              <a:rPr lang="ru-RU" sz="18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500 млн </a:t>
            </a:r>
            <a:r>
              <a:rPr lang="ru-RU" sz="18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рублей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но не более 500 млн рублей по обязательствам одного стартапа</a:t>
            </a:r>
            <a:endParaRPr lang="ru-RU" sz="18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9695928" y="2218084"/>
            <a:ext cx="0" cy="82800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810044" y="6020658"/>
            <a:ext cx="1883468" cy="36719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ctr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Обеспечение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718151" y="5956500"/>
            <a:ext cx="2523061" cy="4955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</a:rPr>
              <a:t>Поручительства инициаторов проекта, залог имеющихся и создающихся в рамках реализации проекта активов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700976" y="5865374"/>
            <a:ext cx="0" cy="719999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51230" y="6866500"/>
            <a:ext cx="3367955" cy="62340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Подробное описание условий на </a:t>
            </a:r>
            <a:r>
              <a:rPr lang="ru-RU" sz="14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официальном сайте </a:t>
            </a:r>
            <a:r>
              <a:rPr lang="ru-RU" sz="1400" b="1" kern="0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Корпорации МСП</a:t>
            </a:r>
            <a:endParaRPr lang="ru-RU" sz="1400" b="1" kern="0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8495723" y="6982624"/>
            <a:ext cx="336995" cy="450841"/>
            <a:chOff x="200023" y="5665822"/>
            <a:chExt cx="475107" cy="50581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00023" y="5665822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rgbClr val="00A1D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85765" y="5706698"/>
              <a:ext cx="303624" cy="464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0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>
          <a:xfrm flipV="1">
            <a:off x="381085" y="6044091"/>
            <a:ext cx="72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48887" y="5643981"/>
            <a:ext cx="32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Требования к проектам</a:t>
            </a:r>
            <a:endParaRPr lang="ru-RU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1483" y="6082517"/>
            <a:ext cx="7111569" cy="169277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285750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Высокая стадия готовности проекта (наличие бизнес-плана, финансовой модели, проектно-сметной и разрешительной документации);</a:t>
            </a:r>
          </a:p>
          <a:p>
            <a:pPr marL="285750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Наличие документов, подтверждающих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предпосылки финансовой модели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(в том числе независимая маркетинговая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и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технологическая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экспертизы);</a:t>
            </a:r>
            <a:endParaRPr 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Наличие проектной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команды;</a:t>
            </a:r>
            <a:endParaRPr 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Доля собственного участия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не менее 15%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бюджета проекта;</a:t>
            </a:r>
          </a:p>
          <a:p>
            <a:pPr marL="285750" indent="-285750" algn="just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Погашение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кредитов осуществляется за счет денежного потока от реализации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проекта. </a:t>
            </a:r>
            <a:endParaRPr 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080" y="8183880"/>
            <a:ext cx="11301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*масштабируемость – возможность увеличения объемов бизнеса за счет его территориального расширения и (или) пропорционально вложенным ресурсам</a:t>
            </a:r>
            <a:endParaRPr 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F4E79"/>
                </a:solidFill>
              </a:rPr>
              <a:t>Приоритетные </a:t>
            </a:r>
            <a:r>
              <a:rPr lang="ru-RU" dirty="0" smtClean="0">
                <a:solidFill>
                  <a:srgbClr val="1F4E79"/>
                </a:solidFill>
              </a:rPr>
              <a:t>отрасли экономики</a:t>
            </a:r>
            <a:endParaRPr lang="ru-RU" dirty="0">
              <a:solidFill>
                <a:srgbClr val="1F4E79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82555" y="1353088"/>
            <a:ext cx="11772147" cy="6413579"/>
            <a:chOff x="495429" y="1476375"/>
            <a:chExt cx="11772147" cy="6413579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863600" y="1476375"/>
              <a:ext cx="11403976" cy="6413579"/>
            </a:xfrm>
            <a:prstGeom prst="rect">
              <a:avLst/>
            </a:prstGeom>
          </p:spPr>
          <p:txBody>
            <a:bodyPr wrap="square" lIns="72000" tIns="108000" rIns="36000" bIns="0" anchor="t">
              <a:noAutofit/>
            </a:bodyPr>
            <a:lstStyle/>
            <a:p>
              <a:pPr marL="95250" lvl="1" algn="just" defTabSz="957263">
                <a:lnSpc>
                  <a:spcPct val="120000"/>
                </a:lnSpc>
                <a:spcBef>
                  <a:spcPts val="2400"/>
                </a:spcBef>
              </a:pPr>
              <a:r>
                <a:rPr lang="ru-RU" sz="15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Отрасли экономики, в которых реализуются </a:t>
              </a:r>
              <a:r>
                <a:rPr lang="ru-RU" sz="15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приоритетные</a:t>
              </a:r>
              <a:r>
                <a:rPr lang="ru-RU" sz="15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5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направления развития науки, технологий и техники </a:t>
              </a:r>
              <a:r>
                <a:rPr lang="ru-RU" sz="15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в Российской Федерации, а также </a:t>
              </a:r>
              <a:r>
                <a:rPr lang="ru-RU" sz="15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критические технологии </a:t>
              </a:r>
              <a:r>
                <a:rPr lang="ru-RU" sz="15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Российской Федерации, перечень которых утвержден </a:t>
              </a:r>
              <a:r>
                <a:rPr lang="ru-RU" sz="15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Указом Президента Российской Федерации от 07 июля 2011 г. № 899 </a:t>
              </a:r>
              <a:r>
                <a:rPr lang="ru-RU" sz="15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</a:t>
              </a:r>
              <a:r>
                <a:rPr lang="ru-RU" sz="15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».</a:t>
              </a:r>
            </a:p>
            <a:p>
              <a:pPr marL="95250" lvl="1" algn="just" defTabSz="957263">
                <a:lnSpc>
                  <a:spcPct val="120000"/>
                </a:lnSpc>
                <a:spcBef>
                  <a:spcPts val="2400"/>
                </a:spcBef>
              </a:pPr>
              <a:r>
                <a:rPr lang="ru-RU" sz="15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Сельское </a:t>
              </a:r>
              <a:r>
                <a:rPr lang="ru-RU" sz="15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хозяйство</a:t>
              </a:r>
              <a:r>
                <a:rPr lang="ru-RU" sz="15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, включая производство сельскохозяйственной продукции, а также предоставление услуг в этой отрасли экономики, в том числе в целях обеспечения </a:t>
              </a:r>
              <a:r>
                <a:rPr lang="ru-RU" sz="15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импортозамещения</a:t>
              </a:r>
              <a:r>
                <a:rPr lang="ru-RU" sz="15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и развития </a:t>
              </a:r>
              <a:r>
                <a:rPr lang="ru-RU" sz="15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несырьевого</a:t>
              </a:r>
              <a:r>
                <a:rPr lang="ru-RU" sz="15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экспорта</a:t>
              </a:r>
            </a:p>
            <a:p>
              <a:pPr marL="95250" lvl="1" algn="just" defTabSz="957263">
                <a:lnSpc>
                  <a:spcPct val="120000"/>
                </a:lnSpc>
                <a:spcBef>
                  <a:spcPts val="2400"/>
                </a:spcBef>
              </a:pPr>
              <a:r>
                <a:rPr lang="ru-RU" sz="15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Обрабатывающее производство</a:t>
              </a:r>
              <a:r>
                <a:rPr lang="ru-RU" sz="15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, в том числе производство пищевых продуктов, первичная и последующая (промышленная) переработка сельскохозяйственной продукции, в том числе в целях обеспечения </a:t>
              </a:r>
              <a:r>
                <a:rPr lang="ru-RU" sz="1500" dirty="0" err="1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импортозамещения</a:t>
              </a:r>
              <a:r>
                <a:rPr lang="ru-RU" sz="15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 и развития </a:t>
              </a:r>
              <a:r>
                <a:rPr lang="ru-RU" sz="1500" dirty="0" err="1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несырьевого</a:t>
              </a:r>
              <a:r>
                <a:rPr lang="ru-RU" sz="15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 экспорта</a:t>
              </a:r>
            </a:p>
            <a:p>
              <a:pPr marL="95250" lvl="1" algn="just" defTabSz="957263">
                <a:lnSpc>
                  <a:spcPct val="120000"/>
                </a:lnSpc>
                <a:spcBef>
                  <a:spcPts val="2400"/>
                </a:spcBef>
              </a:pPr>
              <a:r>
                <a:rPr lang="ru-RU" sz="15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Производство и распределение </a:t>
              </a:r>
              <a:r>
                <a:rPr lang="ru-RU" sz="15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электроэнергии</a:t>
              </a:r>
              <a:r>
                <a:rPr lang="ru-RU" sz="15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, </a:t>
              </a:r>
              <a:r>
                <a:rPr lang="ru-RU" sz="15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газа </a:t>
              </a:r>
              <a:r>
                <a:rPr lang="ru-RU" sz="15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и</a:t>
              </a:r>
              <a:r>
                <a:rPr lang="ru-RU" sz="15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 воды</a:t>
              </a:r>
              <a:endParaRPr lang="ru-RU" sz="1500" dirty="0">
                <a:solidFill>
                  <a:srgbClr val="1F4E79"/>
                </a:solidFill>
                <a:latin typeface="Arial Narrow" panose="020B0606020202030204" pitchFamily="34" charset="0"/>
              </a:endParaRPr>
            </a:p>
            <a:p>
              <a:pPr marL="95250" lvl="1" algn="just" defTabSz="957263">
                <a:lnSpc>
                  <a:spcPct val="120000"/>
                </a:lnSpc>
                <a:spcBef>
                  <a:spcPts val="2400"/>
                </a:spcBef>
              </a:pPr>
              <a:r>
                <a:rPr lang="ru-RU" sz="15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Строительство</a:t>
              </a:r>
              <a:r>
                <a:rPr lang="ru-RU" sz="15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, в том числе в рамках развития внутреннего туризма</a:t>
              </a:r>
            </a:p>
            <a:p>
              <a:pPr marL="95250" lvl="1" algn="just" defTabSz="957263">
                <a:lnSpc>
                  <a:spcPct val="120000"/>
                </a:lnSpc>
                <a:spcBef>
                  <a:spcPts val="2400"/>
                </a:spcBef>
              </a:pPr>
              <a:r>
                <a:rPr lang="ru-RU" sz="15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Транспорт и </a:t>
              </a:r>
              <a:r>
                <a:rPr lang="ru-RU" sz="15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связь</a:t>
              </a:r>
            </a:p>
            <a:p>
              <a:pPr marL="95250" lvl="1" algn="just" defTabSz="957263">
                <a:lnSpc>
                  <a:spcPct val="120000"/>
                </a:lnSpc>
                <a:spcBef>
                  <a:spcPts val="2400"/>
                </a:spcBef>
              </a:pPr>
              <a:r>
                <a:rPr lang="ru-RU" sz="15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Туристская деятельность </a:t>
              </a:r>
              <a:r>
                <a:rPr lang="ru-RU" sz="15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и деятельность в области туристской индустрии в целях развития внутреннего </a:t>
              </a:r>
              <a:r>
                <a:rPr lang="ru-RU" sz="15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туризма</a:t>
              </a:r>
              <a:endParaRPr lang="ru-RU" sz="15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marL="95250" lvl="1" algn="just" defTabSz="957263">
                <a:lnSpc>
                  <a:spcPct val="120000"/>
                </a:lnSpc>
                <a:spcBef>
                  <a:spcPts val="2400"/>
                </a:spcBef>
              </a:pPr>
              <a:r>
                <a:rPr lang="ru-RU" sz="1500" b="1" dirty="0" smtClean="0">
                  <a:solidFill>
                    <a:srgbClr val="1F4E79"/>
                  </a:solidFill>
                  <a:latin typeface="Arial Narrow" panose="020B0606020202030204" pitchFamily="34" charset="0"/>
                </a:rPr>
                <a:t>Здравоохранение</a:t>
              </a:r>
              <a:endParaRPr lang="ru-RU" sz="1500" dirty="0" smtClean="0">
                <a:solidFill>
                  <a:srgbClr val="1F4E79"/>
                </a:solidFill>
                <a:latin typeface="Arial Narrow" panose="020B0606020202030204" pitchFamily="34" charset="0"/>
              </a:endParaRPr>
            </a:p>
            <a:p>
              <a:pPr marL="95250" lvl="1" algn="just" defTabSz="957263">
                <a:lnSpc>
                  <a:spcPct val="120000"/>
                </a:lnSpc>
                <a:spcBef>
                  <a:spcPts val="2400"/>
                </a:spcBef>
              </a:pPr>
              <a:r>
                <a:rPr lang="ru-RU" sz="15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Сбор, обработка и утилизация отходов</a:t>
              </a:r>
              <a:r>
                <a:rPr lang="ru-RU" sz="15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, в том числе отсортированных материалов, а также переработка металлических и неметаллических отходов, мусора и прочих предметов во вторичное сырье</a:t>
              </a:r>
            </a:p>
          </p:txBody>
        </p:sp>
        <p:sp>
          <p:nvSpPr>
            <p:cNvPr id="14" name="Oval 292"/>
            <p:cNvSpPr/>
            <p:nvPr/>
          </p:nvSpPr>
          <p:spPr>
            <a:xfrm>
              <a:off x="508344" y="1602946"/>
              <a:ext cx="381086" cy="381086"/>
            </a:xfrm>
            <a:prstGeom prst="ellipse">
              <a:avLst/>
            </a:prstGeom>
            <a:solidFill>
              <a:srgbClr val="1F4E79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 smtClean="0">
                  <a:solidFill>
                    <a:srgbClr val="FFFFFF"/>
                  </a:solidFill>
                  <a:latin typeface="Arial"/>
                </a:rPr>
                <a:t>1</a:t>
              </a:r>
              <a:endParaRPr lang="en-US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Oval 292"/>
            <p:cNvSpPr/>
            <p:nvPr/>
          </p:nvSpPr>
          <p:spPr>
            <a:xfrm>
              <a:off x="508344" y="3016809"/>
              <a:ext cx="381086" cy="381086"/>
            </a:xfrm>
            <a:prstGeom prst="ellipse">
              <a:avLst/>
            </a:prstGeom>
            <a:solidFill>
              <a:srgbClr val="1F4E79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 smtClean="0">
                  <a:solidFill>
                    <a:srgbClr val="FFFFFF"/>
                  </a:solidFill>
                  <a:latin typeface="Arial"/>
                </a:rPr>
                <a:t>2</a:t>
              </a:r>
              <a:endParaRPr lang="en-US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Oval 292"/>
            <p:cNvSpPr/>
            <p:nvPr/>
          </p:nvSpPr>
          <p:spPr>
            <a:xfrm>
              <a:off x="508344" y="3864917"/>
              <a:ext cx="381086" cy="381086"/>
            </a:xfrm>
            <a:prstGeom prst="ellipse">
              <a:avLst/>
            </a:prstGeom>
            <a:solidFill>
              <a:srgbClr val="1F4E79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 smtClean="0">
                  <a:solidFill>
                    <a:srgbClr val="FFFFFF"/>
                  </a:solidFill>
                  <a:latin typeface="Arial"/>
                </a:rPr>
                <a:t>3</a:t>
              </a:r>
              <a:endParaRPr lang="en-US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Oval 292"/>
            <p:cNvSpPr/>
            <p:nvPr/>
          </p:nvSpPr>
          <p:spPr>
            <a:xfrm>
              <a:off x="495429" y="4711177"/>
              <a:ext cx="381086" cy="381086"/>
            </a:xfrm>
            <a:prstGeom prst="ellipse">
              <a:avLst/>
            </a:prstGeom>
            <a:solidFill>
              <a:srgbClr val="1F4E79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 smtClean="0">
                  <a:solidFill>
                    <a:srgbClr val="FFFFFF"/>
                  </a:solidFill>
                  <a:latin typeface="Arial"/>
                </a:rPr>
                <a:t>4</a:t>
              </a:r>
              <a:endParaRPr lang="en-US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" name="Oval 292"/>
            <p:cNvSpPr/>
            <p:nvPr/>
          </p:nvSpPr>
          <p:spPr>
            <a:xfrm>
              <a:off x="495429" y="5305074"/>
              <a:ext cx="381086" cy="381086"/>
            </a:xfrm>
            <a:prstGeom prst="ellipse">
              <a:avLst/>
            </a:prstGeom>
            <a:solidFill>
              <a:srgbClr val="1F4E79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 smtClean="0">
                  <a:solidFill>
                    <a:srgbClr val="FFFFFF"/>
                  </a:solidFill>
                  <a:latin typeface="Arial"/>
                </a:rPr>
                <a:t>5</a:t>
              </a:r>
              <a:endParaRPr lang="en-US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Oval 292"/>
            <p:cNvSpPr/>
            <p:nvPr/>
          </p:nvSpPr>
          <p:spPr>
            <a:xfrm>
              <a:off x="508344" y="5853748"/>
              <a:ext cx="381086" cy="381086"/>
            </a:xfrm>
            <a:prstGeom prst="ellipse">
              <a:avLst/>
            </a:prstGeom>
            <a:solidFill>
              <a:srgbClr val="1F4E79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 smtClean="0">
                  <a:solidFill>
                    <a:srgbClr val="FFFFFF"/>
                  </a:solidFill>
                  <a:latin typeface="Arial"/>
                </a:rPr>
                <a:t>6</a:t>
              </a:r>
              <a:endParaRPr lang="en-US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" name="Oval 292"/>
            <p:cNvSpPr/>
            <p:nvPr/>
          </p:nvSpPr>
          <p:spPr>
            <a:xfrm>
              <a:off x="508344" y="6447645"/>
              <a:ext cx="381086" cy="381086"/>
            </a:xfrm>
            <a:prstGeom prst="ellipse">
              <a:avLst/>
            </a:prstGeom>
            <a:solidFill>
              <a:srgbClr val="1F4E79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 smtClean="0">
                  <a:solidFill>
                    <a:srgbClr val="FFFFFF"/>
                  </a:solidFill>
                  <a:latin typeface="Arial"/>
                </a:rPr>
                <a:t>7</a:t>
              </a:r>
              <a:endParaRPr lang="en-US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2" name="Oval 292"/>
          <p:cNvSpPr/>
          <p:nvPr/>
        </p:nvSpPr>
        <p:spPr>
          <a:xfrm>
            <a:off x="495470" y="6918255"/>
            <a:ext cx="381086" cy="381086"/>
          </a:xfrm>
          <a:prstGeom prst="ellipse">
            <a:avLst/>
          </a:prstGeom>
          <a:solidFill>
            <a:srgbClr val="1F4E79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</a:rPr>
              <a:t>8</a:t>
            </a:r>
            <a:endParaRPr lang="en-US" sz="20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Oval 292"/>
          <p:cNvSpPr/>
          <p:nvPr/>
        </p:nvSpPr>
        <p:spPr>
          <a:xfrm>
            <a:off x="495470" y="7512152"/>
            <a:ext cx="381086" cy="381086"/>
          </a:xfrm>
          <a:prstGeom prst="ellipse">
            <a:avLst/>
          </a:prstGeom>
          <a:solidFill>
            <a:srgbClr val="1F4E79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</a:rPr>
              <a:t>9</a:t>
            </a:r>
            <a:endParaRPr lang="en-US" sz="2000" b="1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2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166"/>
          <p:cNvSpPr txBox="1"/>
          <p:nvPr/>
        </p:nvSpPr>
        <p:spPr>
          <a:xfrm>
            <a:off x="6543012" y="1841570"/>
            <a:ext cx="5806151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Отраслевая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специализация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стартап-проектов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по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состоянию </a:t>
            </a: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на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31 декабря 2017 г.</a:t>
            </a:r>
          </a:p>
        </p:txBody>
      </p:sp>
      <p:sp>
        <p:nvSpPr>
          <p:cNvPr id="203" name="Скругленный прямоугольник 202"/>
          <p:cNvSpPr/>
          <p:nvPr/>
        </p:nvSpPr>
        <p:spPr>
          <a:xfrm>
            <a:off x="301160" y="930448"/>
            <a:ext cx="12029714" cy="771065"/>
          </a:xfrm>
          <a:prstGeom prst="roundRect">
            <a:avLst>
              <a:gd name="adj" fmla="val 754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1160" y="1847816"/>
            <a:ext cx="5934540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Гарантийная поддержка стартап-проектов по федеральным округам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по состоянию на 31 декабря 2017 г.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1160" y="5233660"/>
            <a:ext cx="5934540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Каналы поступления стартап проектов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на 31 декабря 2017 г.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07425" y="41086"/>
            <a:ext cx="8486651" cy="799461"/>
          </a:xfrm>
          <a:prstGeom prst="rect">
            <a:avLst/>
          </a:prstGeom>
          <a:noFill/>
        </p:spPr>
        <p:txBody>
          <a:bodyPr wrap="square" lIns="72000" tIns="36000" rIns="0" bIns="36000" rtlCol="0" anchor="ctr" anchorCtr="0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Кредитно-га</a:t>
            </a:r>
            <a:r>
              <a:rPr lang="ru-RU" sz="2800" b="1" dirty="0" err="1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рантийная</a:t>
            </a:r>
            <a:r>
              <a:rPr lang="ru-RU" sz="2800" b="1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поддержка стартап-проектов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543012" y="2316422"/>
            <a:ext cx="576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866915" y="3505731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2575" y="868940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05467" y="893418"/>
            <a:ext cx="1508746" cy="822066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2017 год:</a:t>
            </a:r>
            <a:endParaRPr lang="ru-RU" sz="2800" dirty="0">
              <a:solidFill>
                <a:srgbClr val="ED7D31"/>
              </a:solidFill>
              <a:latin typeface="Calibri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1350" y="938457"/>
            <a:ext cx="10405182" cy="76154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b="1" dirty="0" smtClean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Активное развитие направления поддержки стартап-проектов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b="1" dirty="0" smtClean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Выдано 9 гарантий на общую сумму 2 134 млн рублей по кредитам в размере 3 932 млн рублей</a:t>
            </a:r>
            <a:endParaRPr lang="ru-RU" sz="1800" b="1" dirty="0">
              <a:solidFill>
                <a:srgbClr val="ED7D31"/>
              </a:solidFill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6989" y="5750672"/>
            <a:ext cx="549217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Реализация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проекта в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приоритетных отраслях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856989" y="6237876"/>
            <a:ext cx="549217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Вывод на рынок инновационного продукта или продукта с улучшенными качествами по сравнению с аналогами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6856989" y="6733647"/>
            <a:ext cx="549217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Погашение долга за счет денежного потока проекта без учета денежных потоков группы аффилированных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компаний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856989" y="7170051"/>
            <a:ext cx="549217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Собственное участие не менее 15% бюджета проекта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83321" y="2316422"/>
            <a:ext cx="576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93" y="2502725"/>
            <a:ext cx="3762291" cy="2237812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035403" y="2497211"/>
            <a:ext cx="1259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3 гарантии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652 млн рублей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1 358 </a:t>
            </a:r>
            <a:r>
              <a:rPr lang="ru-RU" sz="100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млн </a:t>
            </a:r>
            <a:r>
              <a:rPr lang="ru-RU" sz="10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рублей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45508" y="2309548"/>
            <a:ext cx="1624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u="sng" dirty="0">
                <a:solidFill>
                  <a:srgbClr val="E5581F"/>
                </a:solidFill>
                <a:latin typeface="Calibri"/>
                <a:cs typeface="+mn-cs"/>
              </a:rPr>
              <a:t>Северо-западный ФО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766597" y="2522353"/>
            <a:ext cx="1259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 гарантия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375 млн рублей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750 млн рублей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3576702" y="2334690"/>
            <a:ext cx="1137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u="sng" dirty="0" smtClean="0">
                <a:solidFill>
                  <a:srgbClr val="E5581F"/>
                </a:solidFill>
                <a:latin typeface="Calibri"/>
                <a:cs typeface="+mn-cs"/>
              </a:rPr>
              <a:t>Уральский </a:t>
            </a:r>
            <a:r>
              <a:rPr lang="ru-RU" sz="1200" b="1" u="sng" dirty="0">
                <a:solidFill>
                  <a:srgbClr val="E5581F"/>
                </a:solidFill>
                <a:latin typeface="Calibri"/>
                <a:cs typeface="+mn-cs"/>
              </a:rPr>
              <a:t>ФО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3618150" y="2562023"/>
            <a:ext cx="216000" cy="455280"/>
            <a:chOff x="3586251" y="3570648"/>
            <a:chExt cx="216000" cy="455280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251" y="3570648"/>
              <a:ext cx="216000" cy="216000"/>
            </a:xfrm>
            <a:prstGeom prst="rect">
              <a:avLst/>
            </a:prstGeom>
          </p:spPr>
        </p:pic>
      </p:grpSp>
      <p:sp>
        <p:nvSpPr>
          <p:cNvPr id="119" name="TextBox 118"/>
          <p:cNvSpPr txBox="1"/>
          <p:nvPr/>
        </p:nvSpPr>
        <p:spPr>
          <a:xfrm>
            <a:off x="492945" y="3284277"/>
            <a:ext cx="1259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4</a:t>
            </a:r>
            <a:r>
              <a:rPr lang="ru-RU" sz="10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гарантии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812 млн рублей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1 374 </a:t>
            </a:r>
            <a:r>
              <a:rPr lang="ru-RU" sz="100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млн </a:t>
            </a:r>
            <a:r>
              <a:rPr lang="ru-RU" sz="10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рублей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303050" y="3096614"/>
            <a:ext cx="13458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u="sng" dirty="0" smtClean="0">
                <a:solidFill>
                  <a:srgbClr val="E5581F"/>
                </a:solidFill>
                <a:latin typeface="Calibri"/>
                <a:cs typeface="+mn-cs"/>
              </a:rPr>
              <a:t>Центральный </a:t>
            </a:r>
            <a:r>
              <a:rPr lang="ru-RU" sz="1200" b="1" u="sng" dirty="0">
                <a:solidFill>
                  <a:srgbClr val="E5581F"/>
                </a:solidFill>
                <a:latin typeface="Calibri"/>
                <a:cs typeface="+mn-cs"/>
              </a:rPr>
              <a:t>ФО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26767" y="4149509"/>
            <a:ext cx="1259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 гарантия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295 млн рублей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450 млн рублей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336872" y="3961846"/>
            <a:ext cx="1356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u="sng" dirty="0" smtClean="0">
                <a:solidFill>
                  <a:srgbClr val="E5581F"/>
                </a:solidFill>
                <a:latin typeface="Calibri"/>
                <a:cs typeface="+mn-cs"/>
              </a:rPr>
              <a:t>Приволжский ФО</a:t>
            </a:r>
            <a:endParaRPr lang="ru-RU" sz="1200" b="1" u="sng" dirty="0">
              <a:solidFill>
                <a:srgbClr val="E5581F"/>
              </a:solidFill>
              <a:latin typeface="Calibri"/>
              <a:cs typeface="+mn-cs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2994660" y="2545106"/>
            <a:ext cx="683099" cy="1005275"/>
          </a:xfrm>
          <a:prstGeom prst="line">
            <a:avLst/>
          </a:prstGeom>
          <a:ln w="9525">
            <a:solidFill>
              <a:srgbClr val="E55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Группа 128"/>
          <p:cNvGrpSpPr/>
          <p:nvPr/>
        </p:nvGrpSpPr>
        <p:grpSpPr>
          <a:xfrm>
            <a:off x="861399" y="2525169"/>
            <a:ext cx="216000" cy="455280"/>
            <a:chOff x="3586251" y="3570648"/>
            <a:chExt cx="216000" cy="455280"/>
          </a:xfrm>
        </p:grpSpPr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251" y="3570648"/>
              <a:ext cx="216000" cy="216000"/>
            </a:xfrm>
            <a:prstGeom prst="rect">
              <a:avLst/>
            </a:prstGeom>
          </p:spPr>
        </p:pic>
      </p:grpSp>
      <p:grpSp>
        <p:nvGrpSpPr>
          <p:cNvPr id="133" name="Группа 132"/>
          <p:cNvGrpSpPr/>
          <p:nvPr/>
        </p:nvGrpSpPr>
        <p:grpSpPr>
          <a:xfrm>
            <a:off x="350563" y="3301176"/>
            <a:ext cx="216000" cy="455280"/>
            <a:chOff x="3586251" y="3570648"/>
            <a:chExt cx="216000" cy="455280"/>
          </a:xfrm>
        </p:grpSpPr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  <p:pic>
          <p:nvPicPr>
            <p:cNvPr id="136" name="Рисунок 1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251" y="3570648"/>
              <a:ext cx="216000" cy="216000"/>
            </a:xfrm>
            <a:prstGeom prst="rect">
              <a:avLst/>
            </a:prstGeom>
          </p:spPr>
        </p:pic>
      </p:grpSp>
      <p:grpSp>
        <p:nvGrpSpPr>
          <p:cNvPr id="137" name="Группа 136"/>
          <p:cNvGrpSpPr/>
          <p:nvPr/>
        </p:nvGrpSpPr>
        <p:grpSpPr>
          <a:xfrm>
            <a:off x="382791" y="4191607"/>
            <a:ext cx="216000" cy="455280"/>
            <a:chOff x="3586251" y="3570648"/>
            <a:chExt cx="216000" cy="455280"/>
          </a:xfrm>
        </p:grpSpPr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62" y="3734508"/>
              <a:ext cx="180000" cy="180000"/>
            </a:xfrm>
            <a:prstGeom prst="rect">
              <a:avLst/>
            </a:prstGeom>
          </p:spPr>
        </p:pic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54" y="3881928"/>
              <a:ext cx="144000" cy="144000"/>
            </a:xfrm>
            <a:prstGeom prst="rect">
              <a:avLst/>
            </a:prstGeom>
          </p:spPr>
        </p:pic>
        <p:pic>
          <p:nvPicPr>
            <p:cNvPr id="140" name="Рисунок 1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251" y="3570648"/>
              <a:ext cx="216000" cy="216000"/>
            </a:xfrm>
            <a:prstGeom prst="rect">
              <a:avLst/>
            </a:prstGeom>
          </p:spPr>
        </p:pic>
      </p:grpSp>
      <p:cxnSp>
        <p:nvCxnSpPr>
          <p:cNvPr id="147" name="Прямая соединительная линия 146"/>
          <p:cNvCxnSpPr/>
          <p:nvPr/>
        </p:nvCxnSpPr>
        <p:spPr>
          <a:xfrm>
            <a:off x="2352533" y="2513939"/>
            <a:ext cx="117138" cy="700160"/>
          </a:xfrm>
          <a:prstGeom prst="line">
            <a:avLst/>
          </a:prstGeom>
          <a:ln w="9525">
            <a:solidFill>
              <a:srgbClr val="E55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flipH="1" flipV="1">
            <a:off x="1540760" y="3303563"/>
            <a:ext cx="486160" cy="213613"/>
          </a:xfrm>
          <a:prstGeom prst="line">
            <a:avLst/>
          </a:prstGeom>
          <a:ln w="9525">
            <a:solidFill>
              <a:srgbClr val="E55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H="1">
            <a:off x="1580567" y="3756456"/>
            <a:ext cx="714461" cy="414084"/>
          </a:xfrm>
          <a:prstGeom prst="line">
            <a:avLst/>
          </a:prstGeom>
          <a:ln w="9525">
            <a:solidFill>
              <a:srgbClr val="E55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6524723" y="5242704"/>
            <a:ext cx="5806151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Основные требования к стартап-проектам</a:t>
            </a:r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>
            <a:off x="6514090" y="5721200"/>
            <a:ext cx="576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Группа 161"/>
          <p:cNvGrpSpPr/>
          <p:nvPr/>
        </p:nvGrpSpPr>
        <p:grpSpPr>
          <a:xfrm>
            <a:off x="1913869" y="4582368"/>
            <a:ext cx="2989244" cy="406072"/>
            <a:chOff x="2105263" y="5563821"/>
            <a:chExt cx="2989244" cy="406072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247" y="5782477"/>
              <a:ext cx="144000" cy="1440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654507" y="5723672"/>
              <a:ext cx="144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000" dirty="0" smtClean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Объем кредитования</a:t>
              </a:r>
              <a:endParaRPr lang="ru-RU" sz="100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05263" y="5570784"/>
              <a:ext cx="146065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000" b="1" u="sng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Условные обозначения:</a:t>
              </a: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86" y="5739394"/>
              <a:ext cx="216000" cy="216000"/>
            </a:xfrm>
            <a:prstGeom prst="rect">
              <a:avLst/>
            </a:prstGeom>
          </p:spPr>
        </p:pic>
        <p:sp>
          <p:nvSpPr>
            <p:cNvPr id="156" name="Прямоугольник 155"/>
            <p:cNvSpPr/>
            <p:nvPr/>
          </p:nvSpPr>
          <p:spPr>
            <a:xfrm>
              <a:off x="2289199" y="5723447"/>
              <a:ext cx="12137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00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Количество гарантий</a:t>
              </a: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593" y="5599909"/>
              <a:ext cx="180000" cy="180000"/>
            </a:xfrm>
            <a:prstGeom prst="rect">
              <a:avLst/>
            </a:prstGeom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54614" y="5563821"/>
              <a:ext cx="100700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00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cs typeface="+mn-cs"/>
                </a:rPr>
                <a:t>Сумма гарантий </a:t>
              </a:r>
            </a:p>
          </p:txBody>
        </p:sp>
      </p:grpSp>
      <p:cxnSp>
        <p:nvCxnSpPr>
          <p:cNvPr id="168" name="Прямая соединительная линия 167"/>
          <p:cNvCxnSpPr/>
          <p:nvPr/>
        </p:nvCxnSpPr>
        <p:spPr>
          <a:xfrm>
            <a:off x="279118" y="5723057"/>
            <a:ext cx="576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3" name="Диаграмма 172"/>
          <p:cNvGraphicFramePr/>
          <p:nvPr>
            <p:extLst/>
          </p:nvPr>
        </p:nvGraphicFramePr>
        <p:xfrm>
          <a:off x="1001217" y="5830368"/>
          <a:ext cx="4429482" cy="235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4" name="Прямоугольник 173"/>
          <p:cNvSpPr/>
          <p:nvPr/>
        </p:nvSpPr>
        <p:spPr>
          <a:xfrm>
            <a:off x="4555756" y="6605046"/>
            <a:ext cx="1679944" cy="64633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Проекты, </a:t>
            </a:r>
            <a:r>
              <a:rPr lang="ru-RU" sz="12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поступившие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банков и организаций-партнеров</a:t>
            </a:r>
            <a:endParaRPr lang="ru-RU" sz="1200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176" name="Прямая соединительная линия 175"/>
          <p:cNvCxnSpPr/>
          <p:nvPr/>
        </p:nvCxnSpPr>
        <p:spPr>
          <a:xfrm flipH="1">
            <a:off x="3834150" y="6733647"/>
            <a:ext cx="721606" cy="121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Прямоугольник 176"/>
          <p:cNvSpPr/>
          <p:nvPr/>
        </p:nvSpPr>
        <p:spPr>
          <a:xfrm>
            <a:off x="322985" y="6142192"/>
            <a:ext cx="1685303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Прямое обращение </a:t>
            </a:r>
            <a:r>
              <a:rPr lang="ru-RU" sz="12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инициатора, </a:t>
            </a:r>
          </a:p>
          <a:p>
            <a:pPr defTabSz="4572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информация из регионов</a:t>
            </a:r>
          </a:p>
          <a:p>
            <a:pPr defTabSz="4572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и от общественных организаций</a:t>
            </a:r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>
            <a:off x="1580567" y="6395189"/>
            <a:ext cx="864166" cy="2374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" name="Таблица 183"/>
          <p:cNvGraphicFramePr>
            <a:graphicFrameLocks noGrp="1"/>
          </p:cNvGraphicFramePr>
          <p:nvPr>
            <p:extLst/>
          </p:nvPr>
        </p:nvGraphicFramePr>
        <p:xfrm>
          <a:off x="6580484" y="2393950"/>
          <a:ext cx="5704458" cy="2679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648000"/>
                <a:gridCol w="1448229"/>
                <a:gridCol w="1448229"/>
              </a:tblGrid>
              <a:tr h="589733">
                <a:tc>
                  <a:txBody>
                    <a:bodyPr/>
                    <a:lstStyle/>
                    <a:p>
                      <a:pPr marL="0" algn="l" defTabSz="1152144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Отраслевая специализация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Кол-во гарантий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Объем гарантийной поддержки</a:t>
                      </a:r>
                    </a:p>
                    <a:p>
                      <a:pPr marL="0" algn="ctr" defTabSz="1152144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 рублей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Привлеченное финансирование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млн рублей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4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Обрабатывающее производство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1 052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1 944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Металлообработка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297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460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/>
                </a:tc>
              </a:tr>
              <a:tr h="34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Химическая промышленность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295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450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Производство пищевых продуктов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185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414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/>
                </a:tc>
              </a:tr>
              <a:tr h="348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Туризм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305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Raavi" panose="020B0502040204020203" pitchFamily="34" charset="0"/>
                        </a:rPr>
                        <a:t>664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82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Итого в 2017 году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2 134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9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0" name="Стрелка вправо 189"/>
          <p:cNvSpPr/>
          <p:nvPr/>
        </p:nvSpPr>
        <p:spPr>
          <a:xfrm>
            <a:off x="6514090" y="5879234"/>
            <a:ext cx="282477" cy="21128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91" name="Стрелка вправо 190"/>
          <p:cNvSpPr/>
          <p:nvPr/>
        </p:nvSpPr>
        <p:spPr>
          <a:xfrm>
            <a:off x="6518868" y="6366238"/>
            <a:ext cx="282477" cy="21128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92" name="Стрелка вправо 191"/>
          <p:cNvSpPr/>
          <p:nvPr/>
        </p:nvSpPr>
        <p:spPr>
          <a:xfrm>
            <a:off x="6524723" y="6855430"/>
            <a:ext cx="282477" cy="21128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93" name="Стрелка вправо 192"/>
          <p:cNvSpPr/>
          <p:nvPr/>
        </p:nvSpPr>
        <p:spPr>
          <a:xfrm>
            <a:off x="6529501" y="7291634"/>
            <a:ext cx="282477" cy="21128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02" name="Скругленный прямоугольник 201"/>
          <p:cNvSpPr/>
          <p:nvPr/>
        </p:nvSpPr>
        <p:spPr>
          <a:xfrm>
            <a:off x="7086600" y="7688851"/>
            <a:ext cx="4747534" cy="616949"/>
          </a:xfrm>
          <a:prstGeom prst="roundRect">
            <a:avLst>
              <a:gd name="adj" fmla="val 1447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План поддержки стартап-проектов на 2018 год: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E5581F"/>
                </a:solidFill>
                <a:latin typeface="Arial Narrow" panose="020B0606020202030204" pitchFamily="34" charset="0"/>
              </a:rPr>
              <a:t>не менее 2 250 млн рублей</a:t>
            </a:r>
            <a:endParaRPr lang="ru-RU" sz="2000" b="1" dirty="0">
              <a:solidFill>
                <a:srgbClr val="E5581F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Номер слайда 2"/>
          <p:cNvSpPr txBox="1">
            <a:spLocks/>
          </p:cNvSpPr>
          <p:nvPr/>
        </p:nvSpPr>
        <p:spPr>
          <a:xfrm>
            <a:off x="9643808" y="8008344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4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79191" algn="l" rtl="0" fontAlgn="base">
              <a:spcBef>
                <a:spcPct val="0"/>
              </a:spcBef>
              <a:spcAft>
                <a:spcPct val="0"/>
              </a:spcAft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58383" algn="l" rtl="0" fontAlgn="base">
              <a:spcBef>
                <a:spcPct val="0"/>
              </a:spcBef>
              <a:spcAft>
                <a:spcPct val="0"/>
              </a:spcAft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37574" algn="l" rtl="0" fontAlgn="base">
              <a:spcBef>
                <a:spcPct val="0"/>
              </a:spcBef>
              <a:spcAft>
                <a:spcPct val="0"/>
              </a:spcAft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16765" algn="l" rtl="0" fontAlgn="base">
              <a:spcBef>
                <a:spcPct val="0"/>
              </a:spcBef>
              <a:spcAft>
                <a:spcPct val="0"/>
              </a:spcAft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395957" algn="l" defTabSz="958383" rtl="0" eaLnBrk="1" latinLnBrk="0" hangingPunct="1"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875148" algn="l" defTabSz="958383" rtl="0" eaLnBrk="1" latinLnBrk="0" hangingPunct="1"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354339" algn="l" defTabSz="958383" rtl="0" eaLnBrk="1" latinLnBrk="0" hangingPunct="1"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33531" algn="l" defTabSz="958383" rtl="0" eaLnBrk="1" latinLnBrk="0" hangingPunct="1">
              <a:defRPr sz="211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4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endParaRPr kumimoji="0" lang="ru-RU" sz="124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154710</TotalTime>
  <Words>1476</Words>
  <Application>Microsoft Office PowerPoint</Application>
  <PresentationFormat>Произвольный</PresentationFormat>
  <Paragraphs>235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31" baseType="lpstr">
      <vt:lpstr>Aparajita</vt:lpstr>
      <vt:lpstr>Arial</vt:lpstr>
      <vt:lpstr>Arial Black</vt:lpstr>
      <vt:lpstr>Arial Narrow</vt:lpstr>
      <vt:lpstr>Book Antiqua</vt:lpstr>
      <vt:lpstr>Calibri</vt:lpstr>
      <vt:lpstr>Calibri Light</vt:lpstr>
      <vt:lpstr>Raavi</vt:lpstr>
      <vt:lpstr>Roboto</vt:lpstr>
      <vt:lpstr>Times New Roman</vt:lpstr>
      <vt:lpstr>Wingdings</vt:lpstr>
      <vt:lpstr>Title</vt:lpstr>
      <vt:lpstr>1_Title</vt:lpstr>
      <vt:lpstr>Тема Office</vt:lpstr>
      <vt:lpstr>5_Title</vt:lpstr>
      <vt:lpstr>1_Тема Office</vt:lpstr>
      <vt:lpstr>2_Тема Office</vt:lpstr>
      <vt:lpstr>3_Тема Office</vt:lpstr>
      <vt:lpstr>Программы льготного кредитования для  субъектов МСП</vt:lpstr>
      <vt:lpstr>1. Программа стимулирования кредитования  субъектов малого и среднего предпринимательства  «ПРОГРАММА СТИМУЛИРОВАНИЯ КРЕДИТОВАНИЯ»</vt:lpstr>
      <vt:lpstr>Презентация PowerPoint</vt:lpstr>
      <vt:lpstr>Реализация Программы стимулирования кредитования: поэтапный план выхода из специнструмента</vt:lpstr>
      <vt:lpstr>Реализация Программы стимулирования кредитования:  поэтапный план выхода из специнструмента (продолжение)</vt:lpstr>
      <vt:lpstr>2. Предоставление гарантий для субъектов малого и среднего предпринимательства, реализующих стартап-проекты</vt:lpstr>
      <vt:lpstr>Условия гарантийной поддержки стартап-проектов</vt:lpstr>
      <vt:lpstr>Приоритетные отрасли экономики</vt:lpstr>
      <vt:lpstr>Презентация PowerPoint</vt:lpstr>
      <vt:lpstr>3. Программа кредитования субъектов малого и среднего предпринимательства в 2018 году по льготной ставке – 6,5 %</vt:lpstr>
      <vt:lpstr>Презентация PowerPoint</vt:lpstr>
      <vt:lpstr>Презентация PowerPoint</vt:lpstr>
      <vt:lpstr>Презентация PowerPoint</vt:lpstr>
    </vt:vector>
  </TitlesOfParts>
  <Company>Deloitte &amp; Touche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Зиновьева Анжела Олеговна</cp:lastModifiedBy>
  <cp:revision>4567</cp:revision>
  <cp:lastPrinted>2018-01-18T14:29:55Z</cp:lastPrinted>
  <dcterms:created xsi:type="dcterms:W3CDTF">2010-08-23T12:41:44Z</dcterms:created>
  <dcterms:modified xsi:type="dcterms:W3CDTF">2018-01-18T14:56:13Z</dcterms:modified>
</cp:coreProperties>
</file>