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60" r:id="rId2"/>
    <p:sldId id="375" r:id="rId3"/>
    <p:sldId id="376" r:id="rId4"/>
    <p:sldId id="362" r:id="rId5"/>
    <p:sldId id="355" r:id="rId6"/>
    <p:sldId id="377" r:id="rId7"/>
    <p:sldId id="378" r:id="rId8"/>
    <p:sldId id="379" r:id="rId9"/>
    <p:sldId id="290" r:id="rId10"/>
  </p:sldIdLst>
  <p:sldSz cx="9144000" cy="5143500" type="screen16x9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u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CFB7D"/>
    <a:srgbClr val="006600"/>
    <a:srgbClr val="00A200"/>
    <a:srgbClr val="FFE1E1"/>
    <a:srgbClr val="F8EDEC"/>
    <a:srgbClr val="003300"/>
    <a:srgbClr val="95B16B"/>
    <a:srgbClr val="C8F67E"/>
    <a:srgbClr val="D0FC80"/>
    <a:srgbClr val="79EA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947" autoAdjust="0"/>
  </p:normalViewPr>
  <p:slideViewPr>
    <p:cSldViewPr>
      <p:cViewPr varScale="1">
        <p:scale>
          <a:sx n="107" d="100"/>
          <a:sy n="107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162"/>
    </p:cViewPr>
  </p:sorterViewPr>
  <p:notesViewPr>
    <p:cSldViewPr>
      <p:cViewPr varScale="1">
        <p:scale>
          <a:sx n="49" d="100"/>
          <a:sy n="49" d="100"/>
        </p:scale>
        <p:origin x="-2880" y="-90"/>
      </p:cViewPr>
      <p:guideLst>
        <p:guide orient="horz" pos="3132"/>
        <p:guide pos="214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539" y="0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/>
          <a:lstStyle>
            <a:lvl1pPr algn="r">
              <a:defRPr sz="1200"/>
            </a:lvl1pPr>
          </a:lstStyle>
          <a:p>
            <a:fld id="{186C1797-A071-4A51-B8E9-58C4F4D6F654}" type="datetimeFigureOut">
              <a:rPr lang="ru-RU" smtClean="0"/>
              <a:pPr/>
              <a:t>30.11.2018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7293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39" y="9447293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 anchor="b"/>
          <a:lstStyle>
            <a:lvl1pPr algn="r">
              <a:defRPr sz="1200"/>
            </a:lvl1pPr>
          </a:lstStyle>
          <a:p>
            <a:fld id="{0D5C1C6D-4B22-43AF-BE80-4E2B3BDBB1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8040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9" y="0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/>
          <a:lstStyle>
            <a:lvl1pPr algn="r">
              <a:defRPr sz="1200"/>
            </a:lvl1pPr>
          </a:lstStyle>
          <a:p>
            <a:fld id="{EE99EB39-34B7-47DF-9BAF-87511596E620}" type="datetimeFigureOut">
              <a:rPr lang="ru-RU" smtClean="0"/>
              <a:pPr/>
              <a:t>30.11.2018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3" tIns="45581" rIns="91163" bIns="4558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3647"/>
            <a:ext cx="5449570" cy="4476036"/>
          </a:xfrm>
          <a:prstGeom prst="rect">
            <a:avLst/>
          </a:prstGeom>
        </p:spPr>
        <p:txBody>
          <a:bodyPr vert="horz" lIns="91163" tIns="45581" rIns="91163" bIns="455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7293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9" y="9447293"/>
            <a:ext cx="2951850" cy="496809"/>
          </a:xfrm>
          <a:prstGeom prst="rect">
            <a:avLst/>
          </a:prstGeom>
        </p:spPr>
        <p:txBody>
          <a:bodyPr vert="horz" lIns="91163" tIns="45581" rIns="91163" bIns="45581" rtlCol="0" anchor="b"/>
          <a:lstStyle>
            <a:lvl1pPr algn="r">
              <a:defRPr sz="1200"/>
            </a:lvl1pPr>
          </a:lstStyle>
          <a:p>
            <a:fld id="{CBC3DFDA-8C4D-4159-9862-5BC986A2D28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520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613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23478"/>
            <a:ext cx="6984776" cy="48757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0" name="Picture 3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63688" y="764350"/>
            <a:ext cx="7200000" cy="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4831349"/>
            <a:ext cx="477888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232774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55758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1208ADE-0A5D-49D5-BFFA-3FE535E5E5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4831349"/>
            <a:ext cx="477888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516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4831349"/>
            <a:ext cx="477888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597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5426"/>
            <a:ext cx="6840760" cy="559583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lvl="0"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168" y="915565"/>
            <a:ext cx="8424576" cy="152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/>
              <a:t>Образец текста</a:t>
            </a:r>
          </a:p>
          <a:p>
            <a:pPr marL="457200" lvl="1"/>
            <a:r>
              <a:rPr lang="ru-RU" dirty="0" smtClean="0"/>
              <a:t>Второй уровень</a:t>
            </a:r>
          </a:p>
          <a:p>
            <a:pPr marL="914400" lvl="2"/>
            <a:r>
              <a:rPr lang="ru-RU" dirty="0" smtClean="0"/>
              <a:t>Третий уровень</a:t>
            </a:r>
          </a:p>
          <a:p>
            <a:pPr marL="1371600" lvl="3"/>
            <a:r>
              <a:rPr lang="ru-RU" dirty="0" smtClean="0"/>
              <a:t>Четвертый уровень</a:t>
            </a:r>
          </a:p>
          <a:p>
            <a:pPr marL="1828800"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8267"/>
            <a:ext cx="1224136" cy="48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4831349"/>
            <a:ext cx="477888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057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  <p:sldLayoutId id="2147483679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ru-RU" sz="2000" b="1" kern="1200">
          <a:solidFill>
            <a:schemeClr val="accent3">
              <a:lumMod val="50000"/>
            </a:schemeClr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ru-RU" sz="1600" kern="120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ru-RU" sz="1600" kern="1200" dirty="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2pPr>
      <a:lvl3pPr marL="9715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lang="ru-RU" sz="1600" kern="1200" dirty="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3pPr>
      <a:lvl4pPr marL="14287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lang="ru-RU" sz="1600" kern="1200" dirty="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4pPr>
      <a:lvl5pPr marL="1885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lang="ru-RU" sz="1600" kern="1200" dirty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44452"/>
            <a:ext cx="68407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Некоммерческое партнерство </a:t>
            </a:r>
            <a:endParaRPr lang="ru-RU" sz="2600" b="1" dirty="0" smtClean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b="1" dirty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Национальный платежный совет</a:t>
            </a:r>
            <a:r>
              <a:rPr lang="ru-RU" sz="2600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600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(НП «НПС»)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42198" y="3147814"/>
            <a:ext cx="2842269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Андрей Лисицын </a:t>
            </a:r>
            <a:endParaRPr lang="ru-RU" b="1" dirty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</a:pPr>
            <a:r>
              <a:rPr lang="ru-RU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НП </a:t>
            </a:r>
            <a:r>
              <a:rPr lang="ru-RU" dirty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"НПС"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2014035"/>
            <a:ext cx="824491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«Направления обеспечения </a:t>
            </a: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информационной </a:t>
            </a: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безопасности финансовых технологий на пространстве </a:t>
            </a: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ЕАЭС</a:t>
            </a: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b="1" dirty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180692"/>
            <a:ext cx="468052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МЕЖДУНАРОДНЫЙ БАНКОВСКИЙ СОВЕТ</a:t>
            </a:r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Москва,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ноября 2018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60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Направления развития финансовых технологий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47664" y="1537846"/>
            <a:ext cx="5688632" cy="346562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6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4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МАРКЕТПЛЕЙСЫ</a:t>
            </a:r>
            <a:endParaRPr lang="ru-RU" sz="4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8" y="987500"/>
            <a:ext cx="8424936" cy="34218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b" anchorCtr="0"/>
          <a:lstStyle/>
          <a:p>
            <a:pPr algn="ctr"/>
            <a:r>
              <a:rPr lang="ru-RU" sz="1100" b="1" dirty="0">
                <a:solidFill>
                  <a:srgbClr val="006600"/>
                </a:solidFill>
              </a:rPr>
              <a:t>технологии, направленные на </a:t>
            </a:r>
            <a:r>
              <a:rPr lang="ru-RU" sz="1100" b="1" dirty="0" smtClean="0">
                <a:solidFill>
                  <a:srgbClr val="006600"/>
                </a:solidFill>
              </a:rPr>
              <a:t>уменьшение стоимости, обеспечени</a:t>
            </a:r>
            <a:r>
              <a:rPr lang="ru-RU" sz="1100" b="1" dirty="0">
                <a:solidFill>
                  <a:srgbClr val="006600"/>
                </a:solidFill>
              </a:rPr>
              <a:t>е</a:t>
            </a:r>
            <a:r>
              <a:rPr lang="ru-RU" sz="1100" b="1" dirty="0" smtClean="0">
                <a:solidFill>
                  <a:srgbClr val="006600"/>
                </a:solidFill>
              </a:rPr>
              <a:t> удобства и доступности  финансовых услуг, в частности, в сферах </a:t>
            </a:r>
            <a:endParaRPr lang="ru-RU" sz="1100" b="1" dirty="0">
              <a:solidFill>
                <a:srgbClr val="0066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888" y="843558"/>
            <a:ext cx="1656184" cy="243453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ФинТех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6529" y="1607340"/>
            <a:ext cx="1491550" cy="6403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 smtClean="0">
                <a:solidFill>
                  <a:srgbClr val="006600"/>
                </a:solidFill>
              </a:rPr>
              <a:t>Банковское обслуживание </a:t>
            </a:r>
            <a:endParaRPr lang="ru-RU" sz="1200" dirty="0">
              <a:solidFill>
                <a:srgbClr val="0066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6529" y="3075806"/>
            <a:ext cx="1476164" cy="2707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 smtClean="0">
                <a:solidFill>
                  <a:srgbClr val="006600"/>
                </a:solidFill>
              </a:rPr>
              <a:t>Краудфандинг</a:t>
            </a:r>
            <a:endParaRPr lang="ru-RU" sz="1200" dirty="0">
              <a:solidFill>
                <a:srgbClr val="0066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8636" y="2339755"/>
            <a:ext cx="1224136" cy="61887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>
                <a:solidFill>
                  <a:srgbClr val="006600"/>
                </a:solidFill>
              </a:rPr>
              <a:t>К</a:t>
            </a:r>
            <a:r>
              <a:rPr lang="ru-RU" sz="1200" dirty="0" smtClean="0">
                <a:solidFill>
                  <a:srgbClr val="006600"/>
                </a:solidFill>
              </a:rPr>
              <a:t>редитование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25" name="Прямая со стрелкой 24"/>
          <p:cNvCxnSpPr>
            <a:stCxn id="14" idx="2"/>
            <a:endCxn id="18" idx="1"/>
          </p:cNvCxnSpPr>
          <p:nvPr/>
        </p:nvCxnSpPr>
        <p:spPr>
          <a:xfrm rot="5400000">
            <a:off x="2333348" y="-347132"/>
            <a:ext cx="597841" cy="3951477"/>
          </a:xfrm>
          <a:prstGeom prst="bentConnector4">
            <a:avLst>
              <a:gd name="adj1" fmla="val 24974"/>
              <a:gd name="adj2" fmla="val 105785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Прямая со стрелкой 24"/>
          <p:cNvCxnSpPr>
            <a:stCxn id="14" idx="2"/>
            <a:endCxn id="22" idx="1"/>
          </p:cNvCxnSpPr>
          <p:nvPr/>
        </p:nvCxnSpPr>
        <p:spPr>
          <a:xfrm rot="5400000">
            <a:off x="1968568" y="9754"/>
            <a:ext cx="1319506" cy="3959370"/>
          </a:xfrm>
          <a:prstGeom prst="bentConnector4">
            <a:avLst>
              <a:gd name="adj1" fmla="val 11312"/>
              <a:gd name="adj2" fmla="val 105774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Прямая со стрелкой 24"/>
          <p:cNvCxnSpPr>
            <a:stCxn id="14" idx="2"/>
            <a:endCxn id="28" idx="0"/>
          </p:cNvCxnSpPr>
          <p:nvPr/>
        </p:nvCxnSpPr>
        <p:spPr>
          <a:xfrm rot="16200000" flipH="1">
            <a:off x="6024986" y="-87295"/>
            <a:ext cx="298387" cy="3132347"/>
          </a:xfrm>
          <a:prstGeom prst="bentConnector3">
            <a:avLst>
              <a:gd name="adj1" fmla="val 50000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6804249" y="1628073"/>
            <a:ext cx="1872208" cy="22923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 smtClean="0">
                <a:solidFill>
                  <a:srgbClr val="006600"/>
                </a:solidFill>
              </a:rPr>
              <a:t>Платежи и переводы</a:t>
            </a:r>
            <a:endParaRPr lang="ru-RU" sz="1200" dirty="0">
              <a:solidFill>
                <a:srgbClr val="0066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04248" y="3363838"/>
            <a:ext cx="1593745" cy="2973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2"/>
                </a:solidFill>
              </a:rPr>
              <a:t>Мобильные платежи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804248" y="3715213"/>
            <a:ext cx="1587521" cy="4755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2"/>
                </a:solidFill>
              </a:rPr>
              <a:t>Платежные агрегаторы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752528" y="2391730"/>
            <a:ext cx="1641600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2"/>
                </a:solidFill>
              </a:rPr>
              <a:t>Электронные кошелки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533994" y="4464208"/>
            <a:ext cx="2016224" cy="2880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>
                <a:solidFill>
                  <a:srgbClr val="006600"/>
                </a:solidFill>
              </a:rPr>
              <a:t>Ведение личных  финансов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69494" y="2653614"/>
            <a:ext cx="1236734" cy="3050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>
                <a:solidFill>
                  <a:srgbClr val="006600"/>
                </a:solidFill>
              </a:rPr>
              <a:t>Инвестиции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69494" y="2218752"/>
            <a:ext cx="1152128" cy="3600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>
                <a:solidFill>
                  <a:srgbClr val="006600"/>
                </a:solidFill>
              </a:rPr>
              <a:t>Трейдинг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6944" y="3458980"/>
            <a:ext cx="1440161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 smtClean="0">
                <a:solidFill>
                  <a:srgbClr val="006600"/>
                </a:solidFill>
              </a:rPr>
              <a:t>Страхование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36" name="Прямая со стрелкой 24"/>
          <p:cNvCxnSpPr>
            <a:stCxn id="52" idx="1"/>
            <a:endCxn id="34" idx="1"/>
          </p:cNvCxnSpPr>
          <p:nvPr/>
        </p:nvCxnSpPr>
        <p:spPr>
          <a:xfrm rot="10800000" flipV="1">
            <a:off x="5069494" y="1909306"/>
            <a:ext cx="6560" cy="489466"/>
          </a:xfrm>
          <a:prstGeom prst="bentConnector3">
            <a:avLst>
              <a:gd name="adj1" fmla="val 3584756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2535157" y="3960152"/>
            <a:ext cx="2015062" cy="4612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>
                <a:solidFill>
                  <a:srgbClr val="006600"/>
                </a:solidFill>
              </a:rPr>
              <a:t>Обучение и финансовая грамотность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53733" y="3921910"/>
            <a:ext cx="1440162" cy="54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 smtClean="0">
                <a:solidFill>
                  <a:srgbClr val="006600"/>
                </a:solidFill>
              </a:rPr>
              <a:t>Связанные услуги</a:t>
            </a:r>
            <a:endParaRPr lang="ru-RU" sz="1200" dirty="0">
              <a:solidFill>
                <a:srgbClr val="0066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33994" y="2321076"/>
            <a:ext cx="1872208" cy="2269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200" dirty="0">
                <a:solidFill>
                  <a:srgbClr val="006600"/>
                </a:solidFill>
              </a:rPr>
              <a:t>P2P </a:t>
            </a:r>
            <a:r>
              <a:rPr lang="ru-RU" sz="1200" dirty="0">
                <a:solidFill>
                  <a:srgbClr val="006600"/>
                </a:solidFill>
              </a:rPr>
              <a:t>кредитование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781780" y="2881681"/>
            <a:ext cx="1616213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2"/>
                </a:solidFill>
              </a:rPr>
              <a:t>Моментальные платежи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27755" y="2607407"/>
            <a:ext cx="1943053" cy="39639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>
                <a:solidFill>
                  <a:srgbClr val="006600"/>
                </a:solidFill>
              </a:rPr>
              <a:t>Микрофинансовые технологии</a:t>
            </a:r>
          </a:p>
        </p:txBody>
      </p:sp>
      <p:cxnSp>
        <p:nvCxnSpPr>
          <p:cNvPr id="42" name="Прямая со стрелкой 24"/>
          <p:cNvCxnSpPr>
            <a:stCxn id="52" idx="1"/>
            <a:endCxn id="33" idx="1"/>
          </p:cNvCxnSpPr>
          <p:nvPr/>
        </p:nvCxnSpPr>
        <p:spPr>
          <a:xfrm rot="10800000" flipV="1">
            <a:off x="5069494" y="1909305"/>
            <a:ext cx="6560" cy="896815"/>
          </a:xfrm>
          <a:prstGeom prst="bentConnector3">
            <a:avLst>
              <a:gd name="adj1" fmla="val 3584756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Прямая со стрелкой 24"/>
          <p:cNvCxnSpPr>
            <a:stCxn id="22" idx="3"/>
            <a:endCxn id="39" idx="1"/>
          </p:cNvCxnSpPr>
          <p:nvPr/>
        </p:nvCxnSpPr>
        <p:spPr>
          <a:xfrm flipV="1">
            <a:off x="1872772" y="2434547"/>
            <a:ext cx="661222" cy="214645"/>
          </a:xfrm>
          <a:prstGeom prst="bentConnector3">
            <a:avLst>
              <a:gd name="adj1" fmla="val 50000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Прямая со стрелкой 24"/>
          <p:cNvCxnSpPr>
            <a:stCxn id="22" idx="3"/>
            <a:endCxn id="41" idx="1"/>
          </p:cNvCxnSpPr>
          <p:nvPr/>
        </p:nvCxnSpPr>
        <p:spPr>
          <a:xfrm>
            <a:off x="1872772" y="2649192"/>
            <a:ext cx="654983" cy="156411"/>
          </a:xfrm>
          <a:prstGeom prst="bentConnector3">
            <a:avLst>
              <a:gd name="adj1" fmla="val 50000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Прямая со стрелкой 24"/>
          <p:cNvCxnSpPr>
            <a:stCxn id="14" idx="2"/>
            <a:endCxn id="21" idx="1"/>
          </p:cNvCxnSpPr>
          <p:nvPr/>
        </p:nvCxnSpPr>
        <p:spPr>
          <a:xfrm rot="5400000">
            <a:off x="1691520" y="294696"/>
            <a:ext cx="1881497" cy="3951477"/>
          </a:xfrm>
          <a:prstGeom prst="bentConnector4">
            <a:avLst>
              <a:gd name="adj1" fmla="val 7911"/>
              <a:gd name="adj2" fmla="val 105785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6732240" y="1926586"/>
            <a:ext cx="1641600" cy="41127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2"/>
                </a:solidFill>
              </a:rPr>
              <a:t>Платежные </a:t>
            </a:r>
            <a:r>
              <a:rPr lang="ru-RU" sz="1200" dirty="0" smtClean="0">
                <a:solidFill>
                  <a:schemeClr val="tx2"/>
                </a:solidFill>
              </a:rPr>
              <a:t>карты и терминалы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33994" y="3651870"/>
            <a:ext cx="2016224" cy="2880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 smtClean="0">
                <a:solidFill>
                  <a:srgbClr val="006600"/>
                </a:solidFill>
              </a:rPr>
              <a:t>Системы лояльности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48" name="Прямая со стрелкой 24"/>
          <p:cNvCxnSpPr>
            <a:stCxn id="38" idx="3"/>
            <a:endCxn id="47" idx="1"/>
          </p:cNvCxnSpPr>
          <p:nvPr/>
        </p:nvCxnSpPr>
        <p:spPr>
          <a:xfrm flipV="1">
            <a:off x="2093895" y="3795886"/>
            <a:ext cx="440099" cy="396776"/>
          </a:xfrm>
          <a:prstGeom prst="bentConnector3">
            <a:avLst>
              <a:gd name="adj1" fmla="val 50000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2535156" y="1945321"/>
            <a:ext cx="1511005" cy="2702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 smtClean="0">
                <a:solidFill>
                  <a:srgbClr val="006600"/>
                </a:solidFill>
              </a:rPr>
              <a:t>Кэш менеджмент</a:t>
            </a:r>
            <a:endParaRPr lang="ru-RU" sz="1200" dirty="0">
              <a:solidFill>
                <a:srgbClr val="006600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33993" y="1653390"/>
            <a:ext cx="1512167" cy="2702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>
                <a:solidFill>
                  <a:srgbClr val="006600"/>
                </a:solidFill>
              </a:rPr>
              <a:t>ДБО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781781" y="4260830"/>
            <a:ext cx="1641600" cy="2880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2"/>
                </a:solidFill>
              </a:rPr>
              <a:t>Платежи с аккаунтов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076054" y="1638554"/>
            <a:ext cx="1440162" cy="54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>
                <a:solidFill>
                  <a:srgbClr val="006600"/>
                </a:solidFill>
              </a:rPr>
              <a:t>Операции на финансовом рынке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715140" y="4641190"/>
            <a:ext cx="1641600" cy="2880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dirty="0" smtClean="0">
                <a:solidFill>
                  <a:srgbClr val="006600"/>
                </a:solidFill>
              </a:rPr>
              <a:t>Криптовалюты</a:t>
            </a:r>
            <a:endParaRPr lang="ru-RU" sz="1200" dirty="0">
              <a:solidFill>
                <a:srgbClr val="006600"/>
              </a:solidFill>
            </a:endParaRPr>
          </a:p>
        </p:txBody>
      </p:sp>
      <p:cxnSp>
        <p:nvCxnSpPr>
          <p:cNvPr id="54" name="Прямая со стрелкой 24"/>
          <p:cNvCxnSpPr>
            <a:stCxn id="14" idx="2"/>
            <a:endCxn id="35" idx="1"/>
          </p:cNvCxnSpPr>
          <p:nvPr/>
        </p:nvCxnSpPr>
        <p:spPr>
          <a:xfrm rot="5400000">
            <a:off x="1472818" y="503812"/>
            <a:ext cx="2309314" cy="3961062"/>
          </a:xfrm>
          <a:prstGeom prst="bentConnector4">
            <a:avLst>
              <a:gd name="adj1" fmla="val 6442"/>
              <a:gd name="adj2" fmla="val 105771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Прямая со стрелкой 24"/>
          <p:cNvCxnSpPr>
            <a:stCxn id="14" idx="2"/>
            <a:endCxn id="38" idx="1"/>
          </p:cNvCxnSpPr>
          <p:nvPr/>
        </p:nvCxnSpPr>
        <p:spPr>
          <a:xfrm rot="5400000">
            <a:off x="1199382" y="784038"/>
            <a:ext cx="2862976" cy="3954273"/>
          </a:xfrm>
          <a:prstGeom prst="bentConnector4">
            <a:avLst>
              <a:gd name="adj1" fmla="val 5219"/>
              <a:gd name="adj2" fmla="val 105781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Прямая со стрелкой 24"/>
          <p:cNvCxnSpPr>
            <a:stCxn id="14" idx="2"/>
            <a:endCxn id="52" idx="0"/>
          </p:cNvCxnSpPr>
          <p:nvPr/>
        </p:nvCxnSpPr>
        <p:spPr>
          <a:xfrm rot="16200000" flipH="1">
            <a:off x="5047636" y="890055"/>
            <a:ext cx="308868" cy="1188129"/>
          </a:xfrm>
          <a:prstGeom prst="bentConnector3">
            <a:avLst>
              <a:gd name="adj1" fmla="val 48300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Прямая со стрелкой 24"/>
          <p:cNvCxnSpPr>
            <a:stCxn id="38" idx="3"/>
            <a:endCxn id="37" idx="1"/>
          </p:cNvCxnSpPr>
          <p:nvPr/>
        </p:nvCxnSpPr>
        <p:spPr>
          <a:xfrm flipV="1">
            <a:off x="2093895" y="4190781"/>
            <a:ext cx="441262" cy="1881"/>
          </a:xfrm>
          <a:prstGeom prst="bentConnector3">
            <a:avLst>
              <a:gd name="adj1" fmla="val 50000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Прямая со стрелкой 24"/>
          <p:cNvCxnSpPr>
            <a:stCxn id="38" idx="3"/>
            <a:endCxn id="32" idx="1"/>
          </p:cNvCxnSpPr>
          <p:nvPr/>
        </p:nvCxnSpPr>
        <p:spPr>
          <a:xfrm>
            <a:off x="2093895" y="4192662"/>
            <a:ext cx="440099" cy="415562"/>
          </a:xfrm>
          <a:prstGeom prst="bentConnector3">
            <a:avLst>
              <a:gd name="adj1" fmla="val 50000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Прямая со стрелкой 24"/>
          <p:cNvCxnSpPr>
            <a:stCxn id="28" idx="3"/>
            <a:endCxn id="46" idx="3"/>
          </p:cNvCxnSpPr>
          <p:nvPr/>
        </p:nvCxnSpPr>
        <p:spPr>
          <a:xfrm flipH="1">
            <a:off x="8373840" y="1742690"/>
            <a:ext cx="302617" cy="389533"/>
          </a:xfrm>
          <a:prstGeom prst="bentConnector3">
            <a:avLst>
              <a:gd name="adj1" fmla="val -75541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Прямая со стрелкой 24"/>
          <p:cNvCxnSpPr>
            <a:stCxn id="28" idx="3"/>
            <a:endCxn id="31" idx="3"/>
          </p:cNvCxnSpPr>
          <p:nvPr/>
        </p:nvCxnSpPr>
        <p:spPr>
          <a:xfrm flipH="1">
            <a:off x="8394128" y="1742690"/>
            <a:ext cx="282329" cy="865064"/>
          </a:xfrm>
          <a:prstGeom prst="bentConnector3">
            <a:avLst>
              <a:gd name="adj1" fmla="val -80969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Прямая со стрелкой 24"/>
          <p:cNvCxnSpPr>
            <a:stCxn id="52" idx="1"/>
            <a:endCxn id="53" idx="1"/>
          </p:cNvCxnSpPr>
          <p:nvPr/>
        </p:nvCxnSpPr>
        <p:spPr>
          <a:xfrm rot="10800000" flipH="1" flipV="1">
            <a:off x="5076054" y="1909306"/>
            <a:ext cx="1639086" cy="2875900"/>
          </a:xfrm>
          <a:prstGeom prst="bentConnector3">
            <a:avLst>
              <a:gd name="adj1" fmla="val -13947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Прямая со стрелкой 24"/>
          <p:cNvCxnSpPr>
            <a:stCxn id="28" idx="3"/>
            <a:endCxn id="53" idx="3"/>
          </p:cNvCxnSpPr>
          <p:nvPr/>
        </p:nvCxnSpPr>
        <p:spPr>
          <a:xfrm flipH="1">
            <a:off x="8356740" y="1742690"/>
            <a:ext cx="319717" cy="3042516"/>
          </a:xfrm>
          <a:prstGeom prst="bentConnector3">
            <a:avLst>
              <a:gd name="adj1" fmla="val -71501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Прямая со стрелкой 24"/>
          <p:cNvCxnSpPr>
            <a:stCxn id="28" idx="3"/>
            <a:endCxn id="40" idx="3"/>
          </p:cNvCxnSpPr>
          <p:nvPr/>
        </p:nvCxnSpPr>
        <p:spPr>
          <a:xfrm flipH="1">
            <a:off x="8397993" y="1742690"/>
            <a:ext cx="278464" cy="1355015"/>
          </a:xfrm>
          <a:prstGeom prst="bentConnector3">
            <a:avLst>
              <a:gd name="adj1" fmla="val -82093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4" name="Прямая со стрелкой 24"/>
          <p:cNvCxnSpPr>
            <a:stCxn id="28" idx="3"/>
            <a:endCxn id="29" idx="3"/>
          </p:cNvCxnSpPr>
          <p:nvPr/>
        </p:nvCxnSpPr>
        <p:spPr>
          <a:xfrm flipH="1">
            <a:off x="8397993" y="1742690"/>
            <a:ext cx="278464" cy="1769821"/>
          </a:xfrm>
          <a:prstGeom prst="bentConnector3">
            <a:avLst>
              <a:gd name="adj1" fmla="val -82093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Прямая со стрелкой 24"/>
          <p:cNvCxnSpPr>
            <a:stCxn id="28" idx="3"/>
            <a:endCxn id="30" idx="3"/>
          </p:cNvCxnSpPr>
          <p:nvPr/>
        </p:nvCxnSpPr>
        <p:spPr>
          <a:xfrm flipH="1">
            <a:off x="8391769" y="1742690"/>
            <a:ext cx="284688" cy="2210307"/>
          </a:xfrm>
          <a:prstGeom prst="bentConnector3">
            <a:avLst>
              <a:gd name="adj1" fmla="val -80298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6" name="Прямая со стрелкой 24"/>
          <p:cNvCxnSpPr>
            <a:stCxn id="28" idx="3"/>
            <a:endCxn id="51" idx="3"/>
          </p:cNvCxnSpPr>
          <p:nvPr/>
        </p:nvCxnSpPr>
        <p:spPr>
          <a:xfrm flipH="1">
            <a:off x="8423381" y="1742690"/>
            <a:ext cx="253076" cy="2662156"/>
          </a:xfrm>
          <a:prstGeom prst="bentConnector3">
            <a:avLst>
              <a:gd name="adj1" fmla="val -90329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Прямая со стрелкой 24"/>
          <p:cNvCxnSpPr>
            <a:stCxn id="18" idx="3"/>
            <a:endCxn id="49" idx="1"/>
          </p:cNvCxnSpPr>
          <p:nvPr/>
        </p:nvCxnSpPr>
        <p:spPr>
          <a:xfrm>
            <a:off x="2148079" y="1927527"/>
            <a:ext cx="387077" cy="152938"/>
          </a:xfrm>
          <a:prstGeom prst="bentConnector3">
            <a:avLst>
              <a:gd name="adj1" fmla="val 50000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8" name="Прямая со стрелкой 24"/>
          <p:cNvCxnSpPr>
            <a:stCxn id="18" idx="3"/>
            <a:endCxn id="50" idx="1"/>
          </p:cNvCxnSpPr>
          <p:nvPr/>
        </p:nvCxnSpPr>
        <p:spPr>
          <a:xfrm flipV="1">
            <a:off x="2148079" y="1788534"/>
            <a:ext cx="385914" cy="138993"/>
          </a:xfrm>
          <a:prstGeom prst="bentConnector3">
            <a:avLst>
              <a:gd name="adj1" fmla="val 50000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006600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="" xmlns:p14="http://schemas.microsoft.com/office/powerpoint/2010/main" val="30805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Удаленное </a:t>
            </a:r>
            <a:r>
              <a:rPr lang="ru-RU" dirty="0" smtClean="0"/>
              <a:t>обслуживание – </a:t>
            </a:r>
            <a:r>
              <a:rPr dirty="0" err="1" smtClean="0"/>
              <a:t>основа</a:t>
            </a:r>
            <a:r>
              <a:rPr dirty="0" smtClean="0"/>
              <a:t> </a:t>
            </a:r>
            <a:r>
              <a:rPr dirty="0" err="1" smtClean="0"/>
              <a:t>Финтеха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  <a:ln>
            <a:noFill/>
          </a:ln>
        </p:spPr>
        <p:txBody>
          <a:bodyPr/>
          <a:lstStyle/>
          <a:p>
            <a:fld id="{E3F3FD2E-8AC3-4409-891B-9DAF6FBB6B7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8537" y="998180"/>
            <a:ext cx="2403302" cy="6403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Цифровая </a:t>
            </a:r>
            <a:r>
              <a:rPr lang="ru-RU" sz="1400" dirty="0" smtClean="0">
                <a:solidFill>
                  <a:schemeClr val="tx1"/>
                </a:solidFill>
              </a:rPr>
              <a:t>повестка ЕАЭС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7831" y="2235393"/>
            <a:ext cx="2404008" cy="51493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Финансовая доступность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9912" y="1834410"/>
            <a:ext cx="2376264" cy="541504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Расширение каналов продаж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79912" y="2606310"/>
            <a:ext cx="1951508" cy="541504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Конкуренция на рынке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7830" y="3840412"/>
            <a:ext cx="2404009" cy="54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Безопасность в условиях цифровой экономики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70560" y="3470406"/>
            <a:ext cx="2721720" cy="541504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ПОДиФТ и расследование преступлений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70560" y="4128276"/>
            <a:ext cx="1641600" cy="541504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Антифрод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24"/>
          <p:cNvCxnSpPr>
            <a:stCxn id="11" idx="3"/>
            <a:endCxn id="12" idx="1"/>
          </p:cNvCxnSpPr>
          <p:nvPr/>
        </p:nvCxnSpPr>
        <p:spPr>
          <a:xfrm flipV="1">
            <a:off x="3131839" y="2105162"/>
            <a:ext cx="648073" cy="387698"/>
          </a:xfrm>
          <a:prstGeom prst="bentConnector3">
            <a:avLst>
              <a:gd name="adj1" fmla="val 50000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4"/>
          <p:cNvCxnSpPr>
            <a:stCxn id="11" idx="3"/>
            <a:endCxn id="14" idx="1"/>
          </p:cNvCxnSpPr>
          <p:nvPr/>
        </p:nvCxnSpPr>
        <p:spPr>
          <a:xfrm>
            <a:off x="3131839" y="2492860"/>
            <a:ext cx="648073" cy="384202"/>
          </a:xfrm>
          <a:prstGeom prst="bentConnector3">
            <a:avLst>
              <a:gd name="adj1" fmla="val 50000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4"/>
          <p:cNvCxnSpPr>
            <a:stCxn id="16" idx="3"/>
            <a:endCxn id="18" idx="1"/>
          </p:cNvCxnSpPr>
          <p:nvPr/>
        </p:nvCxnSpPr>
        <p:spPr>
          <a:xfrm flipV="1">
            <a:off x="3131839" y="3741158"/>
            <a:ext cx="1238721" cy="370006"/>
          </a:xfrm>
          <a:prstGeom prst="bentConnector3">
            <a:avLst>
              <a:gd name="adj1" fmla="val 50000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4"/>
          <p:cNvCxnSpPr>
            <a:stCxn id="16" idx="3"/>
            <a:endCxn id="19" idx="1"/>
          </p:cNvCxnSpPr>
          <p:nvPr/>
        </p:nvCxnSpPr>
        <p:spPr>
          <a:xfrm>
            <a:off x="3131839" y="4111164"/>
            <a:ext cx="1238721" cy="287864"/>
          </a:xfrm>
          <a:prstGeom prst="bentConnector3">
            <a:avLst>
              <a:gd name="adj1" fmla="val 50000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7092280" y="2549585"/>
            <a:ext cx="1872208" cy="200742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Внутрироссийская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092280" y="2859634"/>
            <a:ext cx="1872208" cy="270752"/>
          </a:xfrm>
          <a:prstGeom prst="round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 err="1">
                <a:solidFill>
                  <a:schemeClr val="tx1"/>
                </a:solidFill>
              </a:rPr>
              <a:t>Межюрисдикционная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36" name="Прямая со стрелкой 24"/>
          <p:cNvCxnSpPr>
            <a:stCxn id="14" idx="3"/>
            <a:endCxn id="34" idx="1"/>
          </p:cNvCxnSpPr>
          <p:nvPr/>
        </p:nvCxnSpPr>
        <p:spPr>
          <a:xfrm flipV="1">
            <a:off x="5731420" y="2649956"/>
            <a:ext cx="1360860" cy="227106"/>
          </a:xfrm>
          <a:prstGeom prst="bentConnector3">
            <a:avLst>
              <a:gd name="adj1" fmla="val 50000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24"/>
          <p:cNvCxnSpPr>
            <a:stCxn id="14" idx="3"/>
            <a:endCxn id="35" idx="1"/>
          </p:cNvCxnSpPr>
          <p:nvPr/>
        </p:nvCxnSpPr>
        <p:spPr>
          <a:xfrm>
            <a:off x="5731420" y="2877062"/>
            <a:ext cx="1360860" cy="117948"/>
          </a:xfrm>
          <a:prstGeom prst="bentConnector3">
            <a:avLst>
              <a:gd name="adj1" fmla="val 50000"/>
            </a:avLst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57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сотрудничества в сфере ИБ </a:t>
            </a:r>
            <a:r>
              <a:rPr lang="ru-RU" dirty="0" err="1" smtClean="0"/>
              <a:t>финтеха</a:t>
            </a:r>
            <a:r>
              <a:rPr lang="ru-RU" dirty="0" smtClean="0"/>
              <a:t> на пространстве ЕАЭС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785800"/>
            <a:ext cx="3643338" cy="9286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Формирование единого платежного пространства при том, что надежность системы определяется ее самым слабым звеном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89566" y="3388574"/>
            <a:ext cx="2386124" cy="11120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Удаленное обслуживание и «стирание физических границ»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2874899" y="2047922"/>
            <a:ext cx="3124088" cy="1848046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Ф</a:t>
            </a:r>
            <a:r>
              <a:rPr lang="ru-RU" sz="1600" b="1" dirty="0" smtClean="0">
                <a:solidFill>
                  <a:srgbClr val="006600"/>
                </a:solidFill>
              </a:rPr>
              <a:t>акторы сотрудничества в сфере информационной безопасности </a:t>
            </a:r>
            <a:r>
              <a:rPr lang="ru-RU" sz="1600" b="1" dirty="0" err="1" smtClean="0">
                <a:solidFill>
                  <a:srgbClr val="006600"/>
                </a:solidFill>
              </a:rPr>
              <a:t>финтеха</a:t>
            </a:r>
            <a:r>
              <a:rPr lang="ru-RU" sz="1600" b="1" dirty="0" smtClean="0">
                <a:solidFill>
                  <a:srgbClr val="006600"/>
                </a:solidFill>
              </a:rPr>
              <a:t> на пространстве ЕАЭС</a:t>
            </a:r>
            <a:endParaRPr lang="ru-RU" sz="1300" dirty="0">
              <a:solidFill>
                <a:srgbClr val="006600"/>
              </a:solidFill>
            </a:endParaRPr>
          </a:p>
        </p:txBody>
      </p:sp>
      <p:cxnSp>
        <p:nvCxnSpPr>
          <p:cNvPr id="19" name="Прямая со стрелкой 24"/>
          <p:cNvCxnSpPr>
            <a:endCxn id="11" idx="2"/>
          </p:cNvCxnSpPr>
          <p:nvPr/>
        </p:nvCxnSpPr>
        <p:spPr>
          <a:xfrm rot="5400000" flipH="1" flipV="1">
            <a:off x="4297415" y="1880499"/>
            <a:ext cx="333433" cy="1424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24"/>
          <p:cNvCxnSpPr>
            <a:endCxn id="23" idx="1"/>
          </p:cNvCxnSpPr>
          <p:nvPr/>
        </p:nvCxnSpPr>
        <p:spPr>
          <a:xfrm flipV="1">
            <a:off x="5796136" y="1787534"/>
            <a:ext cx="663754" cy="72685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459890" y="1375287"/>
            <a:ext cx="2527996" cy="8244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Тесные исторические и экономические связи на </a:t>
            </a:r>
            <a:r>
              <a:rPr lang="ru-RU" sz="1400" dirty="0" err="1" smtClean="0">
                <a:solidFill>
                  <a:schemeClr val="tx1"/>
                </a:solidFill>
              </a:rPr>
              <a:t>микроуровне</a:t>
            </a:r>
            <a:r>
              <a:rPr lang="ru-RU" sz="1400" dirty="0" smtClean="0">
                <a:solidFill>
                  <a:schemeClr val="tx1"/>
                </a:solidFill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</a:rPr>
              <a:t>макроуровне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4"/>
          <p:cNvCxnSpPr>
            <a:endCxn id="12" idx="1"/>
          </p:cNvCxnSpPr>
          <p:nvPr/>
        </p:nvCxnSpPr>
        <p:spPr>
          <a:xfrm>
            <a:off x="5786446" y="3515658"/>
            <a:ext cx="703120" cy="428917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42844" y="3515658"/>
            <a:ext cx="2527996" cy="8244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Регуляторный арбитраж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91" y="1729709"/>
            <a:ext cx="2527996" cy="7143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Расширение трансграничного мошенничества средствами «социальной инженерии»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4"/>
          <p:cNvCxnSpPr>
            <a:endCxn id="25" idx="3"/>
          </p:cNvCxnSpPr>
          <p:nvPr/>
        </p:nvCxnSpPr>
        <p:spPr>
          <a:xfrm rot="16200000" flipV="1">
            <a:off x="2586543" y="2093443"/>
            <a:ext cx="473992" cy="460904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24"/>
          <p:cNvCxnSpPr>
            <a:endCxn id="21" idx="3"/>
          </p:cNvCxnSpPr>
          <p:nvPr/>
        </p:nvCxnSpPr>
        <p:spPr>
          <a:xfrm rot="10800000" flipV="1">
            <a:off x="2670840" y="3587097"/>
            <a:ext cx="472400" cy="340807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2928926" y="4286263"/>
            <a:ext cx="2857520" cy="7143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Риски информационной безопасности одни из ключевых рисков финансовой стабильности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44" name="Прямая со стрелкой 24"/>
          <p:cNvCxnSpPr/>
          <p:nvPr/>
        </p:nvCxnSpPr>
        <p:spPr>
          <a:xfrm rot="5400000">
            <a:off x="4179091" y="4107667"/>
            <a:ext cx="357190" cy="1588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685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Информационная безопасность и противодействие </a:t>
            </a:r>
            <a:r>
              <a:rPr lang="ru-RU" dirty="0" smtClean="0"/>
              <a:t>мошенникам в ЕС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615020" y="4803997"/>
            <a:ext cx="494254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857238"/>
            <a:ext cx="8286808" cy="40119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844" y="4857766"/>
            <a:ext cx="46622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https://ec.europa.eu/digital-single-market/en/cyber-security</a:t>
            </a:r>
          </a:p>
        </p:txBody>
      </p:sp>
    </p:spTree>
    <p:extLst>
      <p:ext uri="{BB962C8B-B14F-4D97-AF65-F5344CB8AC3E}">
        <p14:creationId xmlns:p14="http://schemas.microsoft.com/office/powerpoint/2010/main" xmlns="" val="16390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национальных регуляторов в сфере информационной безопасности на примере </a:t>
            </a:r>
            <a:r>
              <a:rPr dirty="0" err="1" smtClean="0"/>
              <a:t>России</a:t>
            </a:r>
            <a:r>
              <a:rPr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87824" y="1064965"/>
            <a:ext cx="2808312" cy="6561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Создание систем реагирования на </a:t>
            </a:r>
            <a:r>
              <a:rPr lang="ru-RU" sz="1400" dirty="0" err="1" smtClean="0">
                <a:solidFill>
                  <a:schemeClr val="tx1"/>
                </a:solidFill>
              </a:rPr>
              <a:t>киберугрозы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89566" y="3531450"/>
            <a:ext cx="2386124" cy="11120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Заключение двусторонних соглашений по информационной безопасности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2874899" y="2190798"/>
            <a:ext cx="3124088" cy="1848046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Действия национальных регуляторов</a:t>
            </a:r>
            <a:endParaRPr lang="ru-RU" sz="1300" dirty="0">
              <a:solidFill>
                <a:srgbClr val="006600"/>
              </a:solidFill>
            </a:endParaRPr>
          </a:p>
        </p:txBody>
      </p:sp>
      <p:cxnSp>
        <p:nvCxnSpPr>
          <p:cNvPr id="19" name="Прямая со стрелкой 24"/>
          <p:cNvCxnSpPr>
            <a:endCxn id="11" idx="2"/>
          </p:cNvCxnSpPr>
          <p:nvPr/>
        </p:nvCxnSpPr>
        <p:spPr>
          <a:xfrm flipV="1">
            <a:off x="4391980" y="1721158"/>
            <a:ext cx="0" cy="469640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24"/>
          <p:cNvCxnSpPr>
            <a:endCxn id="23" idx="1"/>
          </p:cNvCxnSpPr>
          <p:nvPr/>
        </p:nvCxnSpPr>
        <p:spPr>
          <a:xfrm flipV="1">
            <a:off x="5796136" y="1930410"/>
            <a:ext cx="663754" cy="72685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459890" y="1518163"/>
            <a:ext cx="2527996" cy="8244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Создание механизмов противодействия </a:t>
            </a:r>
            <a:r>
              <a:rPr lang="ru-RU" sz="1400" dirty="0" smtClean="0">
                <a:solidFill>
                  <a:schemeClr val="tx1"/>
                </a:solidFill>
              </a:rPr>
              <a:t>мошенникам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4"/>
          <p:cNvCxnSpPr>
            <a:endCxn id="12" idx="1"/>
          </p:cNvCxnSpPr>
          <p:nvPr/>
        </p:nvCxnSpPr>
        <p:spPr>
          <a:xfrm>
            <a:off x="5786446" y="3658534"/>
            <a:ext cx="703120" cy="428917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65091" y="3557738"/>
            <a:ext cx="2527996" cy="8244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Развитие профессиональных квалификаций в сфере ИБ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91" y="1872585"/>
            <a:ext cx="2527996" cy="7143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Стандартизация в сфере ИБ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4"/>
          <p:cNvCxnSpPr>
            <a:endCxn id="25" idx="3"/>
          </p:cNvCxnSpPr>
          <p:nvPr/>
        </p:nvCxnSpPr>
        <p:spPr>
          <a:xfrm rot="16200000" flipV="1">
            <a:off x="2586543" y="2236319"/>
            <a:ext cx="473992" cy="460904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24"/>
          <p:cNvCxnSpPr>
            <a:endCxn id="22" idx="3"/>
          </p:cNvCxnSpPr>
          <p:nvPr/>
        </p:nvCxnSpPr>
        <p:spPr>
          <a:xfrm flipH="1">
            <a:off x="2593087" y="3662490"/>
            <a:ext cx="490579" cy="307495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685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Направления сотрудничества в сфере ИБ </a:t>
            </a:r>
            <a:r>
              <a:rPr lang="ru-RU" dirty="0" err="1" smtClean="0"/>
              <a:t>финтеха</a:t>
            </a:r>
            <a:r>
              <a:rPr lang="ru-RU" dirty="0" smtClean="0"/>
              <a:t> в ЕАЭС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87824" y="835437"/>
            <a:ext cx="2808312" cy="6561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Создание наднациональных центров реагирования на </a:t>
            </a:r>
            <a:r>
              <a:rPr lang="ru-RU" sz="1400" dirty="0" err="1" smtClean="0">
                <a:solidFill>
                  <a:schemeClr val="tx1"/>
                </a:solidFill>
              </a:rPr>
              <a:t>киберугрозы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89566" y="3301922"/>
            <a:ext cx="2386124" cy="11120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Создание систем пресечения деятельности мошенников и возврата средств полученных ими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2874899" y="1961270"/>
            <a:ext cx="3124088" cy="1848046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Направления сотрудничества в сфере ИБ в ЕАЭС</a:t>
            </a:r>
            <a:endParaRPr lang="ru-RU" sz="1300" dirty="0">
              <a:solidFill>
                <a:srgbClr val="006600"/>
              </a:solidFill>
            </a:endParaRPr>
          </a:p>
        </p:txBody>
      </p:sp>
      <p:cxnSp>
        <p:nvCxnSpPr>
          <p:cNvPr id="19" name="Прямая со стрелкой 24"/>
          <p:cNvCxnSpPr>
            <a:endCxn id="11" idx="2"/>
          </p:cNvCxnSpPr>
          <p:nvPr/>
        </p:nvCxnSpPr>
        <p:spPr>
          <a:xfrm flipV="1">
            <a:off x="4391980" y="1491630"/>
            <a:ext cx="0" cy="469640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24"/>
          <p:cNvCxnSpPr>
            <a:endCxn id="23" idx="1"/>
          </p:cNvCxnSpPr>
          <p:nvPr/>
        </p:nvCxnSpPr>
        <p:spPr>
          <a:xfrm rot="5400000" flipH="1" flipV="1">
            <a:off x="5771392" y="1739238"/>
            <a:ext cx="713242" cy="663754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459890" y="1071552"/>
            <a:ext cx="2527996" cy="128588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Создание систем превентивного выявления и предупреждения мошенничества на наднациональном уровне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4"/>
          <p:cNvCxnSpPr>
            <a:endCxn id="12" idx="1"/>
          </p:cNvCxnSpPr>
          <p:nvPr/>
        </p:nvCxnSpPr>
        <p:spPr>
          <a:xfrm>
            <a:off x="5786446" y="3429006"/>
            <a:ext cx="703120" cy="428917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2857488" y="4170425"/>
            <a:ext cx="3071834" cy="8244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Гармонизация регулирования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5178" y="3143254"/>
            <a:ext cx="2527996" cy="11430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Развитие наднациональной системы развития профессиональных компетенций в сфере ИБ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91" y="1357304"/>
            <a:ext cx="2527996" cy="12858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Наднациональная </a:t>
            </a:r>
            <a:r>
              <a:rPr lang="ru-RU" sz="1400" dirty="0" smtClean="0">
                <a:solidFill>
                  <a:schemeClr val="tx1"/>
                </a:solidFill>
              </a:rPr>
              <a:t>стандартизация в сфере ИБ, в том числе наднациональной системы аудита в сфере ИБ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4"/>
          <p:cNvCxnSpPr>
            <a:endCxn id="25" idx="3"/>
          </p:cNvCxnSpPr>
          <p:nvPr/>
        </p:nvCxnSpPr>
        <p:spPr>
          <a:xfrm rot="16200000" flipV="1">
            <a:off x="2586543" y="2006790"/>
            <a:ext cx="473994" cy="460905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24"/>
          <p:cNvCxnSpPr>
            <a:endCxn id="22" idx="3"/>
          </p:cNvCxnSpPr>
          <p:nvPr/>
        </p:nvCxnSpPr>
        <p:spPr>
          <a:xfrm rot="10800000" flipV="1">
            <a:off x="2643174" y="3432960"/>
            <a:ext cx="490580" cy="281798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24"/>
          <p:cNvCxnSpPr>
            <a:endCxn id="21" idx="0"/>
          </p:cNvCxnSpPr>
          <p:nvPr/>
        </p:nvCxnSpPr>
        <p:spPr>
          <a:xfrm rot="5400000">
            <a:off x="4233163" y="4007751"/>
            <a:ext cx="322916" cy="2432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685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</a:t>
            </a:r>
            <a:r>
              <a:rPr dirty="0" err="1" smtClean="0"/>
              <a:t>ормативная</a:t>
            </a:r>
            <a:r>
              <a:rPr dirty="0" smtClean="0"/>
              <a:t> </a:t>
            </a:r>
            <a:r>
              <a:rPr dirty="0" err="1" smtClean="0"/>
              <a:t>основа</a:t>
            </a:r>
            <a:r>
              <a:rPr dirty="0" smtClean="0"/>
              <a:t> </a:t>
            </a:r>
            <a:r>
              <a:rPr dirty="0" err="1" smtClean="0"/>
              <a:t>для</a:t>
            </a:r>
            <a:r>
              <a:rPr dirty="0" smtClean="0"/>
              <a:t> </a:t>
            </a:r>
            <a:r>
              <a:rPr dirty="0" err="1" smtClean="0"/>
              <a:t>развития</a:t>
            </a:r>
            <a:r>
              <a:rPr dirty="0" smtClean="0"/>
              <a:t> </a:t>
            </a:r>
            <a:r>
              <a:rPr dirty="0" err="1" smtClean="0"/>
              <a:t>сотрудничества</a:t>
            </a:r>
            <a:r>
              <a:rPr dirty="0" smtClean="0"/>
              <a:t> в </a:t>
            </a:r>
            <a:r>
              <a:rPr dirty="0" err="1" smtClean="0"/>
              <a:t>сфере</a:t>
            </a:r>
            <a:r>
              <a:rPr dirty="0" smtClean="0"/>
              <a:t> ИБ </a:t>
            </a:r>
            <a:r>
              <a:rPr dirty="0" err="1" smtClean="0"/>
              <a:t>финтеха</a:t>
            </a:r>
            <a:r>
              <a:rPr dirty="0" smtClean="0"/>
              <a:t> </a:t>
            </a:r>
            <a:r>
              <a:rPr dirty="0" err="1" smtClean="0"/>
              <a:t>на</a:t>
            </a:r>
            <a:r>
              <a:rPr dirty="0" smtClean="0"/>
              <a:t> </a:t>
            </a:r>
            <a:r>
              <a:rPr dirty="0" err="1" smtClean="0"/>
              <a:t>пространстве</a:t>
            </a:r>
            <a:r>
              <a:rPr dirty="0" smtClean="0"/>
              <a:t> ЕАЭС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748464" y="4803997"/>
            <a:ext cx="360809" cy="263649"/>
          </a:xfrm>
        </p:spPr>
        <p:txBody>
          <a:bodyPr/>
          <a:lstStyle/>
          <a:p>
            <a:fld id="{E3F3FD2E-8AC3-4409-891B-9DAF6FBB6B7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87824" y="835437"/>
            <a:ext cx="2808312" cy="6561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Интеграция ИС в сфере ИБ на </a:t>
            </a:r>
            <a:r>
              <a:rPr lang="ru-RU" sz="1400" dirty="0" err="1" smtClean="0">
                <a:solidFill>
                  <a:schemeClr val="tx1"/>
                </a:solidFill>
              </a:rPr>
              <a:t>фин</a:t>
            </a:r>
            <a:r>
              <a:rPr lang="ru-RU" sz="1400" dirty="0" smtClean="0">
                <a:solidFill>
                  <a:schemeClr val="tx1"/>
                </a:solidFill>
              </a:rPr>
              <a:t> рынках (</a:t>
            </a:r>
            <a:r>
              <a:rPr lang="ru-RU" sz="1400" dirty="0" err="1" smtClean="0">
                <a:solidFill>
                  <a:schemeClr val="tx1"/>
                </a:solidFill>
              </a:rPr>
              <a:t>пп</a:t>
            </a:r>
            <a:r>
              <a:rPr lang="ru-RU" sz="1400" dirty="0" smtClean="0">
                <a:solidFill>
                  <a:schemeClr val="tx1"/>
                </a:solidFill>
              </a:rPr>
              <a:t>. 11 п. 3, </a:t>
            </a:r>
            <a:r>
              <a:rPr lang="ru-RU" sz="1400" dirty="0" err="1" smtClean="0">
                <a:solidFill>
                  <a:schemeClr val="tx1"/>
                </a:solidFill>
              </a:rPr>
              <a:t>пп</a:t>
            </a:r>
            <a:r>
              <a:rPr lang="ru-RU" sz="1400" dirty="0" smtClean="0">
                <a:solidFill>
                  <a:schemeClr val="tx1"/>
                </a:solidFill>
              </a:rPr>
              <a:t>. 3 п.4 Пр. 3)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72264" y="2500312"/>
            <a:ext cx="2386124" cy="78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Создание общей инфраструктуры ЭДО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</a:rPr>
              <a:t>пп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6 </a:t>
            </a:r>
            <a:r>
              <a:rPr lang="ru-RU" sz="1400" dirty="0" smtClean="0">
                <a:solidFill>
                  <a:schemeClr val="tx1"/>
                </a:solidFill>
              </a:rPr>
              <a:t>п.4 Пр. 3)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2874899" y="1961270"/>
            <a:ext cx="3124088" cy="1848046"/>
          </a:xfrm>
          <a:prstGeom prst="hexagon">
            <a:avLst/>
          </a:prstGeom>
          <a:solidFill>
            <a:schemeClr val="bg1"/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Нормативная основа для развития сотрудничества в сфере ИБ в </a:t>
            </a:r>
            <a:r>
              <a:rPr lang="ru-RU" sz="1600" b="1" dirty="0" err="1" smtClean="0">
                <a:solidFill>
                  <a:srgbClr val="006600"/>
                </a:solidFill>
              </a:rPr>
              <a:t>финтехе</a:t>
            </a:r>
            <a:endParaRPr lang="ru-RU" sz="1600" b="1" dirty="0" smtClean="0">
              <a:solidFill>
                <a:srgbClr val="00660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(ст. 23 Договора, Приложения №3)</a:t>
            </a:r>
            <a:endParaRPr lang="ru-RU" sz="1300" dirty="0">
              <a:solidFill>
                <a:srgbClr val="006600"/>
              </a:solidFill>
            </a:endParaRPr>
          </a:p>
        </p:txBody>
      </p:sp>
      <p:cxnSp>
        <p:nvCxnSpPr>
          <p:cNvPr id="19" name="Прямая со стрелкой 24"/>
          <p:cNvCxnSpPr>
            <a:endCxn id="11" idx="2"/>
          </p:cNvCxnSpPr>
          <p:nvPr/>
        </p:nvCxnSpPr>
        <p:spPr>
          <a:xfrm flipV="1">
            <a:off x="4391980" y="1491630"/>
            <a:ext cx="0" cy="469640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24"/>
          <p:cNvCxnSpPr>
            <a:endCxn id="23" idx="1"/>
          </p:cNvCxnSpPr>
          <p:nvPr/>
        </p:nvCxnSpPr>
        <p:spPr>
          <a:xfrm flipV="1">
            <a:off x="5715008" y="1680160"/>
            <a:ext cx="744882" cy="67727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459890" y="1145759"/>
            <a:ext cx="2527996" cy="106880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Обеспечение информационного взаимодействия </a:t>
            </a:r>
            <a:r>
              <a:rPr lang="ru-RU" sz="1400" dirty="0" smtClean="0">
                <a:solidFill>
                  <a:schemeClr val="tx1"/>
                </a:solidFill>
              </a:rPr>
              <a:t>между государствами-членами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</a:rPr>
              <a:t>пп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4 </a:t>
            </a:r>
            <a:r>
              <a:rPr lang="ru-RU" sz="1400" dirty="0" smtClean="0">
                <a:solidFill>
                  <a:schemeClr val="tx1"/>
                </a:solidFill>
              </a:rPr>
              <a:t>п.4 Пр. 3)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4"/>
          <p:cNvCxnSpPr>
            <a:stCxn id="17" idx="0"/>
            <a:endCxn id="12" idx="1"/>
          </p:cNvCxnSpPr>
          <p:nvPr/>
        </p:nvCxnSpPr>
        <p:spPr>
          <a:xfrm>
            <a:off x="5998987" y="2885293"/>
            <a:ext cx="573277" cy="7928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214414" y="4143386"/>
            <a:ext cx="2928958" cy="8572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Формирование трансграничного пространства доверия, как </a:t>
            </a:r>
            <a:r>
              <a:rPr lang="ru-RU" sz="1400" dirty="0" smtClean="0">
                <a:solidFill>
                  <a:schemeClr val="tx1"/>
                </a:solidFill>
              </a:rPr>
              <a:t>основа сотрудничества (</a:t>
            </a:r>
            <a:r>
              <a:rPr lang="ru-RU" sz="1400" dirty="0" smtClean="0">
                <a:solidFill>
                  <a:schemeClr val="tx1"/>
                </a:solidFill>
              </a:rPr>
              <a:t>п.13-26 </a:t>
            </a:r>
            <a:r>
              <a:rPr lang="ru-RU" sz="1400" dirty="0" smtClean="0">
                <a:solidFill>
                  <a:schemeClr val="tx1"/>
                </a:solidFill>
              </a:rPr>
              <a:t>Пр. 3)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740" y="2214560"/>
            <a:ext cx="2527996" cy="15716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Предполагается наличие международных стандартов и рекомендаций в сфере пользования информационной инфраструктурой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smtClean="0">
                <a:solidFill>
                  <a:schemeClr val="tx1"/>
                </a:solidFill>
              </a:rPr>
              <a:t>п.8 </a:t>
            </a:r>
            <a:r>
              <a:rPr lang="ru-RU" sz="1400" dirty="0" smtClean="0">
                <a:solidFill>
                  <a:schemeClr val="tx1"/>
                </a:solidFill>
              </a:rPr>
              <a:t>Пр. 3)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44" y="1071552"/>
            <a:ext cx="2527996" cy="10001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Наличие необходимых полномочий у </a:t>
            </a:r>
            <a:r>
              <a:rPr lang="ru-RU" sz="1400" dirty="0" smtClean="0">
                <a:solidFill>
                  <a:schemeClr val="tx1"/>
                </a:solidFill>
              </a:rPr>
              <a:t>наднациональных </a:t>
            </a:r>
            <a:r>
              <a:rPr lang="ru-RU" sz="1400" dirty="0" smtClean="0">
                <a:solidFill>
                  <a:schemeClr val="tx1"/>
                </a:solidFill>
              </a:rPr>
              <a:t>органов – ЕЭК (п.9, 11, 18, 27 </a:t>
            </a:r>
            <a:r>
              <a:rPr lang="ru-RU" sz="1400" dirty="0" smtClean="0">
                <a:solidFill>
                  <a:schemeClr val="tx1"/>
                </a:solidFill>
              </a:rPr>
              <a:t>Пр. 3) 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4"/>
          <p:cNvCxnSpPr>
            <a:stCxn id="17" idx="4"/>
            <a:endCxn id="25" idx="3"/>
          </p:cNvCxnSpPr>
          <p:nvPr/>
        </p:nvCxnSpPr>
        <p:spPr>
          <a:xfrm rot="16200000" flipV="1">
            <a:off x="2809050" y="1433408"/>
            <a:ext cx="389652" cy="666071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24"/>
          <p:cNvCxnSpPr>
            <a:stCxn id="17" idx="3"/>
            <a:endCxn id="22" idx="3"/>
          </p:cNvCxnSpPr>
          <p:nvPr/>
        </p:nvCxnSpPr>
        <p:spPr>
          <a:xfrm rot="10800000" flipV="1">
            <a:off x="2571737" y="2885292"/>
            <a:ext cx="303163" cy="115085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24"/>
          <p:cNvCxnSpPr>
            <a:endCxn id="21" idx="0"/>
          </p:cNvCxnSpPr>
          <p:nvPr/>
        </p:nvCxnSpPr>
        <p:spPr>
          <a:xfrm rot="5400000">
            <a:off x="2661034" y="3589742"/>
            <a:ext cx="571504" cy="535785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4786314" y="4143386"/>
            <a:ext cx="3857652" cy="8572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Определение основ финансирования процессов по наднациональному сегменту (бюджет Союза) и национальным сегменту (бюджет члена)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smtClean="0">
                <a:solidFill>
                  <a:schemeClr val="tx1"/>
                </a:solidFill>
              </a:rPr>
              <a:t>п.32, 33 </a:t>
            </a:r>
            <a:r>
              <a:rPr lang="ru-RU" sz="1400" dirty="0" smtClean="0">
                <a:solidFill>
                  <a:schemeClr val="tx1"/>
                </a:solidFill>
              </a:rPr>
              <a:t>Пр. 3)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54" name="Прямая со стрелкой 24"/>
          <p:cNvCxnSpPr>
            <a:endCxn id="53" idx="0"/>
          </p:cNvCxnSpPr>
          <p:nvPr/>
        </p:nvCxnSpPr>
        <p:spPr>
          <a:xfrm>
            <a:off x="5786446" y="3429008"/>
            <a:ext cx="928694" cy="714378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685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07654"/>
            <a:ext cx="7344816" cy="9721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 !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431540" y="3507854"/>
            <a:ext cx="2196243" cy="839787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Андрей Лисицын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+7(929)944-1010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laj@npc.ru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4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9235</TotalTime>
  <Words>506</Words>
  <Application>Microsoft Office PowerPoint</Application>
  <PresentationFormat>Экран (16:9)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Направления развития финансовых технологий</vt:lpstr>
      <vt:lpstr>Удаленное обслуживание – основа Финтеха</vt:lpstr>
      <vt:lpstr>Факторы сотрудничества в сфере ИБ финтеха на пространстве ЕАЭС</vt:lpstr>
      <vt:lpstr>Информационная безопасность и противодействие мошенникам в ЕС</vt:lpstr>
      <vt:lpstr>Деятельность национальных регуляторов в сфере информационной безопасности на примере России </vt:lpstr>
      <vt:lpstr>Направления сотрудничества в сфере ИБ финтеха в ЕАЭС</vt:lpstr>
      <vt:lpstr>Нормативная основа для развития сотрудничества в сфере ИБ финтеха на пространстве ЕАЭС</vt:lpstr>
      <vt:lpstr>Спасибо за внимание 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отдельных денежных агрегатов стран-участников Евразийского экономического союза по состоянию на 01.06.2014 г.</dc:title>
  <dc:creator>Лисицын А.Ю.</dc:creator>
  <cp:lastModifiedBy>macbook</cp:lastModifiedBy>
  <cp:revision>451</cp:revision>
  <cp:lastPrinted>2017-11-21T04:05:50Z</cp:lastPrinted>
  <dcterms:created xsi:type="dcterms:W3CDTF">2016-02-24T08:48:36Z</dcterms:created>
  <dcterms:modified xsi:type="dcterms:W3CDTF">2018-11-30T06:14:56Z</dcterms:modified>
</cp:coreProperties>
</file>