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lsx" ContentType="application/vnd.openxmlformats-officedocument.spreadsheetml.sheet"/>
  <Default Extension="emf" ContentType="image/x-e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7.8-->
<p:presentation xmlns:r="http://schemas.openxmlformats.org/officeDocument/2006/relationships" xmlns:a="http://schemas.openxmlformats.org/drawingml/2006/main" xmlns:p="http://schemas.openxmlformats.org/presentationml/2006/main" removePersonalInfoOnSave="1" saveSubsetFonts="1">
  <p:sldMasterIdLst>
    <p:sldMasterId id="2147483704" r:id="rId1"/>
  </p:sldMasterIdLst>
  <p:notesMasterIdLst>
    <p:notesMasterId r:id="rId2"/>
  </p:notesMasterIdLst>
  <p:sldIdLst>
    <p:sldId id="258" r:id="rId3"/>
    <p:sldId id="270" r:id="rId4"/>
    <p:sldId id="271" r:id="rId5"/>
    <p:sldId id="265" r:id="rId6"/>
    <p:sldId id="268" r:id="rId7"/>
    <p:sldId id="272" r:id="rId8"/>
  </p:sldIdLst>
  <p:sldSz cx="9144000" cy="6858000" type="screen4x3"/>
  <p:notesSz cx="6797675" cy="9928225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6614"/>
    <a:srgbClr val="F99D31"/>
    <a:srgbClr val="C2CD23"/>
    <a:srgbClr val="569BBE"/>
    <a:srgbClr val="006595"/>
    <a:srgbClr val="5C6F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tags" Target="tags/tag1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0940918698906899"/>
          <c:y val="0.0022172948811203241"/>
          <c:w val="0.9824945330619812"/>
          <c:h val="0.9955654144287109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Colour 1</c:v>
                </c:pt>
              </c:strCache>
            </c:strRef>
          </c:tx>
          <c:spPr>
            <a:solidFill>
              <a:srgbClr val="006595"/>
            </a:solidFill>
            <a:ln w="39559">
              <a:solidFill>
                <a:srgbClr val="FFFFFF"/>
              </a:solidFill>
              <a:prstDash val="solid"/>
            </a:ln>
          </c:spPr>
          <c:dPt>
            <c:idx val="0"/>
            <c:invertIfNegative val="1"/>
            <c:spPr>
              <a:solidFill>
                <a:srgbClr val="C2CD23"/>
              </a:solidFill>
              <a:ln w="39559">
                <a:solidFill>
                  <a:srgbClr val="FFFFFF"/>
                </a:solidFill>
                <a:prstDash val="solid"/>
              </a:ln>
            </c:spPr>
          </c:dPt>
          <c:dPt>
            <c:idx val="1"/>
            <c:invertIfNegative val="1"/>
            <c:spPr>
              <a:solidFill>
                <a:schemeClr val="accent2"/>
              </a:solidFill>
              <a:ln w="39559">
                <a:solidFill>
                  <a:srgbClr val="FFFFFF"/>
                </a:solidFill>
                <a:prstDash val="solid"/>
              </a:ln>
            </c:spPr>
          </c:dPt>
          <c:dPt>
            <c:idx val="2"/>
            <c:invertIfNegative val="1"/>
            <c:spPr>
              <a:solidFill>
                <a:srgbClr val="569BBE"/>
              </a:solidFill>
              <a:ln w="39559">
                <a:solidFill>
                  <a:srgbClr val="FFFFFF"/>
                </a:solidFill>
                <a:prstDash val="solid"/>
              </a:ln>
            </c:spPr>
          </c:dPt>
          <c:dPt>
            <c:idx val="3"/>
            <c:invertIfNegative val="1"/>
            <c:spPr>
              <a:solidFill>
                <a:srgbClr val="F99D31"/>
              </a:solidFill>
              <a:ln w="39559">
                <a:solidFill>
                  <a:srgbClr val="FFFFFF"/>
                </a:solidFill>
                <a:prstDash val="solid"/>
              </a:ln>
            </c:spPr>
          </c:dPt>
          <c:dPt>
            <c:idx val="4"/>
            <c:invertIfNegative val="1"/>
            <c:spPr>
              <a:solidFill>
                <a:srgbClr val="ADB0D8"/>
              </a:solidFill>
              <a:ln w="39559">
                <a:solidFill>
                  <a:srgbClr val="FFFFFF"/>
                </a:solidFill>
                <a:prstDash val="solid"/>
              </a:ln>
            </c:spPr>
          </c:dPt>
          <c:dPt>
            <c:idx val="5"/>
            <c:invertIfNegative val="1"/>
            <c:spPr>
              <a:solidFill>
                <a:srgbClr val="8B9B93"/>
              </a:solidFill>
              <a:ln w="39559">
                <a:solidFill>
                  <a:srgbClr val="FFFFFF"/>
                </a:solidFill>
                <a:prstDash val="solid"/>
              </a:ln>
            </c:spPr>
          </c:dPt>
          <c:dLbls>
            <c:delete val="1"/>
            <c:extLst>
              <c:ext uri="{CE6537A1-D6FC-4f65-9D91-7224C49458BB}">
                <c15:showLeaderLines xmlns:c15="http://schemas.microsoft.com/office/drawing/2012/chart" value="1"/>
              </c:ext>
            </c:extLst>
          </c:dLbls>
          <c:cat>
            <c:strRef>
              <c:f>Sheet1!$B$1:$G$1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  <c:spPr>
        <a:noFill/>
        <a:ln w="26373">
          <a:noFill/>
        </a:ln>
      </c:spPr>
    </c:plotArea>
    <c:plotVisOnly val="1"/>
    <c:dispBlanksAs/>
    <c:showDLblsOverMax val="0"/>
  </c:chart>
  <c:spPr>
    <a:noFill/>
    <a:ln>
      <a:noFill/>
    </a:ln>
  </c:spPr>
  <c:txPr>
    <a:bodyPr/>
    <a:p>
      <a:pPr>
        <a:defRPr sz="1454" b="0" i="0" u="none" strike="noStrike" baseline="0" smtId="4294967295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6DE64-B124-4DE5-BF9A-1FFF8014538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8FC4C-0E34-40EB-88DF-BCC6F2B49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78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0937" cy="3722687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931" y="4715907"/>
            <a:ext cx="4981815" cy="44677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6EB23A-EA23-4B03-9AC1-DEAA5AF552E2}" type="slidenum">
              <a:rPr lang="en-GB">
                <a:solidFill>
                  <a:prstClr val="black"/>
                </a:solidFill>
              </a:rPr>
              <a:pPr>
                <a:defRPr/>
              </a:pPr>
              <a:t>2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E36CA0-6408-4B92-98DC-A1FB60F4C6D9}" type="slidenum">
              <a:rPr lang="en-GB">
                <a:solidFill>
                  <a:prstClr val="black"/>
                </a:solidFill>
              </a:rPr>
              <a:pPr>
                <a:defRPr/>
              </a:pPr>
              <a:t>3</a:t>
            </a:fld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emf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emf" /><Relationship Id="rId2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emf" /><Relationship Id="rId2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preserve="1">
  <p:cSld name="6_Title Layout - blue backgroun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2414" y="1173618"/>
            <a:ext cx="8640849" cy="52225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50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eaLnBrk="1" hangingPunct="1">
              <a:buClr>
                <a:srgbClr val="B23427"/>
              </a:buClr>
              <a:buFont typeface="Wingdings" pitchFamily="2" charset="2"/>
              <a:buNone/>
            </a:pPr>
            <a:endParaRPr lang="en-US" altLang="en-US" sz="380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114" y="5041851"/>
            <a:ext cx="8560255" cy="67695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marR="0" indent="0" algn="l" defTabSz="9142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defRPr lang="en-US" sz="4400" b="0" i="1" kern="1200" noProof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648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17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012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34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marR="0" lvl="0" indent="0" algn="l" defTabSz="9142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defRPr/>
            </a:pPr>
            <a:r>
              <a:rPr lang="en-US" smtClean="0"/>
              <a:t>Click to insert Title</a:t>
            </a:r>
            <a:endParaRPr lang="en-US" noProof="0" smtClean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09114" y="5803332"/>
            <a:ext cx="8560255" cy="27693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2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defRPr lang="en-US" sz="1800" kern="1200" baseline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648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17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012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34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</a:pPr>
            <a:r>
              <a:rPr lang="en-US" noProof="0" smtClean="0"/>
              <a:t>Click to insert Sub-title/Presenter name(s)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9114" y="6111904"/>
            <a:ext cx="8560255" cy="27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9352" indent="-179352">
              <a:buNone/>
              <a:defRPr lang="en-GB" sz="1800" kern="1200" baseline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insert date</a:t>
            </a:r>
          </a:p>
        </p:txBody>
      </p:sp>
      <p:sp>
        <p:nvSpPr>
          <p:cNvPr id="11" name="Line 16"/>
          <p:cNvSpPr>
            <a:spLocks noChangeShapeType="1"/>
          </p:cNvSpPr>
          <p:nvPr userDrawn="1"/>
        </p:nvSpPr>
        <p:spPr bwMode="auto">
          <a:xfrm>
            <a:off x="252413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252419" y="6577087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9pPr>
          </a:lstStyle>
          <a:p>
            <a:pPr algn="l">
              <a:defRPr/>
            </a:pPr>
            <a:r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© Allen &amp; Overy LLP 2018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72" y="194309"/>
            <a:ext cx="5187380" cy="37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360689"/>
      </p:ext>
    </p:extLst>
  </p:cSld>
  <p:clrMapOvr>
    <a:masterClrMapping/>
  </p:clrMapOvr>
  <p:transition/>
  <p:timing/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2_Title Only with subtitl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369" y="426925"/>
            <a:ext cx="8604298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aseline="0"/>
            </a:lvl1pPr>
          </a:lstStyle>
          <a:p>
            <a:r>
              <a:rPr lang="en-US" altLang="en-US" smtClean="0"/>
              <a:t>Click to insert title (Times New Roman, bold, 29 pt)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52007" y="1390180"/>
            <a:ext cx="8604327" cy="246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None/>
              <a:defRPr lang="en-US" sz="1600" b="0" kern="1200" baseline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en-US" b="1" kern="120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en-US" b="1" kern="120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en-US" b="1" kern="120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en-GB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smtClean="0"/>
              <a:t>Click to insert sub-title (Times New Roman, 16pt)</a:t>
            </a:r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629540428"/>
      </p:ext>
    </p:extLst>
  </p:cSld>
  <p:clrMapOvr>
    <a:masterClrMapping/>
  </p:clrMapOvr>
  <p:transition/>
  <p:timing/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1_Title and Content with content placement box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50781" y="1774039"/>
            <a:ext cx="8617042" cy="4500563"/>
          </a:xfrm>
          <a:prstGeom prst="rect">
            <a:avLst/>
          </a:prstGeom>
          <a:noFill/>
          <a:ln w="9525" algn="ctr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2" tIns="45712" rIns="91422" bIns="45712" anchor="ctr"/>
          <a:lstStyle>
            <a:lvl1pPr defTabSz="847725" eaLnBrk="0" hangingPunct="0">
              <a:defRPr sz="150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defTabSz="847725" eaLnBrk="0" hangingPunct="0">
              <a:defRPr sz="15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defTabSz="847725" eaLnBrk="0" hangingPunct="0">
              <a:defRPr sz="15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defTabSz="847725" eaLnBrk="0" hangingPunct="0">
              <a:defRPr sz="15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defTabSz="847725" eaLnBrk="0" hangingPunct="0">
              <a:defRPr sz="15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51956" y="1774295"/>
            <a:ext cx="8593200" cy="142775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9352" indent="-179352">
              <a:buFont typeface="Arial" panose="020b0604020202020204" pitchFamily="34" charset="0"/>
              <a:buChar char="‒"/>
              <a:defRPr sz="1600"/>
            </a:lvl1pPr>
            <a:lvl2pPr marL="358703" indent="-179352">
              <a:defRPr sz="1600"/>
            </a:lvl2pPr>
            <a:lvl3pPr marL="538055" indent="-179352">
              <a:buFont typeface="Arial" panose="020b0604020202020204" pitchFamily="34" charset="0"/>
              <a:buChar char="‒"/>
              <a:defRPr sz="1600"/>
            </a:lvl3pPr>
            <a:lvl4pPr marL="717406" indent="-179352">
              <a:defRPr sz="1600"/>
            </a:lvl4pPr>
            <a:lvl5pPr marL="896760" indent="-179352">
              <a:buFont typeface="Arial" panose="020b0604020202020204" pitchFamily="34" charset="0"/>
              <a:buChar char="‒"/>
              <a:defRPr sz="1600"/>
            </a:lvl5pPr>
          </a:lstStyle>
          <a:p>
            <a:pPr lvl="0"/>
            <a:r>
              <a:rPr lang="en-US" smtClean="0"/>
              <a:t>Click to insert text (Arial, 16pt)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2369" y="426925"/>
            <a:ext cx="8604298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aseline="0"/>
            </a:lvl1pPr>
          </a:lstStyle>
          <a:p>
            <a:r>
              <a:rPr lang="en-US" altLang="en-US" smtClean="0"/>
              <a:t>Click to insert title (Times New Roman, bold, 29 pt)</a:t>
            </a:r>
            <a:endParaRPr lang="en-GB"/>
          </a:p>
        </p:txBody>
      </p:sp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071576527"/>
      </p:ext>
    </p:extLst>
  </p:cSld>
  <p:clrMapOvr>
    <a:masterClrMapping/>
  </p:clrMapOvr>
  <p:transition/>
  <p:timing/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1735" y="500064"/>
            <a:ext cx="7685340" cy="489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250781" y="1461069"/>
            <a:ext cx="8229759" cy="45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02438" y="6570663"/>
            <a:ext cx="2133600" cy="207962"/>
          </a:xfrm>
          <a:prstGeom prst="rect">
            <a:avLst/>
          </a:prstGeom>
        </p:spPr>
        <p:txBody>
          <a:bodyPr/>
          <a:lstStyle>
            <a:lvl1pPr algn="r" defTabSz="847725">
              <a:spcBef>
                <a:spcPct val="0"/>
              </a:spcBef>
              <a:defRPr sz="800">
                <a:solidFill>
                  <a:srgbClr val="A19589"/>
                </a:solidFill>
                <a:latin typeface="+mj-lt"/>
              </a:defRPr>
            </a:lvl1pPr>
          </a:lstStyle>
          <a:p>
            <a:pPr>
              <a:defRPr/>
            </a:pPr>
            <a:fld id="{846D8273-4BC7-404A-BA9F-94EB5E6C5E27}" type="slidenum">
              <a:rPr lang="en-GB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1980222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preserve="1">
  <p:cSld name="4_Title Layout - plain text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114" y="5041851"/>
            <a:ext cx="8560255" cy="67695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marR="0" indent="0" algn="l" defTabSz="9142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defRPr lang="en-US" sz="4400" b="0" i="1" kern="1200" noProof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648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17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012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34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marR="0" lvl="0" indent="0" algn="l" defTabSz="9142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defRPr/>
            </a:pPr>
            <a:r>
              <a:rPr lang="en-US" smtClean="0"/>
              <a:t>Click to insert Title</a:t>
            </a:r>
            <a:endParaRPr lang="en-US" noProof="0" smtClean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09114" y="5803332"/>
            <a:ext cx="8560255" cy="27693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2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defRPr lang="en-US" sz="1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648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17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012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34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</a:pPr>
            <a:r>
              <a:rPr lang="en-US" noProof="0" smtClean="0"/>
              <a:t>Click to insert Sub-title/Presenter name(s)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9114" y="6111904"/>
            <a:ext cx="8560255" cy="27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9352" indent="-179352">
              <a:buNone/>
              <a:defRPr lang="en-GB" sz="1800" kern="1200" baseline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insert date</a:t>
            </a:r>
          </a:p>
        </p:txBody>
      </p:sp>
      <p:sp>
        <p:nvSpPr>
          <p:cNvPr id="13" name="Line 16"/>
          <p:cNvSpPr>
            <a:spLocks noChangeShapeType="1"/>
          </p:cNvSpPr>
          <p:nvPr userDrawn="1"/>
        </p:nvSpPr>
        <p:spPr bwMode="auto">
          <a:xfrm>
            <a:off x="252413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252419" y="6577087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9pPr>
          </a:lstStyle>
          <a:p>
            <a:pPr algn="l">
              <a:defRPr/>
            </a:pPr>
            <a:r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© Allen &amp; Overy LLP 2018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72" y="194309"/>
            <a:ext cx="5187380" cy="37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989216"/>
      </p:ext>
    </p:extLst>
  </p:cSld>
  <p:clrMapOvr>
    <a:masterClrMapping/>
  </p:clrMapOvr>
  <p:transition/>
  <p:timing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preserve="1">
  <p:cSld name="5_Title Layout - plain with pictur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114" y="5041851"/>
            <a:ext cx="8560255" cy="67695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marR="0" indent="0" algn="l" defTabSz="9142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defRPr lang="en-US" sz="4400" b="0" i="1" kern="1200" noProof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648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17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012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34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marR="0" lvl="0" indent="0" algn="l" defTabSz="9142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defRPr/>
            </a:pPr>
            <a:r>
              <a:rPr lang="en-US" smtClean="0"/>
              <a:t>Click to insert Title</a:t>
            </a:r>
            <a:endParaRPr lang="en-US" noProof="0" smtClean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09114" y="5803332"/>
            <a:ext cx="8560255" cy="27693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2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defRPr lang="en-US" sz="1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648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17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012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34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</a:pPr>
            <a:r>
              <a:rPr lang="en-US" noProof="0" smtClean="0"/>
              <a:t>Click to insert Sub-title/Presenter name(s)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56932" y="771526"/>
            <a:ext cx="4587077" cy="4292978"/>
          </a:xfrm>
          <a:prstGeom prst="rect">
            <a:avLst/>
          </a:prstGeom>
        </p:spPr>
        <p:txBody>
          <a:bodyPr lIns="91422" tIns="45712" rIns="91422" bIns="45712" rtlCol="0"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9114" y="6111904"/>
            <a:ext cx="8560255" cy="27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9352" indent="-179352">
              <a:buNone/>
              <a:defRPr lang="en-GB" sz="1800" kern="1200" baseline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insert date</a:t>
            </a:r>
          </a:p>
        </p:txBody>
      </p:sp>
      <p:sp>
        <p:nvSpPr>
          <p:cNvPr id="11" name="Line 16"/>
          <p:cNvSpPr>
            <a:spLocks noChangeShapeType="1"/>
          </p:cNvSpPr>
          <p:nvPr userDrawn="1"/>
        </p:nvSpPr>
        <p:spPr bwMode="auto">
          <a:xfrm>
            <a:off x="252413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252419" y="6577087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9pPr>
          </a:lstStyle>
          <a:p>
            <a:pPr algn="l">
              <a:defRPr/>
            </a:pPr>
            <a:r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© Allen &amp; Overy LLP 2018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72" y="194309"/>
            <a:ext cx="5187380" cy="37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335394"/>
      </p:ext>
    </p:extLst>
  </p:cSld>
  <p:clrMapOvr>
    <a:masterClrMapping/>
  </p:clrMapOvr>
  <p:transition/>
  <p:timing/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1_Title and content (legacy)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9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smtClean="0"/>
              <a:t>Click to insert title (Times New Roman, bold, 29 pt)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250781" y="1791873"/>
            <a:ext cx="8229759" cy="4195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12" rIns="91422" bIns="45712" numCol="1" anchor="t" anchorCtr="0" compatLnSpc="1">
            <a:prstTxWarp prst="textNoShape">
              <a:avLst/>
            </a:prstTxWarp>
          </a:bodyPr>
          <a:lstStyle>
            <a:lvl1pPr marL="179352" indent="-179352">
              <a:buFont typeface="Arial" panose="020b0604020202020204" pitchFamily="34" charset="0"/>
              <a:buChar char="–"/>
              <a:defRPr sz="2000"/>
            </a:lvl1pPr>
            <a:lvl2pPr>
              <a:defRPr sz="2000"/>
            </a:lvl2pPr>
            <a:lvl3pPr marL="792005" indent="-342830">
              <a:buFont typeface="Arial" panose="020b0604020202020204" pitchFamily="34" charset="0"/>
              <a:buChar char="–"/>
              <a:defRPr sz="2000"/>
            </a:lvl3pPr>
            <a:lvl4pPr>
              <a:defRPr sz="2000"/>
            </a:lvl4pPr>
            <a:lvl5pPr marL="1241177" indent="-342830">
              <a:buFont typeface="Arial" panose="020b0604020202020204" pitchFamily="34" charset="0"/>
              <a:buChar char="–"/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40902052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1_Title and text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8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smtClean="0"/>
              <a:t>Click to insert title (Times New Roman, bold, 29 pt)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51956" y="1774295"/>
            <a:ext cx="8593200" cy="142775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9352" indent="-179352">
              <a:buFont typeface="Arial" panose="020b0604020202020204" pitchFamily="34" charset="0"/>
              <a:buChar char="‒"/>
              <a:defRPr sz="1600" baseline="0"/>
            </a:lvl1pPr>
            <a:lvl2pPr marL="358703" indent="-179352">
              <a:defRPr sz="1600"/>
            </a:lvl2pPr>
            <a:lvl3pPr marL="538055" indent="-179352">
              <a:buFont typeface="Arial" panose="020b0604020202020204" pitchFamily="34" charset="0"/>
              <a:buChar char="‒"/>
              <a:defRPr sz="1600"/>
            </a:lvl3pPr>
            <a:lvl4pPr marL="717406" indent="-179352">
              <a:defRPr sz="1600"/>
            </a:lvl4pPr>
            <a:lvl5pPr marL="896760" indent="-179352">
              <a:buFont typeface="Arial" panose="020b0604020202020204" pitchFamily="34" charset="0"/>
              <a:buChar char="‒"/>
              <a:defRPr sz="1600"/>
            </a:lvl5pPr>
          </a:lstStyle>
          <a:p>
            <a:pPr lvl="0"/>
            <a:r>
              <a:rPr lang="en-US" smtClean="0"/>
              <a:t>Click to insert text (Arial, 16pt)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053393873"/>
      </p:ext>
    </p:extLst>
  </p:cSld>
  <p:clrMapOvr>
    <a:masterClrMapping/>
  </p:clrMapOvr>
  <p:transition/>
  <p:timing/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8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smtClean="0"/>
              <a:t>Click to insert title (Times New Roman, bold, 29 pt)</a:t>
            </a:r>
            <a:endParaRPr lang="en-GB"/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644196562"/>
      </p:ext>
    </p:extLst>
  </p:cSld>
  <p:clrMapOvr>
    <a:masterClrMapping/>
  </p:clrMapOvr>
  <p:transition/>
  <p:timing/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123790139"/>
      </p:ext>
    </p:extLst>
  </p:cSld>
  <p:clrMapOvr>
    <a:masterClrMapping/>
  </p:clrMapOvr>
  <p:transition/>
  <p:timing/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2_Divider - blu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7130" y="2614281"/>
            <a:ext cx="8610693" cy="162945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50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ctr" eaLnBrk="1" hangingPunct="1">
              <a:buClr>
                <a:srgbClr val="B23427"/>
              </a:buClr>
              <a:buFont typeface="Wingdings" pitchFamily="2" charset="2"/>
              <a:buNone/>
            </a:pPr>
            <a:endParaRPr lang="en-US" altLang="en-US" sz="380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94401" y="3132225"/>
            <a:ext cx="8336152" cy="593570"/>
          </a:xfrm>
          <a:prstGeom prst="rect">
            <a:avLst/>
          </a:prstGeom>
        </p:spPr>
        <p:txBody>
          <a:bodyPr lIns="91422" tIns="45712" rIns="91422" bIns="45712" anchor="ctr" anchorCtr="0"/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3600" b="1" i="1" kern="1200" baseline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648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17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012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34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insert divider text</a:t>
            </a:r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820820825"/>
      </p:ext>
    </p:extLst>
  </p:cSld>
  <p:clrMapOvr>
    <a:masterClrMapping/>
  </p:clrMapOvr>
  <p:transition/>
  <p:timing/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3_Title only w/ footnot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8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smtClean="0"/>
              <a:t>Click to insert title (Times New Roman, bold, 29 pt)</a:t>
            </a:r>
            <a:endParaRPr lang="en-GB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239011993"/>
      </p:ext>
    </p:extLst>
  </p:cSld>
  <p:clrMapOvr>
    <a:masterClrMapping/>
  </p:clrMapOvr>
  <p:transition/>
  <p:timing/>
  <p:hf hdr="0" ftr="0" dt="0"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image" Target="../media/image1.emf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Line 12"/>
          <p:cNvSpPr>
            <a:spLocks noChangeShapeType="1"/>
          </p:cNvSpPr>
          <p:nvPr userDrawn="1"/>
        </p:nvSpPr>
        <p:spPr bwMode="auto">
          <a:xfrm>
            <a:off x="252413" y="398371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" name="Line 16"/>
          <p:cNvSpPr>
            <a:spLocks noChangeShapeType="1"/>
          </p:cNvSpPr>
          <p:nvPr userDrawn="1"/>
        </p:nvSpPr>
        <p:spPr bwMode="auto">
          <a:xfrm>
            <a:off x="252413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252418" y="6577086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/>
              </a:defRPr>
            </a:lvl9pPr>
          </a:lstStyle>
          <a:p>
            <a:pPr algn="l">
              <a:defRPr/>
            </a:pPr>
            <a:r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© Allen &amp; Overy LLP 2018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787" y="129541"/>
            <a:ext cx="1895389" cy="1367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ransition/>
  <p:timing/>
  <p:hf hdr="0" ftr="0" dt="0"/>
  <p:txStyles>
    <p:titleStyle>
      <a:lvl1pPr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lang="en-GB" sz="2900" b="1" kern="1200">
          <a:solidFill>
            <a:srgbClr val="B23427"/>
          </a:solidFill>
          <a:latin typeface="Times New Roman" pitchFamily="18" charset="0"/>
          <a:ea typeface="+mj-ea"/>
          <a:cs typeface="Times New Roman" panose="02020603050405020304" pitchFamily="18" charset="0"/>
        </a:defRPr>
      </a:lvl1pPr>
      <a:lvl2pPr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anose="02020603050405020304" pitchFamily="18" charset="0"/>
        </a:defRPr>
      </a:lvl2pPr>
      <a:lvl3pPr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anose="02020603050405020304" pitchFamily="18" charset="0"/>
        </a:defRPr>
      </a:lvl3pPr>
      <a:lvl4pPr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anose="02020603050405020304" pitchFamily="18" charset="0"/>
        </a:defRPr>
      </a:lvl4pPr>
      <a:lvl5pPr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anose="02020603050405020304" pitchFamily="18" charset="0"/>
        </a:defRPr>
      </a:lvl5pPr>
      <a:lvl6pPr marL="457155"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anose="02020603050405020304" pitchFamily="18" charset="0"/>
        </a:defRPr>
      </a:lvl6pPr>
      <a:lvl7pPr marL="914308"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anose="02020603050405020304" pitchFamily="18" charset="0"/>
        </a:defRPr>
      </a:lvl7pPr>
      <a:lvl8pPr marL="1371463"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anose="02020603050405020304" pitchFamily="18" charset="0"/>
        </a:defRPr>
      </a:lvl8pPr>
      <a:lvl9pPr marL="1828617"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anose="02020603050405020304" pitchFamily="18" charset="0"/>
        </a:defRPr>
      </a:lvl9pPr>
    </p:titleStyle>
    <p:bodyStyle>
      <a:lvl1pPr marL="179370" indent="-179370" algn="l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lang="en-US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44455" indent="-177782" algn="l" rtl="0" eaLnBrk="1" fontAlgn="base" hangingPunct="1">
        <a:spcBef>
          <a:spcPct val="20000"/>
        </a:spcBef>
        <a:spcAft>
          <a:spcPct val="0"/>
        </a:spcAft>
        <a:buFont typeface="Arial"/>
        <a:buChar char="–"/>
        <a:defRPr lang="en-US"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92084" indent="-342865" algn="l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lang="en-US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34947" indent="-342865" algn="l" rtl="0" eaLnBrk="1" fontAlgn="base" hangingPunct="1">
        <a:spcBef>
          <a:spcPct val="20000"/>
        </a:spcBef>
        <a:spcAft>
          <a:spcPct val="0"/>
        </a:spcAft>
        <a:buFont typeface="Arial"/>
        <a:buChar char="–"/>
        <a:defRPr lang="en-US"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41301" indent="-342865" algn="l" rtl="0" eaLnBrk="1" fontAlgn="base" hangingPunct="1">
        <a:spcBef>
          <a:spcPct val="20000"/>
        </a:spcBef>
        <a:spcAft>
          <a:spcPct val="0"/>
        </a:spcAft>
        <a:buFont typeface="Arial"/>
        <a:buChar char="»"/>
        <a:defRPr lang="en-GB"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348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8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5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3.xml" /><Relationship Id="rId3" Type="http://schemas.openxmlformats.org/officeDocument/2006/relationships/chart" Target="../charts/chart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8" y="4149080"/>
            <a:ext cx="8560255" cy="1477328"/>
          </a:xfrm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3200" smtClean="0">
                <a:cs typeface="Arial"/>
              </a:rPr>
              <a:t>Совершенствование стандартной документации по синдицированному кредиту и ее практическое применение</a:t>
            </a:r>
            <a:endParaRPr lang="en-GB" sz="3200"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9563" y="5802558"/>
            <a:ext cx="8559800" cy="277749"/>
          </a:xfrm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cs typeface="Arial"/>
              </a:rPr>
              <a:t>Игорь Горчаков, партнер "Аллен энд Овери Легал </a:t>
            </a:r>
            <a:r>
              <a:rPr lang="ru-RU" err="1">
                <a:cs typeface="Arial"/>
              </a:rPr>
              <a:t>Сервисиз"</a:t>
            </a:r>
            <a:endParaRPr lang="en-GB" smtClean="0"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cs typeface="Arial"/>
              </a:rPr>
              <a:t>28 ноября 2018 г.</a:t>
            </a:r>
            <a:endParaRPr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69974" y="404664"/>
            <a:ext cx="8588737" cy="489857"/>
          </a:xfrm>
        </p:spPr>
        <p:txBody>
          <a:bodyPr/>
          <a:lstStyle/>
          <a:p>
            <a:pPr eaLnBrk="1" hangingPunct="1"/>
            <a:r>
              <a:rPr lang="ru-RU" altLang="en-US" sz="2400" smtClean="0"/>
              <a:t>Структура стандартного договора о предоставлении синдицированного кредита</a:t>
            </a:r>
            <a:endParaRPr lang="en-GB" alt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E58567-05BC-406C-BDD6-C4A0B0DD70C7}" type="slidenum">
              <a:rPr lang="en-GB"/>
              <a:pPr>
                <a:defRPr/>
              </a:pPr>
              <a:t>2</a:t>
            </a:fld>
          </a:p>
        </p:txBody>
      </p:sp>
      <p:grpSp>
        <p:nvGrpSpPr>
          <p:cNvPr id="6148" name="Group 40"/>
          <p:cNvGrpSpPr/>
          <p:nvPr/>
        </p:nvGrpSpPr>
        <p:grpSpPr>
          <a:xfrm rot="299404">
            <a:off x="410204" y="1194983"/>
            <a:ext cx="3168650" cy="2978150"/>
            <a:chOff x="1277" y="636"/>
            <a:chExt cx="1715" cy="1714"/>
          </a:xfrm>
          <a:solidFill>
            <a:schemeClr val="accent2"/>
          </a:solidFill>
        </p:grpSpPr>
        <p:sp>
          <p:nvSpPr>
            <p:cNvPr id="6159" name="Freeform 17"/>
            <p:cNvSpPr/>
            <p:nvPr/>
          </p:nvSpPr>
          <p:spPr bwMode="auto">
            <a:xfrm>
              <a:off x="1277" y="636"/>
              <a:ext cx="1715" cy="1714"/>
            </a:xfrm>
            <a:custGeom>
              <a:gdLst>
                <a:gd name="T0" fmla="*/ 2147483647 w 848"/>
                <a:gd name="T1" fmla="*/ 2147483647 h 848"/>
                <a:gd name="T2" fmla="*/ 2147483647 w 848"/>
                <a:gd name="T3" fmla="*/ 2147483647 h 848"/>
                <a:gd name="T4" fmla="*/ 2147483647 w 848"/>
                <a:gd name="T5" fmla="*/ 2147483647 h 848"/>
                <a:gd name="T6" fmla="*/ 2147483647 w 848"/>
                <a:gd name="T7" fmla="*/ 2147483647 h 848"/>
                <a:gd name="T8" fmla="*/ 2147483647 w 848"/>
                <a:gd name="T9" fmla="*/ 2147483647 h 848"/>
                <a:gd name="T10" fmla="*/ 2147483647 w 848"/>
                <a:gd name="T11" fmla="*/ 2147483647 h 848"/>
                <a:gd name="T12" fmla="*/ 2147483647 w 848"/>
                <a:gd name="T13" fmla="*/ 2147483647 h 848"/>
                <a:gd name="T14" fmla="*/ 2147483647 w 848"/>
                <a:gd name="T15" fmla="*/ 2147483647 h 848"/>
                <a:gd name="T16" fmla="*/ 2147483647 w 848"/>
                <a:gd name="T17" fmla="*/ 2147483647 h 848"/>
                <a:gd name="T18" fmla="*/ 2147483647 w 848"/>
                <a:gd name="T19" fmla="*/ 2147483647 h 848"/>
                <a:gd name="T20" fmla="*/ 2147483647 w 848"/>
                <a:gd name="T21" fmla="*/ 2147483647 h 848"/>
                <a:gd name="T22" fmla="*/ 2147483647 w 848"/>
                <a:gd name="T23" fmla="*/ 2147483647 h 848"/>
                <a:gd name="T24" fmla="*/ 2147483647 w 848"/>
                <a:gd name="T25" fmla="*/ 2147483647 h 848"/>
                <a:gd name="T26" fmla="*/ 2147483647 w 848"/>
                <a:gd name="T27" fmla="*/ 2147483647 h 848"/>
                <a:gd name="T28" fmla="*/ 2147483647 w 848"/>
                <a:gd name="T29" fmla="*/ 2147483647 h 848"/>
                <a:gd name="T30" fmla="*/ 2147483647 w 848"/>
                <a:gd name="T31" fmla="*/ 2147483647 h 848"/>
                <a:gd name="T32" fmla="*/ 2147483647 w 848"/>
                <a:gd name="T33" fmla="*/ 2147483647 h 848"/>
                <a:gd name="T34" fmla="*/ 2147483647 w 848"/>
                <a:gd name="T35" fmla="*/ 2147483647 h 848"/>
                <a:gd name="T36" fmla="*/ 2147483647 w 848"/>
                <a:gd name="T37" fmla="*/ 0 h 848"/>
                <a:gd name="T38" fmla="*/ 2147483647 w 848"/>
                <a:gd name="T39" fmla="*/ 2147483647 h 848"/>
                <a:gd name="T40" fmla="*/ 2147483647 w 848"/>
                <a:gd name="T41" fmla="*/ 2147483647 h 848"/>
                <a:gd name="T42" fmla="*/ 2147483647 w 848"/>
                <a:gd name="T43" fmla="*/ 2147483647 h 848"/>
                <a:gd name="T44" fmla="*/ 2147483647 w 848"/>
                <a:gd name="T45" fmla="*/ 2147483647 h 848"/>
                <a:gd name="T46" fmla="*/ 2147483647 w 848"/>
                <a:gd name="T47" fmla="*/ 2147483647 h 848"/>
                <a:gd name="T48" fmla="*/ 2147483647 w 848"/>
                <a:gd name="T49" fmla="*/ 2147483647 h 848"/>
                <a:gd name="T50" fmla="*/ 2147483647 w 848"/>
                <a:gd name="T51" fmla="*/ 2147483647 h 848"/>
                <a:gd name="T52" fmla="*/ 2147483647 w 848"/>
                <a:gd name="T53" fmla="*/ 2147483647 h 848"/>
                <a:gd name="T54" fmla="*/ 2147483647 w 848"/>
                <a:gd name="T55" fmla="*/ 2147483647 h 848"/>
                <a:gd name="T56" fmla="*/ 2147483647 w 848"/>
                <a:gd name="T57" fmla="*/ 2147483647 h 848"/>
                <a:gd name="T58" fmla="*/ 2147483647 w 848"/>
                <a:gd name="T59" fmla="*/ 2147483647 h 848"/>
                <a:gd name="T60" fmla="*/ 2147483647 w 848"/>
                <a:gd name="T61" fmla="*/ 2147483647 h 848"/>
                <a:gd name="T62" fmla="*/ 2147483647 w 848"/>
                <a:gd name="T63" fmla="*/ 2147483647 h 848"/>
                <a:gd name="T64" fmla="*/ 0 w 848"/>
                <a:gd name="T65" fmla="*/ 2147483647 h 848"/>
                <a:gd name="T66" fmla="*/ 2147483647 w 848"/>
                <a:gd name="T67" fmla="*/ 2147483647 h 848"/>
                <a:gd name="T68" fmla="*/ 2147483647 w 848"/>
                <a:gd name="T69" fmla="*/ 2147483647 h 848"/>
                <a:gd name="T70" fmla="*/ 2147483647 w 848"/>
                <a:gd name="T71" fmla="*/ 2147483647 h 848"/>
                <a:gd name="T72" fmla="*/ 2147483647 w 848"/>
                <a:gd name="T73" fmla="*/ 2147483647 h 848"/>
                <a:gd name="T74" fmla="*/ 2147483647 w 848"/>
                <a:gd name="T75" fmla="*/ 2147483647 h 848"/>
                <a:gd name="T76" fmla="*/ 2147483647 w 848"/>
                <a:gd name="T77" fmla="*/ 2147483647 h 848"/>
                <a:gd name="T78" fmla="*/ 2147483647 w 848"/>
                <a:gd name="T79" fmla="*/ 2147483647 h 848"/>
                <a:gd name="T80" fmla="*/ 2147483647 w 848"/>
                <a:gd name="T81" fmla="*/ 2147483647 h 848"/>
                <a:gd name="T82" fmla="*/ 2147483647 w 848"/>
                <a:gd name="T83" fmla="*/ 2147483647 h 848"/>
                <a:gd name="T84" fmla="*/ 2147483647 w 848"/>
                <a:gd name="T85" fmla="*/ 2147483647 h 848"/>
                <a:gd name="T86" fmla="*/ 2147483647 w 848"/>
                <a:gd name="T87" fmla="*/ 2147483647 h 848"/>
                <a:gd name="T88" fmla="*/ 2147483647 w 848"/>
                <a:gd name="T89" fmla="*/ 2147483647 h 848"/>
                <a:gd name="T90" fmla="*/ 2147483647 w 848"/>
                <a:gd name="T91" fmla="*/ 2147483647 h 848"/>
                <a:gd name="T92" fmla="*/ 2147483647 w 848"/>
                <a:gd name="T93" fmla="*/ 2147483647 h 848"/>
                <a:gd name="T94" fmla="*/ 2147483647 w 848"/>
                <a:gd name="T95" fmla="*/ 2147483647 h 848"/>
                <a:gd name="T96" fmla="*/ 2147483647 w 848"/>
                <a:gd name="T97" fmla="*/ 2147483647 h 848"/>
                <a:gd name="T98" fmla="*/ 2147483647 w 848"/>
                <a:gd name="T99" fmla="*/ 2147483647 h 848"/>
                <a:gd name="T100" fmla="*/ 2147483647 w 848"/>
                <a:gd name="T101" fmla="*/ 2147483647 h 848"/>
                <a:gd name="T102" fmla="*/ 2147483647 w 848"/>
                <a:gd name="T103" fmla="*/ 2147483647 h 848"/>
                <a:gd name="T104" fmla="*/ 2147483647 w 848"/>
                <a:gd name="T105" fmla="*/ 2147483647 h 848"/>
                <a:gd name="T106" fmla="*/ 2147483647 w 848"/>
                <a:gd name="T107" fmla="*/ 2147483647 h 848"/>
                <a:gd name="T108" fmla="*/ 2147483647 w 848"/>
                <a:gd name="T109" fmla="*/ 2147483647 h 848"/>
                <a:gd name="T110" fmla="*/ 2147483647 w 848"/>
                <a:gd name="T111" fmla="*/ 2147483647 h 84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47" h="847">
                  <a:moveTo>
                    <a:pt x="808" y="609"/>
                  </a:moveTo>
                  <a:lnTo>
                    <a:pt x="815" y="594"/>
                  </a:lnTo>
                  <a:lnTo>
                    <a:pt x="821" y="582"/>
                  </a:lnTo>
                  <a:lnTo>
                    <a:pt x="826" y="567"/>
                  </a:lnTo>
                  <a:lnTo>
                    <a:pt x="830" y="553"/>
                  </a:lnTo>
                  <a:lnTo>
                    <a:pt x="756" y="498"/>
                  </a:lnTo>
                  <a:lnTo>
                    <a:pt x="757" y="489"/>
                  </a:lnTo>
                  <a:lnTo>
                    <a:pt x="759" y="480"/>
                  </a:lnTo>
                  <a:lnTo>
                    <a:pt x="761" y="473"/>
                  </a:lnTo>
                  <a:lnTo>
                    <a:pt x="763" y="464"/>
                  </a:lnTo>
                  <a:lnTo>
                    <a:pt x="765" y="455"/>
                  </a:lnTo>
                  <a:lnTo>
                    <a:pt x="765" y="446"/>
                  </a:lnTo>
                  <a:lnTo>
                    <a:pt x="765" y="437"/>
                  </a:lnTo>
                  <a:lnTo>
                    <a:pt x="765" y="428"/>
                  </a:lnTo>
                  <a:lnTo>
                    <a:pt x="848" y="393"/>
                  </a:lnTo>
                  <a:lnTo>
                    <a:pt x="848" y="377"/>
                  </a:lnTo>
                  <a:lnTo>
                    <a:pt x="846" y="362"/>
                  </a:lnTo>
                  <a:lnTo>
                    <a:pt x="843" y="346"/>
                  </a:lnTo>
                  <a:lnTo>
                    <a:pt x="839" y="332"/>
                  </a:lnTo>
                  <a:lnTo>
                    <a:pt x="750" y="322"/>
                  </a:lnTo>
                  <a:lnTo>
                    <a:pt x="745" y="304"/>
                  </a:lnTo>
                  <a:lnTo>
                    <a:pt x="737" y="288"/>
                  </a:lnTo>
                  <a:lnTo>
                    <a:pt x="728" y="272"/>
                  </a:lnTo>
                  <a:lnTo>
                    <a:pt x="721" y="257"/>
                  </a:lnTo>
                  <a:lnTo>
                    <a:pt x="776" y="185"/>
                  </a:lnTo>
                  <a:lnTo>
                    <a:pt x="766" y="172"/>
                  </a:lnTo>
                  <a:lnTo>
                    <a:pt x="757" y="159"/>
                  </a:lnTo>
                  <a:lnTo>
                    <a:pt x="748" y="148"/>
                  </a:lnTo>
                  <a:lnTo>
                    <a:pt x="737" y="136"/>
                  </a:lnTo>
                  <a:lnTo>
                    <a:pt x="656" y="174"/>
                  </a:lnTo>
                  <a:lnTo>
                    <a:pt x="649" y="168"/>
                  </a:lnTo>
                  <a:lnTo>
                    <a:pt x="641" y="161"/>
                  </a:lnTo>
                  <a:lnTo>
                    <a:pt x="634" y="156"/>
                  </a:lnTo>
                  <a:lnTo>
                    <a:pt x="627" y="150"/>
                  </a:lnTo>
                  <a:lnTo>
                    <a:pt x="620" y="145"/>
                  </a:lnTo>
                  <a:lnTo>
                    <a:pt x="612" y="139"/>
                  </a:lnTo>
                  <a:lnTo>
                    <a:pt x="605" y="136"/>
                  </a:lnTo>
                  <a:lnTo>
                    <a:pt x="598" y="130"/>
                  </a:lnTo>
                  <a:lnTo>
                    <a:pt x="609" y="40"/>
                  </a:lnTo>
                  <a:lnTo>
                    <a:pt x="601" y="36"/>
                  </a:lnTo>
                  <a:lnTo>
                    <a:pt x="594" y="34"/>
                  </a:lnTo>
                  <a:lnTo>
                    <a:pt x="589" y="31"/>
                  </a:lnTo>
                  <a:lnTo>
                    <a:pt x="582" y="29"/>
                  </a:lnTo>
                  <a:lnTo>
                    <a:pt x="574" y="25"/>
                  </a:lnTo>
                  <a:lnTo>
                    <a:pt x="567" y="23"/>
                  </a:lnTo>
                  <a:lnTo>
                    <a:pt x="560" y="20"/>
                  </a:lnTo>
                  <a:lnTo>
                    <a:pt x="553" y="18"/>
                  </a:lnTo>
                  <a:lnTo>
                    <a:pt x="498" y="92"/>
                  </a:lnTo>
                  <a:lnTo>
                    <a:pt x="489" y="90"/>
                  </a:lnTo>
                  <a:lnTo>
                    <a:pt x="482" y="89"/>
                  </a:lnTo>
                  <a:lnTo>
                    <a:pt x="473" y="87"/>
                  </a:lnTo>
                  <a:lnTo>
                    <a:pt x="464" y="85"/>
                  </a:lnTo>
                  <a:lnTo>
                    <a:pt x="455" y="85"/>
                  </a:lnTo>
                  <a:lnTo>
                    <a:pt x="446" y="83"/>
                  </a:lnTo>
                  <a:lnTo>
                    <a:pt x="437" y="83"/>
                  </a:lnTo>
                  <a:lnTo>
                    <a:pt x="427" y="83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7" y="2"/>
                  </a:lnTo>
                  <a:lnTo>
                    <a:pt x="369" y="2"/>
                  </a:lnTo>
                  <a:lnTo>
                    <a:pt x="362" y="3"/>
                  </a:lnTo>
                  <a:lnTo>
                    <a:pt x="353" y="3"/>
                  </a:lnTo>
                  <a:lnTo>
                    <a:pt x="346" y="5"/>
                  </a:lnTo>
                  <a:lnTo>
                    <a:pt x="339" y="7"/>
                  </a:lnTo>
                  <a:lnTo>
                    <a:pt x="331" y="9"/>
                  </a:lnTo>
                  <a:lnTo>
                    <a:pt x="322" y="99"/>
                  </a:lnTo>
                  <a:lnTo>
                    <a:pt x="313" y="103"/>
                  </a:lnTo>
                  <a:lnTo>
                    <a:pt x="304" y="105"/>
                  </a:lnTo>
                  <a:lnTo>
                    <a:pt x="297" y="109"/>
                  </a:lnTo>
                  <a:lnTo>
                    <a:pt x="288" y="112"/>
                  </a:lnTo>
                  <a:lnTo>
                    <a:pt x="281" y="116"/>
                  </a:lnTo>
                  <a:lnTo>
                    <a:pt x="272" y="119"/>
                  </a:lnTo>
                  <a:lnTo>
                    <a:pt x="264" y="123"/>
                  </a:lnTo>
                  <a:lnTo>
                    <a:pt x="257" y="127"/>
                  </a:lnTo>
                  <a:lnTo>
                    <a:pt x="185" y="72"/>
                  </a:lnTo>
                  <a:lnTo>
                    <a:pt x="172" y="81"/>
                  </a:lnTo>
                  <a:lnTo>
                    <a:pt x="161" y="90"/>
                  </a:lnTo>
                  <a:lnTo>
                    <a:pt x="148" y="99"/>
                  </a:lnTo>
                  <a:lnTo>
                    <a:pt x="136" y="110"/>
                  </a:lnTo>
                  <a:lnTo>
                    <a:pt x="174" y="194"/>
                  </a:lnTo>
                  <a:lnTo>
                    <a:pt x="161" y="206"/>
                  </a:lnTo>
                  <a:lnTo>
                    <a:pt x="150" y="221"/>
                  </a:lnTo>
                  <a:lnTo>
                    <a:pt x="139" y="235"/>
                  </a:lnTo>
                  <a:lnTo>
                    <a:pt x="130" y="250"/>
                  </a:lnTo>
                  <a:lnTo>
                    <a:pt x="41" y="239"/>
                  </a:lnTo>
                  <a:lnTo>
                    <a:pt x="34" y="254"/>
                  </a:lnTo>
                  <a:lnTo>
                    <a:pt x="29" y="266"/>
                  </a:lnTo>
                  <a:lnTo>
                    <a:pt x="23" y="281"/>
                  </a:lnTo>
                  <a:lnTo>
                    <a:pt x="18" y="295"/>
                  </a:lnTo>
                  <a:lnTo>
                    <a:pt x="92" y="350"/>
                  </a:lnTo>
                  <a:lnTo>
                    <a:pt x="90" y="359"/>
                  </a:lnTo>
                  <a:lnTo>
                    <a:pt x="89" y="366"/>
                  </a:lnTo>
                  <a:lnTo>
                    <a:pt x="87" y="375"/>
                  </a:lnTo>
                  <a:lnTo>
                    <a:pt x="85" y="384"/>
                  </a:lnTo>
                  <a:lnTo>
                    <a:pt x="85" y="393"/>
                  </a:lnTo>
                  <a:lnTo>
                    <a:pt x="85" y="402"/>
                  </a:lnTo>
                  <a:lnTo>
                    <a:pt x="83" y="411"/>
                  </a:lnTo>
                  <a:lnTo>
                    <a:pt x="83" y="420"/>
                  </a:lnTo>
                  <a:lnTo>
                    <a:pt x="0" y="455"/>
                  </a:lnTo>
                  <a:lnTo>
                    <a:pt x="2" y="471"/>
                  </a:lnTo>
                  <a:lnTo>
                    <a:pt x="3" y="486"/>
                  </a:lnTo>
                  <a:lnTo>
                    <a:pt x="5" y="502"/>
                  </a:lnTo>
                  <a:lnTo>
                    <a:pt x="9" y="516"/>
                  </a:lnTo>
                  <a:lnTo>
                    <a:pt x="99" y="525"/>
                  </a:lnTo>
                  <a:lnTo>
                    <a:pt x="105" y="544"/>
                  </a:lnTo>
                  <a:lnTo>
                    <a:pt x="112" y="560"/>
                  </a:lnTo>
                  <a:lnTo>
                    <a:pt x="119" y="576"/>
                  </a:lnTo>
                  <a:lnTo>
                    <a:pt x="127" y="591"/>
                  </a:lnTo>
                  <a:lnTo>
                    <a:pt x="72" y="663"/>
                  </a:lnTo>
                  <a:lnTo>
                    <a:pt x="81" y="676"/>
                  </a:lnTo>
                  <a:lnTo>
                    <a:pt x="90" y="687"/>
                  </a:lnTo>
                  <a:lnTo>
                    <a:pt x="99" y="700"/>
                  </a:lnTo>
                  <a:lnTo>
                    <a:pt x="110" y="712"/>
                  </a:lnTo>
                  <a:lnTo>
                    <a:pt x="194" y="674"/>
                  </a:lnTo>
                  <a:lnTo>
                    <a:pt x="199" y="680"/>
                  </a:lnTo>
                  <a:lnTo>
                    <a:pt x="206" y="687"/>
                  </a:lnTo>
                  <a:lnTo>
                    <a:pt x="214" y="692"/>
                  </a:lnTo>
                  <a:lnTo>
                    <a:pt x="221" y="698"/>
                  </a:lnTo>
                  <a:lnTo>
                    <a:pt x="228" y="703"/>
                  </a:lnTo>
                  <a:lnTo>
                    <a:pt x="235" y="709"/>
                  </a:lnTo>
                  <a:lnTo>
                    <a:pt x="243" y="712"/>
                  </a:lnTo>
                  <a:lnTo>
                    <a:pt x="250" y="718"/>
                  </a:lnTo>
                  <a:lnTo>
                    <a:pt x="239" y="808"/>
                  </a:lnTo>
                  <a:lnTo>
                    <a:pt x="246" y="812"/>
                  </a:lnTo>
                  <a:lnTo>
                    <a:pt x="253" y="814"/>
                  </a:lnTo>
                  <a:lnTo>
                    <a:pt x="261" y="817"/>
                  </a:lnTo>
                  <a:lnTo>
                    <a:pt x="268" y="819"/>
                  </a:lnTo>
                  <a:lnTo>
                    <a:pt x="273" y="823"/>
                  </a:lnTo>
                  <a:lnTo>
                    <a:pt x="281" y="825"/>
                  </a:lnTo>
                  <a:lnTo>
                    <a:pt x="288" y="828"/>
                  </a:lnTo>
                  <a:lnTo>
                    <a:pt x="295" y="830"/>
                  </a:lnTo>
                  <a:lnTo>
                    <a:pt x="350" y="756"/>
                  </a:lnTo>
                  <a:lnTo>
                    <a:pt x="359" y="758"/>
                  </a:lnTo>
                  <a:lnTo>
                    <a:pt x="368" y="759"/>
                  </a:lnTo>
                  <a:lnTo>
                    <a:pt x="375" y="761"/>
                  </a:lnTo>
                  <a:lnTo>
                    <a:pt x="384" y="763"/>
                  </a:lnTo>
                  <a:lnTo>
                    <a:pt x="393" y="763"/>
                  </a:lnTo>
                  <a:lnTo>
                    <a:pt x="402" y="763"/>
                  </a:lnTo>
                  <a:lnTo>
                    <a:pt x="411" y="765"/>
                  </a:lnTo>
                  <a:lnTo>
                    <a:pt x="420" y="765"/>
                  </a:lnTo>
                  <a:lnTo>
                    <a:pt x="455" y="848"/>
                  </a:lnTo>
                  <a:lnTo>
                    <a:pt x="462" y="848"/>
                  </a:lnTo>
                  <a:lnTo>
                    <a:pt x="471" y="846"/>
                  </a:lnTo>
                  <a:lnTo>
                    <a:pt x="478" y="846"/>
                  </a:lnTo>
                  <a:lnTo>
                    <a:pt x="485" y="845"/>
                  </a:lnTo>
                  <a:lnTo>
                    <a:pt x="495" y="845"/>
                  </a:lnTo>
                  <a:lnTo>
                    <a:pt x="502" y="843"/>
                  </a:lnTo>
                  <a:lnTo>
                    <a:pt x="509" y="841"/>
                  </a:lnTo>
                  <a:lnTo>
                    <a:pt x="516" y="839"/>
                  </a:lnTo>
                  <a:lnTo>
                    <a:pt x="525" y="748"/>
                  </a:lnTo>
                  <a:lnTo>
                    <a:pt x="534" y="745"/>
                  </a:lnTo>
                  <a:lnTo>
                    <a:pt x="543" y="743"/>
                  </a:lnTo>
                  <a:lnTo>
                    <a:pt x="551" y="739"/>
                  </a:lnTo>
                  <a:lnTo>
                    <a:pt x="560" y="736"/>
                  </a:lnTo>
                  <a:lnTo>
                    <a:pt x="567" y="732"/>
                  </a:lnTo>
                  <a:lnTo>
                    <a:pt x="576" y="729"/>
                  </a:lnTo>
                  <a:lnTo>
                    <a:pt x="583" y="725"/>
                  </a:lnTo>
                  <a:lnTo>
                    <a:pt x="591" y="721"/>
                  </a:lnTo>
                  <a:lnTo>
                    <a:pt x="663" y="776"/>
                  </a:lnTo>
                  <a:lnTo>
                    <a:pt x="676" y="767"/>
                  </a:lnTo>
                  <a:lnTo>
                    <a:pt x="689" y="758"/>
                  </a:lnTo>
                  <a:lnTo>
                    <a:pt x="699" y="748"/>
                  </a:lnTo>
                  <a:lnTo>
                    <a:pt x="712" y="738"/>
                  </a:lnTo>
                  <a:lnTo>
                    <a:pt x="674" y="654"/>
                  </a:lnTo>
                  <a:lnTo>
                    <a:pt x="687" y="642"/>
                  </a:lnTo>
                  <a:lnTo>
                    <a:pt x="698" y="627"/>
                  </a:lnTo>
                  <a:lnTo>
                    <a:pt x="708" y="613"/>
                  </a:lnTo>
                  <a:lnTo>
                    <a:pt x="718" y="598"/>
                  </a:lnTo>
                  <a:lnTo>
                    <a:pt x="808" y="6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/>
              </a:endParaRPr>
            </a:p>
          </p:txBody>
        </p:sp>
        <p:sp>
          <p:nvSpPr>
            <p:cNvPr id="6160" name="TextBox 3"/>
            <p:cNvSpPr txBox="1">
              <a:spLocks noChangeArrowheads="1"/>
            </p:cNvSpPr>
            <p:nvPr/>
          </p:nvSpPr>
          <p:spPr bwMode="auto">
            <a:xfrm rot="21300595">
              <a:off x="1485" y="1228"/>
              <a:ext cx="1331" cy="4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/>
                <a:buChar char="–"/>
                <a:defRPr sz="24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/>
                <a:buChar char="–"/>
                <a:defRPr sz="2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en-US" sz="1600" smtClean="0">
                  <a:solidFill>
                    <a:srgbClr val="FFFFFF"/>
                  </a:solidFill>
                  <a:cs typeface="Arial"/>
                </a:rPr>
                <a:t>Договор следует структуре документации </a:t>
              </a:r>
              <a:r>
                <a:rPr lang="en-GB" altLang="en-US" sz="1600" smtClean="0">
                  <a:solidFill>
                    <a:srgbClr val="FFFFFF"/>
                  </a:solidFill>
                  <a:cs typeface="Arial"/>
                </a:rPr>
                <a:t>LMA</a:t>
              </a:r>
            </a:p>
          </p:txBody>
        </p:sp>
      </p:grpSp>
      <p:grpSp>
        <p:nvGrpSpPr>
          <p:cNvPr id="6149" name="Group 38"/>
          <p:cNvGrpSpPr/>
          <p:nvPr/>
        </p:nvGrpSpPr>
        <p:grpSpPr>
          <a:xfrm rot="591594">
            <a:off x="2145062" y="3328768"/>
            <a:ext cx="3503613" cy="3148013"/>
            <a:chOff x="1722" y="2187"/>
            <a:chExt cx="1635" cy="1639"/>
          </a:xfrm>
        </p:grpSpPr>
        <p:sp>
          <p:nvSpPr>
            <p:cNvPr id="6157" name="Freeform 20"/>
            <p:cNvSpPr/>
            <p:nvPr/>
          </p:nvSpPr>
          <p:spPr bwMode="auto">
            <a:xfrm>
              <a:off x="1722" y="2187"/>
              <a:ext cx="1635" cy="1639"/>
            </a:xfrm>
            <a:custGeom>
              <a:gdLst>
                <a:gd name="T0" fmla="*/ 2147483647 w 809"/>
                <a:gd name="T1" fmla="*/ 2147483647 h 811"/>
                <a:gd name="T2" fmla="*/ 2147483647 w 809"/>
                <a:gd name="T3" fmla="*/ 2147483647 h 811"/>
                <a:gd name="T4" fmla="*/ 2147483647 w 809"/>
                <a:gd name="T5" fmla="*/ 2147483647 h 811"/>
                <a:gd name="T6" fmla="*/ 2147483647 w 809"/>
                <a:gd name="T7" fmla="*/ 2147483647 h 811"/>
                <a:gd name="T8" fmla="*/ 2147483647 w 809"/>
                <a:gd name="T9" fmla="*/ 2147483647 h 811"/>
                <a:gd name="T10" fmla="*/ 2147483647 w 809"/>
                <a:gd name="T11" fmla="*/ 2147483647 h 811"/>
                <a:gd name="T12" fmla="*/ 2147483647 w 809"/>
                <a:gd name="T13" fmla="*/ 2147483647 h 811"/>
                <a:gd name="T14" fmla="*/ 2147483647 w 809"/>
                <a:gd name="T15" fmla="*/ 2147483647 h 811"/>
                <a:gd name="T16" fmla="*/ 2147483647 w 809"/>
                <a:gd name="T17" fmla="*/ 2147483647 h 811"/>
                <a:gd name="T18" fmla="*/ 2147483647 w 809"/>
                <a:gd name="T19" fmla="*/ 2147483647 h 811"/>
                <a:gd name="T20" fmla="*/ 2147483647 w 809"/>
                <a:gd name="T21" fmla="*/ 2147483647 h 811"/>
                <a:gd name="T22" fmla="*/ 2147483647 w 809"/>
                <a:gd name="T23" fmla="*/ 2147483647 h 811"/>
                <a:gd name="T24" fmla="*/ 2147483647 w 809"/>
                <a:gd name="T25" fmla="*/ 2147483647 h 811"/>
                <a:gd name="T26" fmla="*/ 2147483647 w 809"/>
                <a:gd name="T27" fmla="*/ 2147483647 h 811"/>
                <a:gd name="T28" fmla="*/ 2147483647 w 809"/>
                <a:gd name="T29" fmla="*/ 2147483647 h 811"/>
                <a:gd name="T30" fmla="*/ 2147483647 w 809"/>
                <a:gd name="T31" fmla="*/ 2147483647 h 811"/>
                <a:gd name="T32" fmla="*/ 2147483647 w 809"/>
                <a:gd name="T33" fmla="*/ 2147483647 h 811"/>
                <a:gd name="T34" fmla="*/ 2147483647 w 809"/>
                <a:gd name="T35" fmla="*/ 2147483647 h 811"/>
                <a:gd name="T36" fmla="*/ 2147483647 w 809"/>
                <a:gd name="T37" fmla="*/ 0 h 811"/>
                <a:gd name="T38" fmla="*/ 2147483647 w 809"/>
                <a:gd name="T39" fmla="*/ 2147483647 h 811"/>
                <a:gd name="T40" fmla="*/ 2147483647 w 809"/>
                <a:gd name="T41" fmla="*/ 2147483647 h 811"/>
                <a:gd name="T42" fmla="*/ 2147483647 w 809"/>
                <a:gd name="T43" fmla="*/ 2147483647 h 811"/>
                <a:gd name="T44" fmla="*/ 2147483647 w 809"/>
                <a:gd name="T45" fmla="*/ 2147483647 h 811"/>
                <a:gd name="T46" fmla="*/ 2147483647 w 809"/>
                <a:gd name="T47" fmla="*/ 2147483647 h 811"/>
                <a:gd name="T48" fmla="*/ 2147483647 w 809"/>
                <a:gd name="T49" fmla="*/ 2147483647 h 811"/>
                <a:gd name="T50" fmla="*/ 2147483647 w 809"/>
                <a:gd name="T51" fmla="*/ 2147483647 h 811"/>
                <a:gd name="T52" fmla="*/ 2147483647 w 809"/>
                <a:gd name="T53" fmla="*/ 2147483647 h 811"/>
                <a:gd name="T54" fmla="*/ 2147483647 w 809"/>
                <a:gd name="T55" fmla="*/ 2147483647 h 811"/>
                <a:gd name="T56" fmla="*/ 2147483647 w 809"/>
                <a:gd name="T57" fmla="*/ 2147483647 h 811"/>
                <a:gd name="T58" fmla="*/ 2147483647 w 809"/>
                <a:gd name="T59" fmla="*/ 2147483647 h 811"/>
                <a:gd name="T60" fmla="*/ 2147483647 w 809"/>
                <a:gd name="T61" fmla="*/ 2147483647 h 811"/>
                <a:gd name="T62" fmla="*/ 2147483647 w 809"/>
                <a:gd name="T63" fmla="*/ 2147483647 h 811"/>
                <a:gd name="T64" fmla="*/ 0 w 809"/>
                <a:gd name="T65" fmla="*/ 2147483647 h 811"/>
                <a:gd name="T66" fmla="*/ 2147483647 w 809"/>
                <a:gd name="T67" fmla="*/ 2147483647 h 811"/>
                <a:gd name="T68" fmla="*/ 2147483647 w 809"/>
                <a:gd name="T69" fmla="*/ 2147483647 h 811"/>
                <a:gd name="T70" fmla="*/ 2147483647 w 809"/>
                <a:gd name="T71" fmla="*/ 2147483647 h 811"/>
                <a:gd name="T72" fmla="*/ 2147483647 w 809"/>
                <a:gd name="T73" fmla="*/ 2147483647 h 811"/>
                <a:gd name="T74" fmla="*/ 2147483647 w 809"/>
                <a:gd name="T75" fmla="*/ 2147483647 h 811"/>
                <a:gd name="T76" fmla="*/ 2147483647 w 809"/>
                <a:gd name="T77" fmla="*/ 2147483647 h 811"/>
                <a:gd name="T78" fmla="*/ 2147483647 w 809"/>
                <a:gd name="T79" fmla="*/ 2147483647 h 811"/>
                <a:gd name="T80" fmla="*/ 2147483647 w 809"/>
                <a:gd name="T81" fmla="*/ 2147483647 h 811"/>
                <a:gd name="T82" fmla="*/ 2147483647 w 809"/>
                <a:gd name="T83" fmla="*/ 2147483647 h 811"/>
                <a:gd name="T84" fmla="*/ 2147483647 w 809"/>
                <a:gd name="T85" fmla="*/ 2147483647 h 811"/>
                <a:gd name="T86" fmla="*/ 2147483647 w 809"/>
                <a:gd name="T87" fmla="*/ 2147483647 h 811"/>
                <a:gd name="T88" fmla="*/ 2147483647 w 809"/>
                <a:gd name="T89" fmla="*/ 2147483647 h 811"/>
                <a:gd name="T90" fmla="*/ 2147483647 w 809"/>
                <a:gd name="T91" fmla="*/ 2147483647 h 811"/>
                <a:gd name="T92" fmla="*/ 2147483647 w 809"/>
                <a:gd name="T93" fmla="*/ 2147483647 h 811"/>
                <a:gd name="T94" fmla="*/ 2147483647 w 809"/>
                <a:gd name="T95" fmla="*/ 2147483647 h 811"/>
                <a:gd name="T96" fmla="*/ 2147483647 w 809"/>
                <a:gd name="T97" fmla="*/ 2147483647 h 811"/>
                <a:gd name="T98" fmla="*/ 2147483647 w 809"/>
                <a:gd name="T99" fmla="*/ 2147483647 h 811"/>
                <a:gd name="T100" fmla="*/ 2147483647 w 809"/>
                <a:gd name="T101" fmla="*/ 2147483647 h 811"/>
                <a:gd name="T102" fmla="*/ 2147483647 w 809"/>
                <a:gd name="T103" fmla="*/ 2147483647 h 811"/>
                <a:gd name="T104" fmla="*/ 2147483647 w 809"/>
                <a:gd name="T105" fmla="*/ 2147483647 h 811"/>
                <a:gd name="T106" fmla="*/ 2147483647 w 809"/>
                <a:gd name="T107" fmla="*/ 2147483647 h 811"/>
                <a:gd name="T108" fmla="*/ 2147483647 w 809"/>
                <a:gd name="T109" fmla="*/ 2147483647 h 811"/>
                <a:gd name="T110" fmla="*/ 2147483647 w 809"/>
                <a:gd name="T111" fmla="*/ 2147483647 h 81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09" h="811">
                  <a:moveTo>
                    <a:pt x="767" y="588"/>
                  </a:moveTo>
                  <a:lnTo>
                    <a:pt x="774" y="575"/>
                  </a:lnTo>
                  <a:lnTo>
                    <a:pt x="780" y="562"/>
                  </a:lnTo>
                  <a:lnTo>
                    <a:pt x="785" y="548"/>
                  </a:lnTo>
                  <a:lnTo>
                    <a:pt x="789" y="533"/>
                  </a:lnTo>
                  <a:lnTo>
                    <a:pt x="720" y="483"/>
                  </a:lnTo>
                  <a:lnTo>
                    <a:pt x="722" y="474"/>
                  </a:lnTo>
                  <a:lnTo>
                    <a:pt x="723" y="465"/>
                  </a:lnTo>
                  <a:lnTo>
                    <a:pt x="725" y="457"/>
                  </a:lnTo>
                  <a:lnTo>
                    <a:pt x="725" y="448"/>
                  </a:lnTo>
                  <a:lnTo>
                    <a:pt x="727" y="439"/>
                  </a:lnTo>
                  <a:lnTo>
                    <a:pt x="727" y="430"/>
                  </a:lnTo>
                  <a:lnTo>
                    <a:pt x="729" y="423"/>
                  </a:lnTo>
                  <a:lnTo>
                    <a:pt x="729" y="414"/>
                  </a:lnTo>
                  <a:lnTo>
                    <a:pt x="809" y="383"/>
                  </a:lnTo>
                  <a:lnTo>
                    <a:pt x="809" y="368"/>
                  </a:lnTo>
                  <a:lnTo>
                    <a:pt x="807" y="354"/>
                  </a:lnTo>
                  <a:lnTo>
                    <a:pt x="803" y="339"/>
                  </a:lnTo>
                  <a:lnTo>
                    <a:pt x="801" y="325"/>
                  </a:lnTo>
                  <a:lnTo>
                    <a:pt x="716" y="314"/>
                  </a:lnTo>
                  <a:lnTo>
                    <a:pt x="711" y="298"/>
                  </a:lnTo>
                  <a:lnTo>
                    <a:pt x="703" y="281"/>
                  </a:lnTo>
                  <a:lnTo>
                    <a:pt x="696" y="265"/>
                  </a:lnTo>
                  <a:lnTo>
                    <a:pt x="689" y="251"/>
                  </a:lnTo>
                  <a:lnTo>
                    <a:pt x="743" y="184"/>
                  </a:lnTo>
                  <a:lnTo>
                    <a:pt x="734" y="171"/>
                  </a:lnTo>
                  <a:lnTo>
                    <a:pt x="727" y="160"/>
                  </a:lnTo>
                  <a:lnTo>
                    <a:pt x="718" y="147"/>
                  </a:lnTo>
                  <a:lnTo>
                    <a:pt x="707" y="136"/>
                  </a:lnTo>
                  <a:lnTo>
                    <a:pt x="629" y="171"/>
                  </a:lnTo>
                  <a:lnTo>
                    <a:pt x="622" y="165"/>
                  </a:lnTo>
                  <a:lnTo>
                    <a:pt x="616" y="158"/>
                  </a:lnTo>
                  <a:lnTo>
                    <a:pt x="609" y="153"/>
                  </a:lnTo>
                  <a:lnTo>
                    <a:pt x="602" y="147"/>
                  </a:lnTo>
                  <a:lnTo>
                    <a:pt x="595" y="144"/>
                  </a:lnTo>
                  <a:lnTo>
                    <a:pt x="589" y="138"/>
                  </a:lnTo>
                  <a:lnTo>
                    <a:pt x="582" y="133"/>
                  </a:lnTo>
                  <a:lnTo>
                    <a:pt x="575" y="129"/>
                  </a:lnTo>
                  <a:lnTo>
                    <a:pt x="587" y="44"/>
                  </a:lnTo>
                  <a:lnTo>
                    <a:pt x="580" y="40"/>
                  </a:lnTo>
                  <a:lnTo>
                    <a:pt x="575" y="37"/>
                  </a:lnTo>
                  <a:lnTo>
                    <a:pt x="567" y="35"/>
                  </a:lnTo>
                  <a:lnTo>
                    <a:pt x="560" y="31"/>
                  </a:lnTo>
                  <a:lnTo>
                    <a:pt x="553" y="29"/>
                  </a:lnTo>
                  <a:lnTo>
                    <a:pt x="547" y="26"/>
                  </a:lnTo>
                  <a:lnTo>
                    <a:pt x="540" y="24"/>
                  </a:lnTo>
                  <a:lnTo>
                    <a:pt x="533" y="20"/>
                  </a:lnTo>
                  <a:lnTo>
                    <a:pt x="480" y="89"/>
                  </a:lnTo>
                  <a:lnTo>
                    <a:pt x="473" y="87"/>
                  </a:lnTo>
                  <a:lnTo>
                    <a:pt x="464" y="86"/>
                  </a:lnTo>
                  <a:lnTo>
                    <a:pt x="457" y="86"/>
                  </a:lnTo>
                  <a:lnTo>
                    <a:pt x="448" y="84"/>
                  </a:lnTo>
                  <a:lnTo>
                    <a:pt x="439" y="82"/>
                  </a:lnTo>
                  <a:lnTo>
                    <a:pt x="430" y="82"/>
                  </a:lnTo>
                  <a:lnTo>
                    <a:pt x="422" y="82"/>
                  </a:lnTo>
                  <a:lnTo>
                    <a:pt x="413" y="80"/>
                  </a:lnTo>
                  <a:lnTo>
                    <a:pt x="381" y="0"/>
                  </a:lnTo>
                  <a:lnTo>
                    <a:pt x="373" y="0"/>
                  </a:lnTo>
                  <a:lnTo>
                    <a:pt x="366" y="2"/>
                  </a:lnTo>
                  <a:lnTo>
                    <a:pt x="359" y="2"/>
                  </a:lnTo>
                  <a:lnTo>
                    <a:pt x="352" y="4"/>
                  </a:lnTo>
                  <a:lnTo>
                    <a:pt x="344" y="4"/>
                  </a:lnTo>
                  <a:lnTo>
                    <a:pt x="337" y="6"/>
                  </a:lnTo>
                  <a:lnTo>
                    <a:pt x="330" y="6"/>
                  </a:lnTo>
                  <a:lnTo>
                    <a:pt x="323" y="8"/>
                  </a:lnTo>
                  <a:lnTo>
                    <a:pt x="314" y="95"/>
                  </a:lnTo>
                  <a:lnTo>
                    <a:pt x="305" y="97"/>
                  </a:lnTo>
                  <a:lnTo>
                    <a:pt x="297" y="100"/>
                  </a:lnTo>
                  <a:lnTo>
                    <a:pt x="288" y="102"/>
                  </a:lnTo>
                  <a:lnTo>
                    <a:pt x="281" y="106"/>
                  </a:lnTo>
                  <a:lnTo>
                    <a:pt x="272" y="109"/>
                  </a:lnTo>
                  <a:lnTo>
                    <a:pt x="265" y="113"/>
                  </a:lnTo>
                  <a:lnTo>
                    <a:pt x="257" y="116"/>
                  </a:lnTo>
                  <a:lnTo>
                    <a:pt x="250" y="120"/>
                  </a:lnTo>
                  <a:lnTo>
                    <a:pt x="181" y="66"/>
                  </a:lnTo>
                  <a:lnTo>
                    <a:pt x="169" y="75"/>
                  </a:lnTo>
                  <a:lnTo>
                    <a:pt x="158" y="84"/>
                  </a:lnTo>
                  <a:lnTo>
                    <a:pt x="147" y="93"/>
                  </a:lnTo>
                  <a:lnTo>
                    <a:pt x="136" y="102"/>
                  </a:lnTo>
                  <a:lnTo>
                    <a:pt x="170" y="182"/>
                  </a:lnTo>
                  <a:lnTo>
                    <a:pt x="158" y="194"/>
                  </a:lnTo>
                  <a:lnTo>
                    <a:pt x="147" y="207"/>
                  </a:lnTo>
                  <a:lnTo>
                    <a:pt x="136" y="222"/>
                  </a:lnTo>
                  <a:lnTo>
                    <a:pt x="127" y="236"/>
                  </a:lnTo>
                  <a:lnTo>
                    <a:pt x="42" y="223"/>
                  </a:lnTo>
                  <a:lnTo>
                    <a:pt x="35" y="236"/>
                  </a:lnTo>
                  <a:lnTo>
                    <a:pt x="29" y="249"/>
                  </a:lnTo>
                  <a:lnTo>
                    <a:pt x="24" y="263"/>
                  </a:lnTo>
                  <a:lnTo>
                    <a:pt x="20" y="278"/>
                  </a:lnTo>
                  <a:lnTo>
                    <a:pt x="89" y="329"/>
                  </a:lnTo>
                  <a:lnTo>
                    <a:pt x="87" y="338"/>
                  </a:lnTo>
                  <a:lnTo>
                    <a:pt x="85" y="345"/>
                  </a:lnTo>
                  <a:lnTo>
                    <a:pt x="83" y="354"/>
                  </a:lnTo>
                  <a:lnTo>
                    <a:pt x="83" y="363"/>
                  </a:lnTo>
                  <a:lnTo>
                    <a:pt x="82" y="372"/>
                  </a:lnTo>
                  <a:lnTo>
                    <a:pt x="82" y="379"/>
                  </a:lnTo>
                  <a:lnTo>
                    <a:pt x="80" y="388"/>
                  </a:lnTo>
                  <a:lnTo>
                    <a:pt x="80" y="397"/>
                  </a:lnTo>
                  <a:lnTo>
                    <a:pt x="0" y="428"/>
                  </a:lnTo>
                  <a:lnTo>
                    <a:pt x="0" y="443"/>
                  </a:lnTo>
                  <a:lnTo>
                    <a:pt x="2" y="457"/>
                  </a:lnTo>
                  <a:lnTo>
                    <a:pt x="6" y="472"/>
                  </a:lnTo>
                  <a:lnTo>
                    <a:pt x="7" y="486"/>
                  </a:lnTo>
                  <a:lnTo>
                    <a:pt x="93" y="497"/>
                  </a:lnTo>
                  <a:lnTo>
                    <a:pt x="98" y="514"/>
                  </a:lnTo>
                  <a:lnTo>
                    <a:pt x="105" y="530"/>
                  </a:lnTo>
                  <a:lnTo>
                    <a:pt x="112" y="546"/>
                  </a:lnTo>
                  <a:lnTo>
                    <a:pt x="120" y="561"/>
                  </a:lnTo>
                  <a:lnTo>
                    <a:pt x="65" y="628"/>
                  </a:lnTo>
                  <a:lnTo>
                    <a:pt x="74" y="640"/>
                  </a:lnTo>
                  <a:lnTo>
                    <a:pt x="82" y="651"/>
                  </a:lnTo>
                  <a:lnTo>
                    <a:pt x="91" y="664"/>
                  </a:lnTo>
                  <a:lnTo>
                    <a:pt x="102" y="675"/>
                  </a:lnTo>
                  <a:lnTo>
                    <a:pt x="180" y="640"/>
                  </a:lnTo>
                  <a:lnTo>
                    <a:pt x="187" y="646"/>
                  </a:lnTo>
                  <a:lnTo>
                    <a:pt x="194" y="651"/>
                  </a:lnTo>
                  <a:lnTo>
                    <a:pt x="199" y="657"/>
                  </a:lnTo>
                  <a:lnTo>
                    <a:pt x="207" y="662"/>
                  </a:lnTo>
                  <a:lnTo>
                    <a:pt x="214" y="668"/>
                  </a:lnTo>
                  <a:lnTo>
                    <a:pt x="221" y="673"/>
                  </a:lnTo>
                  <a:lnTo>
                    <a:pt x="227" y="677"/>
                  </a:lnTo>
                  <a:lnTo>
                    <a:pt x="234" y="682"/>
                  </a:lnTo>
                  <a:lnTo>
                    <a:pt x="221" y="767"/>
                  </a:lnTo>
                  <a:lnTo>
                    <a:pt x="228" y="771"/>
                  </a:lnTo>
                  <a:lnTo>
                    <a:pt x="236" y="775"/>
                  </a:lnTo>
                  <a:lnTo>
                    <a:pt x="241" y="776"/>
                  </a:lnTo>
                  <a:lnTo>
                    <a:pt x="248" y="780"/>
                  </a:lnTo>
                  <a:lnTo>
                    <a:pt x="256" y="782"/>
                  </a:lnTo>
                  <a:lnTo>
                    <a:pt x="263" y="785"/>
                  </a:lnTo>
                  <a:lnTo>
                    <a:pt x="268" y="787"/>
                  </a:lnTo>
                  <a:lnTo>
                    <a:pt x="276" y="791"/>
                  </a:lnTo>
                  <a:lnTo>
                    <a:pt x="328" y="720"/>
                  </a:lnTo>
                  <a:lnTo>
                    <a:pt x="337" y="722"/>
                  </a:lnTo>
                  <a:lnTo>
                    <a:pt x="344" y="724"/>
                  </a:lnTo>
                  <a:lnTo>
                    <a:pt x="354" y="726"/>
                  </a:lnTo>
                  <a:lnTo>
                    <a:pt x="361" y="727"/>
                  </a:lnTo>
                  <a:lnTo>
                    <a:pt x="370" y="729"/>
                  </a:lnTo>
                  <a:lnTo>
                    <a:pt x="379" y="729"/>
                  </a:lnTo>
                  <a:lnTo>
                    <a:pt x="386" y="729"/>
                  </a:lnTo>
                  <a:lnTo>
                    <a:pt x="395" y="729"/>
                  </a:lnTo>
                  <a:lnTo>
                    <a:pt x="428" y="811"/>
                  </a:lnTo>
                  <a:lnTo>
                    <a:pt x="435" y="811"/>
                  </a:lnTo>
                  <a:lnTo>
                    <a:pt x="442" y="809"/>
                  </a:lnTo>
                  <a:lnTo>
                    <a:pt x="450" y="809"/>
                  </a:lnTo>
                  <a:lnTo>
                    <a:pt x="457" y="807"/>
                  </a:lnTo>
                  <a:lnTo>
                    <a:pt x="464" y="807"/>
                  </a:lnTo>
                  <a:lnTo>
                    <a:pt x="471" y="805"/>
                  </a:lnTo>
                  <a:lnTo>
                    <a:pt x="479" y="805"/>
                  </a:lnTo>
                  <a:lnTo>
                    <a:pt x="486" y="804"/>
                  </a:lnTo>
                  <a:lnTo>
                    <a:pt x="495" y="717"/>
                  </a:lnTo>
                  <a:lnTo>
                    <a:pt x="504" y="715"/>
                  </a:lnTo>
                  <a:lnTo>
                    <a:pt x="511" y="711"/>
                  </a:lnTo>
                  <a:lnTo>
                    <a:pt x="520" y="709"/>
                  </a:lnTo>
                  <a:lnTo>
                    <a:pt x="528" y="706"/>
                  </a:lnTo>
                  <a:lnTo>
                    <a:pt x="537" y="702"/>
                  </a:lnTo>
                  <a:lnTo>
                    <a:pt x="544" y="698"/>
                  </a:lnTo>
                  <a:lnTo>
                    <a:pt x="551" y="695"/>
                  </a:lnTo>
                  <a:lnTo>
                    <a:pt x="558" y="691"/>
                  </a:lnTo>
                  <a:lnTo>
                    <a:pt x="627" y="744"/>
                  </a:lnTo>
                  <a:lnTo>
                    <a:pt x="640" y="737"/>
                  </a:lnTo>
                  <a:lnTo>
                    <a:pt x="651" y="727"/>
                  </a:lnTo>
                  <a:lnTo>
                    <a:pt x="662" y="718"/>
                  </a:lnTo>
                  <a:lnTo>
                    <a:pt x="673" y="709"/>
                  </a:lnTo>
                  <a:lnTo>
                    <a:pt x="640" y="630"/>
                  </a:lnTo>
                  <a:lnTo>
                    <a:pt x="651" y="617"/>
                  </a:lnTo>
                  <a:lnTo>
                    <a:pt x="662" y="604"/>
                  </a:lnTo>
                  <a:lnTo>
                    <a:pt x="673" y="590"/>
                  </a:lnTo>
                  <a:lnTo>
                    <a:pt x="682" y="575"/>
                  </a:lnTo>
                  <a:lnTo>
                    <a:pt x="767" y="588"/>
                  </a:lnTo>
                  <a:close/>
                </a:path>
              </a:pathLst>
            </a:custGeom>
            <a:solidFill>
              <a:srgbClr val="569B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/>
              </a:endParaRPr>
            </a:p>
          </p:txBody>
        </p:sp>
        <p:sp>
          <p:nvSpPr>
            <p:cNvPr id="6158" name="TextBox 67"/>
            <p:cNvSpPr txBox="1">
              <a:spLocks noChangeArrowheads="1"/>
            </p:cNvSpPr>
            <p:nvPr/>
          </p:nvSpPr>
          <p:spPr bwMode="auto">
            <a:xfrm rot="21008406">
              <a:off x="1951" y="2459"/>
              <a:ext cx="1163" cy="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/>
                <a:buChar char="–"/>
                <a:defRPr sz="24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/>
                <a:buChar char="–"/>
                <a:defRPr sz="2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en-US" sz="1500" smtClean="0">
                  <a:solidFill>
                    <a:srgbClr val="FFFFFF"/>
                  </a:solidFill>
                  <a:cs typeface="Arial"/>
                </a:rPr>
                <a:t>Позволяет выдавать</a:t>
              </a:r>
              <a:br>
                <a:rPr lang="en-GB" altLang="en-US" sz="1500" smtClean="0">
                  <a:solidFill>
                    <a:srgbClr val="FFFFFF"/>
                  </a:solidFill>
                  <a:cs typeface="Arial"/>
                </a:rPr>
              </a:br>
              <a:r>
                <a:rPr lang="ru-RU" altLang="en-US" sz="1500" smtClean="0">
                  <a:solidFill>
                    <a:srgbClr val="FFFFFF"/>
                  </a:solidFill>
                  <a:cs typeface="Arial"/>
                </a:rPr>
                <a:t>кредиты траншами, в разных валютах и под плавающую или фиксированную процентную ставку (но не позволяет предоставлять револьверные кредиты)</a:t>
              </a:r>
            </a:p>
          </p:txBody>
        </p:sp>
      </p:grpSp>
      <p:grpSp>
        <p:nvGrpSpPr>
          <p:cNvPr id="6150" name="Group 39"/>
          <p:cNvGrpSpPr/>
          <p:nvPr/>
        </p:nvGrpSpPr>
        <p:grpSpPr>
          <a:xfrm rot="21299312">
            <a:off x="3957464" y="864300"/>
            <a:ext cx="3389312" cy="3209925"/>
            <a:chOff x="2055" y="1141"/>
            <a:chExt cx="1746" cy="1746"/>
          </a:xfrm>
        </p:grpSpPr>
        <p:sp>
          <p:nvSpPr>
            <p:cNvPr id="6155" name="Freeform 9"/>
            <p:cNvSpPr/>
            <p:nvPr/>
          </p:nvSpPr>
          <p:spPr bwMode="auto">
            <a:xfrm>
              <a:off x="2055" y="1141"/>
              <a:ext cx="1746" cy="1746"/>
            </a:xfrm>
            <a:custGeom>
              <a:gdLst>
                <a:gd name="T0" fmla="*/ 2147483647 w 891"/>
                <a:gd name="T1" fmla="*/ 2147483647 h 890"/>
                <a:gd name="T2" fmla="*/ 2147483647 w 891"/>
                <a:gd name="T3" fmla="*/ 2147483647 h 890"/>
                <a:gd name="T4" fmla="*/ 2147483647 w 891"/>
                <a:gd name="T5" fmla="*/ 2147483647 h 890"/>
                <a:gd name="T6" fmla="*/ 2147483647 w 891"/>
                <a:gd name="T7" fmla="*/ 2147483647 h 890"/>
                <a:gd name="T8" fmla="*/ 2147483647 w 891"/>
                <a:gd name="T9" fmla="*/ 2147483647 h 890"/>
                <a:gd name="T10" fmla="*/ 2147483647 w 891"/>
                <a:gd name="T11" fmla="*/ 2147483647 h 890"/>
                <a:gd name="T12" fmla="*/ 2147483647 w 891"/>
                <a:gd name="T13" fmla="*/ 2147483647 h 890"/>
                <a:gd name="T14" fmla="*/ 2147483647 w 891"/>
                <a:gd name="T15" fmla="*/ 2147483647 h 890"/>
                <a:gd name="T16" fmla="*/ 2147483647 w 891"/>
                <a:gd name="T17" fmla="*/ 2147483647 h 890"/>
                <a:gd name="T18" fmla="*/ 2147483647 w 891"/>
                <a:gd name="T19" fmla="*/ 2147483647 h 890"/>
                <a:gd name="T20" fmla="*/ 2147483647 w 891"/>
                <a:gd name="T21" fmla="*/ 2147483647 h 890"/>
                <a:gd name="T22" fmla="*/ 2147483647 w 891"/>
                <a:gd name="T23" fmla="*/ 2147483647 h 890"/>
                <a:gd name="T24" fmla="*/ 2147483647 w 891"/>
                <a:gd name="T25" fmla="*/ 2147483647 h 890"/>
                <a:gd name="T26" fmla="*/ 2147483647 w 891"/>
                <a:gd name="T27" fmla="*/ 2147483647 h 890"/>
                <a:gd name="T28" fmla="*/ 2147483647 w 891"/>
                <a:gd name="T29" fmla="*/ 2147483647 h 890"/>
                <a:gd name="T30" fmla="*/ 2147483647 w 891"/>
                <a:gd name="T31" fmla="*/ 2147483647 h 890"/>
                <a:gd name="T32" fmla="*/ 2147483647 w 891"/>
                <a:gd name="T33" fmla="*/ 2147483647 h 890"/>
                <a:gd name="T34" fmla="*/ 2147483647 w 891"/>
                <a:gd name="T35" fmla="*/ 2147483647 h 890"/>
                <a:gd name="T36" fmla="*/ 2147483647 w 891"/>
                <a:gd name="T37" fmla="*/ 0 h 890"/>
                <a:gd name="T38" fmla="*/ 2147483647 w 891"/>
                <a:gd name="T39" fmla="*/ 0 h 890"/>
                <a:gd name="T40" fmla="*/ 2147483647 w 891"/>
                <a:gd name="T41" fmla="*/ 2147483647 h 890"/>
                <a:gd name="T42" fmla="*/ 2147483647 w 891"/>
                <a:gd name="T43" fmla="*/ 2147483647 h 890"/>
                <a:gd name="T44" fmla="*/ 2147483647 w 891"/>
                <a:gd name="T45" fmla="*/ 2147483647 h 890"/>
                <a:gd name="T46" fmla="*/ 2147483647 w 891"/>
                <a:gd name="T47" fmla="*/ 2147483647 h 890"/>
                <a:gd name="T48" fmla="*/ 2147483647 w 891"/>
                <a:gd name="T49" fmla="*/ 2147483647 h 890"/>
                <a:gd name="T50" fmla="*/ 2147483647 w 891"/>
                <a:gd name="T51" fmla="*/ 2147483647 h 890"/>
                <a:gd name="T52" fmla="*/ 2147483647 w 891"/>
                <a:gd name="T53" fmla="*/ 2147483647 h 890"/>
                <a:gd name="T54" fmla="*/ 2147483647 w 891"/>
                <a:gd name="T55" fmla="*/ 2147483647 h 890"/>
                <a:gd name="T56" fmla="*/ 2147483647 w 891"/>
                <a:gd name="T57" fmla="*/ 2147483647 h 890"/>
                <a:gd name="T58" fmla="*/ 2147483647 w 891"/>
                <a:gd name="T59" fmla="*/ 2147483647 h 890"/>
                <a:gd name="T60" fmla="*/ 2147483647 w 891"/>
                <a:gd name="T61" fmla="*/ 2147483647 h 890"/>
                <a:gd name="T62" fmla="*/ 2147483647 w 891"/>
                <a:gd name="T63" fmla="*/ 2147483647 h 890"/>
                <a:gd name="T64" fmla="*/ 0 w 891"/>
                <a:gd name="T65" fmla="*/ 2147483647 h 890"/>
                <a:gd name="T66" fmla="*/ 2147483647 w 891"/>
                <a:gd name="T67" fmla="*/ 2147483647 h 890"/>
                <a:gd name="T68" fmla="*/ 2147483647 w 891"/>
                <a:gd name="T69" fmla="*/ 2147483647 h 890"/>
                <a:gd name="T70" fmla="*/ 2147483647 w 891"/>
                <a:gd name="T71" fmla="*/ 2147483647 h 890"/>
                <a:gd name="T72" fmla="*/ 2147483647 w 891"/>
                <a:gd name="T73" fmla="*/ 2147483647 h 890"/>
                <a:gd name="T74" fmla="*/ 2147483647 w 891"/>
                <a:gd name="T75" fmla="*/ 2147483647 h 890"/>
                <a:gd name="T76" fmla="*/ 2147483647 w 891"/>
                <a:gd name="T77" fmla="*/ 2147483647 h 890"/>
                <a:gd name="T78" fmla="*/ 2147483647 w 891"/>
                <a:gd name="T79" fmla="*/ 2147483647 h 890"/>
                <a:gd name="T80" fmla="*/ 2147483647 w 891"/>
                <a:gd name="T81" fmla="*/ 2147483647 h 890"/>
                <a:gd name="T82" fmla="*/ 2147483647 w 891"/>
                <a:gd name="T83" fmla="*/ 2147483647 h 890"/>
                <a:gd name="T84" fmla="*/ 2147483647 w 891"/>
                <a:gd name="T85" fmla="*/ 2147483647 h 890"/>
                <a:gd name="T86" fmla="*/ 2147483647 w 891"/>
                <a:gd name="T87" fmla="*/ 2147483647 h 890"/>
                <a:gd name="T88" fmla="*/ 2147483647 w 891"/>
                <a:gd name="T89" fmla="*/ 2147483647 h 890"/>
                <a:gd name="T90" fmla="*/ 2147483647 w 891"/>
                <a:gd name="T91" fmla="*/ 2147483647 h 890"/>
                <a:gd name="T92" fmla="*/ 2147483647 w 891"/>
                <a:gd name="T93" fmla="*/ 2147483647 h 890"/>
                <a:gd name="T94" fmla="*/ 2147483647 w 891"/>
                <a:gd name="T95" fmla="*/ 2147483647 h 890"/>
                <a:gd name="T96" fmla="*/ 2147483647 w 891"/>
                <a:gd name="T97" fmla="*/ 2147483647 h 890"/>
                <a:gd name="T98" fmla="*/ 2147483647 w 891"/>
                <a:gd name="T99" fmla="*/ 2147483647 h 890"/>
                <a:gd name="T100" fmla="*/ 2147483647 w 891"/>
                <a:gd name="T101" fmla="*/ 2147483647 h 890"/>
                <a:gd name="T102" fmla="*/ 2147483647 w 891"/>
                <a:gd name="T103" fmla="*/ 2147483647 h 890"/>
                <a:gd name="T104" fmla="*/ 2147483647 w 891"/>
                <a:gd name="T105" fmla="*/ 2147483647 h 890"/>
                <a:gd name="T106" fmla="*/ 2147483647 w 891"/>
                <a:gd name="T107" fmla="*/ 2147483647 h 890"/>
                <a:gd name="T108" fmla="*/ 2147483647 w 891"/>
                <a:gd name="T109" fmla="*/ 2147483647 h 890"/>
                <a:gd name="T110" fmla="*/ 2147483647 w 891"/>
                <a:gd name="T111" fmla="*/ 2147483647 h 890"/>
                <a:gd name="T112" fmla="*/ 2147483647 w 891"/>
                <a:gd name="T113" fmla="*/ 2147483647 h 89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91" h="890">
                  <a:moveTo>
                    <a:pt x="833" y="663"/>
                  </a:moveTo>
                  <a:lnTo>
                    <a:pt x="841" y="649"/>
                  </a:lnTo>
                  <a:lnTo>
                    <a:pt x="848" y="634"/>
                  </a:lnTo>
                  <a:lnTo>
                    <a:pt x="855" y="620"/>
                  </a:lnTo>
                  <a:lnTo>
                    <a:pt x="861" y="605"/>
                  </a:lnTo>
                  <a:lnTo>
                    <a:pt x="788" y="547"/>
                  </a:lnTo>
                  <a:lnTo>
                    <a:pt x="790" y="538"/>
                  </a:lnTo>
                  <a:lnTo>
                    <a:pt x="792" y="527"/>
                  </a:lnTo>
                  <a:lnTo>
                    <a:pt x="794" y="518"/>
                  </a:lnTo>
                  <a:lnTo>
                    <a:pt x="795" y="509"/>
                  </a:lnTo>
                  <a:lnTo>
                    <a:pt x="797" y="500"/>
                  </a:lnTo>
                  <a:lnTo>
                    <a:pt x="799" y="491"/>
                  </a:lnTo>
                  <a:lnTo>
                    <a:pt x="801" y="482"/>
                  </a:lnTo>
                  <a:lnTo>
                    <a:pt x="801" y="473"/>
                  </a:lnTo>
                  <a:lnTo>
                    <a:pt x="891" y="442"/>
                  </a:lnTo>
                  <a:lnTo>
                    <a:pt x="891" y="426"/>
                  </a:lnTo>
                  <a:lnTo>
                    <a:pt x="890" y="410"/>
                  </a:lnTo>
                  <a:lnTo>
                    <a:pt x="888" y="393"/>
                  </a:lnTo>
                  <a:lnTo>
                    <a:pt x="886" y="377"/>
                  </a:lnTo>
                  <a:lnTo>
                    <a:pt x="792" y="362"/>
                  </a:lnTo>
                  <a:lnTo>
                    <a:pt x="786" y="344"/>
                  </a:lnTo>
                  <a:lnTo>
                    <a:pt x="781" y="326"/>
                  </a:lnTo>
                  <a:lnTo>
                    <a:pt x="774" y="308"/>
                  </a:lnTo>
                  <a:lnTo>
                    <a:pt x="766" y="292"/>
                  </a:lnTo>
                  <a:lnTo>
                    <a:pt x="830" y="219"/>
                  </a:lnTo>
                  <a:lnTo>
                    <a:pt x="821" y="207"/>
                  </a:lnTo>
                  <a:lnTo>
                    <a:pt x="812" y="192"/>
                  </a:lnTo>
                  <a:lnTo>
                    <a:pt x="803" y="179"/>
                  </a:lnTo>
                  <a:lnTo>
                    <a:pt x="794" y="167"/>
                  </a:lnTo>
                  <a:lnTo>
                    <a:pt x="703" y="199"/>
                  </a:lnTo>
                  <a:lnTo>
                    <a:pt x="698" y="192"/>
                  </a:lnTo>
                  <a:lnTo>
                    <a:pt x="690" y="187"/>
                  </a:lnTo>
                  <a:lnTo>
                    <a:pt x="683" y="179"/>
                  </a:lnTo>
                  <a:lnTo>
                    <a:pt x="676" y="174"/>
                  </a:lnTo>
                  <a:lnTo>
                    <a:pt x="668" y="167"/>
                  </a:lnTo>
                  <a:lnTo>
                    <a:pt x="661" y="161"/>
                  </a:lnTo>
                  <a:lnTo>
                    <a:pt x="654" y="156"/>
                  </a:lnTo>
                  <a:lnTo>
                    <a:pt x="647" y="150"/>
                  </a:lnTo>
                  <a:lnTo>
                    <a:pt x="665" y="58"/>
                  </a:lnTo>
                  <a:lnTo>
                    <a:pt x="658" y="54"/>
                  </a:lnTo>
                  <a:lnTo>
                    <a:pt x="650" y="51"/>
                  </a:lnTo>
                  <a:lnTo>
                    <a:pt x="643" y="47"/>
                  </a:lnTo>
                  <a:lnTo>
                    <a:pt x="636" y="43"/>
                  </a:lnTo>
                  <a:lnTo>
                    <a:pt x="629" y="40"/>
                  </a:lnTo>
                  <a:lnTo>
                    <a:pt x="621" y="36"/>
                  </a:lnTo>
                  <a:lnTo>
                    <a:pt x="614" y="34"/>
                  </a:lnTo>
                  <a:lnTo>
                    <a:pt x="607" y="31"/>
                  </a:lnTo>
                  <a:lnTo>
                    <a:pt x="547" y="103"/>
                  </a:lnTo>
                  <a:lnTo>
                    <a:pt x="538" y="101"/>
                  </a:lnTo>
                  <a:lnTo>
                    <a:pt x="529" y="98"/>
                  </a:lnTo>
                  <a:lnTo>
                    <a:pt x="518" y="96"/>
                  </a:lnTo>
                  <a:lnTo>
                    <a:pt x="509" y="94"/>
                  </a:lnTo>
                  <a:lnTo>
                    <a:pt x="500" y="92"/>
                  </a:lnTo>
                  <a:lnTo>
                    <a:pt x="491" y="92"/>
                  </a:lnTo>
                  <a:lnTo>
                    <a:pt x="482" y="91"/>
                  </a:lnTo>
                  <a:lnTo>
                    <a:pt x="473" y="91"/>
                  </a:lnTo>
                  <a:lnTo>
                    <a:pt x="442" y="0"/>
                  </a:lnTo>
                  <a:lnTo>
                    <a:pt x="435" y="0"/>
                  </a:lnTo>
                  <a:lnTo>
                    <a:pt x="426" y="0"/>
                  </a:lnTo>
                  <a:lnTo>
                    <a:pt x="418" y="0"/>
                  </a:lnTo>
                  <a:lnTo>
                    <a:pt x="409" y="2"/>
                  </a:lnTo>
                  <a:lnTo>
                    <a:pt x="402" y="2"/>
                  </a:lnTo>
                  <a:lnTo>
                    <a:pt x="393" y="4"/>
                  </a:lnTo>
                  <a:lnTo>
                    <a:pt x="386" y="4"/>
                  </a:lnTo>
                  <a:lnTo>
                    <a:pt x="377" y="5"/>
                  </a:lnTo>
                  <a:lnTo>
                    <a:pt x="362" y="98"/>
                  </a:lnTo>
                  <a:lnTo>
                    <a:pt x="353" y="101"/>
                  </a:lnTo>
                  <a:lnTo>
                    <a:pt x="344" y="103"/>
                  </a:lnTo>
                  <a:lnTo>
                    <a:pt x="335" y="107"/>
                  </a:lnTo>
                  <a:lnTo>
                    <a:pt x="326" y="109"/>
                  </a:lnTo>
                  <a:lnTo>
                    <a:pt x="317" y="112"/>
                  </a:lnTo>
                  <a:lnTo>
                    <a:pt x="308" y="116"/>
                  </a:lnTo>
                  <a:lnTo>
                    <a:pt x="301" y="120"/>
                  </a:lnTo>
                  <a:lnTo>
                    <a:pt x="291" y="123"/>
                  </a:lnTo>
                  <a:lnTo>
                    <a:pt x="219" y="62"/>
                  </a:lnTo>
                  <a:lnTo>
                    <a:pt x="206" y="71"/>
                  </a:lnTo>
                  <a:lnTo>
                    <a:pt x="192" y="80"/>
                  </a:lnTo>
                  <a:lnTo>
                    <a:pt x="179" y="89"/>
                  </a:lnTo>
                  <a:lnTo>
                    <a:pt x="166" y="98"/>
                  </a:lnTo>
                  <a:lnTo>
                    <a:pt x="199" y="187"/>
                  </a:lnTo>
                  <a:lnTo>
                    <a:pt x="186" y="201"/>
                  </a:lnTo>
                  <a:lnTo>
                    <a:pt x="174" y="214"/>
                  </a:lnTo>
                  <a:lnTo>
                    <a:pt x="161" y="228"/>
                  </a:lnTo>
                  <a:lnTo>
                    <a:pt x="150" y="245"/>
                  </a:lnTo>
                  <a:lnTo>
                    <a:pt x="58" y="225"/>
                  </a:lnTo>
                  <a:lnTo>
                    <a:pt x="50" y="239"/>
                  </a:lnTo>
                  <a:lnTo>
                    <a:pt x="43" y="254"/>
                  </a:lnTo>
                  <a:lnTo>
                    <a:pt x="36" y="270"/>
                  </a:lnTo>
                  <a:lnTo>
                    <a:pt x="29" y="285"/>
                  </a:lnTo>
                  <a:lnTo>
                    <a:pt x="103" y="344"/>
                  </a:lnTo>
                  <a:lnTo>
                    <a:pt x="101" y="353"/>
                  </a:lnTo>
                  <a:lnTo>
                    <a:pt x="98" y="362"/>
                  </a:lnTo>
                  <a:lnTo>
                    <a:pt x="96" y="372"/>
                  </a:lnTo>
                  <a:lnTo>
                    <a:pt x="94" y="381"/>
                  </a:lnTo>
                  <a:lnTo>
                    <a:pt x="92" y="390"/>
                  </a:lnTo>
                  <a:lnTo>
                    <a:pt x="92" y="399"/>
                  </a:lnTo>
                  <a:lnTo>
                    <a:pt x="90" y="410"/>
                  </a:lnTo>
                  <a:lnTo>
                    <a:pt x="88" y="419"/>
                  </a:lnTo>
                  <a:lnTo>
                    <a:pt x="0" y="449"/>
                  </a:lnTo>
                  <a:lnTo>
                    <a:pt x="0" y="466"/>
                  </a:lnTo>
                  <a:lnTo>
                    <a:pt x="1" y="482"/>
                  </a:lnTo>
                  <a:lnTo>
                    <a:pt x="1" y="498"/>
                  </a:lnTo>
                  <a:lnTo>
                    <a:pt x="3" y="513"/>
                  </a:lnTo>
                  <a:lnTo>
                    <a:pt x="98" y="529"/>
                  </a:lnTo>
                  <a:lnTo>
                    <a:pt x="103" y="547"/>
                  </a:lnTo>
                  <a:lnTo>
                    <a:pt x="108" y="566"/>
                  </a:lnTo>
                  <a:lnTo>
                    <a:pt x="116" y="582"/>
                  </a:lnTo>
                  <a:lnTo>
                    <a:pt x="123" y="598"/>
                  </a:lnTo>
                  <a:lnTo>
                    <a:pt x="61" y="671"/>
                  </a:lnTo>
                  <a:lnTo>
                    <a:pt x="70" y="683"/>
                  </a:lnTo>
                  <a:lnTo>
                    <a:pt x="78" y="698"/>
                  </a:lnTo>
                  <a:lnTo>
                    <a:pt x="87" y="711"/>
                  </a:lnTo>
                  <a:lnTo>
                    <a:pt x="98" y="723"/>
                  </a:lnTo>
                  <a:lnTo>
                    <a:pt x="186" y="691"/>
                  </a:lnTo>
                  <a:lnTo>
                    <a:pt x="194" y="698"/>
                  </a:lnTo>
                  <a:lnTo>
                    <a:pt x="201" y="703"/>
                  </a:lnTo>
                  <a:lnTo>
                    <a:pt x="206" y="711"/>
                  </a:lnTo>
                  <a:lnTo>
                    <a:pt x="214" y="716"/>
                  </a:lnTo>
                  <a:lnTo>
                    <a:pt x="221" y="721"/>
                  </a:lnTo>
                  <a:lnTo>
                    <a:pt x="228" y="727"/>
                  </a:lnTo>
                  <a:lnTo>
                    <a:pt x="237" y="732"/>
                  </a:lnTo>
                  <a:lnTo>
                    <a:pt x="244" y="738"/>
                  </a:lnTo>
                  <a:lnTo>
                    <a:pt x="224" y="832"/>
                  </a:lnTo>
                  <a:lnTo>
                    <a:pt x="232" y="836"/>
                  </a:lnTo>
                  <a:lnTo>
                    <a:pt x="239" y="839"/>
                  </a:lnTo>
                  <a:lnTo>
                    <a:pt x="246" y="843"/>
                  </a:lnTo>
                  <a:lnTo>
                    <a:pt x="253" y="847"/>
                  </a:lnTo>
                  <a:lnTo>
                    <a:pt x="261" y="850"/>
                  </a:lnTo>
                  <a:lnTo>
                    <a:pt x="268" y="854"/>
                  </a:lnTo>
                  <a:lnTo>
                    <a:pt x="277" y="856"/>
                  </a:lnTo>
                  <a:lnTo>
                    <a:pt x="284" y="859"/>
                  </a:lnTo>
                  <a:lnTo>
                    <a:pt x="344" y="787"/>
                  </a:lnTo>
                  <a:lnTo>
                    <a:pt x="353" y="789"/>
                  </a:lnTo>
                  <a:lnTo>
                    <a:pt x="362" y="790"/>
                  </a:lnTo>
                  <a:lnTo>
                    <a:pt x="371" y="794"/>
                  </a:lnTo>
                  <a:lnTo>
                    <a:pt x="380" y="796"/>
                  </a:lnTo>
                  <a:lnTo>
                    <a:pt x="389" y="798"/>
                  </a:lnTo>
                  <a:lnTo>
                    <a:pt x="400" y="798"/>
                  </a:lnTo>
                  <a:lnTo>
                    <a:pt x="409" y="799"/>
                  </a:lnTo>
                  <a:lnTo>
                    <a:pt x="418" y="799"/>
                  </a:lnTo>
                  <a:lnTo>
                    <a:pt x="449" y="890"/>
                  </a:lnTo>
                  <a:lnTo>
                    <a:pt x="456" y="890"/>
                  </a:lnTo>
                  <a:lnTo>
                    <a:pt x="465" y="890"/>
                  </a:lnTo>
                  <a:lnTo>
                    <a:pt x="473" y="890"/>
                  </a:lnTo>
                  <a:lnTo>
                    <a:pt x="482" y="888"/>
                  </a:lnTo>
                  <a:lnTo>
                    <a:pt x="489" y="888"/>
                  </a:lnTo>
                  <a:lnTo>
                    <a:pt x="498" y="886"/>
                  </a:lnTo>
                  <a:lnTo>
                    <a:pt x="505" y="886"/>
                  </a:lnTo>
                  <a:lnTo>
                    <a:pt x="513" y="885"/>
                  </a:lnTo>
                  <a:lnTo>
                    <a:pt x="529" y="790"/>
                  </a:lnTo>
                  <a:lnTo>
                    <a:pt x="538" y="789"/>
                  </a:lnTo>
                  <a:lnTo>
                    <a:pt x="547" y="785"/>
                  </a:lnTo>
                  <a:lnTo>
                    <a:pt x="556" y="783"/>
                  </a:lnTo>
                  <a:lnTo>
                    <a:pt x="565" y="779"/>
                  </a:lnTo>
                  <a:lnTo>
                    <a:pt x="574" y="776"/>
                  </a:lnTo>
                  <a:lnTo>
                    <a:pt x="583" y="772"/>
                  </a:lnTo>
                  <a:lnTo>
                    <a:pt x="591" y="769"/>
                  </a:lnTo>
                  <a:lnTo>
                    <a:pt x="600" y="765"/>
                  </a:lnTo>
                  <a:lnTo>
                    <a:pt x="670" y="828"/>
                  </a:lnTo>
                  <a:lnTo>
                    <a:pt x="678" y="825"/>
                  </a:lnTo>
                  <a:lnTo>
                    <a:pt x="685" y="819"/>
                  </a:lnTo>
                  <a:lnTo>
                    <a:pt x="692" y="816"/>
                  </a:lnTo>
                  <a:lnTo>
                    <a:pt x="699" y="810"/>
                  </a:lnTo>
                  <a:lnTo>
                    <a:pt x="705" y="807"/>
                  </a:lnTo>
                  <a:lnTo>
                    <a:pt x="712" y="801"/>
                  </a:lnTo>
                  <a:lnTo>
                    <a:pt x="719" y="798"/>
                  </a:lnTo>
                  <a:lnTo>
                    <a:pt x="725" y="792"/>
                  </a:lnTo>
                  <a:lnTo>
                    <a:pt x="690" y="703"/>
                  </a:lnTo>
                  <a:lnTo>
                    <a:pt x="703" y="689"/>
                  </a:lnTo>
                  <a:lnTo>
                    <a:pt x="716" y="676"/>
                  </a:lnTo>
                  <a:lnTo>
                    <a:pt x="728" y="662"/>
                  </a:lnTo>
                  <a:lnTo>
                    <a:pt x="739" y="645"/>
                  </a:lnTo>
                  <a:lnTo>
                    <a:pt x="833" y="663"/>
                  </a:lnTo>
                  <a:close/>
                </a:path>
              </a:pathLst>
            </a:custGeom>
            <a:solidFill>
              <a:srgbClr val="5C6F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/>
              </a:endParaRPr>
            </a:p>
          </p:txBody>
        </p:sp>
        <p:sp>
          <p:nvSpPr>
            <p:cNvPr id="6156" name="TextBox 68"/>
            <p:cNvSpPr txBox="1">
              <a:spLocks noChangeArrowheads="1"/>
            </p:cNvSpPr>
            <p:nvPr/>
          </p:nvSpPr>
          <p:spPr bwMode="auto">
            <a:xfrm rot="300688">
              <a:off x="2274" y="1424"/>
              <a:ext cx="1367" cy="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/>
                <a:buChar char="–"/>
                <a:defRPr sz="24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/>
                <a:buChar char="–"/>
                <a:defRPr sz="2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en-US" sz="1500" smtClean="0">
                  <a:solidFill>
                    <a:srgbClr val="FFFFFF"/>
                  </a:solidFill>
                  <a:cs typeface="Arial"/>
                </a:rPr>
                <a:t>Комплексный </a:t>
              </a:r>
              <a:endParaRPr lang="en-GB" altLang="en-US" sz="1500" smtClean="0">
                <a:solidFill>
                  <a:srgbClr val="FFFFFF"/>
                </a:solidFill>
                <a:cs typeface="Arial"/>
              </a:endParaRP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en-US" sz="1500" smtClean="0">
                  <a:solidFill>
                    <a:srgbClr val="FFFFFF"/>
                  </a:solidFill>
                  <a:cs typeface="Arial"/>
                </a:rPr>
                <a:t>(смешанный) договор</a:t>
              </a:r>
              <a:r>
                <a:rPr lang="en-GB" altLang="en-US" sz="1500" smtClean="0">
                  <a:solidFill>
                    <a:srgbClr val="FFFFFF"/>
                  </a:solidFill>
                  <a:cs typeface="Arial"/>
                </a:rPr>
                <a:t>,</a:t>
              </a:r>
              <a:r>
                <a:rPr lang="ru-RU" altLang="en-US" sz="1500" smtClean="0">
                  <a:solidFill>
                    <a:srgbClr val="FFFFFF"/>
                  </a:solidFill>
                  <a:cs typeface="Arial"/>
                </a:rPr>
                <a:t> содержащий элементы кредитного договора, договора агентирования, договора управления залогом и межкредиторского соглашения</a:t>
              </a:r>
            </a:p>
          </p:txBody>
        </p:sp>
      </p:grpSp>
      <p:grpSp>
        <p:nvGrpSpPr>
          <p:cNvPr id="6151" name="Group 13"/>
          <p:cNvGrpSpPr/>
          <p:nvPr/>
        </p:nvGrpSpPr>
        <p:grpSpPr>
          <a:xfrm rot="-275748">
            <a:off x="5771731" y="3347026"/>
            <a:ext cx="3138488" cy="3111500"/>
            <a:chOff x="5176838" y="3746500"/>
            <a:chExt cx="2722562" cy="2720975"/>
          </a:xfrm>
          <a:solidFill>
            <a:srgbClr val="006595"/>
          </a:solidFill>
        </p:grpSpPr>
        <p:sp>
          <p:nvSpPr>
            <p:cNvPr id="6153" name="Freeform 17"/>
            <p:cNvSpPr/>
            <p:nvPr/>
          </p:nvSpPr>
          <p:spPr bwMode="auto">
            <a:xfrm>
              <a:off x="5176838" y="3746500"/>
              <a:ext cx="2722562" cy="2720975"/>
            </a:xfrm>
            <a:custGeom>
              <a:gdLst>
                <a:gd name="T0" fmla="*/ 2147483647 w 848"/>
                <a:gd name="T1" fmla="*/ 2147483647 h 848"/>
                <a:gd name="T2" fmla="*/ 2147483647 w 848"/>
                <a:gd name="T3" fmla="*/ 2147483647 h 848"/>
                <a:gd name="T4" fmla="*/ 2147483647 w 848"/>
                <a:gd name="T5" fmla="*/ 2147483647 h 848"/>
                <a:gd name="T6" fmla="*/ 2147483647 w 848"/>
                <a:gd name="T7" fmla="*/ 2147483647 h 848"/>
                <a:gd name="T8" fmla="*/ 2147483647 w 848"/>
                <a:gd name="T9" fmla="*/ 2147483647 h 848"/>
                <a:gd name="T10" fmla="*/ 2147483647 w 848"/>
                <a:gd name="T11" fmla="*/ 2147483647 h 848"/>
                <a:gd name="T12" fmla="*/ 2147483647 w 848"/>
                <a:gd name="T13" fmla="*/ 2147483647 h 848"/>
                <a:gd name="T14" fmla="*/ 2147483647 w 848"/>
                <a:gd name="T15" fmla="*/ 2147483647 h 848"/>
                <a:gd name="T16" fmla="*/ 2147483647 w 848"/>
                <a:gd name="T17" fmla="*/ 2147483647 h 848"/>
                <a:gd name="T18" fmla="*/ 2147483647 w 848"/>
                <a:gd name="T19" fmla="*/ 2147483647 h 848"/>
                <a:gd name="T20" fmla="*/ 2147483647 w 848"/>
                <a:gd name="T21" fmla="*/ 2147483647 h 848"/>
                <a:gd name="T22" fmla="*/ 2147483647 w 848"/>
                <a:gd name="T23" fmla="*/ 2147483647 h 848"/>
                <a:gd name="T24" fmla="*/ 2147483647 w 848"/>
                <a:gd name="T25" fmla="*/ 2147483647 h 848"/>
                <a:gd name="T26" fmla="*/ 2147483647 w 848"/>
                <a:gd name="T27" fmla="*/ 2147483647 h 848"/>
                <a:gd name="T28" fmla="*/ 2147483647 w 848"/>
                <a:gd name="T29" fmla="*/ 2147483647 h 848"/>
                <a:gd name="T30" fmla="*/ 2147483647 w 848"/>
                <a:gd name="T31" fmla="*/ 2147483647 h 848"/>
                <a:gd name="T32" fmla="*/ 2147483647 w 848"/>
                <a:gd name="T33" fmla="*/ 2147483647 h 848"/>
                <a:gd name="T34" fmla="*/ 2147483647 w 848"/>
                <a:gd name="T35" fmla="*/ 2147483647 h 848"/>
                <a:gd name="T36" fmla="*/ 2147483647 w 848"/>
                <a:gd name="T37" fmla="*/ 0 h 848"/>
                <a:gd name="T38" fmla="*/ 2147483647 w 848"/>
                <a:gd name="T39" fmla="*/ 2147483647 h 848"/>
                <a:gd name="T40" fmla="*/ 2147483647 w 848"/>
                <a:gd name="T41" fmla="*/ 2147483647 h 848"/>
                <a:gd name="T42" fmla="*/ 2147483647 w 848"/>
                <a:gd name="T43" fmla="*/ 2147483647 h 848"/>
                <a:gd name="T44" fmla="*/ 2147483647 w 848"/>
                <a:gd name="T45" fmla="*/ 2147483647 h 848"/>
                <a:gd name="T46" fmla="*/ 2147483647 w 848"/>
                <a:gd name="T47" fmla="*/ 2147483647 h 848"/>
                <a:gd name="T48" fmla="*/ 2147483647 w 848"/>
                <a:gd name="T49" fmla="*/ 2147483647 h 848"/>
                <a:gd name="T50" fmla="*/ 2147483647 w 848"/>
                <a:gd name="T51" fmla="*/ 2147483647 h 848"/>
                <a:gd name="T52" fmla="*/ 2147483647 w 848"/>
                <a:gd name="T53" fmla="*/ 2147483647 h 848"/>
                <a:gd name="T54" fmla="*/ 2147483647 w 848"/>
                <a:gd name="T55" fmla="*/ 2147483647 h 848"/>
                <a:gd name="T56" fmla="*/ 2147483647 w 848"/>
                <a:gd name="T57" fmla="*/ 2147483647 h 848"/>
                <a:gd name="T58" fmla="*/ 2147483647 w 848"/>
                <a:gd name="T59" fmla="*/ 2147483647 h 848"/>
                <a:gd name="T60" fmla="*/ 2147483647 w 848"/>
                <a:gd name="T61" fmla="*/ 2147483647 h 848"/>
                <a:gd name="T62" fmla="*/ 2147483647 w 848"/>
                <a:gd name="T63" fmla="*/ 2147483647 h 848"/>
                <a:gd name="T64" fmla="*/ 0 w 848"/>
                <a:gd name="T65" fmla="*/ 2147483647 h 848"/>
                <a:gd name="T66" fmla="*/ 2147483647 w 848"/>
                <a:gd name="T67" fmla="*/ 2147483647 h 848"/>
                <a:gd name="T68" fmla="*/ 2147483647 w 848"/>
                <a:gd name="T69" fmla="*/ 2147483647 h 848"/>
                <a:gd name="T70" fmla="*/ 2147483647 w 848"/>
                <a:gd name="T71" fmla="*/ 2147483647 h 848"/>
                <a:gd name="T72" fmla="*/ 2147483647 w 848"/>
                <a:gd name="T73" fmla="*/ 2147483647 h 848"/>
                <a:gd name="T74" fmla="*/ 2147483647 w 848"/>
                <a:gd name="T75" fmla="*/ 2147483647 h 848"/>
                <a:gd name="T76" fmla="*/ 2147483647 w 848"/>
                <a:gd name="T77" fmla="*/ 2147483647 h 848"/>
                <a:gd name="T78" fmla="*/ 2147483647 w 848"/>
                <a:gd name="T79" fmla="*/ 2147483647 h 848"/>
                <a:gd name="T80" fmla="*/ 2147483647 w 848"/>
                <a:gd name="T81" fmla="*/ 2147483647 h 848"/>
                <a:gd name="T82" fmla="*/ 2147483647 w 848"/>
                <a:gd name="T83" fmla="*/ 2147483647 h 848"/>
                <a:gd name="T84" fmla="*/ 2147483647 w 848"/>
                <a:gd name="T85" fmla="*/ 2147483647 h 848"/>
                <a:gd name="T86" fmla="*/ 2147483647 w 848"/>
                <a:gd name="T87" fmla="*/ 2147483647 h 848"/>
                <a:gd name="T88" fmla="*/ 2147483647 w 848"/>
                <a:gd name="T89" fmla="*/ 2147483647 h 848"/>
                <a:gd name="T90" fmla="*/ 2147483647 w 848"/>
                <a:gd name="T91" fmla="*/ 2147483647 h 848"/>
                <a:gd name="T92" fmla="*/ 2147483647 w 848"/>
                <a:gd name="T93" fmla="*/ 2147483647 h 848"/>
                <a:gd name="T94" fmla="*/ 2147483647 w 848"/>
                <a:gd name="T95" fmla="*/ 2147483647 h 848"/>
                <a:gd name="T96" fmla="*/ 2147483647 w 848"/>
                <a:gd name="T97" fmla="*/ 2147483647 h 848"/>
                <a:gd name="T98" fmla="*/ 2147483647 w 848"/>
                <a:gd name="T99" fmla="*/ 2147483647 h 848"/>
                <a:gd name="T100" fmla="*/ 2147483647 w 848"/>
                <a:gd name="T101" fmla="*/ 2147483647 h 848"/>
                <a:gd name="T102" fmla="*/ 2147483647 w 848"/>
                <a:gd name="T103" fmla="*/ 2147483647 h 848"/>
                <a:gd name="T104" fmla="*/ 2147483647 w 848"/>
                <a:gd name="T105" fmla="*/ 2147483647 h 848"/>
                <a:gd name="T106" fmla="*/ 2147483647 w 848"/>
                <a:gd name="T107" fmla="*/ 2147483647 h 848"/>
                <a:gd name="T108" fmla="*/ 2147483647 w 848"/>
                <a:gd name="T109" fmla="*/ 2147483647 h 848"/>
                <a:gd name="T110" fmla="*/ 2147483647 w 848"/>
                <a:gd name="T111" fmla="*/ 2147483647 h 84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47" h="847">
                  <a:moveTo>
                    <a:pt x="808" y="609"/>
                  </a:moveTo>
                  <a:lnTo>
                    <a:pt x="815" y="594"/>
                  </a:lnTo>
                  <a:lnTo>
                    <a:pt x="821" y="582"/>
                  </a:lnTo>
                  <a:lnTo>
                    <a:pt x="826" y="567"/>
                  </a:lnTo>
                  <a:lnTo>
                    <a:pt x="830" y="553"/>
                  </a:lnTo>
                  <a:lnTo>
                    <a:pt x="756" y="498"/>
                  </a:lnTo>
                  <a:lnTo>
                    <a:pt x="757" y="489"/>
                  </a:lnTo>
                  <a:lnTo>
                    <a:pt x="759" y="480"/>
                  </a:lnTo>
                  <a:lnTo>
                    <a:pt x="761" y="473"/>
                  </a:lnTo>
                  <a:lnTo>
                    <a:pt x="763" y="464"/>
                  </a:lnTo>
                  <a:lnTo>
                    <a:pt x="765" y="455"/>
                  </a:lnTo>
                  <a:lnTo>
                    <a:pt x="765" y="446"/>
                  </a:lnTo>
                  <a:lnTo>
                    <a:pt x="765" y="437"/>
                  </a:lnTo>
                  <a:lnTo>
                    <a:pt x="765" y="428"/>
                  </a:lnTo>
                  <a:lnTo>
                    <a:pt x="848" y="393"/>
                  </a:lnTo>
                  <a:lnTo>
                    <a:pt x="848" y="377"/>
                  </a:lnTo>
                  <a:lnTo>
                    <a:pt x="846" y="362"/>
                  </a:lnTo>
                  <a:lnTo>
                    <a:pt x="843" y="346"/>
                  </a:lnTo>
                  <a:lnTo>
                    <a:pt x="839" y="332"/>
                  </a:lnTo>
                  <a:lnTo>
                    <a:pt x="750" y="322"/>
                  </a:lnTo>
                  <a:lnTo>
                    <a:pt x="745" y="304"/>
                  </a:lnTo>
                  <a:lnTo>
                    <a:pt x="737" y="288"/>
                  </a:lnTo>
                  <a:lnTo>
                    <a:pt x="728" y="272"/>
                  </a:lnTo>
                  <a:lnTo>
                    <a:pt x="721" y="257"/>
                  </a:lnTo>
                  <a:lnTo>
                    <a:pt x="776" y="185"/>
                  </a:lnTo>
                  <a:lnTo>
                    <a:pt x="766" y="172"/>
                  </a:lnTo>
                  <a:lnTo>
                    <a:pt x="757" y="159"/>
                  </a:lnTo>
                  <a:lnTo>
                    <a:pt x="748" y="148"/>
                  </a:lnTo>
                  <a:lnTo>
                    <a:pt x="737" y="136"/>
                  </a:lnTo>
                  <a:lnTo>
                    <a:pt x="656" y="174"/>
                  </a:lnTo>
                  <a:lnTo>
                    <a:pt x="649" y="168"/>
                  </a:lnTo>
                  <a:lnTo>
                    <a:pt x="641" y="161"/>
                  </a:lnTo>
                  <a:lnTo>
                    <a:pt x="634" y="156"/>
                  </a:lnTo>
                  <a:lnTo>
                    <a:pt x="627" y="150"/>
                  </a:lnTo>
                  <a:lnTo>
                    <a:pt x="620" y="145"/>
                  </a:lnTo>
                  <a:lnTo>
                    <a:pt x="612" y="139"/>
                  </a:lnTo>
                  <a:lnTo>
                    <a:pt x="605" y="136"/>
                  </a:lnTo>
                  <a:lnTo>
                    <a:pt x="598" y="130"/>
                  </a:lnTo>
                  <a:lnTo>
                    <a:pt x="609" y="40"/>
                  </a:lnTo>
                  <a:lnTo>
                    <a:pt x="601" y="36"/>
                  </a:lnTo>
                  <a:lnTo>
                    <a:pt x="594" y="34"/>
                  </a:lnTo>
                  <a:lnTo>
                    <a:pt x="589" y="31"/>
                  </a:lnTo>
                  <a:lnTo>
                    <a:pt x="582" y="29"/>
                  </a:lnTo>
                  <a:lnTo>
                    <a:pt x="574" y="25"/>
                  </a:lnTo>
                  <a:lnTo>
                    <a:pt x="567" y="23"/>
                  </a:lnTo>
                  <a:lnTo>
                    <a:pt x="560" y="20"/>
                  </a:lnTo>
                  <a:lnTo>
                    <a:pt x="553" y="18"/>
                  </a:lnTo>
                  <a:lnTo>
                    <a:pt x="498" y="92"/>
                  </a:lnTo>
                  <a:lnTo>
                    <a:pt x="489" y="90"/>
                  </a:lnTo>
                  <a:lnTo>
                    <a:pt x="482" y="89"/>
                  </a:lnTo>
                  <a:lnTo>
                    <a:pt x="473" y="87"/>
                  </a:lnTo>
                  <a:lnTo>
                    <a:pt x="464" y="85"/>
                  </a:lnTo>
                  <a:lnTo>
                    <a:pt x="455" y="85"/>
                  </a:lnTo>
                  <a:lnTo>
                    <a:pt x="446" y="83"/>
                  </a:lnTo>
                  <a:lnTo>
                    <a:pt x="437" y="83"/>
                  </a:lnTo>
                  <a:lnTo>
                    <a:pt x="427" y="83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7" y="2"/>
                  </a:lnTo>
                  <a:lnTo>
                    <a:pt x="369" y="2"/>
                  </a:lnTo>
                  <a:lnTo>
                    <a:pt x="362" y="3"/>
                  </a:lnTo>
                  <a:lnTo>
                    <a:pt x="353" y="3"/>
                  </a:lnTo>
                  <a:lnTo>
                    <a:pt x="346" y="5"/>
                  </a:lnTo>
                  <a:lnTo>
                    <a:pt x="339" y="7"/>
                  </a:lnTo>
                  <a:lnTo>
                    <a:pt x="331" y="9"/>
                  </a:lnTo>
                  <a:lnTo>
                    <a:pt x="322" y="99"/>
                  </a:lnTo>
                  <a:lnTo>
                    <a:pt x="313" y="103"/>
                  </a:lnTo>
                  <a:lnTo>
                    <a:pt x="304" y="105"/>
                  </a:lnTo>
                  <a:lnTo>
                    <a:pt x="297" y="109"/>
                  </a:lnTo>
                  <a:lnTo>
                    <a:pt x="288" y="112"/>
                  </a:lnTo>
                  <a:lnTo>
                    <a:pt x="281" y="116"/>
                  </a:lnTo>
                  <a:lnTo>
                    <a:pt x="272" y="119"/>
                  </a:lnTo>
                  <a:lnTo>
                    <a:pt x="264" y="123"/>
                  </a:lnTo>
                  <a:lnTo>
                    <a:pt x="257" y="127"/>
                  </a:lnTo>
                  <a:lnTo>
                    <a:pt x="185" y="72"/>
                  </a:lnTo>
                  <a:lnTo>
                    <a:pt x="172" y="81"/>
                  </a:lnTo>
                  <a:lnTo>
                    <a:pt x="161" y="90"/>
                  </a:lnTo>
                  <a:lnTo>
                    <a:pt x="148" y="99"/>
                  </a:lnTo>
                  <a:lnTo>
                    <a:pt x="136" y="110"/>
                  </a:lnTo>
                  <a:lnTo>
                    <a:pt x="174" y="194"/>
                  </a:lnTo>
                  <a:lnTo>
                    <a:pt x="161" y="206"/>
                  </a:lnTo>
                  <a:lnTo>
                    <a:pt x="150" y="221"/>
                  </a:lnTo>
                  <a:lnTo>
                    <a:pt x="139" y="235"/>
                  </a:lnTo>
                  <a:lnTo>
                    <a:pt x="130" y="250"/>
                  </a:lnTo>
                  <a:lnTo>
                    <a:pt x="41" y="239"/>
                  </a:lnTo>
                  <a:lnTo>
                    <a:pt x="34" y="254"/>
                  </a:lnTo>
                  <a:lnTo>
                    <a:pt x="29" y="266"/>
                  </a:lnTo>
                  <a:lnTo>
                    <a:pt x="23" y="281"/>
                  </a:lnTo>
                  <a:lnTo>
                    <a:pt x="18" y="295"/>
                  </a:lnTo>
                  <a:lnTo>
                    <a:pt x="92" y="350"/>
                  </a:lnTo>
                  <a:lnTo>
                    <a:pt x="90" y="359"/>
                  </a:lnTo>
                  <a:lnTo>
                    <a:pt x="89" y="366"/>
                  </a:lnTo>
                  <a:lnTo>
                    <a:pt x="87" y="375"/>
                  </a:lnTo>
                  <a:lnTo>
                    <a:pt x="85" y="384"/>
                  </a:lnTo>
                  <a:lnTo>
                    <a:pt x="85" y="393"/>
                  </a:lnTo>
                  <a:lnTo>
                    <a:pt x="85" y="402"/>
                  </a:lnTo>
                  <a:lnTo>
                    <a:pt x="83" y="411"/>
                  </a:lnTo>
                  <a:lnTo>
                    <a:pt x="83" y="420"/>
                  </a:lnTo>
                  <a:lnTo>
                    <a:pt x="0" y="455"/>
                  </a:lnTo>
                  <a:lnTo>
                    <a:pt x="2" y="471"/>
                  </a:lnTo>
                  <a:lnTo>
                    <a:pt x="3" y="486"/>
                  </a:lnTo>
                  <a:lnTo>
                    <a:pt x="5" y="502"/>
                  </a:lnTo>
                  <a:lnTo>
                    <a:pt x="9" y="516"/>
                  </a:lnTo>
                  <a:lnTo>
                    <a:pt x="99" y="525"/>
                  </a:lnTo>
                  <a:lnTo>
                    <a:pt x="105" y="544"/>
                  </a:lnTo>
                  <a:lnTo>
                    <a:pt x="112" y="560"/>
                  </a:lnTo>
                  <a:lnTo>
                    <a:pt x="119" y="576"/>
                  </a:lnTo>
                  <a:lnTo>
                    <a:pt x="127" y="591"/>
                  </a:lnTo>
                  <a:lnTo>
                    <a:pt x="72" y="663"/>
                  </a:lnTo>
                  <a:lnTo>
                    <a:pt x="81" y="676"/>
                  </a:lnTo>
                  <a:lnTo>
                    <a:pt x="90" y="687"/>
                  </a:lnTo>
                  <a:lnTo>
                    <a:pt x="99" y="700"/>
                  </a:lnTo>
                  <a:lnTo>
                    <a:pt x="110" y="712"/>
                  </a:lnTo>
                  <a:lnTo>
                    <a:pt x="194" y="674"/>
                  </a:lnTo>
                  <a:lnTo>
                    <a:pt x="199" y="680"/>
                  </a:lnTo>
                  <a:lnTo>
                    <a:pt x="206" y="687"/>
                  </a:lnTo>
                  <a:lnTo>
                    <a:pt x="214" y="692"/>
                  </a:lnTo>
                  <a:lnTo>
                    <a:pt x="221" y="698"/>
                  </a:lnTo>
                  <a:lnTo>
                    <a:pt x="228" y="703"/>
                  </a:lnTo>
                  <a:lnTo>
                    <a:pt x="235" y="709"/>
                  </a:lnTo>
                  <a:lnTo>
                    <a:pt x="243" y="712"/>
                  </a:lnTo>
                  <a:lnTo>
                    <a:pt x="250" y="718"/>
                  </a:lnTo>
                  <a:lnTo>
                    <a:pt x="239" y="808"/>
                  </a:lnTo>
                  <a:lnTo>
                    <a:pt x="246" y="812"/>
                  </a:lnTo>
                  <a:lnTo>
                    <a:pt x="253" y="814"/>
                  </a:lnTo>
                  <a:lnTo>
                    <a:pt x="261" y="817"/>
                  </a:lnTo>
                  <a:lnTo>
                    <a:pt x="268" y="819"/>
                  </a:lnTo>
                  <a:lnTo>
                    <a:pt x="273" y="823"/>
                  </a:lnTo>
                  <a:lnTo>
                    <a:pt x="281" y="825"/>
                  </a:lnTo>
                  <a:lnTo>
                    <a:pt x="288" y="828"/>
                  </a:lnTo>
                  <a:lnTo>
                    <a:pt x="295" y="830"/>
                  </a:lnTo>
                  <a:lnTo>
                    <a:pt x="350" y="756"/>
                  </a:lnTo>
                  <a:lnTo>
                    <a:pt x="359" y="758"/>
                  </a:lnTo>
                  <a:lnTo>
                    <a:pt x="368" y="759"/>
                  </a:lnTo>
                  <a:lnTo>
                    <a:pt x="375" y="761"/>
                  </a:lnTo>
                  <a:lnTo>
                    <a:pt x="384" y="763"/>
                  </a:lnTo>
                  <a:lnTo>
                    <a:pt x="393" y="763"/>
                  </a:lnTo>
                  <a:lnTo>
                    <a:pt x="402" y="763"/>
                  </a:lnTo>
                  <a:lnTo>
                    <a:pt x="411" y="765"/>
                  </a:lnTo>
                  <a:lnTo>
                    <a:pt x="420" y="765"/>
                  </a:lnTo>
                  <a:lnTo>
                    <a:pt x="455" y="848"/>
                  </a:lnTo>
                  <a:lnTo>
                    <a:pt x="462" y="848"/>
                  </a:lnTo>
                  <a:lnTo>
                    <a:pt x="471" y="846"/>
                  </a:lnTo>
                  <a:lnTo>
                    <a:pt x="478" y="846"/>
                  </a:lnTo>
                  <a:lnTo>
                    <a:pt x="485" y="845"/>
                  </a:lnTo>
                  <a:lnTo>
                    <a:pt x="495" y="845"/>
                  </a:lnTo>
                  <a:lnTo>
                    <a:pt x="502" y="843"/>
                  </a:lnTo>
                  <a:lnTo>
                    <a:pt x="509" y="841"/>
                  </a:lnTo>
                  <a:lnTo>
                    <a:pt x="516" y="839"/>
                  </a:lnTo>
                  <a:lnTo>
                    <a:pt x="525" y="748"/>
                  </a:lnTo>
                  <a:lnTo>
                    <a:pt x="534" y="745"/>
                  </a:lnTo>
                  <a:lnTo>
                    <a:pt x="543" y="743"/>
                  </a:lnTo>
                  <a:lnTo>
                    <a:pt x="551" y="739"/>
                  </a:lnTo>
                  <a:lnTo>
                    <a:pt x="560" y="736"/>
                  </a:lnTo>
                  <a:lnTo>
                    <a:pt x="567" y="732"/>
                  </a:lnTo>
                  <a:lnTo>
                    <a:pt x="576" y="729"/>
                  </a:lnTo>
                  <a:lnTo>
                    <a:pt x="583" y="725"/>
                  </a:lnTo>
                  <a:lnTo>
                    <a:pt x="591" y="721"/>
                  </a:lnTo>
                  <a:lnTo>
                    <a:pt x="663" y="776"/>
                  </a:lnTo>
                  <a:lnTo>
                    <a:pt x="676" y="767"/>
                  </a:lnTo>
                  <a:lnTo>
                    <a:pt x="689" y="758"/>
                  </a:lnTo>
                  <a:lnTo>
                    <a:pt x="699" y="748"/>
                  </a:lnTo>
                  <a:lnTo>
                    <a:pt x="712" y="738"/>
                  </a:lnTo>
                  <a:lnTo>
                    <a:pt x="674" y="654"/>
                  </a:lnTo>
                  <a:lnTo>
                    <a:pt x="687" y="642"/>
                  </a:lnTo>
                  <a:lnTo>
                    <a:pt x="698" y="627"/>
                  </a:lnTo>
                  <a:lnTo>
                    <a:pt x="708" y="613"/>
                  </a:lnTo>
                  <a:lnTo>
                    <a:pt x="718" y="598"/>
                  </a:lnTo>
                  <a:lnTo>
                    <a:pt x="808" y="6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/>
              </a:endParaRPr>
            </a:p>
          </p:txBody>
        </p:sp>
        <p:sp>
          <p:nvSpPr>
            <p:cNvPr id="6154" name="TextBox 3"/>
            <p:cNvSpPr txBox="1">
              <a:spLocks noChangeArrowheads="1"/>
            </p:cNvSpPr>
            <p:nvPr/>
          </p:nvSpPr>
          <p:spPr bwMode="auto">
            <a:xfrm rot="275748">
              <a:off x="5614194" y="4528320"/>
              <a:ext cx="1847850" cy="115733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/>
                <a:buChar char="–"/>
                <a:defRPr sz="24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/>
                <a:buChar char="–"/>
                <a:defRPr sz="2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/>
                <a:buChar char="–"/>
                <a:defRPr sz="14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en-US" sz="1600" smtClean="0">
                  <a:solidFill>
                    <a:srgbClr val="FFFFFF"/>
                  </a:solidFill>
                  <a:cs typeface="Arial"/>
                </a:rPr>
                <a:t>Может использоваться как "конструктор" при работе над конкретной сделкой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0463138"/>
      </p:ext>
    </p:extLst>
  </p:cSld>
  <p:clrMapOvr>
    <a:masterClrMapping/>
  </p:clrMapOvr>
  <p:transition spd="slow"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15168" y="404664"/>
            <a:ext cx="7685340" cy="489857"/>
          </a:xfrm>
        </p:spPr>
        <p:txBody>
          <a:bodyPr/>
          <a:lstStyle/>
          <a:p>
            <a:pPr eaLnBrk="1" hangingPunct="1"/>
            <a:r>
              <a:rPr lang="ru-RU" altLang="en-US" sz="2400" smtClean="0"/>
              <a:t> Особенности стандартного договора</a:t>
            </a:r>
            <a:endParaRPr lang="en-GB" alt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F0DE88-287F-455A-B35A-4680D08A7097}" type="slidenum">
              <a:rPr lang="en-GB"/>
              <a:pPr>
                <a:defRPr/>
              </a:pPr>
              <a:t>3</a:t>
            </a:fld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901065"/>
              </p:ext>
            </p:extLst>
          </p:nvPr>
        </p:nvGraphicFramePr>
        <p:xfrm>
          <a:off x="2305050" y="1339850"/>
          <a:ext cx="4521200" cy="4457700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9" name="Oval 8"/>
          <p:cNvSpPr/>
          <p:nvPr/>
        </p:nvSpPr>
        <p:spPr bwMode="gray">
          <a:xfrm>
            <a:off x="3435350" y="2439988"/>
            <a:ext cx="2260600" cy="2259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600" b="1">
                <a:solidFill>
                  <a:srgbClr val="006595"/>
                </a:solidFill>
              </a:rPr>
              <a:t>Особенности</a:t>
            </a:r>
          </a:p>
          <a:p>
            <a:pPr algn="ctr">
              <a:spcBef>
                <a:spcPts val="600"/>
              </a:spcBef>
              <a:defRPr/>
            </a:pPr>
            <a:r>
              <a:rPr lang="ru-RU" sz="1600" b="1">
                <a:solidFill>
                  <a:srgbClr val="006595"/>
                </a:solidFill>
              </a:rPr>
              <a:t>стандартного</a:t>
            </a:r>
          </a:p>
          <a:p>
            <a:pPr algn="ctr">
              <a:spcBef>
                <a:spcPts val="600"/>
              </a:spcBef>
              <a:defRPr/>
            </a:pPr>
            <a:r>
              <a:rPr lang="ru-RU" sz="1600" b="1">
                <a:solidFill>
                  <a:srgbClr val="006595"/>
                </a:solidFill>
              </a:rPr>
              <a:t>договора</a:t>
            </a:r>
            <a:r>
              <a:rPr lang="en-GB" sz="1600" b="1">
                <a:solidFill>
                  <a:srgbClr val="006595"/>
                </a:solidFill>
              </a:rPr>
              <a:t> </a:t>
            </a:r>
          </a:p>
        </p:txBody>
      </p:sp>
      <p:sp>
        <p:nvSpPr>
          <p:cNvPr id="11" name="AutoShape 4"/>
          <p:cNvSpPr/>
          <p:nvPr/>
        </p:nvSpPr>
        <p:spPr bwMode="gray">
          <a:xfrm flipH="1">
            <a:off x="261937" y="1489075"/>
            <a:ext cx="1931987" cy="1291853"/>
          </a:xfrm>
          <a:prstGeom prst="accentCallout2">
            <a:avLst>
              <a:gd name="adj1" fmla="val 6912"/>
              <a:gd name="adj2" fmla="val -3097"/>
              <a:gd name="adj3" fmla="val 6912"/>
              <a:gd name="adj4" fmla="val -17458"/>
              <a:gd name="adj5" fmla="val 104138"/>
              <a:gd name="adj6" fmla="val -52886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  <a:miter lim="800000"/>
            <a:headEnd type="oval" w="med" len="med"/>
            <a:tailEnd type="oval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1600">
                <a:solidFill>
                  <a:srgbClr val="000000"/>
                </a:solidFill>
                <a:cs typeface="Arial"/>
              </a:rPr>
              <a:t>Управляющий залогом и кредитный </a:t>
            </a:r>
            <a:r>
              <a:rPr lang="ru-RU" sz="1600" smtClean="0">
                <a:solidFill>
                  <a:srgbClr val="000000"/>
                </a:solidFill>
                <a:cs typeface="Arial"/>
              </a:rPr>
              <a:t>агент (кредитный управляющий)</a:t>
            </a:r>
            <a:endParaRPr lang="en-GB" sz="1600">
              <a:solidFill>
                <a:srgbClr val="000000"/>
              </a:solidFill>
              <a:cs typeface="Arial"/>
            </a:endParaRPr>
          </a:p>
        </p:txBody>
      </p:sp>
      <p:sp>
        <p:nvSpPr>
          <p:cNvPr id="12" name="AutoShape 4"/>
          <p:cNvSpPr/>
          <p:nvPr/>
        </p:nvSpPr>
        <p:spPr bwMode="gray">
          <a:xfrm flipH="1">
            <a:off x="261938" y="4448175"/>
            <a:ext cx="1931987" cy="842963"/>
          </a:xfrm>
          <a:prstGeom prst="accentCallout2">
            <a:avLst>
              <a:gd name="adj1" fmla="val 6912"/>
              <a:gd name="adj2" fmla="val -3097"/>
              <a:gd name="adj3" fmla="val 6912"/>
              <a:gd name="adj4" fmla="val -17458"/>
              <a:gd name="adj5" fmla="val 22351"/>
              <a:gd name="adj6" fmla="val -46808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  <a:miter lim="800000"/>
            <a:headEnd type="oval" w="med" len="med"/>
            <a:tailEnd type="oval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smtClean="0">
                <a:solidFill>
                  <a:srgbClr val="000000"/>
                </a:solidFill>
                <a:cs typeface="Arial"/>
              </a:rPr>
              <a:t>"Встроенное" </a:t>
            </a:r>
            <a:r>
              <a:rPr lang="ru-RU" sz="1600">
                <a:solidFill>
                  <a:srgbClr val="000000"/>
                </a:solidFill>
                <a:cs typeface="Arial"/>
              </a:rPr>
              <a:t>поручительство</a:t>
            </a:r>
            <a:endParaRPr lang="en-GB" sz="1600">
              <a:solidFill>
                <a:srgbClr val="000000"/>
              </a:solidFill>
              <a:cs typeface="Arial"/>
            </a:endParaRPr>
          </a:p>
        </p:txBody>
      </p:sp>
      <p:sp>
        <p:nvSpPr>
          <p:cNvPr id="14" name="AutoShape 4"/>
          <p:cNvSpPr/>
          <p:nvPr/>
        </p:nvSpPr>
        <p:spPr bwMode="gray">
          <a:xfrm>
            <a:off x="6919913" y="1489075"/>
            <a:ext cx="1957387" cy="1147763"/>
          </a:xfrm>
          <a:prstGeom prst="accentCallout2">
            <a:avLst>
              <a:gd name="adj1" fmla="val 6912"/>
              <a:gd name="adj2" fmla="val -3097"/>
              <a:gd name="adj3" fmla="val 6912"/>
              <a:gd name="adj4" fmla="val -17458"/>
              <a:gd name="adj5" fmla="val 114820"/>
              <a:gd name="adj6" fmla="val -57634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  <a:miter lim="800000"/>
            <a:headEnd type="oval" w="med" len="med"/>
            <a:tailEnd type="oval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>
                <a:solidFill>
                  <a:srgbClr val="000000"/>
                </a:solidFill>
                <a:cs typeface="Arial"/>
              </a:rPr>
              <a:t>Коллективное принятие решений кредиторами</a:t>
            </a:r>
            <a:r>
              <a:rPr lang="en-GB" sz="1600">
                <a:solidFill>
                  <a:srgbClr val="000000"/>
                </a:solidFill>
                <a:cs typeface="Arial"/>
              </a:rPr>
              <a:t> </a:t>
            </a:r>
          </a:p>
        </p:txBody>
      </p:sp>
      <p:sp>
        <p:nvSpPr>
          <p:cNvPr id="15" name="AutoShape 4"/>
          <p:cNvSpPr/>
          <p:nvPr/>
        </p:nvSpPr>
        <p:spPr bwMode="gray">
          <a:xfrm>
            <a:off x="6919913" y="4448175"/>
            <a:ext cx="1957387" cy="1141413"/>
          </a:xfrm>
          <a:prstGeom prst="accentCallout2">
            <a:avLst>
              <a:gd name="adj1" fmla="val 6912"/>
              <a:gd name="adj2" fmla="val -3097"/>
              <a:gd name="adj3" fmla="val 6912"/>
              <a:gd name="adj4" fmla="val -17458"/>
              <a:gd name="adj5" fmla="val 18666"/>
              <a:gd name="adj6" fmla="val -48198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  <a:miter lim="800000"/>
            <a:headEnd type="oval" w="med" len="med"/>
            <a:tailEnd type="oval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1600">
                <a:solidFill>
                  <a:srgbClr val="000000"/>
                </a:solidFill>
                <a:cs typeface="Arial"/>
              </a:rPr>
              <a:t>Комиссии и вознаграждения сторон финансирования</a:t>
            </a:r>
            <a:endParaRPr lang="en-GB" sz="160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451303"/>
      </p:ext>
    </p:extLst>
  </p:cSld>
  <p:clrMapOvr>
    <a:masterClrMapping/>
  </p:clrMapOvr>
  <p:transition spd="slow"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6113"/>
            <a:ext cx="8572037" cy="738664"/>
          </a:xfrm>
        </p:spPr>
        <p:txBody>
          <a:bodyPr/>
          <a:lstStyle/>
          <a:p>
            <a:r>
              <a:rPr lang="ru-RU" sz="2400" smtClean="0"/>
              <a:t>От версии 1.0 к версии 2.0 – необходимые изменения к стандартному договору</a:t>
            </a:r>
            <a:endParaRPr lang="en-GB" sz="2400"/>
          </a:p>
        </p:txBody>
      </p:sp>
      <p:grpSp>
        <p:nvGrpSpPr>
          <p:cNvPr id="3" name="Group 2"/>
          <p:cNvGrpSpPr/>
          <p:nvPr/>
        </p:nvGrpSpPr>
        <p:grpSpPr>
          <a:xfrm>
            <a:off x="187368" y="1196752"/>
            <a:ext cx="8568000" cy="5173625"/>
            <a:chOff x="187368" y="1196752"/>
            <a:chExt cx="8568000" cy="5173625"/>
          </a:xfrm>
        </p:grpSpPr>
        <p:sp>
          <p:nvSpPr>
            <p:cNvPr id="6" name="Rectangle 5"/>
            <p:cNvSpPr/>
            <p:nvPr/>
          </p:nvSpPr>
          <p:spPr>
            <a:xfrm>
              <a:off x="187368" y="1196752"/>
              <a:ext cx="8568000" cy="5173624"/>
            </a:xfrm>
            <a:prstGeom prst="rect">
              <a:avLst/>
            </a:prstGeom>
            <a:solidFill>
              <a:srgbClr val="E0E6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216000" bIns="72000" rtlCol="0" anchor="ctr"/>
            <a:lstStyle/>
            <a:p>
              <a:pPr marL="179388" lvl="0" indent="-179388" fontAlgn="base">
                <a:spcAft>
                  <a:spcPct val="0"/>
                </a:spcAft>
                <a:buFont typeface="Arial" panose="020b0604020202020204" pitchFamily="34" charset="0"/>
                <a:buChar char="–"/>
              </a:pPr>
              <a:endParaRPr lang="en-GB" sz="14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itchFamily="2" charset="2"/>
                <a:buChar char="Ø"/>
              </a:pPr>
              <a:r>
                <a:rPr lang="ru-RU" sz="140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Обновление </a:t>
              </a: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терминов: Закон о синдицированном кредите (Закон), Договор синдицированного кредита, Кредитный Управляющий (КУ), Предварительные Условия, Независимая Гарантия… </a:t>
              </a: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itchFamily="2" charset="2"/>
                <a:buChar char="Ø"/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Письменное оформление предоставления услуг по организации синдицированного кредита и комиссии за такие услуги (в отдельном договоре)</a:t>
              </a: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itchFamily="2" charset="2"/>
                <a:buChar char="Ø"/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Обновление положений главы о поручительстве в соответствии с изменениями в ГК 2015 года</a:t>
              </a: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itchFamily="2" charset="2"/>
                <a:buChar char="Ø"/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Обновление формулировок о досрочном истребовании в соответствии с новой ст. 821.1 ГК "Требование кредитора о досрочном возврате </a:t>
              </a:r>
              <a:r>
                <a:rPr lang="ru-RU" sz="140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кредита"</a:t>
              </a:r>
              <a:endParaRPr lang="ru-RU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itchFamily="2" charset="2"/>
                <a:buChar char="Ø"/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связи с появлением в ГК концепции отказа от прав отражение ее в договоре</a:t>
              </a: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itchFamily="2" charset="2"/>
                <a:buChar char="Ø"/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Обновление положений об уступке прав и передаче обязательств </a:t>
              </a:r>
              <a:r>
                <a:rPr lang="ru-RU" sz="140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Кредиторов </a:t>
              </a: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связи с требованиями и ограничениями, предусмотренными Законом </a:t>
              </a: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itchFamily="2" charset="2"/>
                <a:buChar char="Ø"/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Уточнение полномочий и обязанностей КУ в соответствии с требованиями Закона</a:t>
              </a: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itchFamily="2" charset="2"/>
                <a:buChar char="Ø"/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Дополнение статьи о разрешении споров обязательным претензионным порядком</a:t>
              </a: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itchFamily="2" charset="2"/>
                <a:buChar char="Ø"/>
              </a:pPr>
              <a:r>
                <a:rPr lang="ru-RU" sz="140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Обновление </a:t>
              </a: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перечня Предварительных Условий в Приложении 2 (барьеры для одобрения крупных сделок и сделок с заинтересованностью, </a:t>
              </a:r>
              <a:r>
                <a:rPr lang="ru-RU" sz="140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специфика регистрации </a:t>
              </a: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разных видов залога…)</a:t>
              </a:r>
            </a:p>
          </p:txBody>
        </p:sp>
        <p:sp>
          <p:nvSpPr>
            <p:cNvPr id="7" name="Rectangle 8"/>
            <p:cNvSpPr/>
            <p:nvPr/>
          </p:nvSpPr>
          <p:spPr>
            <a:xfrm>
              <a:off x="187368" y="1196754"/>
              <a:ext cx="4443516" cy="269459"/>
            </a:xfrm>
            <a:custGeom>
              <a:rect l="l" t="t" r="r" b="b"/>
              <a:pathLst>
                <a:path w="4477958" h="456110">
                  <a:moveTo>
                    <a:pt x="4476813" y="0"/>
                  </a:moveTo>
                  <a:lnTo>
                    <a:pt x="4477958" y="0"/>
                  </a:lnTo>
                  <a:lnTo>
                    <a:pt x="4477958" y="1969"/>
                  </a:lnTo>
                  <a:close/>
                  <a:moveTo>
                    <a:pt x="0" y="0"/>
                  </a:moveTo>
                  <a:lnTo>
                    <a:pt x="4476813" y="0"/>
                  </a:lnTo>
                  <a:lnTo>
                    <a:pt x="4211637" y="456110"/>
                  </a:lnTo>
                  <a:lnTo>
                    <a:pt x="0" y="456110"/>
                  </a:lnTo>
                  <a:close/>
                </a:path>
              </a:pathLst>
            </a:custGeom>
            <a:solidFill>
              <a:srgbClr val="F99D31"/>
            </a:solidFill>
            <a:ln>
              <a:solidFill>
                <a:srgbClr val="9F66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ar-DZ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87368" y="1196752"/>
              <a:ext cx="8568000" cy="0"/>
            </a:xfrm>
            <a:prstGeom prst="line">
              <a:avLst/>
            </a:prstGeom>
            <a:ln w="28575">
              <a:solidFill>
                <a:srgbClr val="9F661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 flipH="1" flipV="1">
              <a:off x="4311852" y="6100918"/>
              <a:ext cx="4443516" cy="269459"/>
            </a:xfrm>
            <a:custGeom>
              <a:rect l="l" t="t" r="r" b="b"/>
              <a:pathLst>
                <a:path w="4477958" h="456110">
                  <a:moveTo>
                    <a:pt x="4476813" y="0"/>
                  </a:moveTo>
                  <a:lnTo>
                    <a:pt x="4477958" y="0"/>
                  </a:lnTo>
                  <a:lnTo>
                    <a:pt x="4477958" y="1969"/>
                  </a:lnTo>
                  <a:close/>
                  <a:moveTo>
                    <a:pt x="0" y="0"/>
                  </a:moveTo>
                  <a:lnTo>
                    <a:pt x="4476813" y="0"/>
                  </a:lnTo>
                  <a:lnTo>
                    <a:pt x="4211637" y="456110"/>
                  </a:lnTo>
                  <a:lnTo>
                    <a:pt x="0" y="456110"/>
                  </a:lnTo>
                  <a:close/>
                </a:path>
              </a:pathLst>
            </a:custGeom>
            <a:solidFill>
              <a:srgbClr val="F99D31"/>
            </a:solidFill>
            <a:ln>
              <a:solidFill>
                <a:srgbClr val="9F66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ar-DZ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187368" y="6370376"/>
            <a:ext cx="8568000" cy="0"/>
          </a:xfrm>
          <a:prstGeom prst="line">
            <a:avLst/>
          </a:prstGeom>
          <a:ln w="28575">
            <a:solidFill>
              <a:srgbClr val="9F66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2"/>
          <p:cNvSpPr>
            <a:spLocks noEditPoints="1"/>
          </p:cNvSpPr>
          <p:nvPr/>
        </p:nvSpPr>
        <p:spPr bwMode="auto">
          <a:xfrm>
            <a:off x="7668344" y="1328982"/>
            <a:ext cx="864093" cy="648072"/>
          </a:xfrm>
          <a:custGeom>
            <a:gdLst>
              <a:gd name="T0" fmla="*/ 153 w 442"/>
              <a:gd name="T1" fmla="*/ 114 h 326"/>
              <a:gd name="T2" fmla="*/ 14 w 442"/>
              <a:gd name="T3" fmla="*/ 10 h 326"/>
              <a:gd name="T4" fmla="*/ 31 w 442"/>
              <a:gd name="T5" fmla="*/ 3 h 326"/>
              <a:gd name="T6" fmla="*/ 49 w 442"/>
              <a:gd name="T7" fmla="*/ 10 h 326"/>
              <a:gd name="T8" fmla="*/ 7 w 442"/>
              <a:gd name="T9" fmla="*/ 48 h 326"/>
              <a:gd name="T10" fmla="*/ 2 w 442"/>
              <a:gd name="T11" fmla="*/ 29 h 326"/>
              <a:gd name="T12" fmla="*/ 12 w 442"/>
              <a:gd name="T13" fmla="*/ 12 h 326"/>
              <a:gd name="T14" fmla="*/ 333 w 442"/>
              <a:gd name="T15" fmla="*/ 281 h 326"/>
              <a:gd name="T16" fmla="*/ 324 w 442"/>
              <a:gd name="T17" fmla="*/ 303 h 326"/>
              <a:gd name="T18" fmla="*/ 309 w 442"/>
              <a:gd name="T19" fmla="*/ 314 h 326"/>
              <a:gd name="T20" fmla="*/ 281 w 442"/>
              <a:gd name="T21" fmla="*/ 324 h 326"/>
              <a:gd name="T22" fmla="*/ 47 w 442"/>
              <a:gd name="T23" fmla="*/ 324 h 326"/>
              <a:gd name="T24" fmla="*/ 28 w 442"/>
              <a:gd name="T25" fmla="*/ 319 h 326"/>
              <a:gd name="T26" fmla="*/ 14 w 442"/>
              <a:gd name="T27" fmla="*/ 305 h 326"/>
              <a:gd name="T28" fmla="*/ 2 w 442"/>
              <a:gd name="T29" fmla="*/ 279 h 326"/>
              <a:gd name="T30" fmla="*/ 106 w 442"/>
              <a:gd name="T31" fmla="*/ 199 h 326"/>
              <a:gd name="T32" fmla="*/ 111 w 442"/>
              <a:gd name="T33" fmla="*/ 192 h 326"/>
              <a:gd name="T34" fmla="*/ 120 w 442"/>
              <a:gd name="T35" fmla="*/ 194 h 326"/>
              <a:gd name="T36" fmla="*/ 186 w 442"/>
              <a:gd name="T37" fmla="*/ 258 h 326"/>
              <a:gd name="T38" fmla="*/ 234 w 442"/>
              <a:gd name="T39" fmla="*/ 265 h 326"/>
              <a:gd name="T40" fmla="*/ 241 w 442"/>
              <a:gd name="T41" fmla="*/ 291 h 326"/>
              <a:gd name="T42" fmla="*/ 255 w 442"/>
              <a:gd name="T43" fmla="*/ 305 h 326"/>
              <a:gd name="T44" fmla="*/ 274 w 442"/>
              <a:gd name="T45" fmla="*/ 310 h 326"/>
              <a:gd name="T46" fmla="*/ 295 w 442"/>
              <a:gd name="T47" fmla="*/ 305 h 326"/>
              <a:gd name="T48" fmla="*/ 312 w 442"/>
              <a:gd name="T49" fmla="*/ 291 h 326"/>
              <a:gd name="T50" fmla="*/ 319 w 442"/>
              <a:gd name="T51" fmla="*/ 69 h 326"/>
              <a:gd name="T52" fmla="*/ 321 w 442"/>
              <a:gd name="T53" fmla="*/ 48 h 326"/>
              <a:gd name="T54" fmla="*/ 328 w 442"/>
              <a:gd name="T55" fmla="*/ 26 h 326"/>
              <a:gd name="T56" fmla="*/ 165 w 442"/>
              <a:gd name="T57" fmla="*/ 17 h 326"/>
              <a:gd name="T58" fmla="*/ 156 w 442"/>
              <a:gd name="T59" fmla="*/ 17 h 326"/>
              <a:gd name="T60" fmla="*/ 137 w 442"/>
              <a:gd name="T61" fmla="*/ 24 h 326"/>
              <a:gd name="T62" fmla="*/ 127 w 442"/>
              <a:gd name="T63" fmla="*/ 33 h 326"/>
              <a:gd name="T64" fmla="*/ 120 w 442"/>
              <a:gd name="T65" fmla="*/ 36 h 326"/>
              <a:gd name="T66" fmla="*/ 113 w 442"/>
              <a:gd name="T67" fmla="*/ 31 h 326"/>
              <a:gd name="T68" fmla="*/ 118 w 442"/>
              <a:gd name="T69" fmla="*/ 19 h 326"/>
              <a:gd name="T70" fmla="*/ 139 w 442"/>
              <a:gd name="T71" fmla="*/ 5 h 326"/>
              <a:gd name="T72" fmla="*/ 165 w 442"/>
              <a:gd name="T73" fmla="*/ 0 h 326"/>
              <a:gd name="T74" fmla="*/ 385 w 442"/>
              <a:gd name="T75" fmla="*/ 0 h 326"/>
              <a:gd name="T76" fmla="*/ 404 w 442"/>
              <a:gd name="T77" fmla="*/ 5 h 326"/>
              <a:gd name="T78" fmla="*/ 420 w 442"/>
              <a:gd name="T79" fmla="*/ 14 h 326"/>
              <a:gd name="T80" fmla="*/ 432 w 442"/>
              <a:gd name="T81" fmla="*/ 29 h 326"/>
              <a:gd name="T82" fmla="*/ 439 w 442"/>
              <a:gd name="T83" fmla="*/ 48 h 326"/>
              <a:gd name="T84" fmla="*/ 215 w 442"/>
              <a:gd name="T85" fmla="*/ 107 h 326"/>
              <a:gd name="T86" fmla="*/ 293 w 442"/>
              <a:gd name="T87" fmla="*/ 111 h 326"/>
              <a:gd name="T88" fmla="*/ 293 w 442"/>
              <a:gd name="T89" fmla="*/ 121 h 326"/>
              <a:gd name="T90" fmla="*/ 215 w 442"/>
              <a:gd name="T91" fmla="*/ 125 h 326"/>
              <a:gd name="T92" fmla="*/ 208 w 442"/>
              <a:gd name="T93" fmla="*/ 118 h 326"/>
              <a:gd name="T94" fmla="*/ 210 w 442"/>
              <a:gd name="T95" fmla="*/ 109 h 326"/>
              <a:gd name="T96" fmla="*/ 208 w 442"/>
              <a:gd name="T97" fmla="*/ 76 h 326"/>
              <a:gd name="T98" fmla="*/ 215 w 442"/>
              <a:gd name="T99" fmla="*/ 69 h 326"/>
              <a:gd name="T100" fmla="*/ 293 w 442"/>
              <a:gd name="T101" fmla="*/ 74 h 326"/>
              <a:gd name="T102" fmla="*/ 293 w 442"/>
              <a:gd name="T103" fmla="*/ 83 h 326"/>
              <a:gd name="T104" fmla="*/ 215 w 442"/>
              <a:gd name="T105" fmla="*/ 88 h 326"/>
              <a:gd name="T106" fmla="*/ 208 w 442"/>
              <a:gd name="T107" fmla="*/ 81 h 326"/>
              <a:gd name="T108" fmla="*/ 290 w 442"/>
              <a:gd name="T109" fmla="*/ 142 h 326"/>
              <a:gd name="T110" fmla="*/ 295 w 442"/>
              <a:gd name="T111" fmla="*/ 151 h 326"/>
              <a:gd name="T112" fmla="*/ 288 w 442"/>
              <a:gd name="T113" fmla="*/ 159 h 326"/>
              <a:gd name="T114" fmla="*/ 210 w 442"/>
              <a:gd name="T115" fmla="*/ 156 h 326"/>
              <a:gd name="T116" fmla="*/ 208 w 442"/>
              <a:gd name="T117" fmla="*/ 147 h 326"/>
              <a:gd name="T118" fmla="*/ 215 w 442"/>
              <a:gd name="T119" fmla="*/ 142 h 32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42" h="326">
                <a:moveTo>
                  <a:pt x="106" y="147"/>
                </a:moveTo>
                <a:lnTo>
                  <a:pt x="26" y="66"/>
                </a:lnTo>
                <a:lnTo>
                  <a:pt x="66" y="26"/>
                </a:lnTo>
                <a:lnTo>
                  <a:pt x="146" y="107"/>
                </a:lnTo>
                <a:lnTo>
                  <a:pt x="106" y="147"/>
                </a:lnTo>
                <a:lnTo>
                  <a:pt x="106" y="147"/>
                </a:lnTo>
                <a:close/>
                <a:moveTo>
                  <a:pt x="153" y="114"/>
                </a:moveTo>
                <a:lnTo>
                  <a:pt x="184" y="185"/>
                </a:lnTo>
                <a:lnTo>
                  <a:pt x="113" y="154"/>
                </a:lnTo>
                <a:lnTo>
                  <a:pt x="153" y="114"/>
                </a:lnTo>
                <a:lnTo>
                  <a:pt x="153" y="114"/>
                </a:lnTo>
                <a:close/>
                <a:moveTo>
                  <a:pt x="12" y="12"/>
                </a:moveTo>
                <a:lnTo>
                  <a:pt x="12" y="12"/>
                </a:lnTo>
                <a:lnTo>
                  <a:pt x="14" y="10"/>
                </a:lnTo>
                <a:lnTo>
                  <a:pt x="16" y="7"/>
                </a:lnTo>
                <a:lnTo>
                  <a:pt x="19" y="7"/>
                </a:lnTo>
                <a:lnTo>
                  <a:pt x="21" y="5"/>
                </a:lnTo>
                <a:lnTo>
                  <a:pt x="23" y="5"/>
                </a:lnTo>
                <a:lnTo>
                  <a:pt x="26" y="3"/>
                </a:lnTo>
                <a:lnTo>
                  <a:pt x="28" y="3"/>
                </a:lnTo>
                <a:lnTo>
                  <a:pt x="31" y="3"/>
                </a:lnTo>
                <a:lnTo>
                  <a:pt x="33" y="3"/>
                </a:lnTo>
                <a:lnTo>
                  <a:pt x="38" y="3"/>
                </a:lnTo>
                <a:lnTo>
                  <a:pt x="40" y="5"/>
                </a:lnTo>
                <a:lnTo>
                  <a:pt x="42" y="5"/>
                </a:lnTo>
                <a:lnTo>
                  <a:pt x="45" y="7"/>
                </a:lnTo>
                <a:lnTo>
                  <a:pt x="47" y="7"/>
                </a:lnTo>
                <a:lnTo>
                  <a:pt x="49" y="10"/>
                </a:lnTo>
                <a:lnTo>
                  <a:pt x="52" y="12"/>
                </a:lnTo>
                <a:lnTo>
                  <a:pt x="57" y="17"/>
                </a:lnTo>
                <a:lnTo>
                  <a:pt x="16" y="57"/>
                </a:lnTo>
                <a:lnTo>
                  <a:pt x="12" y="52"/>
                </a:lnTo>
                <a:lnTo>
                  <a:pt x="12" y="52"/>
                </a:lnTo>
                <a:lnTo>
                  <a:pt x="9" y="50"/>
                </a:lnTo>
                <a:lnTo>
                  <a:pt x="7" y="48"/>
                </a:lnTo>
                <a:lnTo>
                  <a:pt x="7" y="45"/>
                </a:lnTo>
                <a:lnTo>
                  <a:pt x="5" y="43"/>
                </a:lnTo>
                <a:lnTo>
                  <a:pt x="5" y="40"/>
                </a:lnTo>
                <a:lnTo>
                  <a:pt x="2" y="36"/>
                </a:lnTo>
                <a:lnTo>
                  <a:pt x="2" y="33"/>
                </a:lnTo>
                <a:lnTo>
                  <a:pt x="2" y="31"/>
                </a:lnTo>
                <a:lnTo>
                  <a:pt x="2" y="29"/>
                </a:lnTo>
                <a:lnTo>
                  <a:pt x="2" y="26"/>
                </a:lnTo>
                <a:lnTo>
                  <a:pt x="5" y="24"/>
                </a:lnTo>
                <a:lnTo>
                  <a:pt x="5" y="22"/>
                </a:lnTo>
                <a:lnTo>
                  <a:pt x="7" y="19"/>
                </a:lnTo>
                <a:lnTo>
                  <a:pt x="7" y="17"/>
                </a:lnTo>
                <a:lnTo>
                  <a:pt x="9" y="14"/>
                </a:lnTo>
                <a:lnTo>
                  <a:pt x="12" y="12"/>
                </a:lnTo>
                <a:lnTo>
                  <a:pt x="12" y="12"/>
                </a:lnTo>
                <a:close/>
                <a:moveTo>
                  <a:pt x="442" y="69"/>
                </a:moveTo>
                <a:lnTo>
                  <a:pt x="335" y="69"/>
                </a:lnTo>
                <a:lnTo>
                  <a:pt x="335" y="277"/>
                </a:lnTo>
                <a:lnTo>
                  <a:pt x="335" y="277"/>
                </a:lnTo>
                <a:lnTo>
                  <a:pt x="335" y="279"/>
                </a:lnTo>
                <a:lnTo>
                  <a:pt x="333" y="281"/>
                </a:lnTo>
                <a:lnTo>
                  <a:pt x="333" y="284"/>
                </a:lnTo>
                <a:lnTo>
                  <a:pt x="331" y="288"/>
                </a:lnTo>
                <a:lnTo>
                  <a:pt x="331" y="293"/>
                </a:lnTo>
                <a:lnTo>
                  <a:pt x="328" y="296"/>
                </a:lnTo>
                <a:lnTo>
                  <a:pt x="328" y="298"/>
                </a:lnTo>
                <a:lnTo>
                  <a:pt x="326" y="300"/>
                </a:lnTo>
                <a:lnTo>
                  <a:pt x="324" y="303"/>
                </a:lnTo>
                <a:lnTo>
                  <a:pt x="324" y="303"/>
                </a:lnTo>
                <a:lnTo>
                  <a:pt x="321" y="305"/>
                </a:lnTo>
                <a:lnTo>
                  <a:pt x="321" y="307"/>
                </a:lnTo>
                <a:lnTo>
                  <a:pt x="316" y="310"/>
                </a:lnTo>
                <a:lnTo>
                  <a:pt x="314" y="310"/>
                </a:lnTo>
                <a:lnTo>
                  <a:pt x="312" y="312"/>
                </a:lnTo>
                <a:lnTo>
                  <a:pt x="309" y="314"/>
                </a:lnTo>
                <a:lnTo>
                  <a:pt x="305" y="317"/>
                </a:lnTo>
                <a:lnTo>
                  <a:pt x="302" y="319"/>
                </a:lnTo>
                <a:lnTo>
                  <a:pt x="298" y="319"/>
                </a:lnTo>
                <a:lnTo>
                  <a:pt x="295" y="322"/>
                </a:lnTo>
                <a:lnTo>
                  <a:pt x="290" y="322"/>
                </a:lnTo>
                <a:lnTo>
                  <a:pt x="286" y="324"/>
                </a:lnTo>
                <a:lnTo>
                  <a:pt x="281" y="324"/>
                </a:lnTo>
                <a:lnTo>
                  <a:pt x="274" y="324"/>
                </a:lnTo>
                <a:lnTo>
                  <a:pt x="269" y="326"/>
                </a:lnTo>
                <a:lnTo>
                  <a:pt x="264" y="326"/>
                </a:lnTo>
                <a:lnTo>
                  <a:pt x="264" y="326"/>
                </a:lnTo>
                <a:lnTo>
                  <a:pt x="255" y="324"/>
                </a:lnTo>
                <a:lnTo>
                  <a:pt x="47" y="324"/>
                </a:lnTo>
                <a:lnTo>
                  <a:pt x="47" y="324"/>
                </a:lnTo>
                <a:lnTo>
                  <a:pt x="45" y="324"/>
                </a:lnTo>
                <a:lnTo>
                  <a:pt x="42" y="324"/>
                </a:lnTo>
                <a:lnTo>
                  <a:pt x="40" y="324"/>
                </a:lnTo>
                <a:lnTo>
                  <a:pt x="35" y="322"/>
                </a:lnTo>
                <a:lnTo>
                  <a:pt x="33" y="322"/>
                </a:lnTo>
                <a:lnTo>
                  <a:pt x="31" y="319"/>
                </a:lnTo>
                <a:lnTo>
                  <a:pt x="28" y="319"/>
                </a:lnTo>
                <a:lnTo>
                  <a:pt x="26" y="317"/>
                </a:lnTo>
                <a:lnTo>
                  <a:pt x="23" y="317"/>
                </a:lnTo>
                <a:lnTo>
                  <a:pt x="21" y="314"/>
                </a:lnTo>
                <a:lnTo>
                  <a:pt x="19" y="312"/>
                </a:lnTo>
                <a:lnTo>
                  <a:pt x="16" y="310"/>
                </a:lnTo>
                <a:lnTo>
                  <a:pt x="14" y="307"/>
                </a:lnTo>
                <a:lnTo>
                  <a:pt x="14" y="305"/>
                </a:lnTo>
                <a:lnTo>
                  <a:pt x="12" y="303"/>
                </a:lnTo>
                <a:lnTo>
                  <a:pt x="9" y="298"/>
                </a:lnTo>
                <a:lnTo>
                  <a:pt x="7" y="296"/>
                </a:lnTo>
                <a:lnTo>
                  <a:pt x="7" y="291"/>
                </a:lnTo>
                <a:lnTo>
                  <a:pt x="5" y="288"/>
                </a:lnTo>
                <a:lnTo>
                  <a:pt x="5" y="284"/>
                </a:lnTo>
                <a:lnTo>
                  <a:pt x="2" y="279"/>
                </a:lnTo>
                <a:lnTo>
                  <a:pt x="2" y="274"/>
                </a:lnTo>
                <a:lnTo>
                  <a:pt x="2" y="267"/>
                </a:lnTo>
                <a:lnTo>
                  <a:pt x="0" y="262"/>
                </a:lnTo>
                <a:lnTo>
                  <a:pt x="0" y="255"/>
                </a:lnTo>
                <a:lnTo>
                  <a:pt x="0" y="255"/>
                </a:lnTo>
                <a:lnTo>
                  <a:pt x="106" y="255"/>
                </a:lnTo>
                <a:lnTo>
                  <a:pt x="106" y="199"/>
                </a:lnTo>
                <a:lnTo>
                  <a:pt x="106" y="199"/>
                </a:lnTo>
                <a:lnTo>
                  <a:pt x="106" y="196"/>
                </a:lnTo>
                <a:lnTo>
                  <a:pt x="106" y="196"/>
                </a:lnTo>
                <a:lnTo>
                  <a:pt x="106" y="194"/>
                </a:lnTo>
                <a:lnTo>
                  <a:pt x="109" y="194"/>
                </a:lnTo>
                <a:lnTo>
                  <a:pt x="109" y="192"/>
                </a:lnTo>
                <a:lnTo>
                  <a:pt x="111" y="192"/>
                </a:lnTo>
                <a:lnTo>
                  <a:pt x="113" y="192"/>
                </a:lnTo>
                <a:lnTo>
                  <a:pt x="113" y="192"/>
                </a:lnTo>
                <a:lnTo>
                  <a:pt x="113" y="192"/>
                </a:lnTo>
                <a:lnTo>
                  <a:pt x="116" y="192"/>
                </a:lnTo>
                <a:lnTo>
                  <a:pt x="116" y="192"/>
                </a:lnTo>
                <a:lnTo>
                  <a:pt x="118" y="192"/>
                </a:lnTo>
                <a:lnTo>
                  <a:pt x="120" y="194"/>
                </a:lnTo>
                <a:lnTo>
                  <a:pt x="120" y="194"/>
                </a:lnTo>
                <a:lnTo>
                  <a:pt x="120" y="196"/>
                </a:lnTo>
                <a:lnTo>
                  <a:pt x="120" y="196"/>
                </a:lnTo>
                <a:lnTo>
                  <a:pt x="120" y="199"/>
                </a:lnTo>
                <a:lnTo>
                  <a:pt x="120" y="255"/>
                </a:lnTo>
                <a:lnTo>
                  <a:pt x="120" y="255"/>
                </a:lnTo>
                <a:lnTo>
                  <a:pt x="186" y="258"/>
                </a:lnTo>
                <a:lnTo>
                  <a:pt x="220" y="258"/>
                </a:lnTo>
                <a:lnTo>
                  <a:pt x="231" y="258"/>
                </a:lnTo>
                <a:lnTo>
                  <a:pt x="234" y="258"/>
                </a:lnTo>
                <a:lnTo>
                  <a:pt x="234" y="258"/>
                </a:lnTo>
                <a:lnTo>
                  <a:pt x="234" y="260"/>
                </a:lnTo>
                <a:lnTo>
                  <a:pt x="234" y="262"/>
                </a:lnTo>
                <a:lnTo>
                  <a:pt x="234" y="265"/>
                </a:lnTo>
                <a:lnTo>
                  <a:pt x="234" y="270"/>
                </a:lnTo>
                <a:lnTo>
                  <a:pt x="234" y="274"/>
                </a:lnTo>
                <a:lnTo>
                  <a:pt x="236" y="277"/>
                </a:lnTo>
                <a:lnTo>
                  <a:pt x="238" y="284"/>
                </a:lnTo>
                <a:lnTo>
                  <a:pt x="238" y="286"/>
                </a:lnTo>
                <a:lnTo>
                  <a:pt x="241" y="288"/>
                </a:lnTo>
                <a:lnTo>
                  <a:pt x="241" y="291"/>
                </a:lnTo>
                <a:lnTo>
                  <a:pt x="243" y="293"/>
                </a:lnTo>
                <a:lnTo>
                  <a:pt x="246" y="293"/>
                </a:lnTo>
                <a:lnTo>
                  <a:pt x="246" y="296"/>
                </a:lnTo>
                <a:lnTo>
                  <a:pt x="248" y="298"/>
                </a:lnTo>
                <a:lnTo>
                  <a:pt x="250" y="300"/>
                </a:lnTo>
                <a:lnTo>
                  <a:pt x="253" y="303"/>
                </a:lnTo>
                <a:lnTo>
                  <a:pt x="255" y="305"/>
                </a:lnTo>
                <a:lnTo>
                  <a:pt x="257" y="305"/>
                </a:lnTo>
                <a:lnTo>
                  <a:pt x="260" y="307"/>
                </a:lnTo>
                <a:lnTo>
                  <a:pt x="264" y="307"/>
                </a:lnTo>
                <a:lnTo>
                  <a:pt x="267" y="307"/>
                </a:lnTo>
                <a:lnTo>
                  <a:pt x="269" y="310"/>
                </a:lnTo>
                <a:lnTo>
                  <a:pt x="274" y="310"/>
                </a:lnTo>
                <a:lnTo>
                  <a:pt x="274" y="310"/>
                </a:lnTo>
                <a:lnTo>
                  <a:pt x="276" y="310"/>
                </a:lnTo>
                <a:lnTo>
                  <a:pt x="281" y="307"/>
                </a:lnTo>
                <a:lnTo>
                  <a:pt x="283" y="307"/>
                </a:lnTo>
                <a:lnTo>
                  <a:pt x="288" y="307"/>
                </a:lnTo>
                <a:lnTo>
                  <a:pt x="290" y="307"/>
                </a:lnTo>
                <a:lnTo>
                  <a:pt x="293" y="305"/>
                </a:lnTo>
                <a:lnTo>
                  <a:pt x="295" y="305"/>
                </a:lnTo>
                <a:lnTo>
                  <a:pt x="298" y="303"/>
                </a:lnTo>
                <a:lnTo>
                  <a:pt x="302" y="300"/>
                </a:lnTo>
                <a:lnTo>
                  <a:pt x="305" y="298"/>
                </a:lnTo>
                <a:lnTo>
                  <a:pt x="307" y="296"/>
                </a:lnTo>
                <a:lnTo>
                  <a:pt x="309" y="293"/>
                </a:lnTo>
                <a:lnTo>
                  <a:pt x="309" y="293"/>
                </a:lnTo>
                <a:lnTo>
                  <a:pt x="312" y="291"/>
                </a:lnTo>
                <a:lnTo>
                  <a:pt x="314" y="288"/>
                </a:lnTo>
                <a:lnTo>
                  <a:pt x="316" y="284"/>
                </a:lnTo>
                <a:lnTo>
                  <a:pt x="316" y="281"/>
                </a:lnTo>
                <a:lnTo>
                  <a:pt x="319" y="279"/>
                </a:lnTo>
                <a:lnTo>
                  <a:pt x="319" y="277"/>
                </a:lnTo>
                <a:lnTo>
                  <a:pt x="319" y="274"/>
                </a:lnTo>
                <a:lnTo>
                  <a:pt x="319" y="69"/>
                </a:lnTo>
                <a:lnTo>
                  <a:pt x="319" y="69"/>
                </a:lnTo>
                <a:lnTo>
                  <a:pt x="319" y="59"/>
                </a:lnTo>
                <a:lnTo>
                  <a:pt x="319" y="59"/>
                </a:lnTo>
                <a:lnTo>
                  <a:pt x="319" y="57"/>
                </a:lnTo>
                <a:lnTo>
                  <a:pt x="319" y="52"/>
                </a:lnTo>
                <a:lnTo>
                  <a:pt x="319" y="50"/>
                </a:lnTo>
                <a:lnTo>
                  <a:pt x="321" y="48"/>
                </a:lnTo>
                <a:lnTo>
                  <a:pt x="321" y="43"/>
                </a:lnTo>
                <a:lnTo>
                  <a:pt x="321" y="40"/>
                </a:lnTo>
                <a:lnTo>
                  <a:pt x="324" y="38"/>
                </a:lnTo>
                <a:lnTo>
                  <a:pt x="324" y="36"/>
                </a:lnTo>
                <a:lnTo>
                  <a:pt x="326" y="33"/>
                </a:lnTo>
                <a:lnTo>
                  <a:pt x="326" y="31"/>
                </a:lnTo>
                <a:lnTo>
                  <a:pt x="328" y="26"/>
                </a:lnTo>
                <a:lnTo>
                  <a:pt x="331" y="24"/>
                </a:lnTo>
                <a:lnTo>
                  <a:pt x="333" y="22"/>
                </a:lnTo>
                <a:lnTo>
                  <a:pt x="333" y="22"/>
                </a:lnTo>
                <a:lnTo>
                  <a:pt x="335" y="19"/>
                </a:lnTo>
                <a:lnTo>
                  <a:pt x="338" y="17"/>
                </a:lnTo>
                <a:lnTo>
                  <a:pt x="338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7"/>
                </a:lnTo>
                <a:lnTo>
                  <a:pt x="161" y="17"/>
                </a:lnTo>
                <a:lnTo>
                  <a:pt x="156" y="17"/>
                </a:lnTo>
                <a:lnTo>
                  <a:pt x="153" y="17"/>
                </a:lnTo>
                <a:lnTo>
                  <a:pt x="151" y="19"/>
                </a:lnTo>
                <a:lnTo>
                  <a:pt x="146" y="19"/>
                </a:lnTo>
                <a:lnTo>
                  <a:pt x="144" y="22"/>
                </a:lnTo>
                <a:lnTo>
                  <a:pt x="142" y="22"/>
                </a:lnTo>
                <a:lnTo>
                  <a:pt x="139" y="24"/>
                </a:lnTo>
                <a:lnTo>
                  <a:pt x="137" y="24"/>
                </a:lnTo>
                <a:lnTo>
                  <a:pt x="135" y="26"/>
                </a:lnTo>
                <a:lnTo>
                  <a:pt x="132" y="29"/>
                </a:lnTo>
                <a:lnTo>
                  <a:pt x="130" y="31"/>
                </a:lnTo>
                <a:lnTo>
                  <a:pt x="127" y="33"/>
                </a:lnTo>
                <a:lnTo>
                  <a:pt x="127" y="33"/>
                </a:lnTo>
                <a:lnTo>
                  <a:pt x="127" y="33"/>
                </a:lnTo>
                <a:lnTo>
                  <a:pt x="127" y="33"/>
                </a:lnTo>
                <a:lnTo>
                  <a:pt x="127" y="36"/>
                </a:lnTo>
                <a:lnTo>
                  <a:pt x="125" y="36"/>
                </a:lnTo>
                <a:lnTo>
                  <a:pt x="123" y="36"/>
                </a:lnTo>
                <a:lnTo>
                  <a:pt x="123" y="36"/>
                </a:lnTo>
                <a:lnTo>
                  <a:pt x="123" y="36"/>
                </a:lnTo>
                <a:lnTo>
                  <a:pt x="120" y="36"/>
                </a:lnTo>
                <a:lnTo>
                  <a:pt x="120" y="36"/>
                </a:lnTo>
                <a:lnTo>
                  <a:pt x="118" y="36"/>
                </a:lnTo>
                <a:lnTo>
                  <a:pt x="118" y="36"/>
                </a:lnTo>
                <a:lnTo>
                  <a:pt x="118" y="36"/>
                </a:lnTo>
                <a:lnTo>
                  <a:pt x="116" y="33"/>
                </a:lnTo>
                <a:lnTo>
                  <a:pt x="116" y="33"/>
                </a:lnTo>
                <a:lnTo>
                  <a:pt x="113" y="31"/>
                </a:lnTo>
                <a:lnTo>
                  <a:pt x="113" y="31"/>
                </a:lnTo>
                <a:lnTo>
                  <a:pt x="113" y="29"/>
                </a:lnTo>
                <a:lnTo>
                  <a:pt x="113" y="26"/>
                </a:lnTo>
                <a:lnTo>
                  <a:pt x="116" y="26"/>
                </a:lnTo>
                <a:lnTo>
                  <a:pt x="116" y="24"/>
                </a:lnTo>
                <a:lnTo>
                  <a:pt x="116" y="24"/>
                </a:lnTo>
                <a:lnTo>
                  <a:pt x="116" y="24"/>
                </a:lnTo>
                <a:lnTo>
                  <a:pt x="118" y="19"/>
                </a:lnTo>
                <a:lnTo>
                  <a:pt x="120" y="19"/>
                </a:lnTo>
                <a:lnTo>
                  <a:pt x="123" y="17"/>
                </a:lnTo>
                <a:lnTo>
                  <a:pt x="125" y="14"/>
                </a:lnTo>
                <a:lnTo>
                  <a:pt x="127" y="12"/>
                </a:lnTo>
                <a:lnTo>
                  <a:pt x="132" y="10"/>
                </a:lnTo>
                <a:lnTo>
                  <a:pt x="135" y="7"/>
                </a:lnTo>
                <a:lnTo>
                  <a:pt x="139" y="5"/>
                </a:lnTo>
                <a:lnTo>
                  <a:pt x="144" y="5"/>
                </a:lnTo>
                <a:lnTo>
                  <a:pt x="149" y="3"/>
                </a:lnTo>
                <a:lnTo>
                  <a:pt x="153" y="3"/>
                </a:lnTo>
                <a:lnTo>
                  <a:pt x="156" y="0"/>
                </a:lnTo>
                <a:lnTo>
                  <a:pt x="158" y="0"/>
                </a:lnTo>
                <a:lnTo>
                  <a:pt x="161" y="0"/>
                </a:lnTo>
                <a:lnTo>
                  <a:pt x="165" y="0"/>
                </a:lnTo>
                <a:lnTo>
                  <a:pt x="165" y="0"/>
                </a:lnTo>
                <a:lnTo>
                  <a:pt x="168" y="0"/>
                </a:lnTo>
                <a:lnTo>
                  <a:pt x="168" y="0"/>
                </a:lnTo>
                <a:lnTo>
                  <a:pt x="385" y="0"/>
                </a:lnTo>
                <a:lnTo>
                  <a:pt x="385" y="0"/>
                </a:lnTo>
                <a:lnTo>
                  <a:pt x="385" y="0"/>
                </a:lnTo>
                <a:lnTo>
                  <a:pt x="385" y="0"/>
                </a:lnTo>
                <a:lnTo>
                  <a:pt x="390" y="0"/>
                </a:lnTo>
                <a:lnTo>
                  <a:pt x="392" y="3"/>
                </a:lnTo>
                <a:lnTo>
                  <a:pt x="394" y="3"/>
                </a:lnTo>
                <a:lnTo>
                  <a:pt x="397" y="3"/>
                </a:lnTo>
                <a:lnTo>
                  <a:pt x="399" y="3"/>
                </a:lnTo>
                <a:lnTo>
                  <a:pt x="401" y="5"/>
                </a:lnTo>
                <a:lnTo>
                  <a:pt x="404" y="5"/>
                </a:lnTo>
                <a:lnTo>
                  <a:pt x="409" y="5"/>
                </a:lnTo>
                <a:lnTo>
                  <a:pt x="411" y="7"/>
                </a:lnTo>
                <a:lnTo>
                  <a:pt x="413" y="10"/>
                </a:lnTo>
                <a:lnTo>
                  <a:pt x="413" y="10"/>
                </a:lnTo>
                <a:lnTo>
                  <a:pt x="418" y="12"/>
                </a:lnTo>
                <a:lnTo>
                  <a:pt x="418" y="12"/>
                </a:lnTo>
                <a:lnTo>
                  <a:pt x="420" y="14"/>
                </a:lnTo>
                <a:lnTo>
                  <a:pt x="423" y="17"/>
                </a:lnTo>
                <a:lnTo>
                  <a:pt x="425" y="19"/>
                </a:lnTo>
                <a:lnTo>
                  <a:pt x="427" y="22"/>
                </a:lnTo>
                <a:lnTo>
                  <a:pt x="427" y="22"/>
                </a:lnTo>
                <a:lnTo>
                  <a:pt x="430" y="24"/>
                </a:lnTo>
                <a:lnTo>
                  <a:pt x="432" y="26"/>
                </a:lnTo>
                <a:lnTo>
                  <a:pt x="432" y="29"/>
                </a:lnTo>
                <a:lnTo>
                  <a:pt x="435" y="31"/>
                </a:lnTo>
                <a:lnTo>
                  <a:pt x="435" y="33"/>
                </a:lnTo>
                <a:lnTo>
                  <a:pt x="437" y="36"/>
                </a:lnTo>
                <a:lnTo>
                  <a:pt x="437" y="40"/>
                </a:lnTo>
                <a:lnTo>
                  <a:pt x="439" y="43"/>
                </a:lnTo>
                <a:lnTo>
                  <a:pt x="439" y="45"/>
                </a:lnTo>
                <a:lnTo>
                  <a:pt x="439" y="48"/>
                </a:lnTo>
                <a:lnTo>
                  <a:pt x="442" y="50"/>
                </a:lnTo>
                <a:lnTo>
                  <a:pt x="442" y="52"/>
                </a:lnTo>
                <a:lnTo>
                  <a:pt x="442" y="57"/>
                </a:lnTo>
                <a:lnTo>
                  <a:pt x="442" y="59"/>
                </a:lnTo>
                <a:lnTo>
                  <a:pt x="442" y="69"/>
                </a:lnTo>
                <a:lnTo>
                  <a:pt x="442" y="69"/>
                </a:lnTo>
                <a:close/>
                <a:moveTo>
                  <a:pt x="215" y="107"/>
                </a:moveTo>
                <a:lnTo>
                  <a:pt x="286" y="107"/>
                </a:lnTo>
                <a:lnTo>
                  <a:pt x="286" y="107"/>
                </a:lnTo>
                <a:lnTo>
                  <a:pt x="288" y="107"/>
                </a:lnTo>
                <a:lnTo>
                  <a:pt x="290" y="109"/>
                </a:lnTo>
                <a:lnTo>
                  <a:pt x="290" y="109"/>
                </a:lnTo>
                <a:lnTo>
                  <a:pt x="293" y="109"/>
                </a:lnTo>
                <a:lnTo>
                  <a:pt x="293" y="111"/>
                </a:lnTo>
                <a:lnTo>
                  <a:pt x="295" y="114"/>
                </a:lnTo>
                <a:lnTo>
                  <a:pt x="295" y="114"/>
                </a:lnTo>
                <a:lnTo>
                  <a:pt x="295" y="116"/>
                </a:lnTo>
                <a:lnTo>
                  <a:pt x="295" y="116"/>
                </a:lnTo>
                <a:lnTo>
                  <a:pt x="295" y="118"/>
                </a:lnTo>
                <a:lnTo>
                  <a:pt x="295" y="118"/>
                </a:lnTo>
                <a:lnTo>
                  <a:pt x="293" y="121"/>
                </a:lnTo>
                <a:lnTo>
                  <a:pt x="293" y="123"/>
                </a:lnTo>
                <a:lnTo>
                  <a:pt x="290" y="123"/>
                </a:lnTo>
                <a:lnTo>
                  <a:pt x="290" y="123"/>
                </a:lnTo>
                <a:lnTo>
                  <a:pt x="288" y="125"/>
                </a:lnTo>
                <a:lnTo>
                  <a:pt x="286" y="125"/>
                </a:lnTo>
                <a:lnTo>
                  <a:pt x="215" y="125"/>
                </a:lnTo>
                <a:lnTo>
                  <a:pt x="215" y="125"/>
                </a:lnTo>
                <a:lnTo>
                  <a:pt x="212" y="125"/>
                </a:lnTo>
                <a:lnTo>
                  <a:pt x="212" y="123"/>
                </a:lnTo>
                <a:lnTo>
                  <a:pt x="210" y="123"/>
                </a:lnTo>
                <a:lnTo>
                  <a:pt x="210" y="123"/>
                </a:lnTo>
                <a:lnTo>
                  <a:pt x="208" y="121"/>
                </a:lnTo>
                <a:lnTo>
                  <a:pt x="208" y="118"/>
                </a:lnTo>
                <a:lnTo>
                  <a:pt x="208" y="118"/>
                </a:lnTo>
                <a:lnTo>
                  <a:pt x="208" y="116"/>
                </a:lnTo>
                <a:lnTo>
                  <a:pt x="208" y="116"/>
                </a:lnTo>
                <a:lnTo>
                  <a:pt x="208" y="114"/>
                </a:lnTo>
                <a:lnTo>
                  <a:pt x="208" y="114"/>
                </a:lnTo>
                <a:lnTo>
                  <a:pt x="208" y="111"/>
                </a:lnTo>
                <a:lnTo>
                  <a:pt x="210" y="109"/>
                </a:lnTo>
                <a:lnTo>
                  <a:pt x="210" y="109"/>
                </a:lnTo>
                <a:lnTo>
                  <a:pt x="212" y="109"/>
                </a:lnTo>
                <a:lnTo>
                  <a:pt x="212" y="107"/>
                </a:lnTo>
                <a:lnTo>
                  <a:pt x="215" y="107"/>
                </a:lnTo>
                <a:lnTo>
                  <a:pt x="215" y="107"/>
                </a:lnTo>
                <a:close/>
                <a:moveTo>
                  <a:pt x="208" y="78"/>
                </a:moveTo>
                <a:lnTo>
                  <a:pt x="208" y="78"/>
                </a:lnTo>
                <a:lnTo>
                  <a:pt x="208" y="76"/>
                </a:lnTo>
                <a:lnTo>
                  <a:pt x="208" y="76"/>
                </a:lnTo>
                <a:lnTo>
                  <a:pt x="208" y="74"/>
                </a:lnTo>
                <a:lnTo>
                  <a:pt x="210" y="71"/>
                </a:lnTo>
                <a:lnTo>
                  <a:pt x="210" y="71"/>
                </a:lnTo>
                <a:lnTo>
                  <a:pt x="212" y="71"/>
                </a:lnTo>
                <a:lnTo>
                  <a:pt x="212" y="69"/>
                </a:lnTo>
                <a:lnTo>
                  <a:pt x="215" y="69"/>
                </a:lnTo>
                <a:lnTo>
                  <a:pt x="286" y="69"/>
                </a:lnTo>
                <a:lnTo>
                  <a:pt x="286" y="69"/>
                </a:lnTo>
                <a:lnTo>
                  <a:pt x="288" y="69"/>
                </a:lnTo>
                <a:lnTo>
                  <a:pt x="290" y="71"/>
                </a:lnTo>
                <a:lnTo>
                  <a:pt x="290" y="71"/>
                </a:lnTo>
                <a:lnTo>
                  <a:pt x="293" y="71"/>
                </a:lnTo>
                <a:lnTo>
                  <a:pt x="293" y="74"/>
                </a:lnTo>
                <a:lnTo>
                  <a:pt x="295" y="76"/>
                </a:lnTo>
                <a:lnTo>
                  <a:pt x="295" y="76"/>
                </a:lnTo>
                <a:lnTo>
                  <a:pt x="295" y="78"/>
                </a:lnTo>
                <a:lnTo>
                  <a:pt x="295" y="78"/>
                </a:lnTo>
                <a:lnTo>
                  <a:pt x="295" y="81"/>
                </a:lnTo>
                <a:lnTo>
                  <a:pt x="295" y="81"/>
                </a:lnTo>
                <a:lnTo>
                  <a:pt x="293" y="83"/>
                </a:lnTo>
                <a:lnTo>
                  <a:pt x="293" y="85"/>
                </a:lnTo>
                <a:lnTo>
                  <a:pt x="290" y="85"/>
                </a:lnTo>
                <a:lnTo>
                  <a:pt x="290" y="85"/>
                </a:lnTo>
                <a:lnTo>
                  <a:pt x="288" y="88"/>
                </a:lnTo>
                <a:lnTo>
                  <a:pt x="286" y="88"/>
                </a:lnTo>
                <a:lnTo>
                  <a:pt x="215" y="88"/>
                </a:lnTo>
                <a:lnTo>
                  <a:pt x="215" y="88"/>
                </a:lnTo>
                <a:lnTo>
                  <a:pt x="212" y="88"/>
                </a:lnTo>
                <a:lnTo>
                  <a:pt x="212" y="85"/>
                </a:lnTo>
                <a:lnTo>
                  <a:pt x="210" y="85"/>
                </a:lnTo>
                <a:lnTo>
                  <a:pt x="210" y="85"/>
                </a:lnTo>
                <a:lnTo>
                  <a:pt x="208" y="83"/>
                </a:lnTo>
                <a:lnTo>
                  <a:pt x="208" y="81"/>
                </a:lnTo>
                <a:lnTo>
                  <a:pt x="208" y="81"/>
                </a:lnTo>
                <a:lnTo>
                  <a:pt x="208" y="78"/>
                </a:lnTo>
                <a:lnTo>
                  <a:pt x="208" y="78"/>
                </a:lnTo>
                <a:close/>
                <a:moveTo>
                  <a:pt x="215" y="142"/>
                </a:moveTo>
                <a:lnTo>
                  <a:pt x="286" y="142"/>
                </a:lnTo>
                <a:lnTo>
                  <a:pt x="286" y="142"/>
                </a:lnTo>
                <a:lnTo>
                  <a:pt x="288" y="142"/>
                </a:lnTo>
                <a:lnTo>
                  <a:pt x="290" y="142"/>
                </a:lnTo>
                <a:lnTo>
                  <a:pt x="290" y="144"/>
                </a:lnTo>
                <a:lnTo>
                  <a:pt x="293" y="144"/>
                </a:lnTo>
                <a:lnTo>
                  <a:pt x="293" y="147"/>
                </a:lnTo>
                <a:lnTo>
                  <a:pt x="295" y="147"/>
                </a:lnTo>
                <a:lnTo>
                  <a:pt x="295" y="149"/>
                </a:lnTo>
                <a:lnTo>
                  <a:pt x="295" y="151"/>
                </a:lnTo>
                <a:lnTo>
                  <a:pt x="295" y="151"/>
                </a:lnTo>
                <a:lnTo>
                  <a:pt x="295" y="154"/>
                </a:lnTo>
                <a:lnTo>
                  <a:pt x="295" y="154"/>
                </a:lnTo>
                <a:lnTo>
                  <a:pt x="293" y="156"/>
                </a:lnTo>
                <a:lnTo>
                  <a:pt x="293" y="156"/>
                </a:lnTo>
                <a:lnTo>
                  <a:pt x="290" y="159"/>
                </a:lnTo>
                <a:lnTo>
                  <a:pt x="290" y="159"/>
                </a:lnTo>
                <a:lnTo>
                  <a:pt x="288" y="159"/>
                </a:lnTo>
                <a:lnTo>
                  <a:pt x="286" y="161"/>
                </a:lnTo>
                <a:lnTo>
                  <a:pt x="215" y="161"/>
                </a:lnTo>
                <a:lnTo>
                  <a:pt x="215" y="161"/>
                </a:lnTo>
                <a:lnTo>
                  <a:pt x="212" y="159"/>
                </a:lnTo>
                <a:lnTo>
                  <a:pt x="212" y="159"/>
                </a:lnTo>
                <a:lnTo>
                  <a:pt x="210" y="159"/>
                </a:lnTo>
                <a:lnTo>
                  <a:pt x="210" y="156"/>
                </a:lnTo>
                <a:lnTo>
                  <a:pt x="208" y="156"/>
                </a:lnTo>
                <a:lnTo>
                  <a:pt x="208" y="154"/>
                </a:lnTo>
                <a:lnTo>
                  <a:pt x="208" y="154"/>
                </a:lnTo>
                <a:lnTo>
                  <a:pt x="208" y="151"/>
                </a:lnTo>
                <a:lnTo>
                  <a:pt x="208" y="151"/>
                </a:lnTo>
                <a:lnTo>
                  <a:pt x="208" y="149"/>
                </a:lnTo>
                <a:lnTo>
                  <a:pt x="208" y="147"/>
                </a:lnTo>
                <a:lnTo>
                  <a:pt x="208" y="147"/>
                </a:lnTo>
                <a:lnTo>
                  <a:pt x="210" y="144"/>
                </a:lnTo>
                <a:lnTo>
                  <a:pt x="210" y="144"/>
                </a:lnTo>
                <a:lnTo>
                  <a:pt x="212" y="142"/>
                </a:lnTo>
                <a:lnTo>
                  <a:pt x="212" y="142"/>
                </a:lnTo>
                <a:lnTo>
                  <a:pt x="215" y="142"/>
                </a:lnTo>
                <a:lnTo>
                  <a:pt x="215" y="142"/>
                </a:lnTo>
                <a:close/>
              </a:path>
            </a:pathLst>
          </a:custGeom>
          <a:solidFill>
            <a:srgbClr val="F99D31"/>
          </a:solidFill>
          <a:ln>
            <a:solidFill>
              <a:srgbClr val="9F66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8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3" y="424289"/>
            <a:ext cx="8572037" cy="369332"/>
          </a:xfrm>
        </p:spPr>
        <p:txBody>
          <a:bodyPr/>
          <a:lstStyle/>
          <a:p>
            <a:r>
              <a:rPr lang="ru-RU" sz="2400" smtClean="0"/>
              <a:t>Спорные </a:t>
            </a:r>
            <a:r>
              <a:rPr lang="ru-RU" sz="2400"/>
              <a:t>вопросы</a:t>
            </a:r>
            <a:endParaRPr lang="en-GB" sz="2400"/>
          </a:p>
        </p:txBody>
      </p:sp>
      <p:sp>
        <p:nvSpPr>
          <p:cNvPr id="13" name="Rectangle 12"/>
          <p:cNvSpPr/>
          <p:nvPr/>
        </p:nvSpPr>
        <p:spPr>
          <a:xfrm>
            <a:off x="1574800" y="1092200"/>
            <a:ext cx="7259638" cy="48617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Варианты возложения на Заемщика обязанности Кредиторов уплатить вознаграждение КУ и Залоговому Управляющему 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Подробное описание компетенции Решения Большинства Кредиторов и разработка альтернативного порядка принятия решений (без протокола)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исключить автоматическую уступку требований КУ в пользу передающего Кредитора по ст. 309.1 ГК при платежах в обход КУ?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исключения напрямую в договоре применения положений Статьи 10 Закона о праве одностороннего расторжения договора одним из Кредиторов?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Кредиторов самостоятельно осуществлять свои права и обязанности Кредиторов, переданные КУ, до или после начала процедур банкротства?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</a:t>
            </a:r>
            <a:r>
              <a:rPr lang="ru-RU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предусмотреть возмещение расходов и убытков, причиненных недостоверностью Заверений об обстоятельствах, как теперь предусмотрено ГК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Невозможность использовать номинальные счета Управляющих при совпадении Кредиторов и Управляющих в одном лице</a:t>
            </a:r>
          </a:p>
        </p:txBody>
      </p:sp>
      <p:sp>
        <p:nvSpPr>
          <p:cNvPr id="14" name="Freeform 13"/>
          <p:cNvSpPr/>
          <p:nvPr/>
        </p:nvSpPr>
        <p:spPr>
          <a:xfrm>
            <a:off x="773573" y="3140968"/>
            <a:ext cx="655591" cy="1431652"/>
          </a:xfrm>
          <a:custGeom>
            <a:gdLst>
              <a:gd name="connsiteX0" fmla="*/ 0 w 1447800"/>
              <a:gd name="connsiteY0" fmla="*/ 1371600 h 1371600"/>
              <a:gd name="connsiteX1" fmla="*/ 0 w 1447800"/>
              <a:gd name="connsiteY1" fmla="*/ 0 h 1371600"/>
              <a:gd name="connsiteX2" fmla="*/ 1447800 w 1447800"/>
              <a:gd name="connsiteY2" fmla="*/ 0 h 13716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7800" h="1371600">
                <a:moveTo>
                  <a:pt x="0" y="1371600"/>
                </a:moveTo>
                <a:lnTo>
                  <a:pt x="0" y="0"/>
                </a:lnTo>
                <a:lnTo>
                  <a:pt x="1447800" y="0"/>
                </a:lnTo>
              </a:path>
            </a:pathLst>
          </a:custGeom>
          <a:noFill/>
          <a:ln w="3175">
            <a:solidFill>
              <a:srgbClr val="569BBE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DZ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8834438" y="1092200"/>
            <a:ext cx="0" cy="4861776"/>
          </a:xfrm>
          <a:prstGeom prst="line">
            <a:avLst/>
          </a:prstGeom>
          <a:ln w="57150">
            <a:solidFill>
              <a:srgbClr val="569B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6"/>
          <p:cNvGrpSpPr/>
          <p:nvPr/>
        </p:nvGrpSpPr>
        <p:grpSpPr>
          <a:xfrm>
            <a:off x="339228" y="5031543"/>
            <a:ext cx="1135354" cy="864096"/>
            <a:chOff x="1178" y="701"/>
            <a:chExt cx="3404" cy="2918"/>
          </a:xfrm>
          <a:solidFill>
            <a:schemeClr val="accent1"/>
          </a:solidFill>
        </p:grpSpPr>
        <p:sp>
          <p:nvSpPr>
            <p:cNvPr id="17" name="Freeform 7"/>
            <p:cNvSpPr>
              <a:spLocks noEditPoints="1"/>
            </p:cNvSpPr>
            <p:nvPr/>
          </p:nvSpPr>
          <p:spPr bwMode="auto">
            <a:xfrm>
              <a:off x="1179" y="702"/>
              <a:ext cx="3403" cy="2917"/>
            </a:xfrm>
            <a:custGeom>
              <a:gdLst>
                <a:gd name="T0" fmla="*/ 16 w 6406"/>
                <a:gd name="T1" fmla="*/ 11 h 5495"/>
                <a:gd name="T2" fmla="*/ 14 w 6406"/>
                <a:gd name="T3" fmla="*/ 4 h 5495"/>
                <a:gd name="T4" fmla="*/ 15 w 6406"/>
                <a:gd name="T5" fmla="*/ 4 h 5495"/>
                <a:gd name="T6" fmla="*/ 15 w 6406"/>
                <a:gd name="T7" fmla="*/ 4 h 5495"/>
                <a:gd name="T8" fmla="*/ 15 w 6406"/>
                <a:gd name="T9" fmla="*/ 4 h 5495"/>
                <a:gd name="T10" fmla="*/ 15 w 6406"/>
                <a:gd name="T11" fmla="*/ 4 h 5495"/>
                <a:gd name="T12" fmla="*/ 15 w 6406"/>
                <a:gd name="T13" fmla="*/ 4 h 5495"/>
                <a:gd name="T14" fmla="*/ 15 w 6406"/>
                <a:gd name="T15" fmla="*/ 4 h 5495"/>
                <a:gd name="T16" fmla="*/ 15 w 6406"/>
                <a:gd name="T17" fmla="*/ 4 h 5495"/>
                <a:gd name="T18" fmla="*/ 15 w 6406"/>
                <a:gd name="T19" fmla="*/ 4 h 5495"/>
                <a:gd name="T20" fmla="*/ 14 w 6406"/>
                <a:gd name="T21" fmla="*/ 4 h 5495"/>
                <a:gd name="T22" fmla="*/ 14 w 6406"/>
                <a:gd name="T23" fmla="*/ 4 h 5495"/>
                <a:gd name="T24" fmla="*/ 14 w 6406"/>
                <a:gd name="T25" fmla="*/ 4 h 5495"/>
                <a:gd name="T26" fmla="*/ 9 w 6406"/>
                <a:gd name="T27" fmla="*/ 2 h 5495"/>
                <a:gd name="T28" fmla="*/ 8 w 6406"/>
                <a:gd name="T29" fmla="*/ 1 h 5495"/>
                <a:gd name="T30" fmla="*/ 10 w 6406"/>
                <a:gd name="T31" fmla="*/ 1 h 5495"/>
                <a:gd name="T32" fmla="*/ 8 w 6406"/>
                <a:gd name="T33" fmla="*/ 0 h 5495"/>
                <a:gd name="T34" fmla="*/ 8 w 6406"/>
                <a:gd name="T35" fmla="*/ 1 h 5495"/>
                <a:gd name="T36" fmla="*/ 8 w 6406"/>
                <a:gd name="T37" fmla="*/ 1 h 5495"/>
                <a:gd name="T38" fmla="*/ 8 w 6406"/>
                <a:gd name="T39" fmla="*/ 2 h 5495"/>
                <a:gd name="T40" fmla="*/ 3 w 6406"/>
                <a:gd name="T41" fmla="*/ 1 h 5495"/>
                <a:gd name="T42" fmla="*/ 3 w 6406"/>
                <a:gd name="T43" fmla="*/ 1 h 5495"/>
                <a:gd name="T44" fmla="*/ 2 w 6406"/>
                <a:gd name="T45" fmla="*/ 1 h 5495"/>
                <a:gd name="T46" fmla="*/ 2 w 6406"/>
                <a:gd name="T47" fmla="*/ 1 h 5495"/>
                <a:gd name="T48" fmla="*/ 2 w 6406"/>
                <a:gd name="T49" fmla="*/ 1 h 5495"/>
                <a:gd name="T50" fmla="*/ 3 w 6406"/>
                <a:gd name="T51" fmla="*/ 1 h 5495"/>
                <a:gd name="T52" fmla="*/ 3 w 6406"/>
                <a:gd name="T53" fmla="*/ 1 h 5495"/>
                <a:gd name="T54" fmla="*/ 3 w 6406"/>
                <a:gd name="T55" fmla="*/ 1 h 5495"/>
                <a:gd name="T56" fmla="*/ 3 w 6406"/>
                <a:gd name="T57" fmla="*/ 1 h 5495"/>
                <a:gd name="T58" fmla="*/ 1 w 6406"/>
                <a:gd name="T59" fmla="*/ 7 h 5495"/>
                <a:gd name="T60" fmla="*/ 0 w 6406"/>
                <a:gd name="T61" fmla="*/ 7 h 5495"/>
                <a:gd name="T62" fmla="*/ 2 w 6406"/>
                <a:gd name="T63" fmla="*/ 9 h 5495"/>
                <a:gd name="T64" fmla="*/ 6 w 6406"/>
                <a:gd name="T65" fmla="*/ 7 h 5495"/>
                <a:gd name="T66" fmla="*/ 6 w 6406"/>
                <a:gd name="T67" fmla="*/ 7 h 5495"/>
                <a:gd name="T68" fmla="*/ 3 w 6406"/>
                <a:gd name="T69" fmla="*/ 1 h 5495"/>
                <a:gd name="T70" fmla="*/ 8 w 6406"/>
                <a:gd name="T71" fmla="*/ 3 h 5495"/>
                <a:gd name="T72" fmla="*/ 7 w 6406"/>
                <a:gd name="T73" fmla="*/ 13 h 5495"/>
                <a:gd name="T74" fmla="*/ 6 w 6406"/>
                <a:gd name="T75" fmla="*/ 13 h 5495"/>
                <a:gd name="T76" fmla="*/ 6 w 6406"/>
                <a:gd name="T77" fmla="*/ 13 h 5495"/>
                <a:gd name="T78" fmla="*/ 3 w 6406"/>
                <a:gd name="T79" fmla="*/ 15 h 5495"/>
                <a:gd name="T80" fmla="*/ 14 w 6406"/>
                <a:gd name="T81" fmla="*/ 15 h 5495"/>
                <a:gd name="T82" fmla="*/ 12 w 6406"/>
                <a:gd name="T83" fmla="*/ 13 h 5495"/>
                <a:gd name="T84" fmla="*/ 11 w 6406"/>
                <a:gd name="T85" fmla="*/ 13 h 5495"/>
                <a:gd name="T86" fmla="*/ 11 w 6406"/>
                <a:gd name="T87" fmla="*/ 13 h 5495"/>
                <a:gd name="T88" fmla="*/ 9 w 6406"/>
                <a:gd name="T89" fmla="*/ 3 h 5495"/>
                <a:gd name="T90" fmla="*/ 14 w 6406"/>
                <a:gd name="T91" fmla="*/ 4 h 5495"/>
                <a:gd name="T92" fmla="*/ 12 w 6406"/>
                <a:gd name="T93" fmla="*/ 11 h 5495"/>
                <a:gd name="T94" fmla="*/ 11 w 6406"/>
                <a:gd name="T95" fmla="*/ 11 h 5495"/>
                <a:gd name="T96" fmla="*/ 13 w 6406"/>
                <a:gd name="T97" fmla="*/ 12 h 5495"/>
                <a:gd name="T98" fmla="*/ 17 w 6406"/>
                <a:gd name="T99" fmla="*/ 11 h 5495"/>
                <a:gd name="T100" fmla="*/ 16 w 6406"/>
                <a:gd name="T101" fmla="*/ 11 h 5495"/>
                <a:gd name="T102" fmla="*/ 16 w 6406"/>
                <a:gd name="T103" fmla="*/ 11 h 5495"/>
                <a:gd name="T104" fmla="*/ 1 w 6406"/>
                <a:gd name="T105" fmla="*/ 7 h 5495"/>
                <a:gd name="T106" fmla="*/ 3 w 6406"/>
                <a:gd name="T107" fmla="*/ 2 h 5495"/>
                <a:gd name="T108" fmla="*/ 5 w 6406"/>
                <a:gd name="T109" fmla="*/ 7 h 5495"/>
                <a:gd name="T110" fmla="*/ 1 w 6406"/>
                <a:gd name="T111" fmla="*/ 7 h 5495"/>
                <a:gd name="T112" fmla="*/ 1 w 6406"/>
                <a:gd name="T113" fmla="*/ 7 h 5495"/>
                <a:gd name="T114" fmla="*/ 12 w 6406"/>
                <a:gd name="T115" fmla="*/ 11 h 5495"/>
                <a:gd name="T116" fmla="*/ 14 w 6406"/>
                <a:gd name="T117" fmla="*/ 4 h 5495"/>
                <a:gd name="T118" fmla="*/ 16 w 6406"/>
                <a:gd name="T119" fmla="*/ 11 h 5495"/>
                <a:gd name="T120" fmla="*/ 12 w 6406"/>
                <a:gd name="T121" fmla="*/ 11 h 5495"/>
                <a:gd name="T122" fmla="*/ 12 w 6406"/>
                <a:gd name="T123" fmla="*/ 11 h 549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6405" h="5495">
                  <a:moveTo>
                    <a:pt x="6138" y="3893"/>
                  </a:moveTo>
                  <a:cubicBezTo>
                    <a:pt x="5290" y="1513"/>
                    <a:pt x="5290" y="1513"/>
                    <a:pt x="5290" y="1513"/>
                  </a:cubicBezTo>
                  <a:cubicBezTo>
                    <a:pt x="5379" y="1535"/>
                    <a:pt x="5379" y="1535"/>
                    <a:pt x="5379" y="1535"/>
                  </a:cubicBezTo>
                  <a:cubicBezTo>
                    <a:pt x="5401" y="1580"/>
                    <a:pt x="5446" y="1624"/>
                    <a:pt x="5513" y="1624"/>
                  </a:cubicBezTo>
                  <a:cubicBezTo>
                    <a:pt x="5557" y="1624"/>
                    <a:pt x="5602" y="1602"/>
                    <a:pt x="5624" y="1580"/>
                  </a:cubicBezTo>
                  <a:cubicBezTo>
                    <a:pt x="5669" y="1580"/>
                    <a:pt x="5669" y="1580"/>
                    <a:pt x="5669" y="1580"/>
                  </a:cubicBezTo>
                  <a:cubicBezTo>
                    <a:pt x="5624" y="1580"/>
                    <a:pt x="5624" y="1580"/>
                    <a:pt x="5624" y="1580"/>
                  </a:cubicBezTo>
                  <a:cubicBezTo>
                    <a:pt x="5647" y="1535"/>
                    <a:pt x="5647" y="1513"/>
                    <a:pt x="5647" y="1491"/>
                  </a:cubicBezTo>
                  <a:cubicBezTo>
                    <a:pt x="5647" y="1402"/>
                    <a:pt x="5580" y="1357"/>
                    <a:pt x="5513" y="1357"/>
                  </a:cubicBezTo>
                  <a:cubicBezTo>
                    <a:pt x="5446" y="1357"/>
                    <a:pt x="5379" y="1402"/>
                    <a:pt x="5379" y="1469"/>
                  </a:cubicBezTo>
                  <a:cubicBezTo>
                    <a:pt x="5245" y="1446"/>
                    <a:pt x="5245" y="1446"/>
                    <a:pt x="5245" y="1446"/>
                  </a:cubicBezTo>
                  <a:cubicBezTo>
                    <a:pt x="5245" y="1424"/>
                    <a:pt x="5245" y="1424"/>
                    <a:pt x="5245" y="1424"/>
                  </a:cubicBezTo>
                  <a:cubicBezTo>
                    <a:pt x="5245" y="1424"/>
                    <a:pt x="5245" y="1424"/>
                    <a:pt x="5245" y="1424"/>
                  </a:cubicBezTo>
                  <a:cubicBezTo>
                    <a:pt x="3326" y="757"/>
                    <a:pt x="3326" y="757"/>
                    <a:pt x="3326" y="757"/>
                  </a:cubicBezTo>
                  <a:cubicBezTo>
                    <a:pt x="3303" y="445"/>
                    <a:pt x="3303" y="445"/>
                    <a:pt x="3303" y="445"/>
                  </a:cubicBezTo>
                  <a:cubicBezTo>
                    <a:pt x="3393" y="423"/>
                    <a:pt x="3460" y="334"/>
                    <a:pt x="3460" y="223"/>
                  </a:cubicBezTo>
                  <a:cubicBezTo>
                    <a:pt x="3460" y="89"/>
                    <a:pt x="3370" y="0"/>
                    <a:pt x="3259" y="0"/>
                  </a:cubicBezTo>
                  <a:cubicBezTo>
                    <a:pt x="3125" y="0"/>
                    <a:pt x="3035" y="89"/>
                    <a:pt x="3035" y="223"/>
                  </a:cubicBezTo>
                  <a:cubicBezTo>
                    <a:pt x="3035" y="312"/>
                    <a:pt x="3102" y="401"/>
                    <a:pt x="3192" y="423"/>
                  </a:cubicBezTo>
                  <a:cubicBezTo>
                    <a:pt x="3169" y="712"/>
                    <a:pt x="3169" y="712"/>
                    <a:pt x="3169" y="712"/>
                  </a:cubicBezTo>
                  <a:cubicBezTo>
                    <a:pt x="1004" y="312"/>
                    <a:pt x="1004" y="312"/>
                    <a:pt x="1004" y="312"/>
                  </a:cubicBezTo>
                  <a:cubicBezTo>
                    <a:pt x="1027" y="312"/>
                    <a:pt x="1027" y="290"/>
                    <a:pt x="1027" y="267"/>
                  </a:cubicBezTo>
                  <a:cubicBezTo>
                    <a:pt x="1027" y="201"/>
                    <a:pt x="960" y="134"/>
                    <a:pt x="893" y="134"/>
                  </a:cubicBezTo>
                  <a:cubicBezTo>
                    <a:pt x="804" y="134"/>
                    <a:pt x="737" y="201"/>
                    <a:pt x="737" y="267"/>
                  </a:cubicBezTo>
                  <a:cubicBezTo>
                    <a:pt x="737" y="356"/>
                    <a:pt x="804" y="401"/>
                    <a:pt x="893" y="401"/>
                  </a:cubicBezTo>
                  <a:cubicBezTo>
                    <a:pt x="938" y="401"/>
                    <a:pt x="960" y="379"/>
                    <a:pt x="982" y="356"/>
                  </a:cubicBezTo>
                  <a:cubicBezTo>
                    <a:pt x="1116" y="401"/>
                    <a:pt x="1116" y="401"/>
                    <a:pt x="1116" y="401"/>
                  </a:cubicBezTo>
                  <a:cubicBezTo>
                    <a:pt x="1116" y="401"/>
                    <a:pt x="1116" y="401"/>
                    <a:pt x="1116" y="401"/>
                  </a:cubicBezTo>
                  <a:cubicBezTo>
                    <a:pt x="1094" y="401"/>
                    <a:pt x="1094" y="401"/>
                    <a:pt x="1094" y="401"/>
                  </a:cubicBezTo>
                  <a:cubicBezTo>
                    <a:pt x="223" y="2825"/>
                    <a:pt x="223" y="2825"/>
                    <a:pt x="223" y="2825"/>
                  </a:cubicBezTo>
                  <a:cubicBezTo>
                    <a:pt x="0" y="2825"/>
                    <a:pt x="0" y="2825"/>
                    <a:pt x="0" y="2825"/>
                  </a:cubicBezTo>
                  <a:cubicBezTo>
                    <a:pt x="134" y="3070"/>
                    <a:pt x="380" y="3270"/>
                    <a:pt x="647" y="3382"/>
                  </a:cubicBezTo>
                  <a:cubicBezTo>
                    <a:pt x="1295" y="3626"/>
                    <a:pt x="2076" y="3382"/>
                    <a:pt x="2366" y="2825"/>
                  </a:cubicBezTo>
                  <a:cubicBezTo>
                    <a:pt x="2098" y="2825"/>
                    <a:pt x="2098" y="2825"/>
                    <a:pt x="2098" y="2825"/>
                  </a:cubicBezTo>
                  <a:cubicBezTo>
                    <a:pt x="1250" y="445"/>
                    <a:pt x="1250" y="445"/>
                    <a:pt x="1250" y="445"/>
                  </a:cubicBezTo>
                  <a:cubicBezTo>
                    <a:pt x="3102" y="1113"/>
                    <a:pt x="3102" y="1113"/>
                    <a:pt x="3102" y="1113"/>
                  </a:cubicBezTo>
                  <a:cubicBezTo>
                    <a:pt x="2611" y="5094"/>
                    <a:pt x="2611" y="5094"/>
                    <a:pt x="2611" y="5094"/>
                  </a:cubicBezTo>
                  <a:cubicBezTo>
                    <a:pt x="2544" y="5094"/>
                    <a:pt x="2478" y="5094"/>
                    <a:pt x="2388" y="5094"/>
                  </a:cubicBezTo>
                  <a:cubicBezTo>
                    <a:pt x="2165" y="5094"/>
                    <a:pt x="2165" y="5094"/>
                    <a:pt x="2165" y="5094"/>
                  </a:cubicBezTo>
                  <a:cubicBezTo>
                    <a:pt x="1696" y="5094"/>
                    <a:pt x="1295" y="5272"/>
                    <a:pt x="1295" y="5495"/>
                  </a:cubicBezTo>
                  <a:cubicBezTo>
                    <a:pt x="5200" y="5495"/>
                    <a:pt x="5200" y="5495"/>
                    <a:pt x="5200" y="5495"/>
                  </a:cubicBezTo>
                  <a:cubicBezTo>
                    <a:pt x="5200" y="5272"/>
                    <a:pt x="4799" y="5094"/>
                    <a:pt x="4330" y="5094"/>
                  </a:cubicBezTo>
                  <a:cubicBezTo>
                    <a:pt x="4107" y="5094"/>
                    <a:pt x="4107" y="5094"/>
                    <a:pt x="4107" y="5094"/>
                  </a:cubicBezTo>
                  <a:cubicBezTo>
                    <a:pt x="4017" y="5094"/>
                    <a:pt x="3928" y="5094"/>
                    <a:pt x="3861" y="5094"/>
                  </a:cubicBezTo>
                  <a:cubicBezTo>
                    <a:pt x="3393" y="1179"/>
                    <a:pt x="3393" y="1179"/>
                    <a:pt x="3393" y="1179"/>
                  </a:cubicBezTo>
                  <a:cubicBezTo>
                    <a:pt x="5111" y="1491"/>
                    <a:pt x="5111" y="1491"/>
                    <a:pt x="5111" y="1491"/>
                  </a:cubicBezTo>
                  <a:cubicBezTo>
                    <a:pt x="4263" y="3893"/>
                    <a:pt x="4263" y="3893"/>
                    <a:pt x="4263" y="3893"/>
                  </a:cubicBezTo>
                  <a:cubicBezTo>
                    <a:pt x="4040" y="3893"/>
                    <a:pt x="4040" y="3893"/>
                    <a:pt x="4040" y="3893"/>
                  </a:cubicBezTo>
                  <a:cubicBezTo>
                    <a:pt x="4174" y="4182"/>
                    <a:pt x="4419" y="4405"/>
                    <a:pt x="4732" y="4538"/>
                  </a:cubicBezTo>
                  <a:cubicBezTo>
                    <a:pt x="5379" y="4783"/>
                    <a:pt x="6138" y="4494"/>
                    <a:pt x="6406" y="3893"/>
                  </a:cubicBezTo>
                  <a:cubicBezTo>
                    <a:pt x="6138" y="3893"/>
                    <a:pt x="6138" y="3893"/>
                    <a:pt x="6138" y="3893"/>
                  </a:cubicBezTo>
                  <a:cubicBezTo>
                    <a:pt x="6138" y="3893"/>
                    <a:pt x="6138" y="3893"/>
                    <a:pt x="6138" y="3893"/>
                  </a:cubicBezTo>
                  <a:close/>
                  <a:moveTo>
                    <a:pt x="380" y="2825"/>
                  </a:moveTo>
                  <a:cubicBezTo>
                    <a:pt x="1161" y="646"/>
                    <a:pt x="1161" y="646"/>
                    <a:pt x="1161" y="646"/>
                  </a:cubicBezTo>
                  <a:cubicBezTo>
                    <a:pt x="1942" y="2825"/>
                    <a:pt x="1942" y="2825"/>
                    <a:pt x="1942" y="2825"/>
                  </a:cubicBezTo>
                  <a:cubicBezTo>
                    <a:pt x="380" y="2825"/>
                    <a:pt x="380" y="2825"/>
                    <a:pt x="380" y="2825"/>
                  </a:cubicBezTo>
                  <a:cubicBezTo>
                    <a:pt x="380" y="2825"/>
                    <a:pt x="380" y="2825"/>
                    <a:pt x="380" y="2825"/>
                  </a:cubicBezTo>
                  <a:close/>
                  <a:moveTo>
                    <a:pt x="4419" y="3893"/>
                  </a:moveTo>
                  <a:cubicBezTo>
                    <a:pt x="5200" y="1713"/>
                    <a:pt x="5200" y="1713"/>
                    <a:pt x="5200" y="1713"/>
                  </a:cubicBezTo>
                  <a:cubicBezTo>
                    <a:pt x="5959" y="3893"/>
                    <a:pt x="5959" y="3893"/>
                    <a:pt x="5959" y="3893"/>
                  </a:cubicBezTo>
                  <a:cubicBezTo>
                    <a:pt x="4419" y="3893"/>
                    <a:pt x="4419" y="3893"/>
                    <a:pt x="4419" y="3893"/>
                  </a:cubicBezTo>
                  <a:cubicBezTo>
                    <a:pt x="4419" y="3893"/>
                    <a:pt x="4419" y="3893"/>
                    <a:pt x="4419" y="38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8" name="Freeform 8"/>
            <p:cNvSpPr>
              <a:spLocks noEditPoints="1"/>
            </p:cNvSpPr>
            <p:nvPr/>
          </p:nvSpPr>
          <p:spPr bwMode="auto">
            <a:xfrm>
              <a:off x="1485" y="1962"/>
              <a:ext cx="238" cy="283"/>
            </a:xfrm>
            <a:custGeom>
              <a:gdLst>
                <a:gd name="T0" fmla="*/ 0 w 448"/>
                <a:gd name="T1" fmla="*/ 1 h 533"/>
                <a:gd name="T2" fmla="*/ 1 w 448"/>
                <a:gd name="T3" fmla="*/ 0 h 533"/>
                <a:gd name="T4" fmla="*/ 1 w 448"/>
                <a:gd name="T5" fmla="*/ 1 h 533"/>
                <a:gd name="T6" fmla="*/ 1 w 448"/>
                <a:gd name="T7" fmla="*/ 1 h 533"/>
                <a:gd name="T8" fmla="*/ 1 w 448"/>
                <a:gd name="T9" fmla="*/ 1 h 533"/>
                <a:gd name="T10" fmla="*/ 1 w 448"/>
                <a:gd name="T11" fmla="*/ 1 h 533"/>
                <a:gd name="T12" fmla="*/ 1 w 448"/>
                <a:gd name="T13" fmla="*/ 1 h 533"/>
                <a:gd name="T14" fmla="*/ 1 w 448"/>
                <a:gd name="T15" fmla="*/ 1 h 533"/>
                <a:gd name="T16" fmla="*/ 1 w 448"/>
                <a:gd name="T17" fmla="*/ 1 h 533"/>
                <a:gd name="T18" fmla="*/ 1 w 448"/>
                <a:gd name="T19" fmla="*/ 1 h 533"/>
                <a:gd name="T20" fmla="*/ 1 w 448"/>
                <a:gd name="T21" fmla="*/ 2 h 533"/>
                <a:gd name="T22" fmla="*/ 1 w 448"/>
                <a:gd name="T23" fmla="*/ 1 h 533"/>
                <a:gd name="T24" fmla="*/ 1 w 448"/>
                <a:gd name="T25" fmla="*/ 1 h 533"/>
                <a:gd name="T26" fmla="*/ 1 w 448"/>
                <a:gd name="T27" fmla="*/ 1 h 533"/>
                <a:gd name="T28" fmla="*/ 1 w 448"/>
                <a:gd name="T29" fmla="*/ 1 h 533"/>
                <a:gd name="T30" fmla="*/ 1 w 448"/>
                <a:gd name="T31" fmla="*/ 1 h 533"/>
                <a:gd name="T32" fmla="*/ 1 w 448"/>
                <a:gd name="T33" fmla="*/ 1 h 533"/>
                <a:gd name="T34" fmla="*/ 1 w 448"/>
                <a:gd name="T35" fmla="*/ 1 h 533"/>
                <a:gd name="T36" fmla="*/ 0 w 448"/>
                <a:gd name="T37" fmla="*/ 1 h 533"/>
                <a:gd name="T38" fmla="*/ 1 w 448"/>
                <a:gd name="T39" fmla="*/ 1 h 533"/>
                <a:gd name="T40" fmla="*/ 1 w 448"/>
                <a:gd name="T41" fmla="*/ 1 h 533"/>
                <a:gd name="T42" fmla="*/ 1 w 448"/>
                <a:gd name="T43" fmla="*/ 1 h 533"/>
                <a:gd name="T44" fmla="*/ 1 w 448"/>
                <a:gd name="T45" fmla="*/ 1 h 533"/>
                <a:gd name="T46" fmla="*/ 1 w 448"/>
                <a:gd name="T47" fmla="*/ 1 h 533"/>
                <a:gd name="T48" fmla="*/ 1 w 448"/>
                <a:gd name="T49" fmla="*/ 1 h 533"/>
                <a:gd name="T50" fmla="*/ 1 w 448"/>
                <a:gd name="T51" fmla="*/ 1 h 533"/>
                <a:gd name="T52" fmla="*/ 1 w 448"/>
                <a:gd name="T53" fmla="*/ 1 h 533"/>
                <a:gd name="T54" fmla="*/ 1 w 448"/>
                <a:gd name="T55" fmla="*/ 1 h 533"/>
                <a:gd name="T56" fmla="*/ 1 w 448"/>
                <a:gd name="T57" fmla="*/ 1 h 53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48" h="533">
                  <a:moveTo>
                    <a:pt x="0" y="376"/>
                  </a:moveTo>
                  <a:cubicBezTo>
                    <a:pt x="175" y="0"/>
                    <a:pt x="175" y="0"/>
                    <a:pt x="175" y="0"/>
                  </a:cubicBezTo>
                  <a:cubicBezTo>
                    <a:pt x="335" y="75"/>
                    <a:pt x="335" y="75"/>
                    <a:pt x="335" y="75"/>
                  </a:cubicBezTo>
                  <a:cubicBezTo>
                    <a:pt x="376" y="93"/>
                    <a:pt x="403" y="110"/>
                    <a:pt x="418" y="125"/>
                  </a:cubicBezTo>
                  <a:cubicBezTo>
                    <a:pt x="433" y="141"/>
                    <a:pt x="442" y="159"/>
                    <a:pt x="445" y="182"/>
                  </a:cubicBezTo>
                  <a:cubicBezTo>
                    <a:pt x="448" y="204"/>
                    <a:pt x="445" y="226"/>
                    <a:pt x="434" y="249"/>
                  </a:cubicBezTo>
                  <a:cubicBezTo>
                    <a:pt x="421" y="277"/>
                    <a:pt x="402" y="296"/>
                    <a:pt x="377" y="307"/>
                  </a:cubicBezTo>
                  <a:cubicBezTo>
                    <a:pt x="352" y="318"/>
                    <a:pt x="321" y="318"/>
                    <a:pt x="286" y="307"/>
                  </a:cubicBezTo>
                  <a:cubicBezTo>
                    <a:pt x="298" y="324"/>
                    <a:pt x="307" y="341"/>
                    <a:pt x="312" y="357"/>
                  </a:cubicBezTo>
                  <a:cubicBezTo>
                    <a:pt x="318" y="374"/>
                    <a:pt x="323" y="401"/>
                    <a:pt x="327" y="439"/>
                  </a:cubicBezTo>
                  <a:cubicBezTo>
                    <a:pt x="339" y="533"/>
                    <a:pt x="339" y="533"/>
                    <a:pt x="339" y="533"/>
                  </a:cubicBezTo>
                  <a:cubicBezTo>
                    <a:pt x="248" y="491"/>
                    <a:pt x="248" y="491"/>
                    <a:pt x="248" y="491"/>
                  </a:cubicBezTo>
                  <a:cubicBezTo>
                    <a:pt x="231" y="384"/>
                    <a:pt x="231" y="384"/>
                    <a:pt x="231" y="384"/>
                  </a:cubicBezTo>
                  <a:cubicBezTo>
                    <a:pt x="225" y="346"/>
                    <a:pt x="220" y="321"/>
                    <a:pt x="217" y="310"/>
                  </a:cubicBezTo>
                  <a:cubicBezTo>
                    <a:pt x="213" y="299"/>
                    <a:pt x="208" y="290"/>
                    <a:pt x="201" y="284"/>
                  </a:cubicBezTo>
                  <a:cubicBezTo>
                    <a:pt x="194" y="277"/>
                    <a:pt x="182" y="270"/>
                    <a:pt x="165" y="262"/>
                  </a:cubicBezTo>
                  <a:cubicBezTo>
                    <a:pt x="149" y="255"/>
                    <a:pt x="149" y="255"/>
                    <a:pt x="149" y="255"/>
                  </a:cubicBezTo>
                  <a:cubicBezTo>
                    <a:pt x="76" y="412"/>
                    <a:pt x="76" y="412"/>
                    <a:pt x="76" y="412"/>
                  </a:cubicBezTo>
                  <a:lnTo>
                    <a:pt x="0" y="376"/>
                  </a:lnTo>
                  <a:close/>
                  <a:moveTo>
                    <a:pt x="177" y="195"/>
                  </a:moveTo>
                  <a:cubicBezTo>
                    <a:pt x="234" y="221"/>
                    <a:pt x="234" y="221"/>
                    <a:pt x="234" y="221"/>
                  </a:cubicBezTo>
                  <a:cubicBezTo>
                    <a:pt x="270" y="238"/>
                    <a:pt x="294" y="247"/>
                    <a:pt x="304" y="248"/>
                  </a:cubicBezTo>
                  <a:cubicBezTo>
                    <a:pt x="315" y="249"/>
                    <a:pt x="324" y="247"/>
                    <a:pt x="333" y="242"/>
                  </a:cubicBezTo>
                  <a:cubicBezTo>
                    <a:pt x="341" y="237"/>
                    <a:pt x="348" y="228"/>
                    <a:pt x="354" y="217"/>
                  </a:cubicBezTo>
                  <a:cubicBezTo>
                    <a:pt x="360" y="204"/>
                    <a:pt x="361" y="193"/>
                    <a:pt x="358" y="182"/>
                  </a:cubicBezTo>
                  <a:cubicBezTo>
                    <a:pt x="355" y="171"/>
                    <a:pt x="347" y="161"/>
                    <a:pt x="336" y="154"/>
                  </a:cubicBezTo>
                  <a:cubicBezTo>
                    <a:pt x="330" y="150"/>
                    <a:pt x="312" y="141"/>
                    <a:pt x="281" y="127"/>
                  </a:cubicBezTo>
                  <a:cubicBezTo>
                    <a:pt x="222" y="99"/>
                    <a:pt x="222" y="99"/>
                    <a:pt x="222" y="99"/>
                  </a:cubicBezTo>
                  <a:lnTo>
                    <a:pt x="177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9" name="Freeform 9"/>
            <p:cNvSpPr/>
            <p:nvPr/>
          </p:nvSpPr>
          <p:spPr bwMode="auto">
            <a:xfrm>
              <a:off x="1722" y="1967"/>
              <a:ext cx="211" cy="245"/>
            </a:xfrm>
            <a:custGeom>
              <a:gdLst>
                <a:gd name="T0" fmla="*/ 0 w 397"/>
                <a:gd name="T1" fmla="*/ 1 h 461"/>
                <a:gd name="T2" fmla="*/ 1 w 397"/>
                <a:gd name="T3" fmla="*/ 1 h 461"/>
                <a:gd name="T4" fmla="*/ 1 w 397"/>
                <a:gd name="T5" fmla="*/ 1 h 461"/>
                <a:gd name="T6" fmla="*/ 1 w 397"/>
                <a:gd name="T7" fmla="*/ 1 h 461"/>
                <a:gd name="T8" fmla="*/ 1 w 397"/>
                <a:gd name="T9" fmla="*/ 1 h 461"/>
                <a:gd name="T10" fmla="*/ 1 w 397"/>
                <a:gd name="T11" fmla="*/ 1 h 461"/>
                <a:gd name="T12" fmla="*/ 1 w 397"/>
                <a:gd name="T13" fmla="*/ 1 h 461"/>
                <a:gd name="T14" fmla="*/ 1 w 397"/>
                <a:gd name="T15" fmla="*/ 1 h 461"/>
                <a:gd name="T16" fmla="*/ 1 w 397"/>
                <a:gd name="T17" fmla="*/ 1 h 461"/>
                <a:gd name="T18" fmla="*/ 1 w 397"/>
                <a:gd name="T19" fmla="*/ 1 h 461"/>
                <a:gd name="T20" fmla="*/ 1 w 397"/>
                <a:gd name="T21" fmla="*/ 0 h 461"/>
                <a:gd name="T22" fmla="*/ 1 w 397"/>
                <a:gd name="T23" fmla="*/ 1 h 461"/>
                <a:gd name="T24" fmla="*/ 1 w 397"/>
                <a:gd name="T25" fmla="*/ 1 h 461"/>
                <a:gd name="T26" fmla="*/ 1 w 397"/>
                <a:gd name="T27" fmla="*/ 1 h 461"/>
                <a:gd name="T28" fmla="*/ 1 w 397"/>
                <a:gd name="T29" fmla="*/ 1 h 461"/>
                <a:gd name="T30" fmla="*/ 1 w 397"/>
                <a:gd name="T31" fmla="*/ 1 h 461"/>
                <a:gd name="T32" fmla="*/ 1 w 397"/>
                <a:gd name="T33" fmla="*/ 1 h 461"/>
                <a:gd name="T34" fmla="*/ 1 w 397"/>
                <a:gd name="T35" fmla="*/ 1 h 461"/>
                <a:gd name="T36" fmla="*/ 1 w 397"/>
                <a:gd name="T37" fmla="*/ 1 h 461"/>
                <a:gd name="T38" fmla="*/ 1 w 397"/>
                <a:gd name="T39" fmla="*/ 1 h 461"/>
                <a:gd name="T40" fmla="*/ 0 w 397"/>
                <a:gd name="T41" fmla="*/ 1 h 4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97" h="461">
                  <a:moveTo>
                    <a:pt x="0" y="83"/>
                  </a:moveTo>
                  <a:cubicBezTo>
                    <a:pt x="82" y="62"/>
                    <a:pt x="82" y="62"/>
                    <a:pt x="82" y="62"/>
                  </a:cubicBezTo>
                  <a:cubicBezTo>
                    <a:pt x="138" y="279"/>
                    <a:pt x="138" y="279"/>
                    <a:pt x="138" y="279"/>
                  </a:cubicBezTo>
                  <a:cubicBezTo>
                    <a:pt x="147" y="314"/>
                    <a:pt x="154" y="336"/>
                    <a:pt x="159" y="345"/>
                  </a:cubicBezTo>
                  <a:cubicBezTo>
                    <a:pt x="167" y="361"/>
                    <a:pt x="178" y="372"/>
                    <a:pt x="194" y="378"/>
                  </a:cubicBezTo>
                  <a:cubicBezTo>
                    <a:pt x="210" y="385"/>
                    <a:pt x="229" y="385"/>
                    <a:pt x="251" y="379"/>
                  </a:cubicBezTo>
                  <a:cubicBezTo>
                    <a:pt x="275" y="373"/>
                    <a:pt x="291" y="364"/>
                    <a:pt x="300" y="352"/>
                  </a:cubicBezTo>
                  <a:cubicBezTo>
                    <a:pt x="309" y="339"/>
                    <a:pt x="313" y="326"/>
                    <a:pt x="312" y="312"/>
                  </a:cubicBezTo>
                  <a:cubicBezTo>
                    <a:pt x="311" y="297"/>
                    <a:pt x="306" y="274"/>
                    <a:pt x="298" y="243"/>
                  </a:cubicBezTo>
                  <a:cubicBezTo>
                    <a:pt x="240" y="21"/>
                    <a:pt x="240" y="21"/>
                    <a:pt x="240" y="21"/>
                  </a:cubicBezTo>
                  <a:cubicBezTo>
                    <a:pt x="321" y="0"/>
                    <a:pt x="321" y="0"/>
                    <a:pt x="321" y="0"/>
                  </a:cubicBezTo>
                  <a:cubicBezTo>
                    <a:pt x="376" y="210"/>
                    <a:pt x="376" y="210"/>
                    <a:pt x="376" y="210"/>
                  </a:cubicBezTo>
                  <a:cubicBezTo>
                    <a:pt x="389" y="259"/>
                    <a:pt x="395" y="293"/>
                    <a:pt x="396" y="314"/>
                  </a:cubicBezTo>
                  <a:cubicBezTo>
                    <a:pt x="397" y="335"/>
                    <a:pt x="393" y="354"/>
                    <a:pt x="385" y="371"/>
                  </a:cubicBezTo>
                  <a:cubicBezTo>
                    <a:pt x="377" y="388"/>
                    <a:pt x="364" y="403"/>
                    <a:pt x="346" y="416"/>
                  </a:cubicBezTo>
                  <a:cubicBezTo>
                    <a:pt x="329" y="429"/>
                    <a:pt x="304" y="440"/>
                    <a:pt x="272" y="448"/>
                  </a:cubicBezTo>
                  <a:cubicBezTo>
                    <a:pt x="234" y="458"/>
                    <a:pt x="203" y="461"/>
                    <a:pt x="181" y="457"/>
                  </a:cubicBezTo>
                  <a:cubicBezTo>
                    <a:pt x="159" y="454"/>
                    <a:pt x="140" y="446"/>
                    <a:pt x="125" y="435"/>
                  </a:cubicBezTo>
                  <a:cubicBezTo>
                    <a:pt x="110" y="424"/>
                    <a:pt x="99" y="411"/>
                    <a:pt x="91" y="397"/>
                  </a:cubicBezTo>
                  <a:cubicBezTo>
                    <a:pt x="80" y="375"/>
                    <a:pt x="68" y="342"/>
                    <a:pt x="56" y="297"/>
                  </a:cubicBezTo>
                  <a:lnTo>
                    <a:pt x="0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0" name="Freeform 10"/>
            <p:cNvSpPr/>
            <p:nvPr/>
          </p:nvSpPr>
          <p:spPr bwMode="auto">
            <a:xfrm>
              <a:off x="1917" y="1973"/>
              <a:ext cx="267" cy="276"/>
            </a:xfrm>
            <a:custGeom>
              <a:gdLst>
                <a:gd name="T0" fmla="*/ 0 w 267"/>
                <a:gd name="T1" fmla="*/ 268288 h 276"/>
                <a:gd name="T2" fmla="*/ 223838 w 267"/>
                <a:gd name="T3" fmla="*/ 0 h 276"/>
                <a:gd name="T4" fmla="*/ 423863 w 267"/>
                <a:gd name="T5" fmla="*/ 165100 h 276"/>
                <a:gd name="T6" fmla="*/ 385763 w 267"/>
                <a:gd name="T7" fmla="*/ 209550 h 276"/>
                <a:gd name="T8" fmla="*/ 239713 w 267"/>
                <a:gd name="T9" fmla="*/ 88900 h 276"/>
                <a:gd name="T10" fmla="*/ 190500 w 267"/>
                <a:gd name="T11" fmla="*/ 149225 h 276"/>
                <a:gd name="T12" fmla="*/ 325438 w 267"/>
                <a:gd name="T13" fmla="*/ 261938 h 276"/>
                <a:gd name="T14" fmla="*/ 288925 w 267"/>
                <a:gd name="T15" fmla="*/ 306388 h 276"/>
                <a:gd name="T16" fmla="*/ 152400 w 267"/>
                <a:gd name="T17" fmla="*/ 195263 h 276"/>
                <a:gd name="T18" fmla="*/ 92075 w 267"/>
                <a:gd name="T19" fmla="*/ 268288 h 276"/>
                <a:gd name="T20" fmla="*/ 242888 w 267"/>
                <a:gd name="T21" fmla="*/ 392113 h 276"/>
                <a:gd name="T22" fmla="*/ 204788 w 267"/>
                <a:gd name="T23" fmla="*/ 438150 h 276"/>
                <a:gd name="T24" fmla="*/ 0 w 267"/>
                <a:gd name="T25" fmla="*/ 268288 h 2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7" h="276">
                  <a:moveTo>
                    <a:pt x="0" y="169"/>
                  </a:moveTo>
                  <a:lnTo>
                    <a:pt x="141" y="0"/>
                  </a:lnTo>
                  <a:lnTo>
                    <a:pt x="267" y="104"/>
                  </a:lnTo>
                  <a:lnTo>
                    <a:pt x="243" y="132"/>
                  </a:lnTo>
                  <a:lnTo>
                    <a:pt x="151" y="56"/>
                  </a:lnTo>
                  <a:lnTo>
                    <a:pt x="120" y="94"/>
                  </a:lnTo>
                  <a:lnTo>
                    <a:pt x="205" y="165"/>
                  </a:lnTo>
                  <a:lnTo>
                    <a:pt x="182" y="193"/>
                  </a:lnTo>
                  <a:lnTo>
                    <a:pt x="96" y="123"/>
                  </a:lnTo>
                  <a:lnTo>
                    <a:pt x="58" y="169"/>
                  </a:lnTo>
                  <a:lnTo>
                    <a:pt x="153" y="247"/>
                  </a:lnTo>
                  <a:lnTo>
                    <a:pt x="129" y="276"/>
                  </a:lnTo>
                  <a:lnTo>
                    <a:pt x="0" y="1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1" name="Freeform 11"/>
            <p:cNvSpPr>
              <a:spLocks noEditPoints="1"/>
            </p:cNvSpPr>
            <p:nvPr/>
          </p:nvSpPr>
          <p:spPr bwMode="auto">
            <a:xfrm>
              <a:off x="1178" y="701"/>
              <a:ext cx="3403" cy="2917"/>
            </a:xfrm>
            <a:custGeom>
              <a:gdLst>
                <a:gd name="T0" fmla="*/ 11 w 6406"/>
                <a:gd name="T1" fmla="*/ 11 h 5495"/>
                <a:gd name="T2" fmla="*/ 13 w 6406"/>
                <a:gd name="T3" fmla="*/ 12 h 5495"/>
                <a:gd name="T4" fmla="*/ 17 w 6406"/>
                <a:gd name="T5" fmla="*/ 11 h 5495"/>
                <a:gd name="T6" fmla="*/ 16 w 6406"/>
                <a:gd name="T7" fmla="*/ 11 h 5495"/>
                <a:gd name="T8" fmla="*/ 14 w 6406"/>
                <a:gd name="T9" fmla="*/ 4 h 5495"/>
                <a:gd name="T10" fmla="*/ 15 w 6406"/>
                <a:gd name="T11" fmla="*/ 4 h 5495"/>
                <a:gd name="T12" fmla="*/ 15 w 6406"/>
                <a:gd name="T13" fmla="*/ 4 h 5495"/>
                <a:gd name="T14" fmla="*/ 15 w 6406"/>
                <a:gd name="T15" fmla="*/ 4 h 5495"/>
                <a:gd name="T16" fmla="*/ 15 w 6406"/>
                <a:gd name="T17" fmla="*/ 4 h 5495"/>
                <a:gd name="T18" fmla="*/ 15 w 6406"/>
                <a:gd name="T19" fmla="*/ 4 h 5495"/>
                <a:gd name="T20" fmla="*/ 15 w 6406"/>
                <a:gd name="T21" fmla="*/ 4 h 5495"/>
                <a:gd name="T22" fmla="*/ 14 w 6406"/>
                <a:gd name="T23" fmla="*/ 4 h 5495"/>
                <a:gd name="T24" fmla="*/ 14 w 6406"/>
                <a:gd name="T25" fmla="*/ 4 h 5495"/>
                <a:gd name="T26" fmla="*/ 9 w 6406"/>
                <a:gd name="T27" fmla="*/ 2 h 5495"/>
                <a:gd name="T28" fmla="*/ 8 w 6406"/>
                <a:gd name="T29" fmla="*/ 1 h 5495"/>
                <a:gd name="T30" fmla="*/ 10 w 6406"/>
                <a:gd name="T31" fmla="*/ 1 h 5495"/>
                <a:gd name="T32" fmla="*/ 8 w 6406"/>
                <a:gd name="T33" fmla="*/ 0 h 5495"/>
                <a:gd name="T34" fmla="*/ 8 w 6406"/>
                <a:gd name="T35" fmla="*/ 1 h 5495"/>
                <a:gd name="T36" fmla="*/ 8 w 6406"/>
                <a:gd name="T37" fmla="*/ 1 h 5495"/>
                <a:gd name="T38" fmla="*/ 8 w 6406"/>
                <a:gd name="T39" fmla="*/ 2 h 5495"/>
                <a:gd name="T40" fmla="*/ 3 w 6406"/>
                <a:gd name="T41" fmla="*/ 1 h 5495"/>
                <a:gd name="T42" fmla="*/ 3 w 6406"/>
                <a:gd name="T43" fmla="*/ 1 h 5495"/>
                <a:gd name="T44" fmla="*/ 2 w 6406"/>
                <a:gd name="T45" fmla="*/ 1 h 5495"/>
                <a:gd name="T46" fmla="*/ 2 w 6406"/>
                <a:gd name="T47" fmla="*/ 1 h 5495"/>
                <a:gd name="T48" fmla="*/ 2 w 6406"/>
                <a:gd name="T49" fmla="*/ 1 h 5495"/>
                <a:gd name="T50" fmla="*/ 3 w 6406"/>
                <a:gd name="T51" fmla="*/ 1 h 5495"/>
                <a:gd name="T52" fmla="*/ 3 w 6406"/>
                <a:gd name="T53" fmla="*/ 1 h 5495"/>
                <a:gd name="T54" fmla="*/ 3 w 6406"/>
                <a:gd name="T55" fmla="*/ 1 h 5495"/>
                <a:gd name="T56" fmla="*/ 1 w 6406"/>
                <a:gd name="T57" fmla="*/ 7 h 5495"/>
                <a:gd name="T58" fmla="*/ 0 w 6406"/>
                <a:gd name="T59" fmla="*/ 7 h 5495"/>
                <a:gd name="T60" fmla="*/ 2 w 6406"/>
                <a:gd name="T61" fmla="*/ 9 h 5495"/>
                <a:gd name="T62" fmla="*/ 6 w 6406"/>
                <a:gd name="T63" fmla="*/ 7 h 5495"/>
                <a:gd name="T64" fmla="*/ 6 w 6406"/>
                <a:gd name="T65" fmla="*/ 7 h 5495"/>
                <a:gd name="T66" fmla="*/ 3 w 6406"/>
                <a:gd name="T67" fmla="*/ 1 h 5495"/>
                <a:gd name="T68" fmla="*/ 8 w 6406"/>
                <a:gd name="T69" fmla="*/ 3 h 5495"/>
                <a:gd name="T70" fmla="*/ 7 w 6406"/>
                <a:gd name="T71" fmla="*/ 13 h 5495"/>
                <a:gd name="T72" fmla="*/ 6 w 6406"/>
                <a:gd name="T73" fmla="*/ 13 h 5495"/>
                <a:gd name="T74" fmla="*/ 6 w 6406"/>
                <a:gd name="T75" fmla="*/ 13 h 5495"/>
                <a:gd name="T76" fmla="*/ 3 w 6406"/>
                <a:gd name="T77" fmla="*/ 15 h 5495"/>
                <a:gd name="T78" fmla="*/ 14 w 6406"/>
                <a:gd name="T79" fmla="*/ 15 h 5495"/>
                <a:gd name="T80" fmla="*/ 12 w 6406"/>
                <a:gd name="T81" fmla="*/ 13 h 5495"/>
                <a:gd name="T82" fmla="*/ 11 w 6406"/>
                <a:gd name="T83" fmla="*/ 13 h 5495"/>
                <a:gd name="T84" fmla="*/ 11 w 6406"/>
                <a:gd name="T85" fmla="*/ 13 h 5495"/>
                <a:gd name="T86" fmla="*/ 9 w 6406"/>
                <a:gd name="T87" fmla="*/ 3 h 5495"/>
                <a:gd name="T88" fmla="*/ 14 w 6406"/>
                <a:gd name="T89" fmla="*/ 4 h 5495"/>
                <a:gd name="T90" fmla="*/ 12 w 6406"/>
                <a:gd name="T91" fmla="*/ 11 h 5495"/>
                <a:gd name="T92" fmla="*/ 11 w 6406"/>
                <a:gd name="T93" fmla="*/ 11 h 5495"/>
                <a:gd name="T94" fmla="*/ 5 w 6406"/>
                <a:gd name="T95" fmla="*/ 7 h 5495"/>
                <a:gd name="T96" fmla="*/ 1 w 6406"/>
                <a:gd name="T97" fmla="*/ 7 h 5495"/>
                <a:gd name="T98" fmla="*/ 3 w 6406"/>
                <a:gd name="T99" fmla="*/ 2 h 5495"/>
                <a:gd name="T100" fmla="*/ 5 w 6406"/>
                <a:gd name="T101" fmla="*/ 7 h 5495"/>
                <a:gd name="T102" fmla="*/ 14 w 6406"/>
                <a:gd name="T103" fmla="*/ 4 h 5495"/>
                <a:gd name="T104" fmla="*/ 16 w 6406"/>
                <a:gd name="T105" fmla="*/ 11 h 5495"/>
                <a:gd name="T106" fmla="*/ 12 w 6406"/>
                <a:gd name="T107" fmla="*/ 11 h 5495"/>
                <a:gd name="T108" fmla="*/ 14 w 6406"/>
                <a:gd name="T109" fmla="*/ 4 h 549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405" h="5495">
                  <a:moveTo>
                    <a:pt x="4040" y="3893"/>
                  </a:moveTo>
                  <a:cubicBezTo>
                    <a:pt x="4174" y="4182"/>
                    <a:pt x="4419" y="4405"/>
                    <a:pt x="4732" y="4538"/>
                  </a:cubicBezTo>
                  <a:cubicBezTo>
                    <a:pt x="5379" y="4783"/>
                    <a:pt x="6138" y="4494"/>
                    <a:pt x="6406" y="3893"/>
                  </a:cubicBezTo>
                  <a:cubicBezTo>
                    <a:pt x="6138" y="3893"/>
                    <a:pt x="6138" y="3893"/>
                    <a:pt x="6138" y="3893"/>
                  </a:cubicBezTo>
                  <a:cubicBezTo>
                    <a:pt x="5290" y="1513"/>
                    <a:pt x="5290" y="1513"/>
                    <a:pt x="5290" y="1513"/>
                  </a:cubicBezTo>
                  <a:cubicBezTo>
                    <a:pt x="5379" y="1535"/>
                    <a:pt x="5379" y="1535"/>
                    <a:pt x="5379" y="1535"/>
                  </a:cubicBezTo>
                  <a:cubicBezTo>
                    <a:pt x="5401" y="1580"/>
                    <a:pt x="5446" y="1624"/>
                    <a:pt x="5513" y="1624"/>
                  </a:cubicBezTo>
                  <a:cubicBezTo>
                    <a:pt x="5557" y="1624"/>
                    <a:pt x="5602" y="1602"/>
                    <a:pt x="5624" y="1580"/>
                  </a:cubicBezTo>
                  <a:cubicBezTo>
                    <a:pt x="5647" y="1535"/>
                    <a:pt x="5647" y="1513"/>
                    <a:pt x="5647" y="1491"/>
                  </a:cubicBezTo>
                  <a:cubicBezTo>
                    <a:pt x="5647" y="1402"/>
                    <a:pt x="5580" y="1357"/>
                    <a:pt x="5513" y="1357"/>
                  </a:cubicBezTo>
                  <a:cubicBezTo>
                    <a:pt x="5446" y="1357"/>
                    <a:pt x="5379" y="1402"/>
                    <a:pt x="5379" y="1469"/>
                  </a:cubicBezTo>
                  <a:cubicBezTo>
                    <a:pt x="5245" y="1446"/>
                    <a:pt x="5245" y="1446"/>
                    <a:pt x="5245" y="1446"/>
                  </a:cubicBezTo>
                  <a:cubicBezTo>
                    <a:pt x="5245" y="1424"/>
                    <a:pt x="5245" y="1424"/>
                    <a:pt x="5245" y="1424"/>
                  </a:cubicBezTo>
                  <a:cubicBezTo>
                    <a:pt x="3326" y="757"/>
                    <a:pt x="3326" y="757"/>
                    <a:pt x="3326" y="757"/>
                  </a:cubicBezTo>
                  <a:cubicBezTo>
                    <a:pt x="3303" y="445"/>
                    <a:pt x="3303" y="445"/>
                    <a:pt x="3303" y="445"/>
                  </a:cubicBezTo>
                  <a:cubicBezTo>
                    <a:pt x="3393" y="423"/>
                    <a:pt x="3460" y="334"/>
                    <a:pt x="3460" y="223"/>
                  </a:cubicBezTo>
                  <a:cubicBezTo>
                    <a:pt x="3460" y="89"/>
                    <a:pt x="3370" y="0"/>
                    <a:pt x="3259" y="0"/>
                  </a:cubicBezTo>
                  <a:cubicBezTo>
                    <a:pt x="3125" y="0"/>
                    <a:pt x="3035" y="89"/>
                    <a:pt x="3035" y="223"/>
                  </a:cubicBezTo>
                  <a:cubicBezTo>
                    <a:pt x="3035" y="312"/>
                    <a:pt x="3102" y="401"/>
                    <a:pt x="3192" y="423"/>
                  </a:cubicBezTo>
                  <a:cubicBezTo>
                    <a:pt x="3169" y="712"/>
                    <a:pt x="3169" y="712"/>
                    <a:pt x="3169" y="712"/>
                  </a:cubicBezTo>
                  <a:cubicBezTo>
                    <a:pt x="1004" y="312"/>
                    <a:pt x="1004" y="312"/>
                    <a:pt x="1004" y="312"/>
                  </a:cubicBezTo>
                  <a:cubicBezTo>
                    <a:pt x="1027" y="312"/>
                    <a:pt x="1027" y="290"/>
                    <a:pt x="1027" y="267"/>
                  </a:cubicBezTo>
                  <a:cubicBezTo>
                    <a:pt x="1027" y="201"/>
                    <a:pt x="960" y="134"/>
                    <a:pt x="893" y="134"/>
                  </a:cubicBezTo>
                  <a:cubicBezTo>
                    <a:pt x="804" y="134"/>
                    <a:pt x="737" y="201"/>
                    <a:pt x="737" y="267"/>
                  </a:cubicBezTo>
                  <a:cubicBezTo>
                    <a:pt x="737" y="356"/>
                    <a:pt x="804" y="401"/>
                    <a:pt x="893" y="401"/>
                  </a:cubicBezTo>
                  <a:cubicBezTo>
                    <a:pt x="938" y="401"/>
                    <a:pt x="960" y="379"/>
                    <a:pt x="982" y="356"/>
                  </a:cubicBezTo>
                  <a:cubicBezTo>
                    <a:pt x="1116" y="401"/>
                    <a:pt x="1116" y="401"/>
                    <a:pt x="1116" y="401"/>
                  </a:cubicBezTo>
                  <a:cubicBezTo>
                    <a:pt x="1094" y="401"/>
                    <a:pt x="1094" y="401"/>
                    <a:pt x="1094" y="401"/>
                  </a:cubicBezTo>
                  <a:cubicBezTo>
                    <a:pt x="223" y="2825"/>
                    <a:pt x="223" y="2825"/>
                    <a:pt x="223" y="2825"/>
                  </a:cubicBezTo>
                  <a:cubicBezTo>
                    <a:pt x="0" y="2825"/>
                    <a:pt x="0" y="2825"/>
                    <a:pt x="0" y="2825"/>
                  </a:cubicBezTo>
                  <a:cubicBezTo>
                    <a:pt x="134" y="3070"/>
                    <a:pt x="380" y="3270"/>
                    <a:pt x="647" y="3382"/>
                  </a:cubicBezTo>
                  <a:cubicBezTo>
                    <a:pt x="1295" y="3626"/>
                    <a:pt x="2076" y="3382"/>
                    <a:pt x="2366" y="2825"/>
                  </a:cubicBezTo>
                  <a:cubicBezTo>
                    <a:pt x="2098" y="2825"/>
                    <a:pt x="2098" y="2825"/>
                    <a:pt x="2098" y="2825"/>
                  </a:cubicBezTo>
                  <a:cubicBezTo>
                    <a:pt x="1250" y="445"/>
                    <a:pt x="1250" y="445"/>
                    <a:pt x="1250" y="445"/>
                  </a:cubicBezTo>
                  <a:cubicBezTo>
                    <a:pt x="3102" y="1113"/>
                    <a:pt x="3102" y="1113"/>
                    <a:pt x="3102" y="1113"/>
                  </a:cubicBezTo>
                  <a:cubicBezTo>
                    <a:pt x="2611" y="5094"/>
                    <a:pt x="2611" y="5094"/>
                    <a:pt x="2611" y="5094"/>
                  </a:cubicBezTo>
                  <a:cubicBezTo>
                    <a:pt x="2544" y="5094"/>
                    <a:pt x="2478" y="5094"/>
                    <a:pt x="2388" y="5094"/>
                  </a:cubicBezTo>
                  <a:cubicBezTo>
                    <a:pt x="2165" y="5094"/>
                    <a:pt x="2165" y="5094"/>
                    <a:pt x="2165" y="5094"/>
                  </a:cubicBezTo>
                  <a:cubicBezTo>
                    <a:pt x="1696" y="5094"/>
                    <a:pt x="1295" y="5272"/>
                    <a:pt x="1295" y="5495"/>
                  </a:cubicBezTo>
                  <a:cubicBezTo>
                    <a:pt x="5200" y="5495"/>
                    <a:pt x="5200" y="5495"/>
                    <a:pt x="5200" y="5495"/>
                  </a:cubicBezTo>
                  <a:cubicBezTo>
                    <a:pt x="5200" y="5272"/>
                    <a:pt x="4799" y="5094"/>
                    <a:pt x="4330" y="5094"/>
                  </a:cubicBezTo>
                  <a:cubicBezTo>
                    <a:pt x="4107" y="5094"/>
                    <a:pt x="4107" y="5094"/>
                    <a:pt x="4107" y="5094"/>
                  </a:cubicBezTo>
                  <a:cubicBezTo>
                    <a:pt x="4017" y="5094"/>
                    <a:pt x="3928" y="5094"/>
                    <a:pt x="3861" y="5094"/>
                  </a:cubicBezTo>
                  <a:cubicBezTo>
                    <a:pt x="3393" y="1179"/>
                    <a:pt x="3393" y="1179"/>
                    <a:pt x="3393" y="1179"/>
                  </a:cubicBezTo>
                  <a:cubicBezTo>
                    <a:pt x="5111" y="1491"/>
                    <a:pt x="5111" y="1491"/>
                    <a:pt x="5111" y="1491"/>
                  </a:cubicBezTo>
                  <a:cubicBezTo>
                    <a:pt x="4263" y="3893"/>
                    <a:pt x="4263" y="3893"/>
                    <a:pt x="4263" y="3893"/>
                  </a:cubicBezTo>
                  <a:cubicBezTo>
                    <a:pt x="4040" y="3893"/>
                    <a:pt x="4040" y="3893"/>
                    <a:pt x="4040" y="3893"/>
                  </a:cubicBezTo>
                  <a:close/>
                  <a:moveTo>
                    <a:pt x="1942" y="2825"/>
                  </a:moveTo>
                  <a:cubicBezTo>
                    <a:pt x="380" y="2825"/>
                    <a:pt x="380" y="2825"/>
                    <a:pt x="380" y="2825"/>
                  </a:cubicBezTo>
                  <a:cubicBezTo>
                    <a:pt x="1161" y="646"/>
                    <a:pt x="1161" y="646"/>
                    <a:pt x="1161" y="646"/>
                  </a:cubicBezTo>
                  <a:cubicBezTo>
                    <a:pt x="1942" y="2825"/>
                    <a:pt x="1942" y="2825"/>
                    <a:pt x="1942" y="2825"/>
                  </a:cubicBezTo>
                  <a:close/>
                  <a:moveTo>
                    <a:pt x="5200" y="1713"/>
                  </a:moveTo>
                  <a:cubicBezTo>
                    <a:pt x="5959" y="3893"/>
                    <a:pt x="5959" y="3893"/>
                    <a:pt x="5959" y="3893"/>
                  </a:cubicBezTo>
                  <a:cubicBezTo>
                    <a:pt x="4419" y="3893"/>
                    <a:pt x="4419" y="3893"/>
                    <a:pt x="4419" y="3893"/>
                  </a:cubicBezTo>
                  <a:cubicBezTo>
                    <a:pt x="5200" y="1713"/>
                    <a:pt x="5200" y="1713"/>
                    <a:pt x="5200" y="17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2" name="Freeform 12"/>
            <p:cNvSpPr/>
            <p:nvPr/>
          </p:nvSpPr>
          <p:spPr bwMode="auto">
            <a:xfrm>
              <a:off x="1341" y="1975"/>
              <a:ext cx="178" cy="241"/>
            </a:xfrm>
            <a:custGeom>
              <a:gdLst>
                <a:gd name="T0" fmla="*/ 195263 w 178"/>
                <a:gd name="T1" fmla="*/ 382588 h 241"/>
                <a:gd name="T2" fmla="*/ 115888 w 178"/>
                <a:gd name="T3" fmla="*/ 103188 h 241"/>
                <a:gd name="T4" fmla="*/ 15875 w 178"/>
                <a:gd name="T5" fmla="*/ 131763 h 241"/>
                <a:gd name="T6" fmla="*/ 0 w 178"/>
                <a:gd name="T7" fmla="*/ 74613 h 241"/>
                <a:gd name="T8" fmla="*/ 266700 w 178"/>
                <a:gd name="T9" fmla="*/ 0 h 241"/>
                <a:gd name="T10" fmla="*/ 282575 w 178"/>
                <a:gd name="T11" fmla="*/ 55563 h 241"/>
                <a:gd name="T12" fmla="*/ 184150 w 178"/>
                <a:gd name="T13" fmla="*/ 84138 h 241"/>
                <a:gd name="T14" fmla="*/ 261938 w 178"/>
                <a:gd name="T15" fmla="*/ 363538 h 241"/>
                <a:gd name="T16" fmla="*/ 195263 w 178"/>
                <a:gd name="T17" fmla="*/ 382588 h 2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8" h="241">
                  <a:moveTo>
                    <a:pt x="123" y="241"/>
                  </a:moveTo>
                  <a:lnTo>
                    <a:pt x="73" y="65"/>
                  </a:lnTo>
                  <a:lnTo>
                    <a:pt x="10" y="83"/>
                  </a:lnTo>
                  <a:lnTo>
                    <a:pt x="0" y="47"/>
                  </a:lnTo>
                  <a:lnTo>
                    <a:pt x="168" y="0"/>
                  </a:lnTo>
                  <a:lnTo>
                    <a:pt x="178" y="35"/>
                  </a:lnTo>
                  <a:lnTo>
                    <a:pt x="116" y="53"/>
                  </a:lnTo>
                  <a:lnTo>
                    <a:pt x="165" y="229"/>
                  </a:lnTo>
                  <a:lnTo>
                    <a:pt x="123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" name="Freeform 13"/>
            <p:cNvSpPr/>
            <p:nvPr/>
          </p:nvSpPr>
          <p:spPr bwMode="auto">
            <a:xfrm>
              <a:off x="3480" y="2527"/>
              <a:ext cx="166" cy="253"/>
            </a:xfrm>
            <a:custGeom>
              <a:gdLst>
                <a:gd name="T0" fmla="*/ 93663 w 166"/>
                <a:gd name="T1" fmla="*/ 401638 h 253"/>
                <a:gd name="T2" fmla="*/ 0 w 166"/>
                <a:gd name="T3" fmla="*/ 65088 h 253"/>
                <a:gd name="T4" fmla="*/ 231775 w 166"/>
                <a:gd name="T5" fmla="*/ 0 h 253"/>
                <a:gd name="T6" fmla="*/ 247650 w 166"/>
                <a:gd name="T7" fmla="*/ 58738 h 253"/>
                <a:gd name="T8" fmla="*/ 84138 w 166"/>
                <a:gd name="T9" fmla="*/ 103188 h 253"/>
                <a:gd name="T10" fmla="*/ 106363 w 166"/>
                <a:gd name="T11" fmla="*/ 182563 h 253"/>
                <a:gd name="T12" fmla="*/ 247650 w 166"/>
                <a:gd name="T13" fmla="*/ 144463 h 253"/>
                <a:gd name="T14" fmla="*/ 263525 w 166"/>
                <a:gd name="T15" fmla="*/ 200025 h 253"/>
                <a:gd name="T16" fmla="*/ 122238 w 166"/>
                <a:gd name="T17" fmla="*/ 239713 h 253"/>
                <a:gd name="T18" fmla="*/ 161925 w 166"/>
                <a:gd name="T19" fmla="*/ 382588 h 253"/>
                <a:gd name="T20" fmla="*/ 93663 w 166"/>
                <a:gd name="T21" fmla="*/ 401638 h 2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6" h="253">
                  <a:moveTo>
                    <a:pt x="59" y="253"/>
                  </a:moveTo>
                  <a:lnTo>
                    <a:pt x="0" y="41"/>
                  </a:lnTo>
                  <a:lnTo>
                    <a:pt x="146" y="0"/>
                  </a:lnTo>
                  <a:lnTo>
                    <a:pt x="156" y="37"/>
                  </a:lnTo>
                  <a:lnTo>
                    <a:pt x="53" y="65"/>
                  </a:lnTo>
                  <a:lnTo>
                    <a:pt x="67" y="115"/>
                  </a:lnTo>
                  <a:lnTo>
                    <a:pt x="156" y="91"/>
                  </a:lnTo>
                  <a:lnTo>
                    <a:pt x="166" y="126"/>
                  </a:lnTo>
                  <a:lnTo>
                    <a:pt x="77" y="151"/>
                  </a:lnTo>
                  <a:lnTo>
                    <a:pt x="102" y="241"/>
                  </a:lnTo>
                  <a:lnTo>
                    <a:pt x="59" y="2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4" name="Freeform 14"/>
            <p:cNvSpPr>
              <a:spLocks noEditPoints="1"/>
            </p:cNvSpPr>
            <p:nvPr/>
          </p:nvSpPr>
          <p:spPr bwMode="auto">
            <a:xfrm>
              <a:off x="3622" y="2539"/>
              <a:ext cx="215" cy="244"/>
            </a:xfrm>
            <a:custGeom>
              <a:gdLst>
                <a:gd name="T0" fmla="*/ 341313 w 215"/>
                <a:gd name="T1" fmla="*/ 387350 h 244"/>
                <a:gd name="T2" fmla="*/ 266700 w 215"/>
                <a:gd name="T3" fmla="*/ 369888 h 244"/>
                <a:gd name="T4" fmla="*/ 255588 w 215"/>
                <a:gd name="T5" fmla="*/ 285750 h 244"/>
                <a:gd name="T6" fmla="*/ 119063 w 215"/>
                <a:gd name="T7" fmla="*/ 254000 h 244"/>
                <a:gd name="T8" fmla="*/ 73025 w 215"/>
                <a:gd name="T9" fmla="*/ 325438 h 244"/>
                <a:gd name="T10" fmla="*/ 0 w 215"/>
                <a:gd name="T11" fmla="*/ 307975 h 244"/>
                <a:gd name="T12" fmla="*/ 211138 w 215"/>
                <a:gd name="T13" fmla="*/ 0 h 244"/>
                <a:gd name="T14" fmla="*/ 284163 w 215"/>
                <a:gd name="T15" fmla="*/ 15875 h 244"/>
                <a:gd name="T16" fmla="*/ 341313 w 215"/>
                <a:gd name="T17" fmla="*/ 387350 h 244"/>
                <a:gd name="T18" fmla="*/ 246063 w 215"/>
                <a:gd name="T19" fmla="*/ 223838 h 244"/>
                <a:gd name="T20" fmla="*/ 228600 w 215"/>
                <a:gd name="T21" fmla="*/ 87313 h 244"/>
                <a:gd name="T22" fmla="*/ 152400 w 215"/>
                <a:gd name="T23" fmla="*/ 203200 h 244"/>
                <a:gd name="T24" fmla="*/ 246063 w 215"/>
                <a:gd name="T25" fmla="*/ 223838 h 2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15" h="244">
                  <a:moveTo>
                    <a:pt x="215" y="244"/>
                  </a:moveTo>
                  <a:lnTo>
                    <a:pt x="168" y="233"/>
                  </a:lnTo>
                  <a:lnTo>
                    <a:pt x="161" y="180"/>
                  </a:lnTo>
                  <a:lnTo>
                    <a:pt x="75" y="160"/>
                  </a:lnTo>
                  <a:lnTo>
                    <a:pt x="46" y="205"/>
                  </a:lnTo>
                  <a:lnTo>
                    <a:pt x="0" y="194"/>
                  </a:lnTo>
                  <a:lnTo>
                    <a:pt x="133" y="0"/>
                  </a:lnTo>
                  <a:lnTo>
                    <a:pt x="179" y="10"/>
                  </a:lnTo>
                  <a:lnTo>
                    <a:pt x="215" y="244"/>
                  </a:lnTo>
                  <a:close/>
                  <a:moveTo>
                    <a:pt x="155" y="141"/>
                  </a:moveTo>
                  <a:lnTo>
                    <a:pt x="144" y="55"/>
                  </a:lnTo>
                  <a:lnTo>
                    <a:pt x="96" y="128"/>
                  </a:lnTo>
                  <a:lnTo>
                    <a:pt x="155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5" name="Freeform 15"/>
            <p:cNvSpPr/>
            <p:nvPr/>
          </p:nvSpPr>
          <p:spPr bwMode="auto">
            <a:xfrm>
              <a:off x="3830" y="2576"/>
              <a:ext cx="242" cy="212"/>
            </a:xfrm>
            <a:custGeom>
              <a:gdLst>
                <a:gd name="T0" fmla="*/ 166688 w 242"/>
                <a:gd name="T1" fmla="*/ 336550 h 212"/>
                <a:gd name="T2" fmla="*/ 0 w 242"/>
                <a:gd name="T3" fmla="*/ 33338 h 212"/>
                <a:gd name="T4" fmla="*/ 61913 w 242"/>
                <a:gd name="T5" fmla="*/ 0 h 212"/>
                <a:gd name="T6" fmla="*/ 200025 w 242"/>
                <a:gd name="T7" fmla="*/ 250825 h 212"/>
                <a:gd name="T8" fmla="*/ 355600 w 242"/>
                <a:gd name="T9" fmla="*/ 166688 h 212"/>
                <a:gd name="T10" fmla="*/ 384175 w 242"/>
                <a:gd name="T11" fmla="*/ 219075 h 212"/>
                <a:gd name="T12" fmla="*/ 166688 w 242"/>
                <a:gd name="T13" fmla="*/ 336550 h 2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1" h="211">
                  <a:moveTo>
                    <a:pt x="105" y="212"/>
                  </a:moveTo>
                  <a:lnTo>
                    <a:pt x="0" y="21"/>
                  </a:lnTo>
                  <a:lnTo>
                    <a:pt x="39" y="0"/>
                  </a:lnTo>
                  <a:lnTo>
                    <a:pt x="126" y="158"/>
                  </a:lnTo>
                  <a:lnTo>
                    <a:pt x="224" y="105"/>
                  </a:lnTo>
                  <a:lnTo>
                    <a:pt x="242" y="138"/>
                  </a:lnTo>
                  <a:lnTo>
                    <a:pt x="105" y="2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6" name="Freeform 16"/>
            <p:cNvSpPr/>
            <p:nvPr/>
          </p:nvSpPr>
          <p:spPr bwMode="auto">
            <a:xfrm>
              <a:off x="4008" y="2544"/>
              <a:ext cx="180" cy="231"/>
            </a:xfrm>
            <a:custGeom>
              <a:gdLst>
                <a:gd name="T0" fmla="*/ 0 w 339"/>
                <a:gd name="T1" fmla="*/ 1 h 434"/>
                <a:gd name="T2" fmla="*/ 1 w 339"/>
                <a:gd name="T3" fmla="*/ 1 h 434"/>
                <a:gd name="T4" fmla="*/ 1 w 339"/>
                <a:gd name="T5" fmla="*/ 1 h 434"/>
                <a:gd name="T6" fmla="*/ 1 w 339"/>
                <a:gd name="T7" fmla="*/ 1 h 434"/>
                <a:gd name="T8" fmla="*/ 1 w 339"/>
                <a:gd name="T9" fmla="*/ 1 h 434"/>
                <a:gd name="T10" fmla="*/ 1 w 339"/>
                <a:gd name="T11" fmla="*/ 1 h 434"/>
                <a:gd name="T12" fmla="*/ 1 w 339"/>
                <a:gd name="T13" fmla="*/ 1 h 434"/>
                <a:gd name="T14" fmla="*/ 1 w 339"/>
                <a:gd name="T15" fmla="*/ 1 h 434"/>
                <a:gd name="T16" fmla="*/ 1 w 339"/>
                <a:gd name="T17" fmla="*/ 1 h 434"/>
                <a:gd name="T18" fmla="*/ 1 w 339"/>
                <a:gd name="T19" fmla="*/ 1 h 434"/>
                <a:gd name="T20" fmla="*/ 1 w 339"/>
                <a:gd name="T21" fmla="*/ 1 h 434"/>
                <a:gd name="T22" fmla="*/ 1 w 339"/>
                <a:gd name="T23" fmla="*/ 1 h 434"/>
                <a:gd name="T24" fmla="*/ 1 w 339"/>
                <a:gd name="T25" fmla="*/ 1 h 434"/>
                <a:gd name="T26" fmla="*/ 1 w 339"/>
                <a:gd name="T27" fmla="*/ 1 h 434"/>
                <a:gd name="T28" fmla="*/ 1 w 339"/>
                <a:gd name="T29" fmla="*/ 1 h 434"/>
                <a:gd name="T30" fmla="*/ 1 w 339"/>
                <a:gd name="T31" fmla="*/ 1 h 434"/>
                <a:gd name="T32" fmla="*/ 1 w 339"/>
                <a:gd name="T33" fmla="*/ 1 h 434"/>
                <a:gd name="T34" fmla="*/ 1 w 339"/>
                <a:gd name="T35" fmla="*/ 1 h 434"/>
                <a:gd name="T36" fmla="*/ 1 w 339"/>
                <a:gd name="T37" fmla="*/ 1 h 434"/>
                <a:gd name="T38" fmla="*/ 1 w 339"/>
                <a:gd name="T39" fmla="*/ 1 h 434"/>
                <a:gd name="T40" fmla="*/ 1 w 339"/>
                <a:gd name="T41" fmla="*/ 1 h 434"/>
                <a:gd name="T42" fmla="*/ 1 w 339"/>
                <a:gd name="T43" fmla="*/ 1 h 434"/>
                <a:gd name="T44" fmla="*/ 1 w 339"/>
                <a:gd name="T45" fmla="*/ 1 h 434"/>
                <a:gd name="T46" fmla="*/ 1 w 339"/>
                <a:gd name="T47" fmla="*/ 1 h 434"/>
                <a:gd name="T48" fmla="*/ 1 w 339"/>
                <a:gd name="T49" fmla="*/ 1 h 434"/>
                <a:gd name="T50" fmla="*/ 1 w 339"/>
                <a:gd name="T51" fmla="*/ 1 h 434"/>
                <a:gd name="T52" fmla="*/ 1 w 339"/>
                <a:gd name="T53" fmla="*/ 1 h 434"/>
                <a:gd name="T54" fmla="*/ 1 w 339"/>
                <a:gd name="T55" fmla="*/ 1 h 434"/>
                <a:gd name="T56" fmla="*/ 1 w 339"/>
                <a:gd name="T57" fmla="*/ 1 h 434"/>
                <a:gd name="T58" fmla="*/ 1 w 339"/>
                <a:gd name="T59" fmla="*/ 1 h 434"/>
                <a:gd name="T60" fmla="*/ 0 w 339"/>
                <a:gd name="T61" fmla="*/ 1 h 43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39" h="433">
                  <a:moveTo>
                    <a:pt x="0" y="299"/>
                  </a:moveTo>
                  <a:cubicBezTo>
                    <a:pt x="81" y="286"/>
                    <a:pt x="81" y="286"/>
                    <a:pt x="81" y="286"/>
                  </a:cubicBezTo>
                  <a:cubicBezTo>
                    <a:pt x="88" y="313"/>
                    <a:pt x="99" y="332"/>
                    <a:pt x="114" y="344"/>
                  </a:cubicBezTo>
                  <a:cubicBezTo>
                    <a:pt x="130" y="356"/>
                    <a:pt x="151" y="362"/>
                    <a:pt x="176" y="360"/>
                  </a:cubicBezTo>
                  <a:cubicBezTo>
                    <a:pt x="203" y="358"/>
                    <a:pt x="223" y="352"/>
                    <a:pt x="236" y="339"/>
                  </a:cubicBezTo>
                  <a:cubicBezTo>
                    <a:pt x="249" y="327"/>
                    <a:pt x="255" y="314"/>
                    <a:pt x="254" y="298"/>
                  </a:cubicBezTo>
                  <a:cubicBezTo>
                    <a:pt x="254" y="289"/>
                    <a:pt x="250" y="280"/>
                    <a:pt x="244" y="274"/>
                  </a:cubicBezTo>
                  <a:cubicBezTo>
                    <a:pt x="238" y="267"/>
                    <a:pt x="228" y="262"/>
                    <a:pt x="213" y="258"/>
                  </a:cubicBezTo>
                  <a:cubicBezTo>
                    <a:pt x="203" y="255"/>
                    <a:pt x="180" y="250"/>
                    <a:pt x="145" y="243"/>
                  </a:cubicBezTo>
                  <a:cubicBezTo>
                    <a:pt x="99" y="235"/>
                    <a:pt x="67" y="223"/>
                    <a:pt x="48" y="208"/>
                  </a:cubicBezTo>
                  <a:cubicBezTo>
                    <a:pt x="21" y="187"/>
                    <a:pt x="7" y="160"/>
                    <a:pt x="5" y="127"/>
                  </a:cubicBezTo>
                  <a:cubicBezTo>
                    <a:pt x="4" y="106"/>
                    <a:pt x="9" y="86"/>
                    <a:pt x="20" y="67"/>
                  </a:cubicBezTo>
                  <a:cubicBezTo>
                    <a:pt x="31" y="48"/>
                    <a:pt x="47" y="33"/>
                    <a:pt x="69" y="22"/>
                  </a:cubicBezTo>
                  <a:cubicBezTo>
                    <a:pt x="91" y="11"/>
                    <a:pt x="118" y="5"/>
                    <a:pt x="150" y="3"/>
                  </a:cubicBezTo>
                  <a:cubicBezTo>
                    <a:pt x="202" y="0"/>
                    <a:pt x="242" y="9"/>
                    <a:pt x="269" y="30"/>
                  </a:cubicBezTo>
                  <a:cubicBezTo>
                    <a:pt x="297" y="51"/>
                    <a:pt x="313" y="81"/>
                    <a:pt x="316" y="119"/>
                  </a:cubicBezTo>
                  <a:cubicBezTo>
                    <a:pt x="233" y="127"/>
                    <a:pt x="233" y="127"/>
                    <a:pt x="233" y="127"/>
                  </a:cubicBezTo>
                  <a:cubicBezTo>
                    <a:pt x="228" y="106"/>
                    <a:pt x="219" y="92"/>
                    <a:pt x="207" y="83"/>
                  </a:cubicBezTo>
                  <a:cubicBezTo>
                    <a:pt x="195" y="74"/>
                    <a:pt x="177" y="71"/>
                    <a:pt x="153" y="72"/>
                  </a:cubicBezTo>
                  <a:cubicBezTo>
                    <a:pt x="129" y="73"/>
                    <a:pt x="110" y="79"/>
                    <a:pt x="97" y="90"/>
                  </a:cubicBezTo>
                  <a:cubicBezTo>
                    <a:pt x="88" y="97"/>
                    <a:pt x="84" y="106"/>
                    <a:pt x="85" y="117"/>
                  </a:cubicBezTo>
                  <a:cubicBezTo>
                    <a:pt x="85" y="126"/>
                    <a:pt x="90" y="135"/>
                    <a:pt x="99" y="141"/>
                  </a:cubicBezTo>
                  <a:cubicBezTo>
                    <a:pt x="110" y="149"/>
                    <a:pt x="136" y="157"/>
                    <a:pt x="177" y="164"/>
                  </a:cubicBezTo>
                  <a:cubicBezTo>
                    <a:pt x="219" y="172"/>
                    <a:pt x="249" y="180"/>
                    <a:pt x="269" y="189"/>
                  </a:cubicBezTo>
                  <a:cubicBezTo>
                    <a:pt x="290" y="198"/>
                    <a:pt x="306" y="211"/>
                    <a:pt x="318" y="228"/>
                  </a:cubicBezTo>
                  <a:cubicBezTo>
                    <a:pt x="330" y="245"/>
                    <a:pt x="337" y="267"/>
                    <a:pt x="338" y="293"/>
                  </a:cubicBezTo>
                  <a:cubicBezTo>
                    <a:pt x="339" y="317"/>
                    <a:pt x="334" y="340"/>
                    <a:pt x="322" y="361"/>
                  </a:cubicBezTo>
                  <a:cubicBezTo>
                    <a:pt x="310" y="382"/>
                    <a:pt x="292" y="399"/>
                    <a:pt x="269" y="410"/>
                  </a:cubicBezTo>
                  <a:cubicBezTo>
                    <a:pt x="245" y="422"/>
                    <a:pt x="215" y="429"/>
                    <a:pt x="179" y="431"/>
                  </a:cubicBezTo>
                  <a:cubicBezTo>
                    <a:pt x="127" y="434"/>
                    <a:pt x="86" y="424"/>
                    <a:pt x="56" y="401"/>
                  </a:cubicBezTo>
                  <a:cubicBezTo>
                    <a:pt x="27" y="379"/>
                    <a:pt x="8" y="345"/>
                    <a:pt x="0" y="2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" name="Freeform 17"/>
            <p:cNvSpPr/>
            <p:nvPr/>
          </p:nvSpPr>
          <p:spPr bwMode="auto">
            <a:xfrm>
              <a:off x="4148" y="2532"/>
              <a:ext cx="267" cy="276"/>
            </a:xfrm>
            <a:custGeom>
              <a:gdLst>
                <a:gd name="T0" fmla="*/ 0 w 267"/>
                <a:gd name="T1" fmla="*/ 269875 h 276"/>
                <a:gd name="T2" fmla="*/ 223838 w 267"/>
                <a:gd name="T3" fmla="*/ 0 h 276"/>
                <a:gd name="T4" fmla="*/ 423863 w 267"/>
                <a:gd name="T5" fmla="*/ 165100 h 276"/>
                <a:gd name="T6" fmla="*/ 385763 w 267"/>
                <a:gd name="T7" fmla="*/ 211138 h 276"/>
                <a:gd name="T8" fmla="*/ 239713 w 267"/>
                <a:gd name="T9" fmla="*/ 92075 h 276"/>
                <a:gd name="T10" fmla="*/ 190500 w 267"/>
                <a:gd name="T11" fmla="*/ 150813 h 276"/>
                <a:gd name="T12" fmla="*/ 325438 w 267"/>
                <a:gd name="T13" fmla="*/ 261938 h 276"/>
                <a:gd name="T14" fmla="*/ 287338 w 267"/>
                <a:gd name="T15" fmla="*/ 307975 h 276"/>
                <a:gd name="T16" fmla="*/ 152400 w 267"/>
                <a:gd name="T17" fmla="*/ 195263 h 276"/>
                <a:gd name="T18" fmla="*/ 92075 w 267"/>
                <a:gd name="T19" fmla="*/ 269875 h 276"/>
                <a:gd name="T20" fmla="*/ 242888 w 267"/>
                <a:gd name="T21" fmla="*/ 393700 h 276"/>
                <a:gd name="T22" fmla="*/ 204788 w 267"/>
                <a:gd name="T23" fmla="*/ 438150 h 276"/>
                <a:gd name="T24" fmla="*/ 0 w 267"/>
                <a:gd name="T25" fmla="*/ 269875 h 2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7" h="276">
                  <a:moveTo>
                    <a:pt x="0" y="170"/>
                  </a:moveTo>
                  <a:lnTo>
                    <a:pt x="141" y="0"/>
                  </a:lnTo>
                  <a:lnTo>
                    <a:pt x="267" y="104"/>
                  </a:lnTo>
                  <a:lnTo>
                    <a:pt x="243" y="133"/>
                  </a:lnTo>
                  <a:lnTo>
                    <a:pt x="151" y="58"/>
                  </a:lnTo>
                  <a:lnTo>
                    <a:pt x="120" y="95"/>
                  </a:lnTo>
                  <a:lnTo>
                    <a:pt x="205" y="165"/>
                  </a:lnTo>
                  <a:lnTo>
                    <a:pt x="181" y="194"/>
                  </a:lnTo>
                  <a:lnTo>
                    <a:pt x="96" y="123"/>
                  </a:lnTo>
                  <a:lnTo>
                    <a:pt x="58" y="170"/>
                  </a:lnTo>
                  <a:lnTo>
                    <a:pt x="153" y="248"/>
                  </a:lnTo>
                  <a:lnTo>
                    <a:pt x="129" y="276"/>
                  </a:lnTo>
                  <a:lnTo>
                    <a:pt x="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5771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Placeholder 1"/>
          <p:cNvSpPr txBox="1"/>
          <p:nvPr/>
        </p:nvSpPr>
        <p:spPr bwMode="auto">
          <a:xfrm>
            <a:off x="252003" y="1794859"/>
            <a:ext cx="7690935" cy="81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+mj-lt"/>
                <a:ea typeface="+mj-ea"/>
                <a:cs typeface="+mj-cs"/>
              </a:defRPr>
            </a:lvl1pPr>
            <a:lvl2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2pPr>
            <a:lvl3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3pPr>
            <a:lvl4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4pPr>
            <a:lvl5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5pPr>
            <a:lvl6pPr marL="457200"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6pPr>
            <a:lvl7pPr marL="914400"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7pPr>
            <a:lvl8pPr marL="1371600"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8pPr>
            <a:lvl9pPr marL="1828800"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Times New Roman" pitchFamily="18" charset="0"/>
                <a:cs typeface="Times New Roman" panose="02020603050405020304" pitchFamily="18" charset="0"/>
              </a:rPr>
              <a:t>В</a:t>
            </a:r>
            <a:r>
              <a:rPr lang="ru-RU" smtClean="0">
                <a:latin typeface="Times New Roman" pitchFamily="18" charset="0"/>
                <a:cs typeface="Times New Roman" panose="02020603050405020304" pitchFamily="18" charset="0"/>
              </a:rPr>
              <a:t>опросы</a:t>
            </a:r>
            <a:r>
              <a:rPr lang="en-US" smtClean="0">
                <a:latin typeface="Times New Roman" pitchFamily="18" charset="0"/>
                <a:cs typeface="Times New Roman" panose="02020603050405020304" pitchFamily="18" charset="0"/>
              </a:rPr>
              <a:t>?</a:t>
            </a:r>
            <a:endParaRPr lang="en-GB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2"/>
          <p:cNvSpPr txBox="1"/>
          <p:nvPr/>
        </p:nvSpPr>
        <p:spPr bwMode="auto">
          <a:xfrm>
            <a:off x="252003" y="2904314"/>
            <a:ext cx="8659768" cy="3475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>
            <a:lvl1pPr marL="223838" indent="-223838" algn="l" rtl="0" fontAlgn="base">
              <a:spcBef>
                <a:spcPct val="20000"/>
              </a:spcBef>
              <a:spcAft>
                <a:spcPct val="0"/>
              </a:spcAft>
              <a:buFont typeface="Arial"/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222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690563" indent="-241300" algn="l" rtl="0" fontAlgn="base">
              <a:spcBef>
                <a:spcPct val="20000"/>
              </a:spcBef>
              <a:spcAft>
                <a:spcPct val="0"/>
              </a:spcAft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896938" indent="-20478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130300" indent="-231775" algn="l" rtl="0" fontAlgn="base">
              <a:spcBef>
                <a:spcPct val="20000"/>
              </a:spcBef>
              <a:spcAft>
                <a:spcPct val="0"/>
              </a:spcAft>
              <a:buFont typeface="Arial"/>
              <a:buChar char="–"/>
              <a:defRPr sz="1400">
                <a:solidFill>
                  <a:schemeClr val="tx1"/>
                </a:solidFill>
                <a:latin typeface="+mn-lt"/>
              </a:defRPr>
            </a:lvl5pPr>
            <a:lvl6pPr marL="1587500" indent="-231775" algn="l" rtl="0" fontAlgn="base">
              <a:spcBef>
                <a:spcPct val="20000"/>
              </a:spcBef>
              <a:spcAft>
                <a:spcPct val="0"/>
              </a:spcAft>
              <a:buFont typeface="Arial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044700" indent="-231775" algn="l" rtl="0" fontAlgn="base">
              <a:spcBef>
                <a:spcPct val="20000"/>
              </a:spcBef>
              <a:spcAft>
                <a:spcPct val="0"/>
              </a:spcAft>
              <a:buFont typeface="Arial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2501900" indent="-231775" algn="l" rtl="0" fontAlgn="base">
              <a:spcBef>
                <a:spcPct val="20000"/>
              </a:spcBef>
              <a:spcAft>
                <a:spcPct val="0"/>
              </a:spcAft>
              <a:buFont typeface="Arial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2959100" indent="-231775" algn="l" rtl="0" fontAlgn="base">
              <a:spcBef>
                <a:spcPct val="20000"/>
              </a:spcBef>
              <a:spcAft>
                <a:spcPct val="0"/>
              </a:spcAft>
              <a:buFont typeface="Arial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sz="1600" b="1"/>
              <a:t>Данные слайды носят исключительно презентационный характер. Представленная здесь информация не может рассматриваться как конкретная рекомендация и не должна использоваться в качестве основы для предоставления конкретных рекомендаций без проверки </a:t>
            </a:r>
            <a:r>
              <a:rPr lang="ru-RU" sz="1600" b="1" smtClean="0"/>
              <a:t>первоисточников</a:t>
            </a:r>
            <a:r>
              <a:rPr lang="en-GB" sz="1600" b="1" smtClean="0"/>
              <a:t>.</a:t>
            </a:r>
          </a:p>
          <a:p>
            <a:endParaRPr lang="en-GB" sz="1600" b="1" smtClean="0"/>
          </a:p>
          <a:p>
            <a:pPr marL="0" indent="0">
              <a:buNone/>
            </a:pPr>
            <a:r>
              <a:rPr lang="ru-RU" sz="1600" b="1"/>
              <a:t>Под </a:t>
            </a:r>
            <a:r>
              <a:rPr lang="en-GB" sz="1600" b="1"/>
              <a:t>"</a:t>
            </a:r>
            <a:r>
              <a:rPr lang="ru-RU" sz="1600" b="1" smtClean="0"/>
              <a:t>Аллен </a:t>
            </a:r>
            <a:r>
              <a:rPr lang="ru-RU" sz="1600" b="1"/>
              <a:t>энд Овери</a:t>
            </a:r>
            <a:r>
              <a:rPr lang="ru-RU" sz="1600" b="1" smtClean="0"/>
              <a:t>" </a:t>
            </a:r>
            <a:r>
              <a:rPr lang="ru-RU" sz="1600" b="1"/>
              <a:t>понимается партнерство </a:t>
            </a:r>
            <a:r>
              <a:rPr lang="en-GB" sz="1600" b="1"/>
              <a:t>"</a:t>
            </a:r>
            <a:r>
              <a:rPr lang="ru-RU" sz="1600" b="1" smtClean="0"/>
              <a:t>Аллен </a:t>
            </a:r>
            <a:r>
              <a:rPr lang="ru-RU" sz="1600" b="1"/>
              <a:t>энд Овери </a:t>
            </a:r>
            <a:r>
              <a:rPr lang="ru-RU" sz="1600" b="1" smtClean="0"/>
              <a:t>ЛЛП</a:t>
            </a:r>
            <a:r>
              <a:rPr lang="en-GB" sz="1600" b="1"/>
              <a:t>"</a:t>
            </a:r>
            <a:r>
              <a:rPr lang="ru-RU" sz="1600" b="1" smtClean="0"/>
              <a:t> </a:t>
            </a:r>
            <a:r>
              <a:rPr lang="ru-RU" sz="1600" b="1"/>
              <a:t>и(или) его аффилированные лица. Термин "партнер</a:t>
            </a:r>
            <a:r>
              <a:rPr lang="ru-RU" sz="1600" b="1" smtClean="0"/>
              <a:t>" </a:t>
            </a:r>
            <a:r>
              <a:rPr lang="ru-RU" sz="1600" b="1"/>
              <a:t>используется для обозначения участника </a:t>
            </a:r>
            <a:r>
              <a:rPr lang="en-GB" sz="1600" b="1" smtClean="0"/>
              <a:t>"</a:t>
            </a:r>
            <a:r>
              <a:rPr lang="ru-RU" sz="1600" b="1" smtClean="0"/>
              <a:t>Аллен </a:t>
            </a:r>
            <a:r>
              <a:rPr lang="ru-RU" sz="1600" b="1"/>
              <a:t>энд Овери ЛЛП</a:t>
            </a:r>
            <a:r>
              <a:rPr lang="ru-RU" sz="1600" b="1" smtClean="0"/>
              <a:t>", </a:t>
            </a:r>
            <a:r>
              <a:rPr lang="ru-RU" sz="1600" b="1"/>
              <a:t>либо его работника или консультанта, занимающего в нем аналогичное положение и обладающего аналогичной квалификацией, либо лица, обладающего аналогичным статусом в одном из аффилированных лиц "Аллен энд Овери ЛЛП</a:t>
            </a:r>
            <a:r>
              <a:rPr lang="ru-RU" sz="1600" b="1" smtClean="0"/>
              <a:t>"</a:t>
            </a:r>
            <a:r>
              <a:rPr lang="en-GB" sz="1600" b="1" smtClean="0"/>
              <a:t>.</a:t>
            </a:r>
            <a:endParaRPr lang="en-GB" sz="1600" b="1"/>
          </a:p>
        </p:txBody>
      </p:sp>
    </p:spTree>
    <p:extLst>
      <p:ext uri="{BB962C8B-B14F-4D97-AF65-F5344CB8AC3E}">
        <p14:creationId xmlns:p14="http://schemas.microsoft.com/office/powerpoint/2010/main" val="91133154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7.08.21"/>
  <p:tag name="AS_TITLE" val="Aspose.Slides for .NET 4.0"/>
  <p:tag name="AS_VERSION" val="17.8"/>
</p:tagLst>
</file>

<file path=ppt/theme/theme1.xml><?xml version="1.0" encoding="utf-8"?>
<a:theme xmlns:r="http://schemas.openxmlformats.org/officeDocument/2006/relationships" xmlns:a="http://schemas.openxmlformats.org/drawingml/2006/main" name="1_test">
  <a:themeElements>
    <a:clrScheme name="A&amp;O new colours">
      <a:dk1>
        <a:srgbClr val="000000"/>
      </a:dk1>
      <a:lt1>
        <a:srgbClr val="FFFFFF"/>
      </a:lt1>
      <a:dk2>
        <a:srgbClr val="B23427"/>
      </a:dk2>
      <a:lt2>
        <a:srgbClr val="636467"/>
      </a:lt2>
      <a:accent1>
        <a:srgbClr val="006595"/>
      </a:accent1>
      <a:accent2>
        <a:srgbClr val="679146"/>
      </a:accent2>
      <a:accent3>
        <a:srgbClr val="5C6F7B"/>
      </a:accent3>
      <a:accent4>
        <a:srgbClr val="569BBE"/>
      </a:accent4>
      <a:accent5>
        <a:srgbClr val="C7C8CA"/>
      </a:accent5>
      <a:accent6>
        <a:srgbClr val="9E6614"/>
      </a:accent6>
      <a:hlink>
        <a:srgbClr val="5C6F7B"/>
      </a:hlink>
      <a:folHlink>
        <a:srgbClr val="9AD7DB"/>
      </a:folHlink>
    </a:clrScheme>
    <a:fontScheme name="Office Classic 2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b="1" dirty="0" smtClean="0"/>
        </a:defPPr>
      </a:lstStyle>
    </a:txDef>
  </a:objectDefaults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0</Slides>
  <Notes>0</Notes>
  <TotalTime>0</TotalTime>
  <HiddenSlides>0</HiddenSlides>
  <MMClips>0</MMClips>
  <ScaleCrop>0</ScaleCrop>
  <LinksUpToDate>0</LinksUpToDate>
  <SharedDoc>0</SharedDoc>
  <HyperlinksChanged>0</HyperlinksChanged>
  <Application>Aspose.Slides for .NET</Application>
  <AppVersion>17.0800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1601-01-01T00:00:00.000</cp:lastPrinted>
  <dcterms:created xsi:type="dcterms:W3CDTF">1601-01-01T00:00:00Z</dcterms:created>
  <dcterms:modified xsi:type="dcterms:W3CDTF">1601-01-01T00:00:00Z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ient">
    <vt:lpwstr>0034178</vt:lpwstr>
  </property>
  <property fmtid="{D5CDD505-2E9C-101B-9397-08002B2CF9AE}" pid="3" name="cpClientMatter">
    <vt:lpwstr>0034178-0000007</vt:lpwstr>
  </property>
  <property fmtid="{D5CDD505-2E9C-101B-9397-08002B2CF9AE}" pid="4" name="cpCombinedRef">
    <vt:lpwstr>0034178-0000007 MS:4695178.1</vt:lpwstr>
  </property>
  <property fmtid="{D5CDD505-2E9C-101B-9397-08002B2CF9AE}" pid="5" name="cpDocRef">
    <vt:lpwstr>MS:4695178.1</vt:lpwstr>
  </property>
  <property fmtid="{D5CDD505-2E9C-101B-9397-08002B2CF9AE}" pid="6" name="FilePedigree">
    <vt:lpwstr>OSAX</vt:lpwstr>
  </property>
  <property fmtid="{D5CDD505-2E9C-101B-9397-08002B2CF9AE}" pid="7" name="Matter">
    <vt:lpwstr>0000007</vt:lpwstr>
  </property>
</Properties>
</file>