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333" r:id="rId2"/>
    <p:sldId id="336" r:id="rId3"/>
    <p:sldId id="337" r:id="rId4"/>
    <p:sldId id="338" r:id="rId5"/>
    <p:sldId id="334" r:id="rId6"/>
    <p:sldId id="335" r:id="rId7"/>
    <p:sldId id="339" r:id="rId8"/>
    <p:sldId id="340" r:id="rId9"/>
    <p:sldId id="341" r:id="rId10"/>
    <p:sldId id="342" r:id="rId11"/>
    <p:sldId id="343" r:id="rId12"/>
    <p:sldId id="344" r:id="rId13"/>
    <p:sldId id="345" r:id="rId14"/>
    <p:sldId id="346" r:id="rId15"/>
    <p:sldId id="348" r:id="rId16"/>
    <p:sldId id="347" r:id="rId17"/>
    <p:sldId id="349" r:id="rId18"/>
    <p:sldId id="350" r:id="rId19"/>
    <p:sldId id="355" r:id="rId20"/>
    <p:sldId id="351" r:id="rId21"/>
    <p:sldId id="352" r:id="rId22"/>
    <p:sldId id="353" r:id="rId23"/>
    <p:sldId id="354" r:id="rId24"/>
    <p:sldId id="356" r:id="rId25"/>
    <p:sldId id="358" r:id="rId26"/>
    <p:sldId id="357" r:id="rId27"/>
    <p:sldId id="285" r:id="rId28"/>
    <p:sldId id="359" r:id="rId29"/>
    <p:sldId id="360" r:id="rId30"/>
    <p:sldId id="362"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0A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2" autoAdjust="0"/>
  </p:normalViewPr>
  <p:slideViewPr>
    <p:cSldViewPr>
      <p:cViewPr>
        <p:scale>
          <a:sx n="100" d="100"/>
          <a:sy n="100" d="100"/>
        </p:scale>
        <p:origin x="-1224" y="-1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93CFDDEB-40BC-4D8B-BA91-6F971F50AEDD}" type="datetimeFigureOut">
              <a:rPr lang="ru-RU" smtClean="0"/>
              <a:pPr/>
              <a:t>29.11.2018</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815937E5-D8C1-4E05-B065-63DE8D7F364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3CFDDEB-40BC-4D8B-BA91-6F971F50AEDD}" type="datetimeFigureOut">
              <a:rPr lang="ru-RU" smtClean="0"/>
              <a:pPr/>
              <a:t>29.11.2018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5937E5-D8C1-4E05-B065-63DE8D7F364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3CFDDEB-40BC-4D8B-BA91-6F971F50AEDD}" type="datetimeFigureOut">
              <a:rPr lang="ru-RU" smtClean="0"/>
              <a:pPr/>
              <a:t>29.11.2018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5937E5-D8C1-4E05-B065-63DE8D7F364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3CFDDEB-40BC-4D8B-BA91-6F971F50AEDD}" type="datetimeFigureOut">
              <a:rPr lang="ru-RU" smtClean="0"/>
              <a:pPr/>
              <a:t>29.11.2018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5937E5-D8C1-4E05-B065-63DE8D7F364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3CFDDEB-40BC-4D8B-BA91-6F971F50AEDD}" type="datetimeFigureOut">
              <a:rPr lang="ru-RU" smtClean="0"/>
              <a:pPr/>
              <a:t>29.11.2018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5937E5-D8C1-4E05-B065-63DE8D7F364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3CFDDEB-40BC-4D8B-BA91-6F971F50AEDD}" type="datetimeFigureOut">
              <a:rPr lang="ru-RU" smtClean="0"/>
              <a:pPr/>
              <a:t>29.11.2018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5937E5-D8C1-4E05-B065-63DE8D7F364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3CFDDEB-40BC-4D8B-BA91-6F971F50AEDD}" type="datetimeFigureOut">
              <a:rPr lang="ru-RU" smtClean="0"/>
              <a:pPr/>
              <a:t>29.11.2018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15937E5-D8C1-4E05-B065-63DE8D7F364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3CFDDEB-40BC-4D8B-BA91-6F971F50AEDD}" type="datetimeFigureOut">
              <a:rPr lang="ru-RU" smtClean="0"/>
              <a:pPr/>
              <a:t>29.11.2018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15937E5-D8C1-4E05-B065-63DE8D7F364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3CFDDEB-40BC-4D8B-BA91-6F971F50AEDD}" type="datetimeFigureOut">
              <a:rPr lang="ru-RU" smtClean="0"/>
              <a:pPr/>
              <a:t>29.11.2018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15937E5-D8C1-4E05-B065-63DE8D7F364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3CFDDEB-40BC-4D8B-BA91-6F971F50AEDD}" type="datetimeFigureOut">
              <a:rPr lang="ru-RU" smtClean="0"/>
              <a:pPr/>
              <a:t>29.11.2018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5937E5-D8C1-4E05-B065-63DE8D7F364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3CFDDEB-40BC-4D8B-BA91-6F971F50AEDD}" type="datetimeFigureOut">
              <a:rPr lang="ru-RU" smtClean="0"/>
              <a:pPr/>
              <a:t>29.11.2018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815937E5-D8C1-4E05-B065-63DE8D7F3643}"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3CFDDEB-40BC-4D8B-BA91-6F971F50AEDD}" type="datetimeFigureOut">
              <a:rPr lang="ru-RU" smtClean="0"/>
              <a:pPr/>
              <a:t>29.11.2018</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15937E5-D8C1-4E05-B065-63DE8D7F3643}"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consultantplus://offline/ref=9938295B22EC3CAB1A77A7DCCFDB4782E653902C1E2E87CBF02155362A3B25A92ACD2095576990464D03879C9A4FE82FA161EC96E3A2BE52WDWBR" TargetMode="External"/><Relationship Id="rId2" Type="http://schemas.openxmlformats.org/officeDocument/2006/relationships/hyperlink" Target="consultantplus://offline/ref=9938295B22EC3CAB1A77A7DCCFDB4782E653902C1E2E87CBF02155362A3B25A938CD7899556F8C444816D1CDDFW1W2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consultantplus://offline/ref=204434F70A7D0F59D2EE1CD599CD91030DFE97D71574C3243DBA793933A5548770AEA64BC0E3AD110B79110F0A2A3BFBD24DB54707971598l2D5S" TargetMode="External"/><Relationship Id="rId2" Type="http://schemas.openxmlformats.org/officeDocument/2006/relationships/hyperlink" Target="consultantplus://offline/ref=204434F70A7D0F59D2EE1CD599CD91030DFE97D71574C3243DBA793933A5548770AEA64BC0E3AD170A79110F0A2A3BFBD24DB54707971598l2D5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consultantplus://offline/ref=7341ED60B9B55021769345FDB8124129125D95F18C0EE1375BB4736D6F0C4915872B3E0E42E3C65366F431AF84F4B4AAD477220BBB0AC36Ct1JF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consultantplus://offline/ref=AB220EAC96A841BD27D257A67E1AABAEB6ABE4B447BA315A74C6C01390B492B7EE7944A7C58E24F24E714C466C96664D8B8BBE6B868D042B1ER7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consultantplus://offline/ref=697AE5006D396FEDE6F57567E1D637622DCCA7A7E4CB3BF4BAA697215FE09773C4BE5395DBB818294F1A17235EE72745F213CF91EC2B6B5BC3W7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consultantplus://offline/ref=BD7CD8FA3F307E9E0030CF40C4D5E0184613B00D7B4111CE43AD8C3C78887AED59CDA5B2446177341AADB17B47C92E02D3x2X2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620688"/>
            <a:ext cx="7851648" cy="2592288"/>
          </a:xfrm>
        </p:spPr>
        <p:txBody>
          <a:bodyPr>
            <a:noAutofit/>
          </a:bodyPr>
          <a:lstStyle/>
          <a:p>
            <a:pPr algn="ctr">
              <a:lnSpc>
                <a:spcPct val="114000"/>
              </a:lnSpc>
            </a:pPr>
            <a:r>
              <a:rPr lang="ru-RU" sz="2800" dirty="0" smtClean="0">
                <a:solidFill>
                  <a:schemeClr val="accent2">
                    <a:lumMod val="50000"/>
                  </a:schemeClr>
                </a:solidFill>
                <a:latin typeface="Bookman Old Style" pitchFamily="18" charset="0"/>
              </a:rPr>
              <a:t>ПРОБЛЕМЫ ПРИМЕНЕНИЯ АНТИОТМЫВОЧНОГО ЗАКОНОДАТЕЛЬСТВА ПРИ ОСУЩЕСТВЛЕНИИ БАНКОВСКИХ ОПЕРАЦИЙ</a:t>
            </a:r>
            <a:endParaRPr lang="ru-RU" sz="2800" dirty="0">
              <a:solidFill>
                <a:schemeClr val="accent2">
                  <a:lumMod val="50000"/>
                </a:schemeClr>
              </a:solidFill>
              <a:latin typeface="Bookman Old Style" pitchFamily="18" charset="0"/>
            </a:endParaRPr>
          </a:p>
        </p:txBody>
      </p:sp>
      <p:sp>
        <p:nvSpPr>
          <p:cNvPr id="3" name="Подзаголовок 2"/>
          <p:cNvSpPr>
            <a:spLocks noGrp="1"/>
          </p:cNvSpPr>
          <p:nvPr>
            <p:ph type="subTitle" idx="1"/>
          </p:nvPr>
        </p:nvSpPr>
        <p:spPr>
          <a:xfrm>
            <a:off x="467544" y="3645024"/>
            <a:ext cx="7854696" cy="2088232"/>
          </a:xfrm>
        </p:spPr>
        <p:txBody>
          <a:bodyPr>
            <a:normAutofit lnSpcReduction="10000"/>
          </a:bodyPr>
          <a:lstStyle/>
          <a:p>
            <a:pPr algn="ctr"/>
            <a:r>
              <a:rPr lang="ru-RU" sz="2000" b="1" dirty="0">
                <a:solidFill>
                  <a:schemeClr val="accent2">
                    <a:lumMod val="50000"/>
                  </a:schemeClr>
                </a:solidFill>
              </a:rPr>
              <a:t>Алексеева Диана Геннадьевна – </a:t>
            </a:r>
            <a:r>
              <a:rPr lang="ru-RU" sz="2000" dirty="0">
                <a:solidFill>
                  <a:schemeClr val="accent2">
                    <a:lumMod val="50000"/>
                  </a:schemeClr>
                </a:solidFill>
              </a:rPr>
              <a:t>Доктор юридических наук, профессор кафедры банковского права Университета имени </a:t>
            </a:r>
            <a:r>
              <a:rPr lang="ru-RU" sz="2000" dirty="0" err="1">
                <a:solidFill>
                  <a:schemeClr val="accent2">
                    <a:lumMod val="50000"/>
                  </a:schemeClr>
                </a:solidFill>
              </a:rPr>
              <a:t>О.Е.Кутафина</a:t>
            </a:r>
            <a:r>
              <a:rPr lang="ru-RU" sz="2000" dirty="0">
                <a:solidFill>
                  <a:schemeClr val="accent2">
                    <a:lumMod val="50000"/>
                  </a:schemeClr>
                </a:solidFill>
              </a:rPr>
              <a:t> (МГЮА), эксперт в области банковского права, внутреннего контроля и ПОД/ФТ, член Рабочей группы Банка России по партнерскому банкингу, член Экспертного совета Государственной Думы РФ по партнерской экономике, член Ассоциации юристов России</a:t>
            </a:r>
          </a:p>
          <a:p>
            <a:endParaRPr lang="ru-RU" sz="2000" dirty="0"/>
          </a:p>
        </p:txBody>
      </p:sp>
    </p:spTree>
    <p:extLst>
      <p:ext uri="{BB962C8B-B14F-4D97-AF65-F5344CB8AC3E}">
        <p14:creationId xmlns:p14="http://schemas.microsoft.com/office/powerpoint/2010/main" val="2513736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936104"/>
          </a:xfrm>
        </p:spPr>
        <p:txBody>
          <a:bodyPr>
            <a:normAutofit/>
          </a:bodyPr>
          <a:lstStyle/>
          <a:p>
            <a:pPr algn="ctr"/>
            <a:r>
              <a:rPr lang="ru-RU" sz="1600" b="1" dirty="0" smtClean="0">
                <a:latin typeface="Bookman Old Style" pitchFamily="18" charset="0"/>
              </a:rPr>
              <a:t>ИНСТРУКЦИЯ от 30 мая 2014 г. N 153-И ОБ ОТКРЫТИИ И ЗАКРЫТИИ БАНКОВСКИХ СЧЕТОВ, СЧЕТОВ ПО ВКЛАДАМ (ДЕПОЗИТАМ), ДЕПОЗИТНЫХ СЧЕТОВ (п. 1.2.) </a:t>
            </a:r>
            <a:endParaRPr lang="ru-RU" sz="1600" b="1" dirty="0">
              <a:latin typeface="Bookman Old Style" pitchFamily="18" charset="0"/>
            </a:endParaRPr>
          </a:p>
        </p:txBody>
      </p:sp>
      <p:sp>
        <p:nvSpPr>
          <p:cNvPr id="3" name="Содержимое 2"/>
          <p:cNvSpPr>
            <a:spLocks noGrp="1"/>
          </p:cNvSpPr>
          <p:nvPr>
            <p:ph idx="1"/>
          </p:nvPr>
        </p:nvSpPr>
        <p:spPr/>
        <p:txBody>
          <a:bodyPr>
            <a:normAutofit/>
          </a:bodyPr>
          <a:lstStyle/>
          <a:p>
            <a:pPr algn="just">
              <a:buNone/>
            </a:pPr>
            <a:r>
              <a:rPr lang="ru-RU" sz="1400" dirty="0" smtClean="0"/>
              <a:t>	</a:t>
            </a:r>
            <a:r>
              <a:rPr lang="ru-RU" sz="1400" b="1" dirty="0" smtClean="0"/>
              <a:t>Основанием открытия счета является заключение договора счета соответствующего вида и представление до открытия счета всех документов и сведений, определенных законодательством Российской Федерации, при условии, что в целях исполнения Закона</a:t>
            </a:r>
            <a:r>
              <a:rPr lang="ru-RU" sz="1400" dirty="0" smtClean="0"/>
              <a:t>:</a:t>
            </a:r>
            <a:endParaRPr lang="ru-RU" sz="1400" dirty="0" smtClean="0">
              <a:hlinkClick r:id="rId2"/>
            </a:endParaRPr>
          </a:p>
          <a:p>
            <a:r>
              <a:rPr lang="ru-RU" sz="1400" dirty="0" smtClean="0"/>
              <a:t>проведена идентификация клиента, его представителя, </a:t>
            </a:r>
            <a:r>
              <a:rPr lang="ru-RU" sz="1400" dirty="0" err="1" smtClean="0"/>
              <a:t>выгодоприобретателя</a:t>
            </a:r>
            <a:r>
              <a:rPr lang="ru-RU" sz="1400" dirty="0" smtClean="0"/>
              <a:t>;</a:t>
            </a:r>
          </a:p>
          <a:p>
            <a:r>
              <a:rPr lang="ru-RU" sz="1400" dirty="0" smtClean="0"/>
              <a:t>приняты обоснованные и доступные в сложившихся обстоятельствах меры по идентификации </a:t>
            </a:r>
            <a:r>
              <a:rPr lang="ru-RU" sz="1400" dirty="0" err="1" smtClean="0"/>
              <a:t>бенефициарных</a:t>
            </a:r>
            <a:r>
              <a:rPr lang="ru-RU" sz="1400" dirty="0" smtClean="0"/>
              <a:t> владельцев ( за исключением случаев, когда их идентификация не проводится</a:t>
            </a:r>
          </a:p>
          <a:p>
            <a:pPr>
              <a:buNone/>
            </a:pPr>
            <a:endParaRPr lang="ru-RU" sz="1400" dirty="0" smtClean="0"/>
          </a:p>
          <a:p>
            <a:r>
              <a:rPr lang="ru-RU" sz="1400" dirty="0" smtClean="0"/>
              <a:t>Кредитная организация на основании п. 5 ст. 7 Закона </a:t>
            </a:r>
            <a:r>
              <a:rPr lang="ru-RU" sz="1400" b="1" dirty="0" smtClean="0"/>
              <a:t>отказывает клиенту в заключении договора банковского счета, вклада (депозита), депозитного счета</a:t>
            </a:r>
            <a:r>
              <a:rPr lang="ru-RU" sz="1400" dirty="0" smtClean="0"/>
              <a:t>, если не представлены документы, необходимые для идентификации клиента и представителя клиента.  </a:t>
            </a:r>
            <a:endParaRPr lang="ru-RU" sz="1400" dirty="0" smtClean="0">
              <a:hlinkClick r:id="rId3"/>
            </a:endParaRPr>
          </a:p>
          <a:p>
            <a:endParaRPr lang="ru-RU" sz="1400" dirty="0" smtClean="0">
              <a:hlinkClick r:id="rId3"/>
            </a:endParaRPr>
          </a:p>
          <a:p>
            <a:pPr algn="just"/>
            <a:r>
              <a:rPr lang="ru-RU" sz="1400" dirty="0" smtClean="0"/>
              <a:t>В соответствии с </a:t>
            </a:r>
            <a:r>
              <a:rPr lang="ru-RU" sz="1400" dirty="0" err="1" smtClean="0"/>
              <a:t>абз</a:t>
            </a:r>
            <a:r>
              <a:rPr lang="ru-RU" sz="1400" dirty="0" smtClean="0"/>
              <a:t>. 2 п. 5.2 ст. 7 Закона при наличии подозрений о том, что целью открытия счета является совершение операций в целях ОД/ФТ кредитная организация в соответствии с ПВК рассматривает вопрос о </a:t>
            </a:r>
            <a:r>
              <a:rPr lang="ru-RU" sz="1400" b="1" dirty="0" smtClean="0"/>
              <a:t>наличии оснований для отказа в заключении договора счета соответствующего вида.</a:t>
            </a:r>
          </a:p>
          <a:p>
            <a:pPr algn="just">
              <a:buNone/>
            </a:pPr>
            <a:endParaRPr lang="ru-RU" sz="1400" dirty="0">
              <a:latin typeface="Bookman Old Style"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1370416"/>
          </a:xfrm>
        </p:spPr>
        <p:txBody>
          <a:bodyPr>
            <a:normAutofit/>
          </a:bodyPr>
          <a:lstStyle/>
          <a:p>
            <a:pPr algn="ctr"/>
            <a:r>
              <a:rPr lang="ru-RU" sz="1400" b="1" dirty="0" smtClean="0">
                <a:latin typeface="Bookman Old Style" pitchFamily="18" charset="0"/>
              </a:rPr>
              <a:t>ЦЕНТРАЛЬНЫЙ БАНК РОССИЙСКОЙ ФЕДЕРАЦИИ 15 октября 2015 г. N 499-П ПОЛОЖЕНИЕ ОБ ИДЕНТИФИКАЦИИ КРЕДИТНЫМИ ОРГАНИЗАЦИЯМИ КЛИЕНТОВ, ПРЕДСТАВИТЕЛЕЙ КЛИЕНТА, ВЫГОДОПРИОБРЕТАТЕЛЕЙ И БЕНЕФИЦИАРНЫХ ВЛАДЕЛЬЦЕВ В ЦЕЛЯХ ПРОТИВОДЕЙСТВИЯ ЛЕГАЛИЗАЦИИ (ОТМЫВАНИЮ) ДОХОДОВ, ПОЛУЧЕННЫХ ПРЕСТУПНЫМ ПУТЕМ, И ФИНАНСИРОВАНИЮ ТЕРРОРИЗМА </a:t>
            </a:r>
            <a:endParaRPr lang="ru-RU" sz="1400" b="1" dirty="0">
              <a:latin typeface="Bookman Old Style" pitchFamily="18" charset="0"/>
            </a:endParaRPr>
          </a:p>
        </p:txBody>
      </p:sp>
      <p:sp>
        <p:nvSpPr>
          <p:cNvPr id="3" name="Содержимое 2"/>
          <p:cNvSpPr>
            <a:spLocks noGrp="1"/>
          </p:cNvSpPr>
          <p:nvPr>
            <p:ph idx="1"/>
          </p:nvPr>
        </p:nvSpPr>
        <p:spPr/>
        <p:txBody>
          <a:bodyPr>
            <a:noAutofit/>
          </a:bodyPr>
          <a:lstStyle/>
          <a:p>
            <a:pPr algn="just"/>
            <a:r>
              <a:rPr lang="ru-RU" sz="1400" dirty="0" smtClean="0">
                <a:latin typeface="Bookman Old Style" pitchFamily="18" charset="0"/>
              </a:rPr>
              <a:t>При идентификации клиента, представителя клиента, </a:t>
            </a:r>
            <a:r>
              <a:rPr lang="ru-RU" sz="1400" dirty="0" err="1" smtClean="0">
                <a:latin typeface="Bookman Old Style" pitchFamily="18" charset="0"/>
              </a:rPr>
              <a:t>выгодоприобретателя</a:t>
            </a:r>
            <a:r>
              <a:rPr lang="ru-RU" sz="1400" dirty="0" smtClean="0">
                <a:latin typeface="Bookman Old Style" pitchFamily="18" charset="0"/>
              </a:rPr>
              <a:t>, </a:t>
            </a:r>
            <a:r>
              <a:rPr lang="ru-RU" sz="1400" dirty="0" err="1" smtClean="0">
                <a:latin typeface="Bookman Old Style" pitchFamily="18" charset="0"/>
              </a:rPr>
              <a:t>бенефициарного</a:t>
            </a:r>
            <a:r>
              <a:rPr lang="ru-RU" sz="1400" dirty="0" smtClean="0">
                <a:latin typeface="Bookman Old Style" pitchFamily="18" charset="0"/>
              </a:rPr>
              <a:t> владельца кредитной организацией самостоятельно либо с привлечением третьих лиц осуществляется сбор сведений и документов, предусмотренных приложениями к данному Положению;</a:t>
            </a:r>
            <a:endParaRPr lang="ru-RU" sz="1400" dirty="0" smtClean="0">
              <a:latin typeface="Bookman Old Style" pitchFamily="18" charset="0"/>
              <a:hlinkClick r:id="rId2"/>
            </a:endParaRPr>
          </a:p>
          <a:p>
            <a:pPr algn="just"/>
            <a:r>
              <a:rPr lang="ru-RU" sz="1400" dirty="0" smtClean="0">
                <a:latin typeface="Bookman Old Style" pitchFamily="18" charset="0"/>
              </a:rPr>
              <a:t>Кредитная  организация вправе осуществлять сбор иных сведений (документов), самостоятельно определяемых ею в ПВК в целях ПОД/ФТ. </a:t>
            </a:r>
          </a:p>
          <a:p>
            <a:pPr algn="just"/>
            <a:r>
              <a:rPr lang="ru-RU" sz="1400" dirty="0" smtClean="0">
                <a:latin typeface="Bookman Old Style" pitchFamily="18" charset="0"/>
              </a:rPr>
              <a:t>Кредитная организация также вправе использовать иные источники информации, доступные кредитной организации на законных основаниях.</a:t>
            </a:r>
          </a:p>
          <a:p>
            <a:pPr algn="just"/>
            <a:r>
              <a:rPr lang="ru-RU" sz="1400" dirty="0" smtClean="0">
                <a:latin typeface="Bookman Old Style" pitchFamily="18" charset="0"/>
              </a:rPr>
              <a:t>Кредитная организация самостоятельно определяет в ПВК в целях ПОД/ФТ требования к документам клиента, период деятельности которого не превышает трех месяцев со дня его регистрации (инкорпорации) и не позволяет представить в кредитную организацию полный комплект сведений (документов), указанные в приложениях к Положению; </a:t>
            </a:r>
            <a:endParaRPr lang="ru-RU" sz="1400" dirty="0" smtClean="0">
              <a:latin typeface="Bookman Old Style" pitchFamily="18" charset="0"/>
              <a:hlinkClick r:id="rId3"/>
            </a:endParaRPr>
          </a:p>
          <a:p>
            <a:pPr algn="just"/>
            <a:r>
              <a:rPr lang="ru-RU" sz="1400" dirty="0" smtClean="0">
                <a:latin typeface="Bookman Old Style" pitchFamily="18" charset="0"/>
              </a:rPr>
              <a:t>Сведения о клиенте, представителе клиента, </a:t>
            </a:r>
            <a:r>
              <a:rPr lang="ru-RU" sz="1400" dirty="0" err="1" smtClean="0">
                <a:latin typeface="Bookman Old Style" pitchFamily="18" charset="0"/>
              </a:rPr>
              <a:t>выгодоприобретателе</a:t>
            </a:r>
            <a:r>
              <a:rPr lang="ru-RU" sz="1400" dirty="0" smtClean="0">
                <a:latin typeface="Bookman Old Style" pitchFamily="18" charset="0"/>
              </a:rPr>
              <a:t>, </a:t>
            </a:r>
            <a:r>
              <a:rPr lang="ru-RU" sz="1400" dirty="0" err="1" smtClean="0">
                <a:latin typeface="Bookman Old Style" pitchFamily="18" charset="0"/>
              </a:rPr>
              <a:t>бенефициарном</a:t>
            </a:r>
            <a:r>
              <a:rPr lang="ru-RU" sz="1400" dirty="0" smtClean="0">
                <a:latin typeface="Bookman Old Style" pitchFamily="18" charset="0"/>
              </a:rPr>
              <a:t> владельце, приведенные в приложении к данному Положению, фиксируются кредитной организацией в Анкете (досье) клиента, представляющей собой отдельный документ или комплект документов, оформленный на бумажном или электронном носителе. </a:t>
            </a:r>
            <a:endParaRPr lang="ru-RU" sz="1400" dirty="0">
              <a:latin typeface="Bookman Old Style"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1368152"/>
          </a:xfrm>
        </p:spPr>
        <p:txBody>
          <a:bodyPr>
            <a:normAutofit/>
          </a:bodyPr>
          <a:lstStyle/>
          <a:p>
            <a:pPr algn="ctr"/>
            <a:r>
              <a:rPr lang="ru-RU" sz="1400" b="1" dirty="0" smtClean="0">
                <a:latin typeface="Bookman Old Style" pitchFamily="18" charset="0"/>
              </a:rPr>
              <a:t>ЦЕНТРАЛЬНЫЙ БАНК РОССИЙСКОЙ ФЕДЕРАЦИИ 2 марта 2012 г. N 375-П ПОЛОЖЕНИЕ О ТРЕБОВАНИЯХ К ПРАВИЛАМ ВНУТРЕННЕГО КОНТРОЛЯ КРЕДИТНОЙ ОРГАНИЗАЦИИ В ЦЕЛЯХ ПРОТИВОДЕЙСТВИЯ ЛЕГАЛИЗАЦИИ (ОТМЫВАНИЮ) ДОХОДОВ, ПОЛУЧЕННЫХ ПРЕСТУПНЫМ ПУТЕМ, И ФИНАНСИРОВАНИЮ ТЕРРОРИЗМА </a:t>
            </a:r>
            <a:endParaRPr lang="ru-RU" sz="1400" b="1" dirty="0">
              <a:latin typeface="Bookman Old Style" pitchFamily="18" charset="0"/>
            </a:endParaRPr>
          </a:p>
        </p:txBody>
      </p:sp>
      <p:sp>
        <p:nvSpPr>
          <p:cNvPr id="3" name="Содержимое 2"/>
          <p:cNvSpPr>
            <a:spLocks noGrp="1"/>
          </p:cNvSpPr>
          <p:nvPr>
            <p:ph idx="1"/>
          </p:nvPr>
        </p:nvSpPr>
        <p:spPr>
          <a:xfrm>
            <a:off x="457200" y="1772816"/>
            <a:ext cx="8229600" cy="4551784"/>
          </a:xfrm>
        </p:spPr>
        <p:txBody>
          <a:bodyPr>
            <a:normAutofit/>
          </a:bodyPr>
          <a:lstStyle/>
          <a:p>
            <a:pPr algn="just">
              <a:buNone/>
            </a:pPr>
            <a:r>
              <a:rPr lang="ru-RU" sz="1300" dirty="0" smtClean="0">
                <a:latin typeface="Bookman Old Style" pitchFamily="18" charset="0"/>
              </a:rPr>
              <a:t>	</a:t>
            </a:r>
            <a:r>
              <a:rPr lang="ru-RU" sz="1300" b="1" dirty="0" smtClean="0">
                <a:latin typeface="Bookman Old Style" pitchFamily="18" charset="0"/>
              </a:rPr>
              <a:t>ПВК по ПОД/ФТ разрабатываются в целях: </a:t>
            </a:r>
            <a:r>
              <a:rPr lang="ru-RU" sz="1300" dirty="0" smtClean="0">
                <a:latin typeface="Bookman Old Style" pitchFamily="18" charset="0"/>
              </a:rPr>
              <a:t>обеспечения выполнения требований законодательства о ПОД/ФТ, поддержания эффективности системы внутреннего контроля на уровне, достаточном для управления риском ОД/ФТ; исключения вовлечения кредитной организации в осуществление ОД/ФТ.</a:t>
            </a:r>
          </a:p>
          <a:p>
            <a:pPr algn="just"/>
            <a:r>
              <a:rPr lang="ru-RU" sz="1300" dirty="0" smtClean="0">
                <a:latin typeface="Bookman Old Style" pitchFamily="18" charset="0"/>
              </a:rPr>
              <a:t>ПВК по ПОД/ФТ являются </a:t>
            </a:r>
            <a:r>
              <a:rPr lang="ru-RU" sz="1300" b="1" dirty="0" smtClean="0">
                <a:latin typeface="Bookman Old Style" pitchFamily="18" charset="0"/>
              </a:rPr>
              <a:t>комплексным документом или комплектом документов</a:t>
            </a:r>
            <a:r>
              <a:rPr lang="ru-RU" sz="1300" dirty="0" smtClean="0">
                <a:latin typeface="Bookman Old Style" pitchFamily="18" charset="0"/>
              </a:rPr>
              <a:t>, содержащим описание совокупности принимаемых банком  мер и предпринимаемых процедур, определенных программами осуществления ВК в целях ПОД/ФТ.</a:t>
            </a:r>
          </a:p>
          <a:p>
            <a:pPr algn="just">
              <a:buNone/>
            </a:pPr>
            <a:r>
              <a:rPr lang="ru-RU" sz="1300" dirty="0" smtClean="0">
                <a:latin typeface="Bookman Old Style" pitchFamily="18" charset="0"/>
              </a:rPr>
              <a:t>	</a:t>
            </a:r>
            <a:r>
              <a:rPr lang="ru-RU" sz="1300" b="1" dirty="0" smtClean="0">
                <a:latin typeface="Bookman Old Style" pitchFamily="18" charset="0"/>
              </a:rPr>
              <a:t>В ПВК по ПОД/ФТ включаются следующие программы:</a:t>
            </a:r>
          </a:p>
          <a:p>
            <a:pPr algn="just"/>
            <a:r>
              <a:rPr lang="ru-RU" sz="1300" dirty="0" smtClean="0">
                <a:latin typeface="Bookman Old Style" pitchFamily="18" charset="0"/>
              </a:rPr>
              <a:t>идентификации клиента, представителя клиента, </a:t>
            </a:r>
            <a:r>
              <a:rPr lang="ru-RU" sz="1300" dirty="0" err="1" smtClean="0">
                <a:latin typeface="Bookman Old Style" pitchFamily="18" charset="0"/>
              </a:rPr>
              <a:t>выгодоприобретателя</a:t>
            </a:r>
            <a:r>
              <a:rPr lang="ru-RU" sz="1300" dirty="0" smtClean="0">
                <a:latin typeface="Bookman Old Style" pitchFamily="18" charset="0"/>
              </a:rPr>
              <a:t>, </a:t>
            </a:r>
            <a:r>
              <a:rPr lang="ru-RU" sz="1300" dirty="0" err="1" smtClean="0">
                <a:latin typeface="Bookman Old Style" pitchFamily="18" charset="0"/>
              </a:rPr>
              <a:t>бенефициарного</a:t>
            </a:r>
            <a:r>
              <a:rPr lang="ru-RU" sz="1300" dirty="0" smtClean="0">
                <a:latin typeface="Bookman Old Style" pitchFamily="18" charset="0"/>
              </a:rPr>
              <a:t> владельца;</a:t>
            </a:r>
          </a:p>
          <a:p>
            <a:pPr algn="just"/>
            <a:r>
              <a:rPr lang="ru-RU" sz="1300" dirty="0" smtClean="0">
                <a:latin typeface="Bookman Old Style" pitchFamily="18" charset="0"/>
              </a:rPr>
              <a:t>управления риском ОД/ФТ;</a:t>
            </a:r>
          </a:p>
          <a:p>
            <a:pPr algn="just"/>
            <a:r>
              <a:rPr lang="ru-RU" sz="1300" dirty="0" smtClean="0">
                <a:latin typeface="Bookman Old Style" pitchFamily="18" charset="0"/>
              </a:rPr>
              <a:t>выявления в деятельности клиентов операций, подлежащих обязательному контролю, и операций, в отношении которых возникают подозрения, что они осуществляются в целях ОД/ФТ;</a:t>
            </a:r>
          </a:p>
          <a:p>
            <a:pPr algn="just"/>
            <a:r>
              <a:rPr lang="ru-RU" sz="1300" dirty="0" smtClean="0">
                <a:latin typeface="Bookman Old Style" pitchFamily="18" charset="0"/>
              </a:rPr>
              <a:t>организации работы по отказу от заключения ДБС(В), отказу в выполнении распоряжения клиента о совершении операции и по расторжению ДБС(В) в соответствии с Законом;</a:t>
            </a:r>
            <a:endParaRPr lang="ru-RU" sz="1300" dirty="0" smtClean="0">
              <a:latin typeface="Bookman Old Style" pitchFamily="18" charset="0"/>
              <a:hlinkClick r:id="rId2"/>
            </a:endParaRPr>
          </a:p>
          <a:p>
            <a:pPr algn="just"/>
            <a:r>
              <a:rPr lang="ru-RU" sz="1300" dirty="0" smtClean="0">
                <a:latin typeface="Bookman Old Style" pitchFamily="18" charset="0"/>
              </a:rPr>
              <a:t>организации работы с представленными клиентом документами и (или) сведениями об отсутствии оснований для принятия решения об отказе в выполнении распоряжения о совершении операции или об отказе от заключения договора банковского счета (вклада), запросами и решениями межведомственной комиссии, созданной при Банке России.</a:t>
            </a:r>
            <a:endParaRPr lang="ru-RU" sz="1300" dirty="0">
              <a:latin typeface="Bookman Old Style"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648072"/>
          </a:xfrm>
        </p:spPr>
        <p:txBody>
          <a:bodyPr>
            <a:normAutofit/>
          </a:bodyPr>
          <a:lstStyle/>
          <a:p>
            <a:pPr algn="ctr"/>
            <a:r>
              <a:rPr lang="ru-RU" sz="1600" b="1" dirty="0" smtClean="0">
                <a:latin typeface="Bookman Old Style" pitchFamily="18" charset="0"/>
              </a:rPr>
              <a:t>Положение Банка России № 375-П:</a:t>
            </a:r>
            <a:endParaRPr lang="ru-RU" sz="1600" b="1" dirty="0">
              <a:latin typeface="Bookman Old Style" pitchFamily="18" charset="0"/>
            </a:endParaRPr>
          </a:p>
        </p:txBody>
      </p:sp>
      <p:sp>
        <p:nvSpPr>
          <p:cNvPr id="3" name="Содержимое 2"/>
          <p:cNvSpPr>
            <a:spLocks noGrp="1"/>
          </p:cNvSpPr>
          <p:nvPr>
            <p:ph idx="1"/>
          </p:nvPr>
        </p:nvSpPr>
        <p:spPr>
          <a:xfrm>
            <a:off x="457200" y="1484784"/>
            <a:ext cx="8229600" cy="4839816"/>
          </a:xfrm>
        </p:spPr>
        <p:txBody>
          <a:bodyPr>
            <a:normAutofit/>
          </a:bodyPr>
          <a:lstStyle/>
          <a:p>
            <a:pPr algn="just">
              <a:buNone/>
            </a:pPr>
            <a:r>
              <a:rPr lang="ru-RU" sz="1400" b="1" dirty="0" smtClean="0">
                <a:latin typeface="Bookman Old Style" pitchFamily="18" charset="0"/>
              </a:rPr>
              <a:t>	В программу организации в кредитной организации работы по отказу от заключения договора банковского счета (вклада), отказу в выполнении распоряжения клиента о совершении операции и по расторжению договора банковского счета (вклада) включаются:</a:t>
            </a:r>
          </a:p>
          <a:p>
            <a:pPr algn="just"/>
            <a:r>
              <a:rPr lang="ru-RU" sz="1400" dirty="0" smtClean="0">
                <a:latin typeface="Bookman Old Style" pitchFamily="18" charset="0"/>
              </a:rPr>
              <a:t>основания для отказа от заключения договора банковского счета (вклада)</a:t>
            </a:r>
          </a:p>
          <a:p>
            <a:pPr algn="just"/>
            <a:r>
              <a:rPr lang="ru-RU" sz="1400" dirty="0" smtClean="0">
                <a:latin typeface="Bookman Old Style" pitchFamily="18" charset="0"/>
              </a:rPr>
              <a:t>оснований для отказа в выполнении распоряжения клиента о совершении операции и расторжения договора банковского счета (вклада) в соответствии с  Законом, установленные кредитной организацией в соответствии с требованиями законодательством РФ о ПОД/ФТ; </a:t>
            </a:r>
            <a:endParaRPr lang="ru-RU" sz="1400" dirty="0" smtClean="0">
              <a:latin typeface="Bookman Old Style" pitchFamily="18" charset="0"/>
              <a:hlinkClick r:id="rId2"/>
            </a:endParaRPr>
          </a:p>
          <a:p>
            <a:pPr algn="just">
              <a:buNone/>
            </a:pPr>
            <a:r>
              <a:rPr lang="ru-RU" sz="1400" dirty="0" smtClean="0">
                <a:latin typeface="Bookman Old Style" pitchFamily="18" charset="0"/>
              </a:rPr>
              <a:t>	</a:t>
            </a:r>
          </a:p>
          <a:p>
            <a:pPr algn="just">
              <a:buNone/>
            </a:pPr>
            <a:r>
              <a:rPr lang="ru-RU" sz="1400" dirty="0" smtClean="0">
                <a:latin typeface="Bookman Old Style" pitchFamily="18" charset="0"/>
              </a:rPr>
              <a:t>	Указанные основания должны быть ориентированы на исключение вовлечения кредитной организации в осуществление сделок, содержащих признаки, указанные в приложении к  Положению № 375-П. </a:t>
            </a:r>
          </a:p>
          <a:p>
            <a:pPr algn="just">
              <a:buNone/>
            </a:pPr>
            <a:endParaRPr lang="ru-RU" sz="1400" dirty="0" smtClean="0">
              <a:latin typeface="Bookman Old Style" pitchFamily="18" charset="0"/>
            </a:endParaRPr>
          </a:p>
          <a:p>
            <a:pPr algn="just">
              <a:buNone/>
            </a:pPr>
            <a:r>
              <a:rPr lang="ru-RU" sz="1400" dirty="0" smtClean="0">
                <a:latin typeface="Bookman Old Style" pitchFamily="18" charset="0"/>
              </a:rPr>
              <a:t>	Кредитная организация также вправе использовать иные признаки, указывающие на необычный характер сделки, установленные кредитной организацией самостоятельно с целью снижения риска вовлечения кредитной организации в осуществление легализации (отмывания) доходов, полученных преступных путем, и финансирование терроризма.</a:t>
            </a:r>
            <a:endParaRPr lang="ru-RU" sz="1400" dirty="0">
              <a:latin typeface="Bookman Old Style"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576064"/>
          </a:xfrm>
        </p:spPr>
        <p:txBody>
          <a:bodyPr>
            <a:normAutofit/>
          </a:bodyPr>
          <a:lstStyle/>
          <a:p>
            <a:pPr algn="ctr"/>
            <a:r>
              <a:rPr lang="ru-RU" sz="1600" b="1" dirty="0" smtClean="0">
                <a:latin typeface="Bookman Old Style" pitchFamily="18" charset="0"/>
              </a:rPr>
              <a:t>Положение Банка России № 375-П:</a:t>
            </a:r>
            <a:endParaRPr lang="ru-RU" sz="1600" b="1" dirty="0">
              <a:latin typeface="Bookman Old Style" pitchFamily="18" charset="0"/>
            </a:endParaRPr>
          </a:p>
        </p:txBody>
      </p:sp>
      <p:sp>
        <p:nvSpPr>
          <p:cNvPr id="3" name="Содержимое 2"/>
          <p:cNvSpPr>
            <a:spLocks noGrp="1"/>
          </p:cNvSpPr>
          <p:nvPr>
            <p:ph idx="1"/>
          </p:nvPr>
        </p:nvSpPr>
        <p:spPr>
          <a:xfrm>
            <a:off x="457200" y="1412776"/>
            <a:ext cx="8229600" cy="4911824"/>
          </a:xfrm>
        </p:spPr>
        <p:txBody>
          <a:bodyPr>
            <a:normAutofit/>
          </a:bodyPr>
          <a:lstStyle/>
          <a:p>
            <a:pPr algn="ctr">
              <a:buNone/>
            </a:pPr>
            <a:r>
              <a:rPr lang="ru-RU" sz="1400" dirty="0" smtClean="0">
                <a:latin typeface="Bookman Old Style" pitchFamily="18" charset="0"/>
              </a:rPr>
              <a:t>	</a:t>
            </a:r>
            <a:r>
              <a:rPr lang="ru-RU" sz="1400" b="1" dirty="0" smtClean="0">
                <a:latin typeface="Bookman Old Style" pitchFamily="18" charset="0"/>
              </a:rPr>
              <a:t>Факторами по отдельности или по совокупности, влияющими на принятие банком решения об отказе от заключения ДБС(В) могут являться:</a:t>
            </a:r>
            <a:endParaRPr lang="ru-RU" sz="1400" b="1" dirty="0" smtClean="0">
              <a:latin typeface="Bookman Old Style" pitchFamily="18" charset="0"/>
              <a:hlinkClick r:id="rId2"/>
            </a:endParaRPr>
          </a:p>
          <a:p>
            <a:pPr algn="just"/>
            <a:r>
              <a:rPr lang="ru-RU" sz="1400" dirty="0" smtClean="0">
                <a:latin typeface="Bookman Old Style" pitchFamily="18" charset="0"/>
              </a:rPr>
              <a:t>а) юридическое лицо имеет размер уставного капитала равный или незначительно превышающий минимальный размер уставного капитала, установленный законом;</a:t>
            </a:r>
          </a:p>
          <a:p>
            <a:pPr algn="just"/>
            <a:r>
              <a:rPr lang="ru-RU" sz="1400" dirty="0" smtClean="0">
                <a:latin typeface="Bookman Old Style" pitchFamily="18" charset="0"/>
              </a:rPr>
              <a:t>б) с даты регистрации юридического лица прошло менее шести месяцев, при этом клиент указал в качестве целей деятельности сделки, связанных с проведением операций с денежными средствами в наличной форме и (или) международных расчетов, содержащих признаки, указанные в приложении к Положению № 375-П; </a:t>
            </a:r>
            <a:endParaRPr lang="ru-RU" sz="1400" dirty="0" smtClean="0">
              <a:latin typeface="Bookman Old Style" pitchFamily="18" charset="0"/>
              <a:hlinkClick r:id=""/>
            </a:endParaRPr>
          </a:p>
          <a:p>
            <a:pPr algn="just"/>
            <a:r>
              <a:rPr lang="ru-RU" sz="1400" dirty="0" smtClean="0">
                <a:latin typeface="Bookman Old Style" pitchFamily="18" charset="0"/>
              </a:rPr>
              <a:t>в) </a:t>
            </a:r>
            <a:r>
              <a:rPr lang="ru-RU" sz="1400" dirty="0" err="1" smtClean="0">
                <a:latin typeface="Bookman Old Style" pitchFamily="18" charset="0"/>
              </a:rPr>
              <a:t>в</a:t>
            </a:r>
            <a:r>
              <a:rPr lang="ru-RU" sz="1400" dirty="0" smtClean="0">
                <a:latin typeface="Bookman Old Style" pitchFamily="18" charset="0"/>
              </a:rPr>
              <a:t> качестве адреса (места нахождения) постоянно действующего исполнительного органа юридического лица указан адрес «массовой регистрации» ;</a:t>
            </a:r>
          </a:p>
          <a:p>
            <a:pPr algn="just"/>
            <a:r>
              <a:rPr lang="ru-RU" sz="1400" dirty="0" smtClean="0">
                <a:latin typeface="Bookman Old Style" pitchFamily="18" charset="0"/>
              </a:rPr>
              <a:t>г) отсутствие по адресу юридического лица, указанному в едином государственном реестре юридических лиц, органа или представителя юридического лица;</a:t>
            </a:r>
          </a:p>
          <a:p>
            <a:pPr algn="just"/>
            <a:r>
              <a:rPr lang="ru-RU" sz="1400" dirty="0" err="1" smtClean="0">
                <a:latin typeface="Bookman Old Style" pitchFamily="18" charset="0"/>
              </a:rPr>
              <a:t>д</a:t>
            </a:r>
            <a:r>
              <a:rPr lang="ru-RU" sz="1400" dirty="0" smtClean="0">
                <a:latin typeface="Bookman Old Style" pitchFamily="18" charset="0"/>
              </a:rPr>
              <a:t>) одно и то же физическое лицо является учредителем (участником) юридического лица, его руководителем и (или) осуществляет ведение бухгалтерского учета такого юридического лица……….(…);</a:t>
            </a:r>
          </a:p>
          <a:p>
            <a:pPr algn="just"/>
            <a:r>
              <a:rPr lang="ru-RU" sz="1400" dirty="0" smtClean="0">
                <a:latin typeface="Bookman Old Style" pitchFamily="18" charset="0"/>
              </a:rPr>
              <a:t>к) иные факторы, самостоятельно определяемые кредитной организацией.</a:t>
            </a:r>
          </a:p>
          <a:p>
            <a:pPr algn="just"/>
            <a:r>
              <a:rPr lang="ru-RU" sz="1400" dirty="0" smtClean="0">
                <a:latin typeface="Bookman Old Style" pitchFamily="18" charset="0"/>
              </a:rPr>
              <a:t>Приложение к Положению № 375-П определяет перечень признаков (классификатор), указывающих на необычный характер сделки</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584176"/>
          </a:xfrm>
        </p:spPr>
        <p:txBody>
          <a:bodyPr>
            <a:normAutofit/>
          </a:bodyPr>
          <a:lstStyle/>
          <a:p>
            <a:pPr algn="ctr"/>
            <a:r>
              <a:rPr lang="ru-RU" sz="1600" b="1" dirty="0" smtClean="0">
                <a:latin typeface="Bookman Old Style" pitchFamily="18" charset="0"/>
                <a:cs typeface="Times New Roman" pitchFamily="18" charset="0"/>
              </a:rPr>
              <a:t>Информационное письмо Банка России от 15.06.2017 N ИН-014-12/29 "Об учете информации о случаях отказа от проведения операций, от заключения договора банковского счета (вклада), о случаях расторжения договора банковского счета (вклада) с клиентом, доведенной Банком России до поднадзорных организаций, при определении степени (уровня) риска клиента":</a:t>
            </a:r>
            <a:endParaRPr lang="ru-RU" sz="1600" dirty="0">
              <a:latin typeface="Bookman Old Style" pitchFamily="18" charset="0"/>
            </a:endParaRPr>
          </a:p>
        </p:txBody>
      </p:sp>
      <p:sp>
        <p:nvSpPr>
          <p:cNvPr id="3" name="Содержимое 2"/>
          <p:cNvSpPr>
            <a:spLocks noGrp="1"/>
          </p:cNvSpPr>
          <p:nvPr>
            <p:ph idx="1"/>
          </p:nvPr>
        </p:nvSpPr>
        <p:spPr>
          <a:xfrm>
            <a:off x="457200" y="2708920"/>
            <a:ext cx="8229600" cy="3615680"/>
          </a:xfrm>
        </p:spPr>
        <p:txBody>
          <a:bodyPr>
            <a:normAutofit/>
          </a:bodyPr>
          <a:lstStyle/>
          <a:p>
            <a:pPr algn="just">
              <a:buNone/>
            </a:pPr>
            <a:endParaRPr lang="ru-RU" sz="1700" dirty="0" smtClean="0">
              <a:latin typeface="Bookman Old Style" pitchFamily="18" charset="0"/>
              <a:cs typeface="Times New Roman" pitchFamily="18" charset="0"/>
            </a:endParaRPr>
          </a:p>
          <a:p>
            <a:pPr algn="just"/>
            <a:r>
              <a:rPr lang="ru-RU" sz="1700" dirty="0" smtClean="0">
                <a:latin typeface="Bookman Old Style" pitchFamily="18" charset="0"/>
                <a:cs typeface="Times New Roman" pitchFamily="18" charset="0"/>
              </a:rPr>
              <a:t>Информация об отказах </a:t>
            </a:r>
            <a:r>
              <a:rPr lang="ru-RU" sz="1700" b="1" dirty="0" smtClean="0">
                <a:latin typeface="Bookman Old Style" pitchFamily="18" charset="0"/>
                <a:cs typeface="Times New Roman" pitchFamily="18" charset="0"/>
              </a:rPr>
              <a:t>не является самостоятельным основанием </a:t>
            </a:r>
            <a:r>
              <a:rPr lang="ru-RU" sz="1700" dirty="0" smtClean="0">
                <a:latin typeface="Bookman Old Style" pitchFamily="18" charset="0"/>
                <a:cs typeface="Times New Roman" pitchFamily="18" charset="0"/>
              </a:rPr>
              <a:t>для принятия решения об отказе в выполнении распоряжения клиента о совершении операции либо об отказе от заключения ДБС(В) либо о расторжении ДБС(В) с клиентом.</a:t>
            </a:r>
          </a:p>
          <a:p>
            <a:pPr algn="just"/>
            <a:r>
              <a:rPr lang="ru-RU" sz="1700" dirty="0" smtClean="0">
                <a:latin typeface="Bookman Old Style" pitchFamily="18" charset="0"/>
                <a:cs typeface="Times New Roman" pitchFamily="18" charset="0"/>
              </a:rPr>
              <a:t>Данная информация </a:t>
            </a:r>
            <a:r>
              <a:rPr lang="ru-RU" sz="1700" b="1" dirty="0" smtClean="0">
                <a:latin typeface="Bookman Old Style" pitchFamily="18" charset="0"/>
                <a:cs typeface="Times New Roman" pitchFamily="18" charset="0"/>
              </a:rPr>
              <a:t>учитывается при оценке степени (уровня) риска </a:t>
            </a:r>
            <a:r>
              <a:rPr lang="ru-RU" sz="1700" dirty="0" smtClean="0">
                <a:latin typeface="Bookman Old Style" pitchFamily="18" charset="0"/>
                <a:cs typeface="Times New Roman" pitchFamily="18" charset="0"/>
              </a:rPr>
              <a:t>клиента в совокупности с иными факторами, влияющими на такую оценку в соответствии с Положением Банка России № 375-П</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720080"/>
          </a:xfrm>
        </p:spPr>
        <p:txBody>
          <a:bodyPr>
            <a:normAutofit/>
          </a:bodyPr>
          <a:lstStyle/>
          <a:p>
            <a:pPr algn="ctr"/>
            <a:r>
              <a:rPr lang="ru-RU" sz="1600" b="1" dirty="0" smtClean="0">
                <a:latin typeface="Bookman Old Style" pitchFamily="18" charset="0"/>
              </a:rPr>
              <a:t>Банк России рекомендует реализовывать «отказные» полномочия в соответствующих рекомендациях: </a:t>
            </a:r>
            <a:endParaRPr lang="ru-RU" sz="1600" b="1" dirty="0">
              <a:latin typeface="Bookman Old Style" pitchFamily="18" charset="0"/>
            </a:endParaRPr>
          </a:p>
        </p:txBody>
      </p:sp>
      <p:sp>
        <p:nvSpPr>
          <p:cNvPr id="3" name="Содержимое 2"/>
          <p:cNvSpPr>
            <a:spLocks noGrp="1"/>
          </p:cNvSpPr>
          <p:nvPr>
            <p:ph idx="1"/>
          </p:nvPr>
        </p:nvSpPr>
        <p:spPr>
          <a:xfrm>
            <a:off x="457200" y="1556792"/>
            <a:ext cx="8229600" cy="4767808"/>
          </a:xfrm>
        </p:spPr>
        <p:txBody>
          <a:bodyPr>
            <a:normAutofit lnSpcReduction="10000"/>
          </a:bodyPr>
          <a:lstStyle/>
          <a:p>
            <a:pPr marL="2863850" indent="-273050"/>
            <a:r>
              <a:rPr lang="ru-RU" sz="1400" dirty="0" smtClean="0"/>
              <a:t>5-МР от 16.02.18                                   </a:t>
            </a:r>
          </a:p>
          <a:p>
            <a:pPr marL="2863850" indent="-273050"/>
            <a:r>
              <a:rPr lang="ru-RU" sz="1400" b="1" dirty="0" smtClean="0"/>
              <a:t>18-МР от 21.07.17</a:t>
            </a:r>
            <a:endParaRPr lang="ru-RU" sz="1400" dirty="0" smtClean="0"/>
          </a:p>
          <a:p>
            <a:pPr marL="2863850" indent="-273050"/>
            <a:r>
              <a:rPr lang="ru-RU" sz="1400" dirty="0" smtClean="0"/>
              <a:t>5-МР от 09.02.17</a:t>
            </a:r>
          </a:p>
          <a:p>
            <a:pPr marL="2863850" indent="-273050"/>
            <a:r>
              <a:rPr lang="ru-RU" sz="1400" dirty="0" smtClean="0"/>
              <a:t>19-МР от 21.07.17</a:t>
            </a:r>
          </a:p>
          <a:p>
            <a:pPr marL="2863850" indent="-273050"/>
            <a:r>
              <a:rPr lang="ru-RU" sz="1400" b="1" dirty="0" smtClean="0"/>
              <a:t>4-МР от 02.02.17</a:t>
            </a:r>
            <a:endParaRPr lang="ru-RU" sz="1400" dirty="0" smtClean="0"/>
          </a:p>
          <a:p>
            <a:pPr marL="2863850" indent="-273050"/>
            <a:r>
              <a:rPr lang="ru-RU" sz="1400" b="1" dirty="0" smtClean="0"/>
              <a:t>10-МР от 13.04.16</a:t>
            </a:r>
            <a:endParaRPr lang="ru-RU" sz="1400" dirty="0" smtClean="0"/>
          </a:p>
          <a:p>
            <a:pPr marL="2863850" indent="-273050"/>
            <a:r>
              <a:rPr lang="ru-RU" sz="1400" dirty="0" smtClean="0"/>
              <a:t>35-МР от 04.12.15</a:t>
            </a:r>
          </a:p>
          <a:p>
            <a:pPr marL="2863850" indent="-273050"/>
            <a:r>
              <a:rPr lang="ru-RU" sz="1400" dirty="0" smtClean="0"/>
              <a:t>16-МР от 15.07.15</a:t>
            </a:r>
          </a:p>
          <a:p>
            <a:pPr marL="2863850" indent="-273050"/>
            <a:r>
              <a:rPr lang="ru-RU" sz="1400" dirty="0" smtClean="0"/>
              <a:t>17-МР от 15.07.15</a:t>
            </a:r>
          </a:p>
          <a:p>
            <a:pPr marL="2863850" indent="-273050"/>
            <a:r>
              <a:rPr lang="ru-RU" sz="1400" dirty="0" smtClean="0"/>
              <a:t>18-МР от 15.07.15</a:t>
            </a:r>
          </a:p>
          <a:p>
            <a:pPr marL="2863850" indent="-273050"/>
            <a:r>
              <a:rPr lang="ru-RU" sz="1400" dirty="0" smtClean="0"/>
              <a:t>12-МР от 05.05.15</a:t>
            </a:r>
          </a:p>
          <a:p>
            <a:pPr marL="2863850" indent="-273050"/>
            <a:r>
              <a:rPr lang="ru-RU" sz="1400" dirty="0" smtClean="0"/>
              <a:t>10-МР от 02.04.15</a:t>
            </a:r>
          </a:p>
          <a:p>
            <a:pPr marL="2863850" indent="-273050"/>
            <a:r>
              <a:rPr lang="ru-RU" sz="1400" dirty="0" smtClean="0"/>
              <a:t>9-МР от 02.04.15</a:t>
            </a:r>
          </a:p>
          <a:p>
            <a:pPr marL="2863850" indent="-273050"/>
            <a:r>
              <a:rPr lang="ru-RU" sz="1400" b="1" dirty="0" smtClean="0"/>
              <a:t>236-Т от 31.12.14</a:t>
            </a:r>
            <a:endParaRPr lang="ru-RU" sz="1400" dirty="0" smtClean="0"/>
          </a:p>
          <a:p>
            <a:pPr marL="2863850" indent="-273050"/>
            <a:r>
              <a:rPr lang="ru-RU" sz="1400" dirty="0" smtClean="0"/>
              <a:t>137-Т от 01.11.08</a:t>
            </a:r>
          </a:p>
          <a:p>
            <a:pPr marL="2863850" indent="-273050"/>
            <a:r>
              <a:rPr lang="ru-RU" sz="1400" dirty="0" smtClean="0"/>
              <a:t>111-Т от 03.09.08</a:t>
            </a:r>
          </a:p>
          <a:p>
            <a:pPr marL="2863850" indent="-273050"/>
            <a:r>
              <a:rPr lang="ru-RU" sz="1400" dirty="0" smtClean="0"/>
              <a:t>24-Т от 13.03.08</a:t>
            </a:r>
          </a:p>
          <a:p>
            <a:pPr marL="2863850" indent="-273050"/>
            <a:r>
              <a:rPr lang="ru-RU" sz="1400" b="1" dirty="0" smtClean="0"/>
              <a:t>161-Т от 26.12.05</a:t>
            </a:r>
            <a:endParaRPr lang="ru-RU" sz="1400" dirty="0" smtClean="0"/>
          </a:p>
          <a:p>
            <a:pPr marL="2863850" indent="-273050"/>
            <a:r>
              <a:rPr lang="ru-RU" sz="1400" b="1" dirty="0" smtClean="0"/>
              <a:t>Информационное письмо от 27.07.17 № ИН-01-12/40 и проч.</a:t>
            </a:r>
            <a:endParaRPr lang="ru-RU" sz="1400" dirty="0" smtClean="0"/>
          </a:p>
          <a:p>
            <a:pPr algn="just"/>
            <a:endParaRPr lang="ru-RU" sz="1400" dirty="0">
              <a:latin typeface="Bookman Old Style"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852704"/>
          </a:xfrm>
        </p:spPr>
        <p:txBody>
          <a:bodyPr>
            <a:normAutofit/>
          </a:bodyPr>
          <a:lstStyle/>
          <a:p>
            <a:pPr algn="ctr"/>
            <a:r>
              <a:rPr lang="ru-RU" sz="2000" b="1" dirty="0" smtClean="0">
                <a:latin typeface="Bookman Old Style" pitchFamily="18" charset="0"/>
              </a:rPr>
              <a:t>ПРОБЛЕМАТИКА СОБЛЮДЕНИЯ «АНТИЛЕГАЛИЗАЦИОННОГО» ЗАКОНОДАТЕЛЬСТВА</a:t>
            </a:r>
            <a:endParaRPr lang="ru-RU" sz="2000" b="1" dirty="0">
              <a:latin typeface="Bookman Old Style" pitchFamily="18" charset="0"/>
            </a:endParaRPr>
          </a:p>
        </p:txBody>
      </p:sp>
      <p:sp>
        <p:nvSpPr>
          <p:cNvPr id="3" name="Содержимое 2"/>
          <p:cNvSpPr>
            <a:spLocks noGrp="1"/>
          </p:cNvSpPr>
          <p:nvPr>
            <p:ph idx="1"/>
          </p:nvPr>
        </p:nvSpPr>
        <p:spPr/>
        <p:txBody>
          <a:bodyPr>
            <a:normAutofit/>
          </a:bodyPr>
          <a:lstStyle/>
          <a:p>
            <a:pPr algn="ctr">
              <a:buNone/>
            </a:pPr>
            <a:r>
              <a:rPr lang="ru-RU" sz="1600" b="1" dirty="0" smtClean="0">
                <a:latin typeface="Bookman Old Style" pitchFamily="18" charset="0"/>
              </a:rPr>
              <a:t>	ВЫСОКАЯ ВОЛАТИЛЬНОСТЬ ЗАКОНОДАТЕЛЬСТВА, НОРМАТИВНОГО РЕГУЛИРОВАНИЯ И РЕКОМЕНДАЦИЙ БАНКА РОССИИ</a:t>
            </a:r>
          </a:p>
          <a:p>
            <a:pPr algn="ctr">
              <a:buNone/>
            </a:pPr>
            <a:endParaRPr lang="ru-RU" sz="1600" b="1" dirty="0" smtClean="0">
              <a:latin typeface="Bookman Old Style" pitchFamily="18" charset="0"/>
            </a:endParaRPr>
          </a:p>
          <a:p>
            <a:pPr algn="just"/>
            <a:r>
              <a:rPr lang="ru-RU" sz="1600" dirty="0" smtClean="0">
                <a:latin typeface="Bookman Old Style" pitchFamily="18" charset="0"/>
              </a:rPr>
              <a:t>За период с даты принятия Закона (август 2001 года) в его текст внесено более 55 изменений</a:t>
            </a:r>
          </a:p>
          <a:p>
            <a:pPr algn="just"/>
            <a:r>
              <a:rPr lang="ru-RU" sz="1600" dirty="0" smtClean="0">
                <a:latin typeface="Bookman Old Style" pitchFamily="18" charset="0"/>
              </a:rPr>
              <a:t>Положение Банка России об идентификации клиентов, представителей клиента и </a:t>
            </a:r>
            <a:r>
              <a:rPr lang="ru-RU" sz="1600" dirty="0" err="1" smtClean="0">
                <a:latin typeface="Bookman Old Style" pitchFamily="18" charset="0"/>
              </a:rPr>
              <a:t>выгодоприобретателей</a:t>
            </a:r>
            <a:r>
              <a:rPr lang="ru-RU" sz="1600" dirty="0" smtClean="0">
                <a:latin typeface="Bookman Old Style" pitchFamily="18" charset="0"/>
              </a:rPr>
              <a:t>: № 262-П (2004 год, изменения в 2006, 2012 и 2014году), № 499-П (от 2015 года, изменения в 2016 году)</a:t>
            </a:r>
          </a:p>
          <a:p>
            <a:pPr algn="just"/>
            <a:r>
              <a:rPr lang="ru-RU" sz="1600" dirty="0" smtClean="0">
                <a:latin typeface="Bookman Old Style" pitchFamily="18" charset="0"/>
              </a:rPr>
              <a:t>Инструкция Банка России об открытии и закрытии банковских счетов, счетов по вкладам (депозитам), депозитных счетов: № 28-И (2006 год, изменения в 2008, 2009, 2012), № 153-И от 2014, изменения в 2016 году </a:t>
            </a:r>
          </a:p>
          <a:p>
            <a:pPr algn="just"/>
            <a:r>
              <a:rPr lang="ru-RU" sz="1600" dirty="0" smtClean="0">
                <a:latin typeface="Bookman Old Style" pitchFamily="18" charset="0"/>
              </a:rPr>
              <a:t>Положение Банка России о требованиях к ПВК № 375-П: принято в 2012 году, изменения в 2013, 2014 (дважды), 2015, 2016, 2017, 2018 (дважды);</a:t>
            </a:r>
          </a:p>
          <a:p>
            <a:pPr algn="just"/>
            <a:r>
              <a:rPr lang="ru-RU" sz="1600" dirty="0" smtClean="0">
                <a:latin typeface="Bookman Old Style" pitchFamily="18" charset="0"/>
              </a:rPr>
              <a:t>Рекомендации Банка России</a:t>
            </a:r>
          </a:p>
          <a:p>
            <a:pPr algn="ctr">
              <a:buNone/>
            </a:pPr>
            <a:r>
              <a:rPr lang="ru-RU" sz="1600" dirty="0" smtClean="0">
                <a:latin typeface="Bookman Old Style" pitchFamily="18" charset="0"/>
              </a:rPr>
              <a:t>То есть нормативная база изменяется каждый год</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792088"/>
          </a:xfrm>
        </p:spPr>
        <p:txBody>
          <a:bodyPr>
            <a:normAutofit/>
          </a:bodyPr>
          <a:lstStyle/>
          <a:p>
            <a:pPr algn="ctr"/>
            <a:r>
              <a:rPr lang="ru-RU" sz="1600" b="1" dirty="0" smtClean="0">
                <a:latin typeface="Bookman Old Style" pitchFamily="18" charset="0"/>
              </a:rPr>
              <a:t>ПРОБЛЕМАТИКА СОБЛЮДЕНИЯ «АНТИЛЕГАЛИЗАЦИОННОГО» ЗАКОНОДАТЕЛЬСТВА</a:t>
            </a:r>
            <a:endParaRPr lang="ru-RU" sz="1600" dirty="0"/>
          </a:p>
        </p:txBody>
      </p:sp>
      <p:sp>
        <p:nvSpPr>
          <p:cNvPr id="3" name="Содержимое 2"/>
          <p:cNvSpPr>
            <a:spLocks noGrp="1"/>
          </p:cNvSpPr>
          <p:nvPr>
            <p:ph idx="1"/>
          </p:nvPr>
        </p:nvSpPr>
        <p:spPr>
          <a:xfrm>
            <a:off x="457200" y="1484784"/>
            <a:ext cx="8229600" cy="4839816"/>
          </a:xfrm>
        </p:spPr>
        <p:txBody>
          <a:bodyPr>
            <a:normAutofit/>
          </a:bodyPr>
          <a:lstStyle/>
          <a:p>
            <a:pPr algn="ctr">
              <a:buNone/>
            </a:pPr>
            <a:r>
              <a:rPr lang="ru-RU" sz="1400" dirty="0" smtClean="0">
                <a:latin typeface="Bookman Old Style" pitchFamily="18" charset="0"/>
              </a:rPr>
              <a:t>	</a:t>
            </a:r>
            <a:r>
              <a:rPr lang="ru-RU" sz="1400" b="1" dirty="0" smtClean="0">
                <a:latin typeface="Bookman Old Style" pitchFamily="18" charset="0"/>
              </a:rPr>
              <a:t>ЗНАЧИТЕЛЬНОЕ КОЛИЧЕСТВО РЕКОМЕНДАЦИЙ БАНКА РОССИИ, НЕ ЯВЛЯЮЩИХСЯ НОРМАТИВНЫМИ АКТАМИ, А ПРЕДСТАВЛЯЮЩИМИ СОБОЙ КОРПОРАТИВНЫЙ СТАНДАРТ, ПОДЛЕЖАЩИЙ НЕУКОСНИТЕЛЬНОМУ СОБЛЮДЕНИЮ</a:t>
            </a:r>
          </a:p>
          <a:p>
            <a:pPr algn="just"/>
            <a:endParaRPr lang="ru-RU" sz="1400" dirty="0" smtClean="0">
              <a:latin typeface="Bookman Old Style" pitchFamily="18" charset="0"/>
            </a:endParaRPr>
          </a:p>
          <a:p>
            <a:pPr algn="just"/>
            <a:r>
              <a:rPr lang="ru-RU" sz="1400" dirty="0" smtClean="0">
                <a:latin typeface="Bookman Old Style" pitchFamily="18" charset="0"/>
              </a:rPr>
              <a:t>В ряде случаев компании, предъявляющие иски к банкам, указывают это обстоятельство для обоснования своей позиции о незаконности действий банков</a:t>
            </a:r>
          </a:p>
          <a:p>
            <a:pPr algn="just">
              <a:buNone/>
            </a:pPr>
            <a:r>
              <a:rPr lang="ru-RU" sz="1400" dirty="0" smtClean="0">
                <a:latin typeface="Bookman Old Style" pitchFamily="18" charset="0"/>
              </a:rPr>
              <a:t>	</a:t>
            </a:r>
            <a:r>
              <a:rPr lang="ru-RU" sz="1400" b="1" i="1" dirty="0" smtClean="0"/>
              <a:t>	</a:t>
            </a:r>
            <a:r>
              <a:rPr lang="ru-RU" sz="1500" b="1" i="1" dirty="0" smtClean="0"/>
              <a:t>Постановление Арбитражного суда Уральского округа от 29.01.2018 N Ф09-8380/17 по делу N А76-3307/2017</a:t>
            </a:r>
          </a:p>
          <a:p>
            <a:pPr algn="just"/>
            <a:r>
              <a:rPr lang="ru-RU" sz="1500" i="1" dirty="0" smtClean="0"/>
              <a:t>Требование: Об </a:t>
            </a:r>
            <a:r>
              <a:rPr lang="ru-RU" sz="1500" i="1" dirty="0" err="1" smtClean="0"/>
              <a:t>обязании</a:t>
            </a:r>
            <a:r>
              <a:rPr lang="ru-RU" sz="1500" i="1" dirty="0" smtClean="0"/>
              <a:t> заключить договор банковского счета.</a:t>
            </a:r>
          </a:p>
          <a:p>
            <a:pPr algn="just"/>
            <a:r>
              <a:rPr lang="ru-RU" sz="1500" i="1" dirty="0" smtClean="0"/>
              <a:t>Обстоятельства: Общество полагало, что отказ банка от заключения договора банковского счета является незаконным, в том числе </a:t>
            </a:r>
            <a:r>
              <a:rPr lang="ru-RU" sz="1500" b="1" i="1" dirty="0" smtClean="0"/>
              <a:t>поскольку прил. к Положению Банка России № 375-П и ПВК банка носят рекомендательный характер, не являясь при этом нормативными актами.</a:t>
            </a:r>
          </a:p>
          <a:p>
            <a:pPr algn="just"/>
            <a:r>
              <a:rPr lang="ru-RU" sz="1500" i="1" dirty="0" smtClean="0"/>
              <a:t>Решение: В удовлетворении требования отказано, так как решение банка принято в соответствии с правилами внутреннего контроля, при этом учтены факторы, влияющие на принятие решения об отказе, в том числе размер уставного капитала, осуществление руководства единственным учредителем общества, на которого также возложены обязанности по ведению бухгалтерского учета, расположение общества в ином регионе.</a:t>
            </a:r>
          </a:p>
          <a:p>
            <a:pPr algn="just"/>
            <a:endParaRPr lang="ru-RU" sz="1400" dirty="0">
              <a:latin typeface="Bookman Old Style"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720080"/>
          </a:xfrm>
        </p:spPr>
        <p:txBody>
          <a:bodyPr>
            <a:normAutofit/>
          </a:bodyPr>
          <a:lstStyle/>
          <a:p>
            <a:pPr algn="ctr"/>
            <a:r>
              <a:rPr lang="ru-RU" sz="1600" b="1" dirty="0" smtClean="0">
                <a:latin typeface="Bookman Old Style" pitchFamily="18" charset="0"/>
              </a:rPr>
              <a:t>ПРОБЛЕМАТИКА СОБЛЮДЕНИЯ «АНТИЛЕГАЛИЗАЦИОННОГО» ЗАКОНОДАТЕЛЬСТВА</a:t>
            </a:r>
            <a:endParaRPr lang="ru-RU" sz="1600" dirty="0">
              <a:latin typeface="Bookman Old Style" pitchFamily="18" charset="0"/>
            </a:endParaRPr>
          </a:p>
        </p:txBody>
      </p:sp>
      <p:sp>
        <p:nvSpPr>
          <p:cNvPr id="3" name="Содержимое 2"/>
          <p:cNvSpPr>
            <a:spLocks noGrp="1"/>
          </p:cNvSpPr>
          <p:nvPr>
            <p:ph idx="1"/>
          </p:nvPr>
        </p:nvSpPr>
        <p:spPr>
          <a:xfrm>
            <a:off x="457200" y="1196752"/>
            <a:ext cx="8229600" cy="5127848"/>
          </a:xfrm>
        </p:spPr>
        <p:txBody>
          <a:bodyPr>
            <a:normAutofit/>
          </a:bodyPr>
          <a:lstStyle/>
          <a:p>
            <a:pPr algn="ctr">
              <a:buNone/>
            </a:pPr>
            <a:r>
              <a:rPr lang="ru-RU" sz="1400" dirty="0" smtClean="0">
                <a:latin typeface="Bookman Old Style" pitchFamily="18" charset="0"/>
              </a:rPr>
              <a:t>	</a:t>
            </a:r>
            <a:r>
              <a:rPr lang="ru-RU" sz="1400" b="1" dirty="0" smtClean="0">
                <a:latin typeface="Bookman Old Style" pitchFamily="18" charset="0"/>
              </a:rPr>
              <a:t>Решение  Арбитражного суда Пермского края от 07.11.2017 года по делу № А50-30790/2017:</a:t>
            </a:r>
          </a:p>
          <a:p>
            <a:pPr algn="just"/>
            <a:r>
              <a:rPr lang="ru-RU" sz="1400" i="1" dirty="0" smtClean="0"/>
              <a:t>Клиент (ООО) обратился в суд с иском к Банку о признании незаконным отказа в заключении Договора РКО и открытии счета</a:t>
            </a:r>
          </a:p>
          <a:p>
            <a:pPr algn="just"/>
            <a:r>
              <a:rPr lang="ru-RU" sz="1400" i="1" dirty="0" smtClean="0"/>
              <a:t>Мотивы отказа: а) уставный капитал = 10.000 руб.; б) Директор = учредитель 100% = </a:t>
            </a:r>
            <a:r>
              <a:rPr lang="ru-RU" sz="1400" i="1" dirty="0" err="1" smtClean="0"/>
              <a:t>глав.бух</a:t>
            </a:r>
            <a:r>
              <a:rPr lang="ru-RU" sz="1400" i="1" dirty="0" smtClean="0"/>
              <a:t>; в) место регистрации клиента отлично от района присутствия внутреннего структурного подразделения банка, действия в интересах клиента осуществляет представитель по доверенности;</a:t>
            </a:r>
          </a:p>
          <a:p>
            <a:pPr algn="just"/>
            <a:r>
              <a:rPr lang="ru-RU" sz="1400" b="1" i="1" dirty="0" smtClean="0"/>
              <a:t>Суд удовлетворил иск, поскольку банком не представлены относимые и допустимые доказательства, которые могут подтвердит  обоснованность и правомерность отказа от заключения договора.</a:t>
            </a:r>
          </a:p>
          <a:p>
            <a:pPr algn="just"/>
            <a:r>
              <a:rPr lang="ru-RU" sz="1400" i="1" dirty="0" smtClean="0"/>
              <a:t>В мотивировочной части: </a:t>
            </a:r>
          </a:p>
          <a:p>
            <a:pPr algn="just"/>
            <a:r>
              <a:rPr lang="ru-RU" sz="1400" i="1" dirty="0" smtClean="0"/>
              <a:t>Доводы банка необоснованны, поскольку: а) </a:t>
            </a:r>
            <a:r>
              <a:rPr lang="ru-RU" sz="1400" b="1" i="1" dirty="0" smtClean="0"/>
              <a:t>не приведено нормативного обоснования невозможности </a:t>
            </a:r>
            <a:r>
              <a:rPr lang="ru-RU" sz="1400" i="1" dirty="0" smtClean="0"/>
              <a:t>совмещения в одном лице учредителя, директора и бухгалтера, а также б) обращения в банк представителя по доверенности; в) несостоятельна ссылка на незначительный период деятельности клиента с момента регистрации; г) закон не связывает наличие почтового адреса и наличием у юр.лица филиалов и представительств</a:t>
            </a:r>
          </a:p>
          <a:p>
            <a:pPr algn="just"/>
            <a:r>
              <a:rPr lang="ru-RU" sz="1400" b="1" i="1" dirty="0" smtClean="0"/>
              <a:t>Постановление Арбитражного суда Уральского округа от 11.04.2018 N Ф09-1475/18 по делу N А50-30790/2017 оставило Решение Арбитражного суда Пермского края от 07.11.2017 по делу N А50-30790/2017 и Постановление 17-го арбитражного апелляционного суда от  26.01.2018 по тому же делу без изменения, а кассационную жалобу банка </a:t>
            </a:r>
            <a:r>
              <a:rPr lang="ru-RU" sz="1400" b="1" i="1" dirty="0" smtClean="0">
                <a:hlinkClick r:id="rId2"/>
              </a:rPr>
              <a:t>–</a:t>
            </a:r>
            <a:r>
              <a:rPr lang="ru-RU" sz="1400" b="1" i="1" dirty="0" smtClean="0"/>
              <a:t> без удовлетворения</a:t>
            </a:r>
            <a:endParaRPr lang="ru-RU" sz="14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296144"/>
          </a:xfrm>
        </p:spPr>
        <p:txBody>
          <a:bodyPr>
            <a:normAutofit fontScale="90000"/>
          </a:bodyPr>
          <a:lstStyle/>
          <a:p>
            <a:pPr algn="ctr"/>
            <a:r>
              <a:rPr lang="ru-RU" sz="1400" b="1" dirty="0" smtClean="0">
                <a:latin typeface="Bookman Old Style" pitchFamily="18" charset="0"/>
              </a:rPr>
              <a:t>НАЦИОНАЛЬНАЯ ОЦЕНКА РИСКОВ ФИНАНСИРОВАНИЯ ТЕРРОРИЗМА</a:t>
            </a:r>
            <a:br>
              <a:rPr lang="ru-RU" sz="1400" b="1" dirty="0" smtClean="0">
                <a:latin typeface="Bookman Old Style" pitchFamily="18" charset="0"/>
              </a:rPr>
            </a:br>
            <a:r>
              <a:rPr lang="ru-RU" sz="1400" b="1" dirty="0" smtClean="0">
                <a:latin typeface="Bookman Old Style" pitchFamily="18" charset="0"/>
              </a:rPr>
              <a:t>ПУБЛИЧНЫЙ ОТЧЕТ</a:t>
            </a:r>
            <a:br>
              <a:rPr lang="ru-RU" sz="1400" b="1" dirty="0" smtClean="0">
                <a:latin typeface="Bookman Old Style" pitchFamily="18" charset="0"/>
              </a:rPr>
            </a:br>
            <a:r>
              <a:rPr lang="ru-RU" sz="1400" b="1" dirty="0" smtClean="0">
                <a:latin typeface="Bookman Old Style" pitchFamily="18" charset="0"/>
              </a:rPr>
              <a:t>2017 – 2018 ГОДЫ</a:t>
            </a:r>
            <a:br>
              <a:rPr lang="ru-RU" sz="1400" b="1" dirty="0" smtClean="0">
                <a:latin typeface="Bookman Old Style" pitchFamily="18" charset="0"/>
              </a:rPr>
            </a:br>
            <a:r>
              <a:rPr lang="ru-RU" sz="1400" b="1" dirty="0" smtClean="0">
                <a:latin typeface="Bookman Old Style" pitchFamily="18" charset="0"/>
              </a:rPr>
              <a:t>(Проведена </a:t>
            </a:r>
            <a:r>
              <a:rPr lang="ru-RU" sz="1400" b="1" dirty="0" err="1" smtClean="0">
                <a:latin typeface="Bookman Old Style" pitchFamily="18" charset="0"/>
              </a:rPr>
              <a:t>Росфинмониторингом</a:t>
            </a:r>
            <a:r>
              <a:rPr lang="ru-RU" sz="1400" b="1" dirty="0" smtClean="0">
                <a:latin typeface="Bookman Old Style" pitchFamily="18" charset="0"/>
              </a:rPr>
              <a:t> с привлечением Банка России, 7 органов государственной власти РФ и 22 организаций частного сектора, являющихся субъектами финансового мониторинга)</a:t>
            </a:r>
            <a:endParaRPr lang="ru-RU" sz="1400" b="1" dirty="0">
              <a:latin typeface="Bookman Old Style" pitchFamily="18" charset="0"/>
            </a:endParaRPr>
          </a:p>
        </p:txBody>
      </p:sp>
      <p:sp>
        <p:nvSpPr>
          <p:cNvPr id="3" name="Содержимое 2"/>
          <p:cNvSpPr>
            <a:spLocks noGrp="1"/>
          </p:cNvSpPr>
          <p:nvPr>
            <p:ph idx="1"/>
          </p:nvPr>
        </p:nvSpPr>
        <p:spPr>
          <a:xfrm>
            <a:off x="457200" y="1700808"/>
            <a:ext cx="8229600" cy="4623792"/>
          </a:xfrm>
        </p:spPr>
        <p:txBody>
          <a:bodyPr>
            <a:normAutofit lnSpcReduction="10000"/>
          </a:bodyPr>
          <a:lstStyle/>
          <a:p>
            <a:pPr algn="ctr">
              <a:buNone/>
            </a:pPr>
            <a:r>
              <a:rPr lang="ru-RU" sz="1500" b="1" dirty="0" smtClean="0">
                <a:latin typeface="Bookman Old Style" pitchFamily="18" charset="0"/>
              </a:rPr>
              <a:t>Наиболее существенные угрозы (значимые риски) </a:t>
            </a:r>
          </a:p>
          <a:p>
            <a:pPr algn="ctr">
              <a:buNone/>
            </a:pPr>
            <a:r>
              <a:rPr lang="ru-RU" sz="1500" b="1" dirty="0" smtClean="0">
                <a:latin typeface="Bookman Old Style" pitchFamily="18" charset="0"/>
              </a:rPr>
              <a:t>финансирования терроризма:</a:t>
            </a:r>
          </a:p>
          <a:p>
            <a:pPr marL="273050" indent="-6350" algn="just">
              <a:buNone/>
            </a:pPr>
            <a:r>
              <a:rPr lang="ru-RU" sz="1500" b="1" dirty="0" smtClean="0">
                <a:latin typeface="Bookman Old Style" pitchFamily="18" charset="0"/>
              </a:rPr>
              <a:t>1) Привлечение средств в сети интернет, поскольку:</a:t>
            </a:r>
          </a:p>
          <a:p>
            <a:pPr algn="just">
              <a:buFontTx/>
              <a:buChar char="-"/>
            </a:pPr>
            <a:r>
              <a:rPr lang="ru-RU" sz="1500" dirty="0" smtClean="0">
                <a:latin typeface="Bookman Old Style" pitchFamily="18" charset="0"/>
              </a:rPr>
              <a:t>средства  можно получить не только от лиц, вовлеченных в финансирование терроризма, но и от лиц, неосведомленных о цели сбора средств;</a:t>
            </a:r>
          </a:p>
          <a:p>
            <a:pPr algn="just">
              <a:buFontTx/>
              <a:buChar char="-"/>
            </a:pPr>
            <a:r>
              <a:rPr lang="ru-RU" sz="1500" dirty="0" smtClean="0">
                <a:latin typeface="Bookman Old Style" pitchFamily="18" charset="0"/>
              </a:rPr>
              <a:t>в социальных сетях появились технологические платформы, позволяющие осуществлять перевод средств путем простого указания идентификатора страницы получателя средств и номеров счетов, банковских карт, кошельков и иных реквизитов отправителя  (доступность платежа);</a:t>
            </a:r>
          </a:p>
          <a:p>
            <a:pPr algn="just">
              <a:buFontTx/>
              <a:buChar char="-"/>
            </a:pPr>
            <a:r>
              <a:rPr lang="ru-RU" sz="1500" dirty="0" smtClean="0">
                <a:latin typeface="Bookman Old Style" pitchFamily="18" charset="0"/>
              </a:rPr>
              <a:t>поскольку данный способ не требует документального подтверждения целей перевода и публичного размещения финансовых реквизитов и идентификационных данных получателей средств, существует вероятность, что средства, например, полученные в качестве материальной помощи от широкого круга лиц, будут использованы для ФТ;</a:t>
            </a:r>
          </a:p>
          <a:p>
            <a:pPr algn="just">
              <a:buFontTx/>
              <a:buChar char="-"/>
            </a:pPr>
            <a:r>
              <a:rPr lang="ru-RU" sz="1500" dirty="0" smtClean="0">
                <a:latin typeface="Bookman Old Style" pitchFamily="18" charset="0"/>
              </a:rPr>
              <a:t>высокая угроза использования социальных сетей в интернете для ФТ обуславливается высокой частотой выявления данных фактов в практике правоохранительных органов и финансовой разведки </a:t>
            </a:r>
          </a:p>
          <a:p>
            <a:pPr marL="273050" indent="-6350" algn="just">
              <a:buNone/>
            </a:pPr>
            <a:r>
              <a:rPr lang="ru-RU" sz="1500" b="1" dirty="0" smtClean="0">
                <a:latin typeface="Bookman Old Style" pitchFamily="18" charset="0"/>
              </a:rPr>
              <a:t>Возможности для снижения риска: </a:t>
            </a:r>
            <a:r>
              <a:rPr lang="ru-RU" sz="1500" dirty="0" smtClean="0">
                <a:latin typeface="Bookman Old Style" pitchFamily="18" charset="0"/>
              </a:rPr>
              <a:t>разработка механизма блокировки страниц пользователей и упрощенный (досудебный, внесудебный) порядок блокировки (заморозки) всех собранных средств</a:t>
            </a:r>
            <a:endParaRPr lang="ru-RU" sz="1500" dirty="0">
              <a:latin typeface="Bookman Old Style"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792088"/>
          </a:xfrm>
        </p:spPr>
        <p:txBody>
          <a:bodyPr>
            <a:normAutofit/>
          </a:bodyPr>
          <a:lstStyle/>
          <a:p>
            <a:pPr algn="ctr"/>
            <a:r>
              <a:rPr lang="ru-RU" sz="1600" b="1" dirty="0" smtClean="0">
                <a:latin typeface="Bookman Old Style" pitchFamily="18" charset="0"/>
              </a:rPr>
              <a:t>ПРОБЛЕМАТИКА СОБЛЮДЕНИЯ «АНТИЛЕГАЛИЗАЦИОННОГО» ЗАКОНОДАТЕЛЬСТВА</a:t>
            </a:r>
            <a:endParaRPr lang="ru-RU" sz="1600" dirty="0">
              <a:latin typeface="Bookman Old Style" pitchFamily="18" charset="0"/>
            </a:endParaRPr>
          </a:p>
        </p:txBody>
      </p:sp>
      <p:sp>
        <p:nvSpPr>
          <p:cNvPr id="3" name="Содержимое 2"/>
          <p:cNvSpPr>
            <a:spLocks noGrp="1"/>
          </p:cNvSpPr>
          <p:nvPr>
            <p:ph idx="1"/>
          </p:nvPr>
        </p:nvSpPr>
        <p:spPr>
          <a:xfrm>
            <a:off x="457200" y="1412776"/>
            <a:ext cx="8229600" cy="4911824"/>
          </a:xfrm>
        </p:spPr>
        <p:txBody>
          <a:bodyPr>
            <a:normAutofit lnSpcReduction="10000"/>
          </a:bodyPr>
          <a:lstStyle/>
          <a:p>
            <a:pPr algn="ctr">
              <a:buNone/>
            </a:pPr>
            <a:r>
              <a:rPr lang="ru-RU" sz="1400" dirty="0" smtClean="0">
                <a:latin typeface="Bookman Old Style" pitchFamily="18" charset="0"/>
              </a:rPr>
              <a:t>	</a:t>
            </a:r>
            <a:r>
              <a:rPr lang="ru-RU" sz="1400" b="1" dirty="0" smtClean="0">
                <a:latin typeface="Bookman Old Style" pitchFamily="18" charset="0"/>
              </a:rPr>
              <a:t>НЕПРОЗРАЧНОСТЬ  ОСНОВАНИЙ  ДЛЯ ПРИНЯТИЯ  БАНКОМ В ОТНОШЕНИИ КЛИЕНТА  «ОТКАЗНЫХ» РЕШЕНИЙ</a:t>
            </a:r>
          </a:p>
          <a:p>
            <a:endParaRPr lang="ru-RU" sz="1400" dirty="0" smtClean="0">
              <a:latin typeface="Bookman Old Style" pitchFamily="18" charset="0"/>
            </a:endParaRPr>
          </a:p>
          <a:p>
            <a:pPr algn="just"/>
            <a:r>
              <a:rPr lang="ru-RU" sz="1500" dirty="0" smtClean="0">
                <a:latin typeface="Bookman Old Style" pitchFamily="18" charset="0"/>
              </a:rPr>
              <a:t>Согласно требованиям Положения Банка России № 375-П банки самостоятельно определяют в ПВК указанные оснований, равно как и требования к документам, запрашиваемым от клиента</a:t>
            </a:r>
          </a:p>
          <a:p>
            <a:pPr algn="just"/>
            <a:r>
              <a:rPr lang="ru-RU" sz="1500" dirty="0" smtClean="0">
                <a:latin typeface="Bookman Old Style" pitchFamily="18" charset="0"/>
              </a:rPr>
              <a:t>Терминология, используемая Банком России в нормативных актах и рекомендациях, не является унифицированной, многие понятия определяются через другие понятия, например:</a:t>
            </a:r>
          </a:p>
          <a:p>
            <a:pPr algn="just"/>
            <a:endParaRPr lang="ru-RU" sz="1400" dirty="0" smtClean="0">
              <a:latin typeface="Bookman Old Style" pitchFamily="18" charset="0"/>
            </a:endParaRPr>
          </a:p>
          <a:p>
            <a:pPr algn="just"/>
            <a:r>
              <a:rPr lang="ru-RU" sz="1500" b="1" dirty="0" smtClean="0">
                <a:latin typeface="Bookman Old Style" pitchFamily="18" charset="0"/>
              </a:rPr>
              <a:t>Сомнительная операция </a:t>
            </a:r>
            <a:r>
              <a:rPr lang="ru-RU" sz="1500" dirty="0" smtClean="0">
                <a:latin typeface="Bookman Old Style" pitchFamily="18" charset="0"/>
              </a:rPr>
              <a:t>– имеющая </a:t>
            </a:r>
            <a:r>
              <a:rPr lang="ru-RU" sz="1500" b="1" dirty="0" smtClean="0">
                <a:latin typeface="Bookman Old Style" pitchFamily="18" charset="0"/>
              </a:rPr>
              <a:t>необычный характер </a:t>
            </a:r>
            <a:r>
              <a:rPr lang="ru-RU" sz="1500" dirty="0" smtClean="0">
                <a:latin typeface="Bookman Old Style" pitchFamily="18" charset="0"/>
              </a:rPr>
              <a:t>и признаки отсутствия явного экономического смысла и очевидных законных целей, которые могут проводиться для вывода капитала из страны, финансирования «серого» импорта, перевода денежных средств из безналичной форму в наличную и последующего ухода от налогообложения, а также для финансовой поддержки коррупции и других противозаконных целей (Письмо Банка России от 04.09.2013 № 172-Т, </a:t>
            </a:r>
            <a:r>
              <a:rPr lang="ru-RU" sz="1500" dirty="0" err="1" smtClean="0">
                <a:latin typeface="Bookman Old Style" pitchFamily="18" charset="0"/>
              </a:rPr>
              <a:t>Метод.указания</a:t>
            </a:r>
            <a:r>
              <a:rPr lang="ru-RU" sz="1500" dirty="0" smtClean="0">
                <a:latin typeface="Bookman Old Style" pitchFamily="18" charset="0"/>
              </a:rPr>
              <a:t> Банка России от 16.02.2018 № 5-МР и др.);</a:t>
            </a:r>
          </a:p>
          <a:p>
            <a:pPr algn="just">
              <a:buNone/>
            </a:pPr>
            <a:endParaRPr lang="ru-RU" sz="1500" dirty="0" smtClean="0">
              <a:latin typeface="Bookman Old Style" pitchFamily="18" charset="0"/>
            </a:endParaRPr>
          </a:p>
          <a:p>
            <a:pPr algn="just"/>
            <a:r>
              <a:rPr lang="ru-RU" sz="1500" b="1" dirty="0" smtClean="0">
                <a:latin typeface="Bookman Old Style" pitchFamily="18" charset="0"/>
              </a:rPr>
              <a:t>Подозрительная операция </a:t>
            </a:r>
            <a:r>
              <a:rPr lang="ru-RU" sz="1500" dirty="0" smtClean="0">
                <a:latin typeface="Bookman Old Style" pitchFamily="18" charset="0"/>
              </a:rPr>
              <a:t>– по которой в результате применения мер внутреннего контроля возникает </a:t>
            </a:r>
            <a:r>
              <a:rPr lang="ru-RU" sz="1500" b="1" i="1" dirty="0" smtClean="0">
                <a:latin typeface="Bookman Old Style" pitchFamily="18" charset="0"/>
              </a:rPr>
              <a:t>подозрение</a:t>
            </a:r>
            <a:r>
              <a:rPr lang="ru-RU" sz="1500" dirty="0" smtClean="0">
                <a:latin typeface="Bookman Old Style" pitchFamily="18" charset="0"/>
              </a:rPr>
              <a:t>, что она совершается в целях ОД/ФТ (Письмо Банка России от 03.07.1997 № 479);</a:t>
            </a:r>
          </a:p>
          <a:p>
            <a:pPr algn="just">
              <a:buNone/>
            </a:pPr>
            <a:endParaRPr lang="ru-RU" sz="1400" dirty="0" smtClean="0"/>
          </a:p>
          <a:p>
            <a:pPr algn="just"/>
            <a:endParaRPr lang="ru-RU" sz="1400" dirty="0">
              <a:latin typeface="Bookman Old Style"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720080"/>
          </a:xfrm>
        </p:spPr>
        <p:txBody>
          <a:bodyPr>
            <a:normAutofit/>
          </a:bodyPr>
          <a:lstStyle/>
          <a:p>
            <a:pPr algn="ctr"/>
            <a:r>
              <a:rPr lang="ru-RU" sz="1600" b="1" dirty="0" smtClean="0">
                <a:latin typeface="Bookman Old Style" pitchFamily="18" charset="0"/>
              </a:rPr>
              <a:t>ПРОБЛЕМАТИКА СОБЛЮДЕНИЯ «АНТИЛЕГАЛИЗАЦИОННОГО» ЗАКОНОДАТЕЛЬСТВА</a:t>
            </a:r>
            <a:endParaRPr lang="ru-RU" sz="1600" dirty="0">
              <a:latin typeface="Bookman Old Style" pitchFamily="18" charset="0"/>
            </a:endParaRPr>
          </a:p>
        </p:txBody>
      </p:sp>
      <p:sp>
        <p:nvSpPr>
          <p:cNvPr id="3" name="Содержимое 2"/>
          <p:cNvSpPr>
            <a:spLocks noGrp="1"/>
          </p:cNvSpPr>
          <p:nvPr>
            <p:ph idx="1"/>
          </p:nvPr>
        </p:nvSpPr>
        <p:spPr>
          <a:xfrm>
            <a:off x="457200" y="1340768"/>
            <a:ext cx="8229600" cy="4983832"/>
          </a:xfrm>
        </p:spPr>
        <p:txBody>
          <a:bodyPr>
            <a:normAutofit/>
          </a:bodyPr>
          <a:lstStyle/>
          <a:p>
            <a:pPr marL="0" indent="355600" algn="just">
              <a:defRPr/>
            </a:pPr>
            <a:r>
              <a:rPr lang="ru-RU" sz="1400" b="1" dirty="0" smtClean="0">
                <a:latin typeface="Bookman Old Style" pitchFamily="18" charset="0"/>
              </a:rPr>
              <a:t>Необычная операция </a:t>
            </a:r>
            <a:r>
              <a:rPr lang="ru-RU" sz="1400" dirty="0" smtClean="0">
                <a:latin typeface="Bookman Old Style" pitchFamily="18" charset="0"/>
              </a:rPr>
              <a:t>– операция, содержащая возможные признаки и критерии </a:t>
            </a:r>
            <a:r>
              <a:rPr lang="ru-RU" sz="1400" i="1" dirty="0" smtClean="0">
                <a:latin typeface="Bookman Old Style" pitchFamily="18" charset="0"/>
              </a:rPr>
              <a:t>необычности</a:t>
            </a:r>
            <a:r>
              <a:rPr lang="ru-RU" sz="1400" dirty="0" smtClean="0">
                <a:latin typeface="Bookman Old Style" pitchFamily="18" charset="0"/>
              </a:rPr>
              <a:t> и не характерная для операций данного клиента, а также любые операции, которые по мнению сотрудников банка, могут осуществляться с целью ОД/ФТ (Прил. 1 к Положению Банка России от 02.03.2012 № 375-П);</a:t>
            </a:r>
          </a:p>
          <a:p>
            <a:pPr marL="0" indent="355600" algn="just">
              <a:buNone/>
              <a:defRPr/>
            </a:pPr>
            <a:endParaRPr lang="ru-RU" sz="1400" dirty="0" smtClean="0">
              <a:latin typeface="Bookman Old Style" pitchFamily="18" charset="0"/>
            </a:endParaRPr>
          </a:p>
          <a:p>
            <a:pPr marL="0" indent="355600" algn="just">
              <a:defRPr/>
            </a:pPr>
            <a:r>
              <a:rPr lang="ru-RU" sz="1400" b="1" dirty="0" smtClean="0">
                <a:latin typeface="Bookman Old Style" pitchFamily="18" charset="0"/>
              </a:rPr>
              <a:t>Транзитная операция </a:t>
            </a:r>
            <a:r>
              <a:rPr lang="ru-RU" sz="1400" dirty="0" smtClean="0">
                <a:latin typeface="Bookman Old Style" pitchFamily="18" charset="0"/>
              </a:rPr>
              <a:t>– </a:t>
            </a:r>
            <a:r>
              <a:rPr lang="ru-RU" sz="1400" dirty="0" err="1" smtClean="0">
                <a:latin typeface="Bookman Old Style" pitchFamily="18" charset="0"/>
              </a:rPr>
              <a:t>операция</a:t>
            </a:r>
            <a:r>
              <a:rPr lang="ru-RU" sz="1400" dirty="0" smtClean="0">
                <a:latin typeface="Bookman Old Style" pitchFamily="18" charset="0"/>
              </a:rPr>
              <a:t>, содержащаяся в кодах признака 1414 и 1813 Перечня признаков, указывающих на </a:t>
            </a:r>
            <a:r>
              <a:rPr lang="ru-RU" sz="1400" i="1" dirty="0" smtClean="0">
                <a:latin typeface="Bookman Old Style" pitchFamily="18" charset="0"/>
              </a:rPr>
              <a:t>необычный характер сделки </a:t>
            </a:r>
            <a:r>
              <a:rPr lang="ru-RU" sz="1400" dirty="0" smtClean="0">
                <a:latin typeface="Bookman Old Style" pitchFamily="18" charset="0"/>
              </a:rPr>
              <a:t>(прил. К Положению № 375-П) (Письмо Банка России от 31.12.2014 № 236-Т). При этом:</a:t>
            </a:r>
          </a:p>
          <a:p>
            <a:pPr marL="0" indent="355600" algn="just">
              <a:defRPr/>
            </a:pPr>
            <a:r>
              <a:rPr lang="ru-RU" sz="1400" dirty="0" smtClean="0">
                <a:latin typeface="Bookman Old Style" pitchFamily="18" charset="0"/>
              </a:rPr>
              <a:t>Код 1414 – поступления средств на счет </a:t>
            </a:r>
            <a:r>
              <a:rPr lang="ru-RU" sz="1400" dirty="0" err="1" smtClean="0">
                <a:latin typeface="Bookman Old Style" pitchFamily="18" charset="0"/>
              </a:rPr>
              <a:t>клиента-юр.лица</a:t>
            </a:r>
            <a:r>
              <a:rPr lang="ru-RU" sz="1400" dirty="0" smtClean="0">
                <a:latin typeface="Bookman Old Style" pitchFamily="18" charset="0"/>
              </a:rPr>
              <a:t> (рез) от большого количества других резидентов со счетов в банках РФ с последующим их списанием;</a:t>
            </a:r>
          </a:p>
          <a:p>
            <a:pPr marL="0" indent="355600" algn="just">
              <a:defRPr/>
            </a:pPr>
            <a:r>
              <a:rPr lang="ru-RU" sz="1400" dirty="0" smtClean="0">
                <a:latin typeface="Bookman Old Style" pitchFamily="18" charset="0"/>
              </a:rPr>
              <a:t>Код 1813 – перевод средств </a:t>
            </a:r>
            <a:r>
              <a:rPr lang="ru-RU" sz="1400" dirty="0" err="1" smtClean="0">
                <a:latin typeface="Bookman Old Style" pitchFamily="18" charset="0"/>
              </a:rPr>
              <a:t>клиентами-юр.лицами</a:t>
            </a:r>
            <a:r>
              <a:rPr lang="ru-RU" sz="1400" dirty="0" smtClean="0">
                <a:latin typeface="Bookman Old Style" pitchFamily="18" charset="0"/>
              </a:rPr>
              <a:t> (рез) со своих счетов в уполномоченных банках на счета в зарубежных банках</a:t>
            </a:r>
          </a:p>
          <a:p>
            <a:pPr marL="0" indent="355600" algn="just">
              <a:buNone/>
              <a:defRPr/>
            </a:pPr>
            <a:endParaRPr lang="ru-RU" sz="1600" dirty="0" smtClean="0"/>
          </a:p>
          <a:p>
            <a:pPr algn="ctr">
              <a:buNone/>
            </a:pPr>
            <a:r>
              <a:rPr lang="ru-RU" sz="1400" b="1" dirty="0" smtClean="0">
                <a:latin typeface="Bookman Old Style" pitchFamily="18" charset="0"/>
              </a:rPr>
              <a:t>Предложения:</a:t>
            </a:r>
          </a:p>
          <a:p>
            <a:pPr algn="just"/>
            <a:r>
              <a:rPr lang="ru-RU" sz="1400" dirty="0" smtClean="0">
                <a:latin typeface="Bookman Old Style" pitchFamily="18" charset="0"/>
              </a:rPr>
              <a:t>Ввиду невозможности формирования и размещения для публичного доступа информации об исчерпывающем перечне необычных/ подозрительных/ сомнительных/ транзитных операций возможно имеет смысл разместить на сайте их примерные характеристики</a:t>
            </a:r>
          </a:p>
          <a:p>
            <a:pPr algn="just"/>
            <a:r>
              <a:rPr lang="ru-RU" sz="1400" dirty="0" smtClean="0">
                <a:latin typeface="Bookman Old Style" pitchFamily="18" charset="0"/>
              </a:rPr>
              <a:t>Разработать понятийный аппарат и классификацию подозрительных и иных сомнительных операций </a:t>
            </a:r>
          </a:p>
          <a:p>
            <a:pPr algn="just"/>
            <a:endParaRPr lang="ru-RU" sz="1400" dirty="0">
              <a:latin typeface="Bookman Old Style"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864096"/>
          </a:xfrm>
        </p:spPr>
        <p:txBody>
          <a:bodyPr>
            <a:normAutofit/>
          </a:bodyPr>
          <a:lstStyle/>
          <a:p>
            <a:pPr algn="ctr"/>
            <a:r>
              <a:rPr lang="ru-RU" sz="1600" b="1" dirty="0" smtClean="0">
                <a:latin typeface="Bookman Old Style" pitchFamily="18" charset="0"/>
              </a:rPr>
              <a:t>ПРОБЛЕМАТИКА СОБЛЮДЕНИЯ «АНТИЛЕГАЛИЗАЦИОННОГО» ЗАКОНОДАТЕЛЬСТВА</a:t>
            </a:r>
            <a:endParaRPr lang="ru-RU" sz="1600" dirty="0">
              <a:latin typeface="Bookman Old Style" pitchFamily="18" charset="0"/>
            </a:endParaRPr>
          </a:p>
        </p:txBody>
      </p:sp>
      <p:sp>
        <p:nvSpPr>
          <p:cNvPr id="3" name="Содержимое 2"/>
          <p:cNvSpPr>
            <a:spLocks noGrp="1"/>
          </p:cNvSpPr>
          <p:nvPr>
            <p:ph idx="1"/>
          </p:nvPr>
        </p:nvSpPr>
        <p:spPr>
          <a:xfrm>
            <a:off x="457200" y="1556792"/>
            <a:ext cx="8229600" cy="4767808"/>
          </a:xfrm>
        </p:spPr>
        <p:txBody>
          <a:bodyPr>
            <a:normAutofit/>
          </a:bodyPr>
          <a:lstStyle/>
          <a:p>
            <a:pPr algn="ctr">
              <a:buNone/>
            </a:pPr>
            <a:r>
              <a:rPr lang="ru-RU" sz="1400" b="1" dirty="0" smtClean="0">
                <a:latin typeface="Bookman Old Style" pitchFamily="18" charset="0"/>
              </a:rPr>
              <a:t>СЛОЖНОСТИ  ДОКАЗЫВАНИЯ В СУДЕ  ОСНОВАНИЙ ДЛЯ ПРИНЯТИЯ «ОТКАЗНЫХ» РЕШЕНИЙ, ОСОБЕННО В СЛУЧАЕ, ЕСЛИ ОНИ ВЫЗВАНЫ ОТСУТСТВИЕМ КАКИХ-ЛИБО СВЕДЕНИЙ ИЛИ ДОКУМЕНТОВ</a:t>
            </a:r>
          </a:p>
          <a:p>
            <a:pPr algn="just"/>
            <a:r>
              <a:rPr lang="ru-RU" sz="1400" dirty="0" smtClean="0">
                <a:latin typeface="Bookman Old Style" pitchFamily="18" charset="0"/>
              </a:rPr>
              <a:t>Ссылки на минимальный размер уставного капитала отклоняются судами, поскольку это не противоречит гражданскому законодательству;</a:t>
            </a:r>
          </a:p>
          <a:p>
            <a:pPr algn="just"/>
            <a:r>
              <a:rPr lang="ru-RU" sz="1400" dirty="0" smtClean="0">
                <a:latin typeface="Bookman Old Style" pitchFamily="18" charset="0"/>
              </a:rPr>
              <a:t>Ссылки на осуществление клиентом операций, относящихся к высокому риску (напр., оптовая торговля отходами и ломом», «обработка металлических отходов и лома» отклоняются судами, поскольку у клиентов имеются соответствующие лицензии; </a:t>
            </a:r>
          </a:p>
          <a:p>
            <a:pPr algn="just"/>
            <a:r>
              <a:rPr lang="ru-RU" sz="1400" dirty="0" smtClean="0">
                <a:latin typeface="Bookman Old Style" pitchFamily="18" charset="0"/>
              </a:rPr>
              <a:t>Ссылки  банков на рекомендации Банка России отклоняются судами, поскольку они не являются нормативными актами;</a:t>
            </a:r>
          </a:p>
          <a:p>
            <a:pPr algn="just"/>
            <a:r>
              <a:rPr lang="ru-RU" sz="1400" dirty="0" smtClean="0">
                <a:latin typeface="Bookman Old Style" pitchFamily="18" charset="0"/>
              </a:rPr>
              <a:t>В ряде случаев суды апеллируют к совершению банком действий, которые законодательством не предусмотрены (</a:t>
            </a:r>
            <a:r>
              <a:rPr lang="ru-RU" sz="1400" dirty="0" err="1" smtClean="0">
                <a:latin typeface="Bookman Old Style" pitchFamily="18" charset="0"/>
              </a:rPr>
              <a:t>видеофиксации</a:t>
            </a:r>
            <a:r>
              <a:rPr lang="ru-RU" sz="1400" dirty="0" smtClean="0">
                <a:latin typeface="Bookman Old Style" pitchFamily="18" charset="0"/>
              </a:rPr>
              <a:t> выезда по месту нахождения клиента);</a:t>
            </a:r>
          </a:p>
          <a:p>
            <a:pPr algn="just"/>
            <a:r>
              <a:rPr lang="ru-RU" sz="1400" dirty="0" smtClean="0">
                <a:latin typeface="Bookman Old Style" pitchFamily="18" charset="0"/>
              </a:rPr>
              <a:t>Как доказать отсутствие документов и сведений?</a:t>
            </a:r>
          </a:p>
          <a:p>
            <a:pPr algn="just"/>
            <a:r>
              <a:rPr lang="ru-RU" sz="1400" dirty="0" smtClean="0">
                <a:latin typeface="Bookman Old Style" pitchFamily="18" charset="0"/>
              </a:rPr>
              <a:t>Низкий «порог» для операций обязательного контроля (600 тыс. руб. по операциями с </a:t>
            </a:r>
            <a:r>
              <a:rPr lang="ru-RU" sz="1400" dirty="0" err="1" smtClean="0">
                <a:latin typeface="Bookman Old Style" pitchFamily="18" charset="0"/>
              </a:rPr>
              <a:t>ден.средствами</a:t>
            </a:r>
            <a:r>
              <a:rPr lang="ru-RU" sz="1400" dirty="0" smtClean="0">
                <a:latin typeface="Bookman Old Style" pitchFamily="18" charset="0"/>
              </a:rPr>
              <a:t>, 3 млн. – по операциям с недвижимостью)</a:t>
            </a:r>
            <a:endParaRPr lang="ru-RU" sz="1400" dirty="0">
              <a:latin typeface="Bookman Old Style"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1008112"/>
          </a:xfrm>
        </p:spPr>
        <p:txBody>
          <a:bodyPr>
            <a:normAutofit fontScale="90000"/>
          </a:bodyPr>
          <a:lstStyle/>
          <a:p>
            <a:pPr algn="ctr"/>
            <a:r>
              <a:rPr lang="ru-RU" sz="1600" b="1" dirty="0" smtClean="0">
                <a:latin typeface="Bookman Old Style" pitchFamily="18" charset="0"/>
              </a:rPr>
              <a:t>При разработке (внесения изменений в) ПВК по ПОД/ФТ целесообразно устанавливать фактическую систему действий по работе с клиентом в рамках реализации принципа «Знай своего клиента», документирование процесса запрашивания сведений и документов, осуществляемых действий</a:t>
            </a:r>
            <a:endParaRPr lang="ru-RU" sz="1600" b="1" dirty="0">
              <a:latin typeface="Bookman Old Style" pitchFamily="18" charset="0"/>
            </a:endParaRPr>
          </a:p>
        </p:txBody>
      </p:sp>
      <p:sp>
        <p:nvSpPr>
          <p:cNvPr id="3" name="Содержимое 2"/>
          <p:cNvSpPr>
            <a:spLocks noGrp="1"/>
          </p:cNvSpPr>
          <p:nvPr>
            <p:ph idx="1"/>
          </p:nvPr>
        </p:nvSpPr>
        <p:spPr>
          <a:xfrm>
            <a:off x="457200" y="1556792"/>
            <a:ext cx="8229600" cy="4767808"/>
          </a:xfrm>
        </p:spPr>
        <p:txBody>
          <a:bodyPr>
            <a:normAutofit/>
          </a:bodyPr>
          <a:lstStyle/>
          <a:p>
            <a:pPr algn="just">
              <a:buNone/>
            </a:pPr>
            <a:r>
              <a:rPr lang="ru-RU" sz="1600" dirty="0" smtClean="0">
                <a:latin typeface="Bookman Old Style" pitchFamily="18" charset="0"/>
              </a:rPr>
              <a:t>	</a:t>
            </a:r>
            <a:endParaRPr lang="ru-RU" sz="1400" b="1" dirty="0" smtClean="0">
              <a:latin typeface="Bookman Old Style" pitchFamily="18" charset="0"/>
            </a:endParaRPr>
          </a:p>
          <a:p>
            <a:pPr algn="just">
              <a:buNone/>
            </a:pPr>
            <a:r>
              <a:rPr lang="ru-RU" sz="1500" b="1" i="1" dirty="0" smtClean="0"/>
              <a:t>	Пример 1. Постановление Арбитражного суда Уральского округа от 29.01.2018 N Ф09-8380/17 по делу N А76-3307/2017</a:t>
            </a:r>
          </a:p>
          <a:p>
            <a:pPr algn="just"/>
            <a:r>
              <a:rPr lang="ru-RU" sz="1500" b="1" i="1" dirty="0" smtClean="0"/>
              <a:t>Требование: Об </a:t>
            </a:r>
            <a:r>
              <a:rPr lang="ru-RU" sz="1500" b="1" i="1" dirty="0" err="1" smtClean="0"/>
              <a:t>обязании</a:t>
            </a:r>
            <a:r>
              <a:rPr lang="ru-RU" sz="1500" b="1" i="1" dirty="0" smtClean="0"/>
              <a:t> заключить договор банковского счета.</a:t>
            </a:r>
          </a:p>
          <a:p>
            <a:pPr algn="just"/>
            <a:r>
              <a:rPr lang="ru-RU" sz="1500" b="1" i="1" dirty="0" smtClean="0"/>
              <a:t>Обстоятельства: Общество полагало, что отказ банка от заключения договора банковского счета является незаконным.</a:t>
            </a:r>
          </a:p>
          <a:p>
            <a:pPr algn="just"/>
            <a:r>
              <a:rPr lang="ru-RU" sz="1500" b="1" i="1" dirty="0" smtClean="0"/>
              <a:t>Решение: </a:t>
            </a:r>
            <a:r>
              <a:rPr lang="ru-RU" sz="1500" dirty="0" smtClean="0"/>
              <a:t>В удовлетворении требования отказано, так как решение банка принято в соответствии с правилами внутреннего контроля, при этом учтены факторы, влияющие на принятие решения об отказе, в том числе размер уставного капитала, осуществление руководства единственным учредителем общества, на которого также возложены обязанности по ведению бухгалтерского учета, расположение общества в ином регионе.</a:t>
            </a:r>
          </a:p>
          <a:p>
            <a:pPr algn="just"/>
            <a:r>
              <a:rPr lang="ru-RU" sz="1500" dirty="0" smtClean="0"/>
              <a:t>При этом, суд отметил: </a:t>
            </a:r>
          </a:p>
          <a:p>
            <a:pPr algn="just"/>
            <a:r>
              <a:rPr lang="ru-RU" sz="1500" b="1" i="1" dirty="0" smtClean="0"/>
              <a:t>Сотрудником Банка проведено личное собеседование с директором общества с целью подтверждения намерений заявителя осуществлять предпринимательскую деятельность в соответствии с предоставленными документами, </a:t>
            </a:r>
            <a:r>
              <a:rPr lang="ru-RU" sz="1500" b="1" i="1" u="sng" dirty="0" smtClean="0"/>
              <a:t>в ходе которого выявлено, что клиент в ведении бизнеса не ориентируется, на вопросы отвечает с помощью заготовленного текста на бумаге.</a:t>
            </a:r>
          </a:p>
          <a:p>
            <a:pPr algn="just"/>
            <a:endParaRPr lang="ru-RU" sz="1400" dirty="0">
              <a:latin typeface="Bookman Old Style"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864096"/>
          </a:xfrm>
        </p:spPr>
        <p:txBody>
          <a:bodyPr>
            <a:normAutofit/>
          </a:bodyPr>
          <a:lstStyle/>
          <a:p>
            <a:pPr algn="ctr"/>
            <a:r>
              <a:rPr lang="ru-RU" sz="1600" b="1" dirty="0" smtClean="0">
                <a:latin typeface="Bookman Old Style" pitchFamily="18" charset="0"/>
              </a:rPr>
              <a:t>Пример 2. Постановление Арбитражного суда Центрального округа от 04.10.2016 N Ф10-3411/2016 по делу N А62-9219/2015</a:t>
            </a:r>
            <a:r>
              <a:rPr lang="ru-RU" sz="1600" b="1" i="1" dirty="0" smtClean="0"/>
              <a:t/>
            </a:r>
            <a:br>
              <a:rPr lang="ru-RU" sz="1600" b="1" i="1" dirty="0" smtClean="0"/>
            </a:br>
            <a:endParaRPr lang="ru-RU" sz="1600" dirty="0">
              <a:latin typeface="Bookman Old Style" pitchFamily="18" charset="0"/>
            </a:endParaRPr>
          </a:p>
        </p:txBody>
      </p:sp>
      <p:sp>
        <p:nvSpPr>
          <p:cNvPr id="3" name="Содержимое 2"/>
          <p:cNvSpPr>
            <a:spLocks noGrp="1"/>
          </p:cNvSpPr>
          <p:nvPr>
            <p:ph idx="1"/>
          </p:nvPr>
        </p:nvSpPr>
        <p:spPr>
          <a:xfrm>
            <a:off x="457200" y="1124744"/>
            <a:ext cx="8229600" cy="5199856"/>
          </a:xfrm>
        </p:spPr>
        <p:txBody>
          <a:bodyPr>
            <a:normAutofit/>
          </a:bodyPr>
          <a:lstStyle/>
          <a:p>
            <a:r>
              <a:rPr lang="ru-RU" sz="1400" b="1" i="1" dirty="0" smtClean="0"/>
              <a:t>Требование: Об </a:t>
            </a:r>
            <a:r>
              <a:rPr lang="ru-RU" sz="1400" b="1" i="1" dirty="0" err="1" smtClean="0"/>
              <a:t>обязании</a:t>
            </a:r>
            <a:r>
              <a:rPr lang="ru-RU" sz="1400" b="1" i="1" dirty="0" smtClean="0"/>
              <a:t> заключить договор банковского счета.</a:t>
            </a:r>
          </a:p>
          <a:p>
            <a:pPr algn="just"/>
            <a:r>
              <a:rPr lang="ru-RU" sz="1400" b="1" i="1" dirty="0" smtClean="0"/>
              <a:t>Обстоятельства: </a:t>
            </a:r>
            <a:r>
              <a:rPr lang="ru-RU" sz="1400" dirty="0" smtClean="0"/>
              <a:t>Общество ссылается на необоснованное уклонение банка от заключения договора. Банк указывает на то, что согласно заключению службы безопасности руководитель и постоянно действующий орган общества по адресу, указанному в учредительных документах, отсутствуют.</a:t>
            </a:r>
          </a:p>
          <a:p>
            <a:r>
              <a:rPr lang="ru-RU" sz="1400" b="1" i="1" dirty="0" smtClean="0"/>
              <a:t>Решение: Требование удовлетворено, поскольку факт нахождения общества по месту регистрации установлен.</a:t>
            </a:r>
          </a:p>
          <a:p>
            <a:pPr algn="just">
              <a:buNone/>
            </a:pPr>
            <a:r>
              <a:rPr lang="ru-RU" sz="1400" dirty="0" smtClean="0"/>
              <a:t>	</a:t>
            </a:r>
            <a:r>
              <a:rPr lang="ru-RU" sz="1400" b="1" dirty="0" smtClean="0"/>
              <a:t>Суд отметил:</a:t>
            </a:r>
          </a:p>
          <a:p>
            <a:pPr algn="just"/>
            <a:r>
              <a:rPr lang="ru-RU" sz="1400" dirty="0" err="1" smtClean="0"/>
              <a:t>Видеофиксация</a:t>
            </a:r>
            <a:r>
              <a:rPr lang="ru-RU" sz="1400" dirty="0" smtClean="0"/>
              <a:t> проверки (выезд по месту регистрации юр.лица) не проводилась,</a:t>
            </a:r>
          </a:p>
          <a:p>
            <a:pPr algn="just"/>
            <a:r>
              <a:rPr lang="ru-RU" sz="1400" dirty="0" smtClean="0"/>
              <a:t>Повторно банком документы для проведения проверки  не запрашивались,</a:t>
            </a:r>
          </a:p>
          <a:p>
            <a:pPr algn="just"/>
            <a:r>
              <a:rPr lang="ru-RU" sz="1400" dirty="0" smtClean="0"/>
              <a:t>С представителями истца для проверки фактического нахождения офиса банк не связывался,</a:t>
            </a:r>
          </a:p>
          <a:p>
            <a:pPr algn="just"/>
            <a:r>
              <a:rPr lang="ru-RU" sz="1400" dirty="0" smtClean="0"/>
              <a:t>Доводы не подтверждены документально,</a:t>
            </a:r>
          </a:p>
          <a:p>
            <a:pPr algn="just"/>
            <a:r>
              <a:rPr lang="ru-RU" sz="1400" dirty="0" smtClean="0"/>
              <a:t>Дополнительной проверки данного обстоятельства не проводилась,</a:t>
            </a:r>
          </a:p>
          <a:p>
            <a:pPr algn="just"/>
            <a:r>
              <a:rPr lang="ru-RU" sz="1400" dirty="0" smtClean="0"/>
              <a:t>Ссылки банка на наличие негативной информации относительно клиента отклонена как не обоснованная и не подтвержденная документально,</a:t>
            </a:r>
          </a:p>
          <a:p>
            <a:pPr algn="just"/>
            <a:r>
              <a:rPr lang="ru-RU" sz="1400" b="1" i="1" dirty="0" smtClean="0"/>
              <a:t>Ссылка на минимальный размер уставного капитала отклонена, поскольку размер УК общества соответствует требованиям ГК РФ и </a:t>
            </a:r>
            <a:r>
              <a:rPr lang="ru-RU" sz="1400" b="1" i="1" dirty="0" err="1" smtClean="0"/>
              <a:t>Фед.закона</a:t>
            </a:r>
            <a:r>
              <a:rPr lang="ru-RU" sz="1400" b="1" i="1" dirty="0" smtClean="0"/>
              <a:t> об ООО</a:t>
            </a:r>
          </a:p>
          <a:p>
            <a:pPr algn="just"/>
            <a:r>
              <a:rPr lang="ru-RU" sz="1400" dirty="0" smtClean="0"/>
              <a:t>Суды пришли к выводу о </a:t>
            </a:r>
            <a:r>
              <a:rPr lang="ru-RU" sz="1400" b="1" i="1" dirty="0" smtClean="0"/>
              <a:t>недостаточности разовой проверки (выезда) сотрудников службы безопасности банка для вывода об отсутствии юр.лица по указанному адресу</a:t>
            </a:r>
            <a:endParaRPr lang="ru-RU" sz="1400" b="1"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864096"/>
          </a:xfrm>
        </p:spPr>
        <p:txBody>
          <a:bodyPr>
            <a:normAutofit/>
          </a:bodyPr>
          <a:lstStyle/>
          <a:p>
            <a:pPr algn="ctr"/>
            <a:r>
              <a:rPr lang="ru-RU" sz="1600" b="1" dirty="0" smtClean="0">
                <a:latin typeface="+mn-lt"/>
                <a:cs typeface="Times New Roman" pitchFamily="18" charset="0"/>
              </a:rPr>
              <a:t>Пример 3. Постановление Арбитражного суда Московского округа от 15.11.2017 N Ф05-16518/2017 по делу N А40-10212/2017</a:t>
            </a:r>
            <a:endParaRPr lang="ru-RU" sz="1600" dirty="0">
              <a:latin typeface="+mn-lt"/>
            </a:endParaRPr>
          </a:p>
        </p:txBody>
      </p:sp>
      <p:sp>
        <p:nvSpPr>
          <p:cNvPr id="3" name="Содержимое 2"/>
          <p:cNvSpPr>
            <a:spLocks noGrp="1"/>
          </p:cNvSpPr>
          <p:nvPr>
            <p:ph idx="1"/>
          </p:nvPr>
        </p:nvSpPr>
        <p:spPr>
          <a:xfrm>
            <a:off x="457200" y="1628800"/>
            <a:ext cx="8229600" cy="4695800"/>
          </a:xfrm>
        </p:spPr>
        <p:txBody>
          <a:bodyPr>
            <a:normAutofit fontScale="92500" lnSpcReduction="20000"/>
          </a:bodyPr>
          <a:lstStyle/>
          <a:p>
            <a:pPr algn="just">
              <a:lnSpc>
                <a:spcPct val="124000"/>
              </a:lnSpc>
              <a:buNone/>
            </a:pPr>
            <a:r>
              <a:rPr lang="ru-RU" sz="1400" b="1" dirty="0" smtClean="0">
                <a:latin typeface="Times New Roman" pitchFamily="18" charset="0"/>
                <a:cs typeface="Times New Roman" pitchFamily="18" charset="0"/>
              </a:rPr>
              <a:t> </a:t>
            </a:r>
            <a:r>
              <a:rPr lang="ru-RU" sz="1500" b="1" dirty="0" smtClean="0">
                <a:cs typeface="Times New Roman" pitchFamily="18" charset="0"/>
              </a:rPr>
              <a:t>	Требование: Об </a:t>
            </a:r>
            <a:r>
              <a:rPr lang="ru-RU" sz="1500" b="1" dirty="0" err="1" smtClean="0">
                <a:cs typeface="Times New Roman" pitchFamily="18" charset="0"/>
              </a:rPr>
              <a:t>обязании</a:t>
            </a:r>
            <a:r>
              <a:rPr lang="ru-RU" sz="1500" b="1" dirty="0" smtClean="0">
                <a:cs typeface="Times New Roman" pitchFamily="18" charset="0"/>
              </a:rPr>
              <a:t> заключить договор банковского счета и открыть расчетный счет.</a:t>
            </a:r>
          </a:p>
          <a:p>
            <a:pPr algn="just">
              <a:lnSpc>
                <a:spcPct val="124000"/>
              </a:lnSpc>
            </a:pPr>
            <a:r>
              <a:rPr lang="ru-RU" sz="1500" dirty="0" smtClean="0">
                <a:cs typeface="Times New Roman" pitchFamily="18" charset="0"/>
              </a:rPr>
              <a:t>Позиция суда: </a:t>
            </a:r>
            <a:r>
              <a:rPr lang="ru-RU" sz="1500" b="1" i="1" dirty="0" smtClean="0">
                <a:cs typeface="Times New Roman" pitchFamily="18" charset="0"/>
              </a:rPr>
              <a:t>документов, подтверждающих наличие факторов</a:t>
            </a:r>
            <a:r>
              <a:rPr lang="ru-RU" sz="1500" dirty="0" smtClean="0">
                <a:cs typeface="Times New Roman" pitchFamily="18" charset="0"/>
              </a:rPr>
              <a:t>, которые повлияли на принятие Банком решения об отказе от заключения договора банковского счета с истцом, </a:t>
            </a:r>
            <a:r>
              <a:rPr lang="ru-RU" sz="1500" b="1" i="1" dirty="0" smtClean="0">
                <a:cs typeface="Times New Roman" pitchFamily="18" charset="0"/>
              </a:rPr>
              <a:t>в деле не имеется</a:t>
            </a:r>
            <a:r>
              <a:rPr lang="ru-RU" sz="1500" dirty="0" smtClean="0">
                <a:cs typeface="Times New Roman" pitchFamily="18" charset="0"/>
              </a:rPr>
              <a:t>.</a:t>
            </a:r>
          </a:p>
          <a:p>
            <a:pPr algn="just">
              <a:lnSpc>
                <a:spcPct val="124000"/>
              </a:lnSpc>
            </a:pPr>
            <a:r>
              <a:rPr lang="ru-RU" sz="1500" dirty="0" smtClean="0">
                <a:cs typeface="Times New Roman" pitchFamily="18" charset="0"/>
              </a:rPr>
              <a:t>Отклонен довод банка о том, что в представленном истцом комплекте отсутствовали какие-либо документы, так как в деле имеется письмо банка истцу об отказе в заключении договора, </a:t>
            </a:r>
            <a:r>
              <a:rPr lang="ru-RU" sz="1500" b="1" i="1" dirty="0" smtClean="0">
                <a:cs typeface="Times New Roman" pitchFamily="18" charset="0"/>
              </a:rPr>
              <a:t>при этом в письме отсутствуют указания на причины отказа и конкретные документы, которые истцом не были представлены.</a:t>
            </a:r>
            <a:r>
              <a:rPr lang="ru-RU" sz="1500" dirty="0" smtClean="0">
                <a:cs typeface="Times New Roman" pitchFamily="18" charset="0"/>
              </a:rPr>
              <a:t> Также суды указали, что </a:t>
            </a:r>
            <a:r>
              <a:rPr lang="ru-RU" sz="1500" b="1" i="1" dirty="0" smtClean="0">
                <a:cs typeface="Times New Roman" pitchFamily="18" charset="0"/>
              </a:rPr>
              <a:t>каждое подозрение должно быть мотивированным и обоснованным, иначе любое нежелание банка заключать договор банковского счета может быть оправдано правом банка на подозрения, а это уже является злоупотреблением правом.</a:t>
            </a:r>
          </a:p>
          <a:p>
            <a:pPr algn="just">
              <a:lnSpc>
                <a:spcPct val="124000"/>
              </a:lnSpc>
            </a:pPr>
            <a:r>
              <a:rPr lang="ru-RU" sz="1500" b="1" i="1" dirty="0" smtClean="0">
                <a:cs typeface="Times New Roman" pitchFamily="18" charset="0"/>
              </a:rPr>
              <a:t>Решение: Требование удовлетворено, поскольку документов, подтверждающих наличие факторов, которые повлияли на принятие банком решения об отказе от заключения договора банковского счета с обществом, не имеется. </a:t>
            </a:r>
            <a:r>
              <a:rPr lang="ru-RU" sz="1500" dirty="0" smtClean="0">
                <a:cs typeface="Times New Roman" pitchFamily="18" charset="0"/>
              </a:rPr>
              <a:t>При этом отклонены доводы банка о том, что в представленном обществом комплекте отсутствовали какие-либо документы, так как в деле имеется письмо банка об отказе в заключении договора, в котором отсутствуют указания на причины отказа и конкретные документы, которые обществом не были представлены.</a:t>
            </a:r>
          </a:p>
          <a:p>
            <a:pPr algn="just"/>
            <a:endParaRPr lang="ru-RU" sz="1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1008112"/>
          </a:xfrm>
        </p:spPr>
        <p:txBody>
          <a:bodyPr>
            <a:normAutofit/>
          </a:bodyPr>
          <a:lstStyle/>
          <a:p>
            <a:pPr algn="ctr"/>
            <a:r>
              <a:rPr lang="ru-RU" sz="1600" b="1" dirty="0" smtClean="0">
                <a:latin typeface="Bookman Old Style" pitchFamily="18" charset="0"/>
              </a:rPr>
              <a:t>Суды поддерживают банки в случаях явной очевидности фактов подозрительности деятельности клиента либо в случаях доказанности со стороны банка оснований для принятия «отказных»  решений</a:t>
            </a:r>
            <a:endParaRPr lang="ru-RU" sz="1600" b="1" dirty="0">
              <a:latin typeface="Bookman Old Style" pitchFamily="18" charset="0"/>
            </a:endParaRPr>
          </a:p>
        </p:txBody>
      </p:sp>
      <p:sp>
        <p:nvSpPr>
          <p:cNvPr id="3" name="Содержимое 2"/>
          <p:cNvSpPr>
            <a:spLocks noGrp="1"/>
          </p:cNvSpPr>
          <p:nvPr>
            <p:ph idx="1"/>
          </p:nvPr>
        </p:nvSpPr>
        <p:spPr>
          <a:xfrm>
            <a:off x="457200" y="1700808"/>
            <a:ext cx="8229600" cy="4623792"/>
          </a:xfrm>
        </p:spPr>
        <p:txBody>
          <a:bodyPr>
            <a:normAutofit/>
          </a:bodyPr>
          <a:lstStyle/>
          <a:p>
            <a:pPr>
              <a:buNone/>
            </a:pPr>
            <a:r>
              <a:rPr lang="ru-RU" sz="1400" b="1" i="1" dirty="0" smtClean="0"/>
              <a:t>	Пример 1. </a:t>
            </a:r>
            <a:r>
              <a:rPr lang="ru-RU" sz="1500" b="1" i="1" dirty="0" smtClean="0"/>
              <a:t>Постановление Президиума ВАС РФ от 27.04.2010 N 1307/10 по делу N А40-50083/09-29-388</a:t>
            </a:r>
          </a:p>
          <a:p>
            <a:pPr>
              <a:buNone/>
            </a:pPr>
            <a:endParaRPr lang="ru-RU" sz="1500" b="1" i="1" dirty="0" smtClean="0"/>
          </a:p>
          <a:p>
            <a:pPr algn="just"/>
            <a:r>
              <a:rPr lang="ru-RU" sz="1500" b="1" i="1" dirty="0" smtClean="0"/>
              <a:t>Иск о расторжении договора банковского счета удовлетворен, так как </a:t>
            </a:r>
            <a:r>
              <a:rPr lang="ru-RU" sz="1500" b="1" i="1" u="sng" dirty="0" smtClean="0"/>
              <a:t>достоверная информация о местонахождении юридического лица является существенным условием</a:t>
            </a:r>
            <a:r>
              <a:rPr lang="ru-RU" sz="1500" b="1" i="1" dirty="0" smtClean="0"/>
              <a:t> </a:t>
            </a:r>
            <a:r>
              <a:rPr lang="ru-RU" sz="1500" dirty="0" smtClean="0"/>
              <a:t>как при заключении, так и при исполнении договора банковского счета, поэтому непредставление клиентом необходимых сведений при изменении его идентификационных признаков может служить основанием для расторжения банком договора банковского счета в силу Закона о противодействии легализации преступных доходов.</a:t>
            </a:r>
          </a:p>
          <a:p>
            <a:pPr algn="just">
              <a:buNone/>
            </a:pPr>
            <a:endParaRPr lang="ru-RU" sz="1500" dirty="0" smtClean="0"/>
          </a:p>
          <a:p>
            <a:pPr algn="just"/>
            <a:r>
              <a:rPr lang="ru-RU" sz="1500" b="1" i="1" dirty="0" smtClean="0"/>
              <a:t>При этом:</a:t>
            </a:r>
          </a:p>
          <a:p>
            <a:pPr algn="just"/>
            <a:r>
              <a:rPr lang="ru-RU" sz="1500" b="1" i="1" dirty="0" smtClean="0"/>
              <a:t>Договор банковского счета  с клиентом содержал обязанность последнего извещать банк о смене наименования, адреса и иных сведений, имеющих существенное значение для надлежащего исполнения сторонами договора; </a:t>
            </a:r>
          </a:p>
          <a:p>
            <a:pPr algn="just"/>
            <a:r>
              <a:rPr lang="ru-RU" sz="1500" b="1" i="1" dirty="0" smtClean="0"/>
              <a:t>Информация о том, что клиент не находится по адресу, подтверждена сообщением Отдела внутренних дел, а также органом связи, возвратившим почтовое отправление клиенту со ссылкой на отсутствием адресата. </a:t>
            </a:r>
          </a:p>
          <a:p>
            <a:pPr algn="just"/>
            <a:endParaRPr lang="ru-RU" sz="1400" dirty="0">
              <a:latin typeface="Bookman Old Style"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pPr algn="ctr"/>
            <a:r>
              <a:rPr lang="ru-RU" sz="1700" b="1" dirty="0" smtClean="0">
                <a:latin typeface="+mn-lt"/>
                <a:cs typeface="Times New Roman" pitchFamily="18" charset="0"/>
              </a:rPr>
              <a:t>Пример 2. Постановление Арбитражного суда Поволжского округа от 07.09.2017 N Ф06-22958/2017 по делу № А65-24541/2016</a:t>
            </a:r>
            <a:r>
              <a:rPr lang="ru-RU" sz="1700" dirty="0" smtClean="0">
                <a:latin typeface="+mn-lt"/>
                <a:cs typeface="Times New Roman" pitchFamily="18" charset="0"/>
              </a:rPr>
              <a:t>.</a:t>
            </a:r>
            <a:r>
              <a:rPr lang="ru-RU" sz="1600" dirty="0"/>
              <a:t/>
            </a:r>
            <a:br>
              <a:rPr lang="ru-RU" sz="1600" dirty="0"/>
            </a:br>
            <a:endParaRPr lang="ru-RU" sz="1600" dirty="0"/>
          </a:p>
        </p:txBody>
      </p:sp>
      <p:sp>
        <p:nvSpPr>
          <p:cNvPr id="3" name="Содержимое 2"/>
          <p:cNvSpPr>
            <a:spLocks noGrp="1"/>
          </p:cNvSpPr>
          <p:nvPr>
            <p:ph idx="1"/>
          </p:nvPr>
        </p:nvSpPr>
        <p:spPr>
          <a:xfrm>
            <a:off x="457200" y="908720"/>
            <a:ext cx="8229600" cy="5217443"/>
          </a:xfrm>
        </p:spPr>
        <p:txBody>
          <a:bodyPr>
            <a:normAutofit fontScale="92500" lnSpcReduction="10000"/>
          </a:bodyPr>
          <a:lstStyle/>
          <a:p>
            <a:pPr algn="just">
              <a:lnSpc>
                <a:spcPct val="124000"/>
              </a:lnSpc>
              <a:spcBef>
                <a:spcPts val="0"/>
              </a:spcBef>
              <a:buNone/>
            </a:pPr>
            <a:r>
              <a:rPr lang="ru-RU" sz="1400" dirty="0" smtClean="0">
                <a:cs typeface="Times New Roman" pitchFamily="18" charset="0"/>
              </a:rPr>
              <a:t>	</a:t>
            </a:r>
            <a:r>
              <a:rPr lang="ru-RU" sz="1500" b="1" i="1" dirty="0" smtClean="0">
                <a:cs typeface="Times New Roman" pitchFamily="18" charset="0"/>
              </a:rPr>
              <a:t>Требование</a:t>
            </a:r>
            <a:r>
              <a:rPr lang="ru-RU" sz="1500" b="1" i="1" dirty="0">
                <a:cs typeface="Times New Roman" pitchFamily="18" charset="0"/>
              </a:rPr>
              <a:t>:</a:t>
            </a:r>
            <a:r>
              <a:rPr lang="ru-RU" sz="1500" dirty="0">
                <a:cs typeface="Times New Roman" pitchFamily="18" charset="0"/>
              </a:rPr>
              <a:t> </a:t>
            </a:r>
            <a:r>
              <a:rPr lang="ru-RU" sz="1500" b="1" i="1" dirty="0">
                <a:cs typeface="Times New Roman" pitchFamily="18" charset="0"/>
              </a:rPr>
              <a:t>О признании незаконным отказа в заключении договора банковского счета </a:t>
            </a:r>
            <a:r>
              <a:rPr lang="ru-RU" sz="1500" dirty="0">
                <a:cs typeface="Times New Roman" pitchFamily="18" charset="0"/>
              </a:rPr>
              <a:t>и понуждении заключить договор банковского счета на объявленных условиях.</a:t>
            </a:r>
          </a:p>
          <a:p>
            <a:pPr algn="just">
              <a:lnSpc>
                <a:spcPct val="124000"/>
              </a:lnSpc>
              <a:spcBef>
                <a:spcPts val="0"/>
              </a:spcBef>
            </a:pPr>
            <a:r>
              <a:rPr lang="ru-RU" sz="1500" b="1" i="1" dirty="0">
                <a:cs typeface="Times New Roman" pitchFamily="18" charset="0"/>
              </a:rPr>
              <a:t>Обстоятельства:</a:t>
            </a:r>
            <a:r>
              <a:rPr lang="ru-RU" sz="1500" dirty="0">
                <a:cs typeface="Times New Roman" pitchFamily="18" charset="0"/>
              </a:rPr>
              <a:t> </a:t>
            </a:r>
            <a:r>
              <a:rPr lang="ru-RU" sz="1500" dirty="0" smtClean="0">
                <a:cs typeface="Times New Roman" pitchFamily="18" charset="0"/>
              </a:rPr>
              <a:t>в основе решения банка - совокупность </a:t>
            </a:r>
            <a:r>
              <a:rPr lang="ru-RU" sz="1500" dirty="0">
                <a:cs typeface="Times New Roman" pitchFamily="18" charset="0"/>
              </a:rPr>
              <a:t>негативных факторов, являющихся достаточным основанием для </a:t>
            </a:r>
            <a:r>
              <a:rPr lang="ru-RU" sz="1500" dirty="0" smtClean="0">
                <a:cs typeface="Times New Roman" pitchFamily="18" charset="0"/>
              </a:rPr>
              <a:t>отказа</a:t>
            </a:r>
            <a:endParaRPr lang="ru-RU" sz="1500" dirty="0">
              <a:cs typeface="Times New Roman" pitchFamily="18" charset="0"/>
            </a:endParaRPr>
          </a:p>
          <a:p>
            <a:pPr algn="just">
              <a:lnSpc>
                <a:spcPct val="124000"/>
              </a:lnSpc>
              <a:spcBef>
                <a:spcPts val="0"/>
              </a:spcBef>
            </a:pPr>
            <a:r>
              <a:rPr lang="ru-RU" sz="1500" dirty="0">
                <a:cs typeface="Times New Roman" pitchFamily="18" charset="0"/>
              </a:rPr>
              <a:t>Судом установлена совокупность негативных факторов из числа перечисленных выше: уставной капитал = 10 000 руб.; единственный учредитель, он же директор, он же осуществляет ведение бухгалтерского учета в организации; юридический и фактический адрес истца совпадает с адресом массовой </a:t>
            </a:r>
            <a:r>
              <a:rPr lang="ru-RU" sz="1500" dirty="0" smtClean="0">
                <a:cs typeface="Times New Roman" pitchFamily="18" charset="0"/>
              </a:rPr>
              <a:t>регистрации; </a:t>
            </a:r>
            <a:r>
              <a:rPr lang="ru-RU" sz="1500" dirty="0">
                <a:cs typeface="Times New Roman" pitchFamily="18" charset="0"/>
              </a:rPr>
              <a:t>постоянно действующий орган отсутствует по месту нахождения, указанному в ЕГРЮЛ и учредительных документах (акт выезда сотрудников банка на место).</a:t>
            </a:r>
          </a:p>
          <a:p>
            <a:pPr algn="just">
              <a:lnSpc>
                <a:spcPct val="124000"/>
              </a:lnSpc>
              <a:spcBef>
                <a:spcPts val="0"/>
              </a:spcBef>
            </a:pPr>
            <a:r>
              <a:rPr lang="ru-RU" sz="1500" dirty="0">
                <a:cs typeface="Times New Roman" pitchFamily="18" charset="0"/>
              </a:rPr>
              <a:t>Суд признал, что </a:t>
            </a:r>
            <a:r>
              <a:rPr lang="ru-RU" sz="1500" b="1" i="1" dirty="0">
                <a:cs typeface="Times New Roman" pitchFamily="18" charset="0"/>
              </a:rPr>
              <a:t>указанные факты являются самостоятельным и достаточным основанием как отказа банка в заключении договора банковского счета, так и расторжения договора на этапе обслуживания клиента, поскольку у банка нет оснований идентифицировать клиента (истца) как того требует действующее законодательство.</a:t>
            </a:r>
          </a:p>
          <a:p>
            <a:pPr algn="just">
              <a:lnSpc>
                <a:spcPct val="124000"/>
              </a:lnSpc>
              <a:spcBef>
                <a:spcPts val="0"/>
              </a:spcBef>
            </a:pPr>
            <a:r>
              <a:rPr lang="ru-RU" sz="1500" b="1" i="1" dirty="0" smtClean="0">
                <a:cs typeface="Times New Roman" pitchFamily="18" charset="0"/>
              </a:rPr>
              <a:t>Решение</a:t>
            </a:r>
            <a:r>
              <a:rPr lang="ru-RU" sz="1500" b="1" i="1" dirty="0">
                <a:cs typeface="Times New Roman" pitchFamily="18" charset="0"/>
              </a:rPr>
              <a:t>: В удовлетворении требования отказано</a:t>
            </a:r>
            <a:r>
              <a:rPr lang="ru-RU" sz="1500" dirty="0">
                <a:cs typeface="Times New Roman" pitchFamily="18" charset="0"/>
              </a:rPr>
              <a:t>, поскольку установлено, что при анализе информации о клиенте кредитной организацией выявлен факт отсутствия информации о положительной деловой репутации общества, а также тот факт, что общество отвечает признакам лиц, обладающих высоким риском легализации (отмывания) преступных доходов</a:t>
            </a:r>
            <a:r>
              <a:rPr lang="ru-RU" sz="1500" dirty="0" smtClean="0">
                <a:cs typeface="Times New Roman" pitchFamily="18" charset="0"/>
              </a:rPr>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792088"/>
          </a:xfrm>
        </p:spPr>
        <p:txBody>
          <a:bodyPr>
            <a:normAutofit/>
          </a:bodyPr>
          <a:lstStyle/>
          <a:p>
            <a:pPr algn="ctr"/>
            <a:r>
              <a:rPr lang="ru-RU" sz="1600" b="1" dirty="0" smtClean="0">
                <a:latin typeface="+mn-lt"/>
              </a:rPr>
              <a:t>Пример 3. </a:t>
            </a:r>
            <a:r>
              <a:rPr lang="ru-RU" sz="1600" b="1" i="1" dirty="0" smtClean="0">
                <a:latin typeface="+mn-lt"/>
              </a:rPr>
              <a:t>Постановление Арбитражного суда </a:t>
            </a:r>
            <a:r>
              <a:rPr lang="ru-RU" sz="1600" b="1" i="1" dirty="0" err="1" smtClean="0">
                <a:latin typeface="+mn-lt"/>
              </a:rPr>
              <a:t>Западно-Сибирского</a:t>
            </a:r>
            <a:r>
              <a:rPr lang="ru-RU" sz="1600" b="1" i="1" dirty="0" smtClean="0">
                <a:latin typeface="+mn-lt"/>
              </a:rPr>
              <a:t> округа от 31.08.2018 N Ф04-3294/2018 по делу N А03-15621/2017</a:t>
            </a:r>
            <a:r>
              <a:rPr lang="ru-RU" sz="1600" b="1" i="1" dirty="0" smtClean="0"/>
              <a:t/>
            </a:r>
            <a:br>
              <a:rPr lang="ru-RU" sz="1600" b="1" i="1" dirty="0" smtClean="0"/>
            </a:br>
            <a:endParaRPr lang="ru-RU" sz="1600" dirty="0">
              <a:latin typeface="+mn-lt"/>
            </a:endParaRPr>
          </a:p>
        </p:txBody>
      </p:sp>
      <p:sp>
        <p:nvSpPr>
          <p:cNvPr id="3" name="Содержимое 2"/>
          <p:cNvSpPr>
            <a:spLocks noGrp="1"/>
          </p:cNvSpPr>
          <p:nvPr>
            <p:ph idx="1"/>
          </p:nvPr>
        </p:nvSpPr>
        <p:spPr>
          <a:xfrm>
            <a:off x="457200" y="980728"/>
            <a:ext cx="8229600" cy="5343872"/>
          </a:xfrm>
        </p:spPr>
        <p:txBody>
          <a:bodyPr>
            <a:normAutofit lnSpcReduction="10000"/>
          </a:bodyPr>
          <a:lstStyle/>
          <a:p>
            <a:pPr algn="just"/>
            <a:r>
              <a:rPr lang="ru-RU" sz="1500" b="1" i="1" dirty="0" smtClean="0"/>
              <a:t>Требование: О признании незаконными действий банка по отказу от исполнения платежных поручений, расторжению договора банковского счета и закрытию счета общества, </a:t>
            </a:r>
            <a:r>
              <a:rPr lang="ru-RU" sz="1500" b="1" i="1" dirty="0" err="1" smtClean="0"/>
              <a:t>обязании</a:t>
            </a:r>
            <a:r>
              <a:rPr lang="ru-RU" sz="1500" b="1" i="1" dirty="0" smtClean="0"/>
              <a:t> открыть расчетный счет.</a:t>
            </a:r>
          </a:p>
          <a:p>
            <a:pPr>
              <a:buNone/>
            </a:pPr>
            <a:endParaRPr lang="ru-RU" sz="1500" b="1" i="1" dirty="0" smtClean="0"/>
          </a:p>
          <a:p>
            <a:pPr algn="just"/>
            <a:r>
              <a:rPr lang="ru-RU" sz="1500" b="1" i="1" dirty="0" smtClean="0"/>
              <a:t>Обстоятельства: </a:t>
            </a:r>
            <a:r>
              <a:rPr lang="ru-RU" sz="1500" i="1" dirty="0" smtClean="0"/>
              <a:t>Основанием для расторжения договора банк указал принятие в течение календарного года двух и более решений об отказе в выполнении распоряжения о совершении операций.</a:t>
            </a:r>
          </a:p>
          <a:p>
            <a:pPr>
              <a:buNone/>
            </a:pPr>
            <a:endParaRPr lang="ru-RU" sz="1500" i="1" dirty="0" smtClean="0"/>
          </a:p>
          <a:p>
            <a:pPr algn="just"/>
            <a:r>
              <a:rPr lang="ru-RU" sz="1500" b="1" i="1" dirty="0" smtClean="0"/>
              <a:t>Решение: В удовлетворении требования отказано, поскольку банк действовал в рамках возложенных на него ФЗ "О противодействии легализации (отмыванию) доходов..." публично-правовых обязанностей по осуществлению контроля за расчетными операциями, общество не опровергло выводы банка о подозрительном характере спорных банковских операций.</a:t>
            </a:r>
          </a:p>
          <a:p>
            <a:endParaRPr lang="ru-RU" sz="1500" b="1" i="1" dirty="0" smtClean="0"/>
          </a:p>
          <a:p>
            <a:pPr algn="just"/>
            <a:r>
              <a:rPr lang="ru-RU" sz="1500" b="1" i="1" dirty="0" smtClean="0"/>
              <a:t>Применяя код 1499, банк исходил из соответствия деятельности клиента признакам, поименованным в Письмах Банка России № 236-Т и № 10-МР, и отсутствия очевидного экономического смысла проводимых операций.  Т</a:t>
            </a:r>
            <a:r>
              <a:rPr lang="ru-RU" sz="1500" i="1" dirty="0" smtClean="0"/>
              <a:t>ак как в разъяснениях Банка России не указано, что совпадение по данным критериям влечет за собой запутанность или необычный характер сделки (код 1101), банком правомерно применен код 1499 Классификатора (иные признаки). При этом, код 1499 введен законодателем применительно к ситуациям несоответствия сомнительных операций в полном объеме иным приведенным в классификаторе кодам. </a:t>
            </a:r>
            <a:endParaRPr lang="ru-RU" sz="1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864096"/>
          </a:xfrm>
        </p:spPr>
        <p:txBody>
          <a:bodyPr>
            <a:normAutofit/>
          </a:bodyPr>
          <a:lstStyle/>
          <a:p>
            <a:pPr algn="ctr"/>
            <a:r>
              <a:rPr lang="ru-RU" sz="1600" b="1" i="1" dirty="0" smtClean="0">
                <a:latin typeface="+mn-lt"/>
              </a:rPr>
              <a:t>Постановление Арбитражного суда </a:t>
            </a:r>
            <a:r>
              <a:rPr lang="ru-RU" sz="1600" b="1" i="1" dirty="0" err="1" smtClean="0">
                <a:latin typeface="+mn-lt"/>
              </a:rPr>
              <a:t>Западно-Сибирского</a:t>
            </a:r>
            <a:r>
              <a:rPr lang="ru-RU" sz="1600" b="1" i="1" dirty="0" smtClean="0">
                <a:latin typeface="+mn-lt"/>
              </a:rPr>
              <a:t> округа от 31.08.2018 N Ф04-3294/2018 по делу N А03-15621/2017</a:t>
            </a:r>
            <a:endParaRPr lang="ru-RU" sz="1600" dirty="0">
              <a:latin typeface="+mn-lt"/>
            </a:endParaRPr>
          </a:p>
        </p:txBody>
      </p:sp>
      <p:sp>
        <p:nvSpPr>
          <p:cNvPr id="3" name="Содержимое 2"/>
          <p:cNvSpPr>
            <a:spLocks noGrp="1"/>
          </p:cNvSpPr>
          <p:nvPr>
            <p:ph idx="1"/>
          </p:nvPr>
        </p:nvSpPr>
        <p:spPr>
          <a:xfrm>
            <a:off x="457200" y="1628800"/>
            <a:ext cx="8229600" cy="4695800"/>
          </a:xfrm>
        </p:spPr>
        <p:txBody>
          <a:bodyPr>
            <a:normAutofit/>
          </a:bodyPr>
          <a:lstStyle/>
          <a:p>
            <a:pPr algn="just"/>
            <a:r>
              <a:rPr lang="ru-RU" sz="1500" b="1" i="1" dirty="0" smtClean="0"/>
              <a:t>Кроме того, во исполнение Письма Банка России № 236-Т от 31.12.2014, в соответствии с требованиями п. 5.2. Положения Банка России № 375-П, банком также были проанализированы и признаны сомнительными 21 операции клиента </a:t>
            </a:r>
            <a:r>
              <a:rPr lang="ru-RU" sz="1500" i="1" dirty="0" smtClean="0"/>
              <a:t>по кодам Классификатора 1414 (поступление денежных средств на счет клиента юридического лица-резидента (получатель) от большого количества других резидентов со счетов, открытых в банках Российской Федерации, с последующим их списанием (транзитные операции), 1199 (иные общие признаки, свидетельствующие о возможном осуществлении ОД/ФТ, поскольку 21 операций клиента носили признаки «транзита», что указывало на сомнительный характер проведения обществом операций. </a:t>
            </a:r>
          </a:p>
          <a:p>
            <a:pPr algn="just"/>
            <a:r>
              <a:rPr lang="ru-RU" sz="1500" b="1" i="1" dirty="0" smtClean="0"/>
              <a:t>Учитывая изложенное, суды пришли к выводу о правомерности принятия Банком решения о квалификации операций истца в качестве подозрительных и обоснованности отказа Банка в исполнении четырех операций по платежным поручениям</a:t>
            </a:r>
          </a:p>
          <a:p>
            <a:pPr algn="just"/>
            <a:r>
              <a:rPr lang="ru-RU" sz="1500" b="1" i="1" dirty="0" smtClean="0"/>
              <a:t>Ссылка истца на предоставление ООО банку полного пакета документов в отношении спорных операций также обоснованно отклонена судами, поскольку на основании указанных документов банк не смог сделать вывод о правомерности осуществления клиентом операций.</a:t>
            </a:r>
          </a:p>
          <a:p>
            <a:pPr algn="just"/>
            <a:endParaRPr lang="ru-RU"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1008112"/>
          </a:xfrm>
        </p:spPr>
        <p:txBody>
          <a:bodyPr>
            <a:normAutofit/>
          </a:bodyPr>
          <a:lstStyle/>
          <a:p>
            <a:pPr algn="ctr"/>
            <a:r>
              <a:rPr lang="ru-RU" sz="1600" b="1" dirty="0" smtClean="0">
                <a:latin typeface="Bookman Old Style" pitchFamily="18" charset="0"/>
              </a:rPr>
              <a:t>НАЦИОНАЛЬНАЯ ОЦЕНКА РИСКОВ ФИНАНСИРОВАНИЯ ТЕРРОРИЗМА</a:t>
            </a:r>
            <a:br>
              <a:rPr lang="ru-RU" sz="1600" b="1" dirty="0" smtClean="0">
                <a:latin typeface="Bookman Old Style" pitchFamily="18" charset="0"/>
              </a:rPr>
            </a:br>
            <a:r>
              <a:rPr lang="ru-RU" sz="1600" b="1" dirty="0" smtClean="0">
                <a:latin typeface="Bookman Old Style" pitchFamily="18" charset="0"/>
              </a:rPr>
              <a:t>ПУБЛИЧНЫЙ ОТЧЕТ</a:t>
            </a:r>
            <a:br>
              <a:rPr lang="ru-RU" sz="1600" b="1" dirty="0" smtClean="0">
                <a:latin typeface="Bookman Old Style" pitchFamily="18" charset="0"/>
              </a:rPr>
            </a:br>
            <a:r>
              <a:rPr lang="ru-RU" sz="1600" b="1" dirty="0" smtClean="0">
                <a:latin typeface="Bookman Old Style" pitchFamily="18" charset="0"/>
              </a:rPr>
              <a:t>2017 – 2018 ГОДЫ</a:t>
            </a:r>
            <a:endParaRPr lang="ru-RU" sz="1600" dirty="0"/>
          </a:p>
        </p:txBody>
      </p:sp>
      <p:sp>
        <p:nvSpPr>
          <p:cNvPr id="3" name="Содержимое 2"/>
          <p:cNvSpPr>
            <a:spLocks noGrp="1"/>
          </p:cNvSpPr>
          <p:nvPr>
            <p:ph idx="1"/>
          </p:nvPr>
        </p:nvSpPr>
        <p:spPr>
          <a:xfrm>
            <a:off x="457200" y="1628800"/>
            <a:ext cx="8229600" cy="4695800"/>
          </a:xfrm>
        </p:spPr>
        <p:txBody>
          <a:bodyPr>
            <a:normAutofit/>
          </a:bodyPr>
          <a:lstStyle/>
          <a:p>
            <a:pPr marL="180975" indent="-180975" algn="just">
              <a:buNone/>
            </a:pPr>
            <a:r>
              <a:rPr lang="ru-RU" sz="1400" b="1" dirty="0" smtClean="0">
                <a:latin typeface="Bookman Old Style" pitchFamily="18" charset="0"/>
              </a:rPr>
              <a:t>	2) перемещение средств с использованием наличных, </a:t>
            </a:r>
            <a:r>
              <a:rPr lang="ru-RU" sz="1400" dirty="0" smtClean="0">
                <a:latin typeface="Bookman Old Style" pitchFamily="18" charset="0"/>
              </a:rPr>
              <a:t>поскольку:</a:t>
            </a:r>
          </a:p>
          <a:p>
            <a:pPr marL="180975" indent="-180975" algn="just"/>
            <a:r>
              <a:rPr lang="ru-RU" sz="1400" dirty="0" smtClean="0">
                <a:latin typeface="Bookman Old Style" pitchFamily="18" charset="0"/>
              </a:rPr>
              <a:t>Затруднительно отслеживание источников и путей использования наличных при их незаконном трансграничном перемещении (контрабанде);</a:t>
            </a:r>
          </a:p>
          <a:p>
            <a:pPr marL="180975" indent="-180975" algn="just"/>
            <a:r>
              <a:rPr lang="ru-RU" sz="1400" dirty="0" smtClean="0">
                <a:latin typeface="Bookman Old Style" pitchFamily="18" charset="0"/>
              </a:rPr>
              <a:t>Высока частота выявления факторов ФТ посредством наличных в материалах правоохранительных органов;</a:t>
            </a:r>
          </a:p>
          <a:p>
            <a:pPr marL="180975" indent="-180975" algn="just"/>
            <a:r>
              <a:rPr lang="ru-RU" sz="1400" dirty="0" smtClean="0">
                <a:latin typeface="Bookman Old Style" pitchFamily="18" charset="0"/>
              </a:rPr>
              <a:t>Высока доля использования наличных денег в расчетах;</a:t>
            </a:r>
          </a:p>
          <a:p>
            <a:pPr marL="180975" indent="-180975" algn="just"/>
            <a:r>
              <a:rPr lang="ru-RU" sz="1400" dirty="0" smtClean="0">
                <a:latin typeface="Bookman Old Style" pitchFamily="18" charset="0"/>
              </a:rPr>
              <a:t>Отсутствуют детальные требования по замораживанию активов, отличных от безналичных средств;</a:t>
            </a:r>
          </a:p>
          <a:p>
            <a:pPr marL="180975" indent="-180975" algn="just"/>
            <a:r>
              <a:rPr lang="ru-RU" sz="1400" dirty="0" smtClean="0">
                <a:latin typeface="Bookman Old Style" pitchFamily="18" charset="0"/>
              </a:rPr>
              <a:t>Отличает трансграничное перемещение наличных простота сокрытия истинных источников перевозимых денежных средств</a:t>
            </a:r>
          </a:p>
          <a:p>
            <a:pPr marL="180975" indent="-180975" algn="just"/>
            <a:endParaRPr lang="ru-RU" sz="1400" dirty="0" smtClean="0">
              <a:latin typeface="Bookman Old Style" pitchFamily="18" charset="0"/>
            </a:endParaRPr>
          </a:p>
          <a:p>
            <a:pPr marL="180975" indent="-180975" algn="ctr">
              <a:buNone/>
            </a:pPr>
            <a:r>
              <a:rPr lang="ru-RU" sz="1400" dirty="0" smtClean="0">
                <a:latin typeface="Bookman Old Style" pitchFamily="18" charset="0"/>
              </a:rPr>
              <a:t>	</a:t>
            </a:r>
            <a:r>
              <a:rPr lang="ru-RU" sz="1400" b="1" dirty="0" smtClean="0">
                <a:latin typeface="Bookman Old Style" pitchFamily="18" charset="0"/>
              </a:rPr>
              <a:t>Возможности для снижения риска:</a:t>
            </a:r>
          </a:p>
          <a:p>
            <a:pPr marL="180975" indent="-180975" algn="just"/>
            <a:r>
              <a:rPr lang="ru-RU" sz="1400" dirty="0" smtClean="0">
                <a:latin typeface="Bookman Old Style" pitchFamily="18" charset="0"/>
              </a:rPr>
              <a:t>Принятие мер, направленных на поэтапное сокращение доли наличных денег в обращении;</a:t>
            </a:r>
          </a:p>
          <a:p>
            <a:pPr marL="180975" indent="-180975" algn="just"/>
            <a:r>
              <a:rPr lang="ru-RU" sz="1400" dirty="0" smtClean="0">
                <a:latin typeface="Bookman Old Style" pitchFamily="18" charset="0"/>
              </a:rPr>
              <a:t>Внесение нормативных изменений в части замораживания активов, отличных от безналичных денежных средств лиц, причастных к террористической деятельности.</a:t>
            </a:r>
            <a:endParaRPr lang="ru-RU" sz="1400" dirty="0">
              <a:latin typeface="Bookman Old Style"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pPr algn="ctr"/>
            <a:r>
              <a:rPr lang="ru-RU" sz="1600" b="1" dirty="0" smtClean="0">
                <a:latin typeface="Bookman Old Style" pitchFamily="18" charset="0"/>
              </a:rPr>
              <a:t>Предусмотренные Законом действия банков не являются неконституционными</a:t>
            </a:r>
            <a:endParaRPr lang="ru-RU" sz="16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268760"/>
            <a:ext cx="8229600" cy="4857403"/>
          </a:xfrm>
        </p:spPr>
        <p:txBody>
          <a:bodyPr>
            <a:normAutofit/>
          </a:bodyPr>
          <a:lstStyle/>
          <a:p>
            <a:pPr algn="just"/>
            <a:r>
              <a:rPr lang="ru-RU" sz="1400" b="1" dirty="0" smtClean="0">
                <a:latin typeface="Bookman Old Style" pitchFamily="18" charset="0"/>
              </a:rPr>
              <a:t>Предусмотренные п.п. 5.2 и п. 11 Закона особые права организаций, осуществляющий операции с денежными средствами, представляют собой меры по реализации целей, предусмотренных Федеральным законом «О противодействии легализации (отмыванию) доходов, полученных преступным путем, и финансированию терроризма», применяются указанными организациями в строго оговоренных законом случаях и не содержат признаков конституционно неприемлемого ограничения. Следовательно, оспариваемое законоположение не может рассматриваться как нарушающее конституционные права заявителя. </a:t>
            </a:r>
          </a:p>
          <a:p>
            <a:pPr algn="just">
              <a:buNone/>
            </a:pPr>
            <a:endParaRPr lang="ru-RU" sz="1400" dirty="0" smtClean="0">
              <a:latin typeface="Times New Roman" pitchFamily="18" charset="0"/>
              <a:cs typeface="Times New Roman" pitchFamily="18" charset="0"/>
            </a:endParaRPr>
          </a:p>
          <a:p>
            <a:pPr algn="just"/>
            <a:r>
              <a:rPr lang="ru-RU" sz="1400" b="1" i="1" dirty="0" smtClean="0"/>
              <a:t>Определение Конституционного Суда РФ от 20.04.2017 N 797-О "Об отказе в принятии к рассмотрению жалобы гражданина С. на нарушение его конституционных прав пунктом 11 статьи 7 Федерального закона "О противодействии легализации (отмыванию) доходов, полученных преступным путем, и финансированию терроризма«</a:t>
            </a:r>
          </a:p>
          <a:p>
            <a:pPr algn="just"/>
            <a:r>
              <a:rPr lang="ru-RU" sz="1400" b="1" i="1" dirty="0" smtClean="0"/>
              <a:t>Определение Конституционного Суда РФ от 20.12.2016 N 2591-О "Об отказе в принятии к рассмотрению жалобы гражданина К. на нарушение его конституционных прав пунктом 1.2 статьи 859 Гражданского кодекса Российской Федерации, а также пунктами 5.2 и 11 статьи 7 Федерального закона "О противодействии легализации (отмыванию) доходов, полученных преступным путем, и финансированию терроризма"</a:t>
            </a:r>
          </a:p>
          <a:p>
            <a:pPr algn="just"/>
            <a:endParaRPr lang="ru-RU" sz="1400" b="1" i="1" dirty="0" smtClean="0"/>
          </a:p>
          <a:p>
            <a:pPr algn="just"/>
            <a:endParaRPr lang="ru-RU" sz="1400" dirty="0">
              <a:latin typeface="Times New Roman" pitchFamily="18" charset="0"/>
              <a:cs typeface="Times New Roman" pitchFamily="18" charset="0"/>
            </a:endParaRPr>
          </a:p>
          <a:p>
            <a:pPr algn="just"/>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080120"/>
          </a:xfrm>
        </p:spPr>
        <p:txBody>
          <a:bodyPr>
            <a:normAutofit/>
          </a:bodyPr>
          <a:lstStyle/>
          <a:p>
            <a:pPr algn="ctr"/>
            <a:r>
              <a:rPr lang="ru-RU" sz="1600" b="1" dirty="0" smtClean="0">
                <a:latin typeface="Bookman Old Style" pitchFamily="18" charset="0"/>
              </a:rPr>
              <a:t>НАЦИОНАЛЬНАЯ ОЦЕНКА РИСКОВ ФИНАНСИРОВАНИЯ ТЕРРОРИЗМА</a:t>
            </a:r>
            <a:br>
              <a:rPr lang="ru-RU" sz="1600" b="1" dirty="0" smtClean="0">
                <a:latin typeface="Bookman Old Style" pitchFamily="18" charset="0"/>
              </a:rPr>
            </a:br>
            <a:r>
              <a:rPr lang="ru-RU" sz="1600" b="1" dirty="0" smtClean="0">
                <a:latin typeface="Bookman Old Style" pitchFamily="18" charset="0"/>
              </a:rPr>
              <a:t>ПУБЛИЧНЫЙ ОТЧЕТ</a:t>
            </a:r>
            <a:br>
              <a:rPr lang="ru-RU" sz="1600" b="1" dirty="0" smtClean="0">
                <a:latin typeface="Bookman Old Style" pitchFamily="18" charset="0"/>
              </a:rPr>
            </a:br>
            <a:r>
              <a:rPr lang="ru-RU" sz="1600" b="1" dirty="0" smtClean="0">
                <a:latin typeface="Bookman Old Style" pitchFamily="18" charset="0"/>
              </a:rPr>
              <a:t>2017 – 2018 ГОДЫ</a:t>
            </a:r>
            <a:endParaRPr lang="ru-RU" sz="1600" dirty="0"/>
          </a:p>
        </p:txBody>
      </p:sp>
      <p:sp>
        <p:nvSpPr>
          <p:cNvPr id="3" name="Содержимое 2"/>
          <p:cNvSpPr>
            <a:spLocks noGrp="1"/>
          </p:cNvSpPr>
          <p:nvPr>
            <p:ph idx="1"/>
          </p:nvPr>
        </p:nvSpPr>
        <p:spPr>
          <a:xfrm>
            <a:off x="457200" y="1628800"/>
            <a:ext cx="8229600" cy="4695800"/>
          </a:xfrm>
        </p:spPr>
        <p:txBody>
          <a:bodyPr>
            <a:normAutofit/>
          </a:bodyPr>
          <a:lstStyle/>
          <a:p>
            <a:pPr algn="just">
              <a:buNone/>
            </a:pPr>
            <a:r>
              <a:rPr lang="ru-RU" sz="1500" dirty="0" smtClean="0">
                <a:latin typeface="Bookman Old Style" pitchFamily="18" charset="0"/>
              </a:rPr>
              <a:t>	</a:t>
            </a:r>
            <a:r>
              <a:rPr lang="ru-RU" sz="1500" b="1" dirty="0" smtClean="0">
                <a:latin typeface="Bookman Old Style" pitchFamily="18" charset="0"/>
              </a:rPr>
              <a:t>3) перемещение средств с использованием банковских счетов и банковских карт, </a:t>
            </a:r>
            <a:r>
              <a:rPr lang="ru-RU" sz="1500" dirty="0" smtClean="0">
                <a:latin typeface="Bookman Old Style" pitchFamily="18" charset="0"/>
              </a:rPr>
              <a:t>поскольку:</a:t>
            </a:r>
          </a:p>
          <a:p>
            <a:pPr algn="just"/>
            <a:r>
              <a:rPr lang="ru-RU" sz="1500" dirty="0" smtClean="0">
                <a:latin typeface="Bookman Old Style" pitchFamily="18" charset="0"/>
              </a:rPr>
              <a:t>Высока распространенность банковских карт и простота их применения;</a:t>
            </a:r>
          </a:p>
          <a:p>
            <a:pPr algn="just"/>
            <a:r>
              <a:rPr lang="ru-RU" sz="1500" dirty="0" smtClean="0">
                <a:latin typeface="Bookman Old Style" pitchFamily="18" charset="0"/>
              </a:rPr>
              <a:t>Частота выявления правоохранительными органами фактов перемещения средств для ФТ с использованием банковских карт;</a:t>
            </a:r>
          </a:p>
          <a:p>
            <a:pPr algn="just"/>
            <a:r>
              <a:rPr lang="ru-RU" sz="1500" dirty="0" smtClean="0">
                <a:latin typeface="Bookman Old Style" pitchFamily="18" charset="0"/>
              </a:rPr>
              <a:t>Высока доступность и распространенность использования банковских карт.</a:t>
            </a:r>
          </a:p>
          <a:p>
            <a:pPr algn="just"/>
            <a:endParaRPr lang="ru-RU" sz="1500" dirty="0" smtClean="0">
              <a:latin typeface="Bookman Old Style" pitchFamily="18" charset="0"/>
            </a:endParaRPr>
          </a:p>
          <a:p>
            <a:pPr algn="just">
              <a:buNone/>
            </a:pPr>
            <a:r>
              <a:rPr lang="ru-RU" sz="1500" dirty="0" smtClean="0">
                <a:latin typeface="Bookman Old Style" pitchFamily="18" charset="0"/>
              </a:rPr>
              <a:t>	</a:t>
            </a:r>
            <a:r>
              <a:rPr lang="ru-RU" sz="1500" b="1" dirty="0" smtClean="0">
                <a:latin typeface="Bookman Old Style" pitchFamily="18" charset="0"/>
              </a:rPr>
              <a:t>ВАЖНО:</a:t>
            </a:r>
            <a:r>
              <a:rPr lang="ru-RU" sz="1500" dirty="0" smtClean="0">
                <a:latin typeface="Bookman Old Style" pitchFamily="18" charset="0"/>
              </a:rPr>
              <a:t> отмечена низкая частота использования «классических» банковских переводов (в том числе, с использованием счетов юридических лиц) ввиду высокой прозрачности данных операций</a:t>
            </a:r>
          </a:p>
          <a:p>
            <a:pPr algn="just">
              <a:buNone/>
            </a:pPr>
            <a:endParaRPr lang="ru-RU" sz="1500" dirty="0" smtClean="0">
              <a:latin typeface="Bookman Old Style" pitchFamily="18" charset="0"/>
            </a:endParaRPr>
          </a:p>
          <a:p>
            <a:pPr algn="ctr">
              <a:buNone/>
            </a:pPr>
            <a:r>
              <a:rPr lang="ru-RU" sz="1500" dirty="0" smtClean="0">
                <a:latin typeface="Bookman Old Style" pitchFamily="18" charset="0"/>
              </a:rPr>
              <a:t>	</a:t>
            </a:r>
            <a:r>
              <a:rPr lang="ru-RU" sz="1500" b="1" dirty="0" smtClean="0">
                <a:latin typeface="Bookman Old Style" pitchFamily="18" charset="0"/>
              </a:rPr>
              <a:t>Возможности для снижения риска:</a:t>
            </a:r>
          </a:p>
          <a:p>
            <a:pPr algn="just"/>
            <a:r>
              <a:rPr lang="ru-RU" sz="1500" dirty="0" smtClean="0">
                <a:latin typeface="Bookman Old Style" pitchFamily="18" charset="0"/>
              </a:rPr>
              <a:t>Внедрение определенных индикаторов, разработанных уполномоченными органами, в </a:t>
            </a:r>
            <a:r>
              <a:rPr lang="ru-RU" sz="1500" dirty="0" err="1" smtClean="0">
                <a:latin typeface="Bookman Old Style" pitchFamily="18" charset="0"/>
              </a:rPr>
              <a:t>комплаенс-процедуры</a:t>
            </a:r>
            <a:r>
              <a:rPr lang="ru-RU" sz="1500" dirty="0" smtClean="0">
                <a:latin typeface="Bookman Old Style" pitchFamily="18" charset="0"/>
              </a:rPr>
              <a:t> кредитных организаций для повышения эффективности  выявления операций по банковским картам, возможно, связанным с ФТ</a:t>
            </a:r>
            <a:endParaRPr lang="ru-RU" sz="1500" dirty="0">
              <a:latin typeface="Bookman Old Styl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152128"/>
          </a:xfrm>
        </p:spPr>
        <p:txBody>
          <a:bodyPr>
            <a:normAutofit/>
          </a:bodyPr>
          <a:lstStyle/>
          <a:p>
            <a:pPr algn="ctr"/>
            <a:r>
              <a:rPr lang="ru-RU" sz="1400" b="1" dirty="0" smtClean="0">
                <a:solidFill>
                  <a:schemeClr val="accent3">
                    <a:lumMod val="50000"/>
                  </a:schemeClr>
                </a:solidFill>
                <a:latin typeface="Bookman Old Style" pitchFamily="18" charset="0"/>
              </a:rPr>
              <a:t>МЕЖДУНАРОДНЫЕ СТАНДАРТЫ ПО ПРОТИВОДЕЙСТВИЮ ОТМЫВАНИЮ ДЕНЕГ, ФИНАНСИРОВАНИЮ ТЕРРОРИЗМА И ФИНАНСИРОВАНИЮ РАСПРОСТРАНЕНИЯ ОРУЖИЯ МАССОВОГО УНИЧТОЖЕНИЯ</a:t>
            </a:r>
            <a:br>
              <a:rPr lang="ru-RU" sz="1400" b="1" dirty="0" smtClean="0">
                <a:solidFill>
                  <a:schemeClr val="accent3">
                    <a:lumMod val="50000"/>
                  </a:schemeClr>
                </a:solidFill>
                <a:latin typeface="Bookman Old Style" pitchFamily="18" charset="0"/>
              </a:rPr>
            </a:br>
            <a:r>
              <a:rPr lang="ru-RU" sz="1400" b="1" dirty="0" smtClean="0">
                <a:solidFill>
                  <a:schemeClr val="accent3">
                    <a:lumMod val="50000"/>
                  </a:schemeClr>
                </a:solidFill>
                <a:latin typeface="Bookman Old Style" pitchFamily="18" charset="0"/>
              </a:rPr>
              <a:t>(РЕКОМЕНДАЦИИ ФАТФ)</a:t>
            </a:r>
            <a:endParaRPr lang="ru-RU" sz="1400" b="1" dirty="0">
              <a:solidFill>
                <a:schemeClr val="accent3">
                  <a:lumMod val="50000"/>
                </a:schemeClr>
              </a:solidFill>
              <a:latin typeface="Bookman Old Style" pitchFamily="18" charset="0"/>
            </a:endParaRPr>
          </a:p>
        </p:txBody>
      </p:sp>
      <p:sp>
        <p:nvSpPr>
          <p:cNvPr id="3" name="Содержимое 2"/>
          <p:cNvSpPr>
            <a:spLocks noGrp="1"/>
          </p:cNvSpPr>
          <p:nvPr>
            <p:ph idx="1"/>
          </p:nvPr>
        </p:nvSpPr>
        <p:spPr/>
        <p:txBody>
          <a:bodyPr>
            <a:normAutofit fontScale="92500"/>
          </a:bodyPr>
          <a:lstStyle/>
          <a:p>
            <a:pPr marL="0" indent="266700" algn="ctr">
              <a:buNone/>
            </a:pPr>
            <a:r>
              <a:rPr lang="ru-RU" sz="1600" b="1" dirty="0" smtClean="0">
                <a:latin typeface="Bookman Old Style" pitchFamily="18" charset="0"/>
              </a:rPr>
              <a:t>10. Финансовые учреждения обязаны принимать меры по надлежащей проверке клиентов (НПК) при:</a:t>
            </a:r>
          </a:p>
          <a:p>
            <a:pPr marL="0" indent="266700" algn="just"/>
            <a:r>
              <a:rPr lang="ru-RU" sz="1600" dirty="0" smtClean="0">
                <a:latin typeface="Bookman Old Style" pitchFamily="18" charset="0"/>
              </a:rPr>
              <a:t>Установлении деловых отношений;</a:t>
            </a:r>
          </a:p>
          <a:p>
            <a:pPr marL="0" indent="266700" algn="just"/>
            <a:r>
              <a:rPr lang="ru-RU" sz="1600" dirty="0" smtClean="0">
                <a:latin typeface="Bookman Old Style" pitchFamily="18" charset="0"/>
              </a:rPr>
              <a:t>Совершении разовых операций на сумму, превышающую пороговое значение (15.000 долларов США);</a:t>
            </a:r>
          </a:p>
          <a:p>
            <a:pPr marL="0" indent="266700" algn="just"/>
            <a:r>
              <a:rPr lang="ru-RU" sz="1600" dirty="0" smtClean="0">
                <a:latin typeface="Bookman Old Style" pitchFamily="18" charset="0"/>
              </a:rPr>
              <a:t>Наличии подозрений в отмывании денег или финансировании терроризма;</a:t>
            </a:r>
          </a:p>
          <a:p>
            <a:pPr marL="0" indent="266700" algn="just"/>
            <a:r>
              <a:rPr lang="ru-RU" sz="1600" dirty="0" smtClean="0">
                <a:latin typeface="Bookman Old Style" pitchFamily="18" charset="0"/>
              </a:rPr>
              <a:t>Наличии у финансового учреждения сомнений в достоверности или достаточности полученных ранее данных о личности клиента   </a:t>
            </a:r>
          </a:p>
          <a:p>
            <a:pPr marL="0" indent="266700" algn="ctr">
              <a:buNone/>
            </a:pPr>
            <a:r>
              <a:rPr lang="ru-RU" sz="1600" b="1" dirty="0" smtClean="0">
                <a:latin typeface="Bookman Old Style" pitchFamily="18" charset="0"/>
              </a:rPr>
              <a:t>Основные меры надлежащей проверки клиентов:</a:t>
            </a:r>
          </a:p>
          <a:p>
            <a:pPr marL="0" indent="266700" algn="just"/>
            <a:r>
              <a:rPr lang="ru-RU" sz="1600" dirty="0" smtClean="0">
                <a:latin typeface="Bookman Old Style" pitchFamily="18" charset="0"/>
              </a:rPr>
              <a:t>Идентификация клиента и подтверждение его личности с использованием надежных, независимых первичных документов, данных или информации;</a:t>
            </a:r>
          </a:p>
          <a:p>
            <a:pPr marL="0" indent="266700" algn="just"/>
            <a:r>
              <a:rPr lang="ru-RU" sz="1600" dirty="0" smtClean="0">
                <a:latin typeface="Bookman Old Style" pitchFamily="18" charset="0"/>
              </a:rPr>
              <a:t>Определение </a:t>
            </a:r>
            <a:r>
              <a:rPr lang="ru-RU" sz="1600" dirty="0" err="1" smtClean="0">
                <a:latin typeface="Bookman Old Style" pitchFamily="18" charset="0"/>
              </a:rPr>
              <a:t>бенефициарного</a:t>
            </a:r>
            <a:r>
              <a:rPr lang="ru-RU" sz="1600" dirty="0" smtClean="0">
                <a:latin typeface="Bookman Old Style" pitchFamily="18" charset="0"/>
              </a:rPr>
              <a:t> владельца;</a:t>
            </a:r>
          </a:p>
          <a:p>
            <a:pPr marL="0" indent="266700" algn="just"/>
            <a:r>
              <a:rPr lang="ru-RU" sz="1600" dirty="0" smtClean="0">
                <a:latin typeface="Bookman Old Style" pitchFamily="18" charset="0"/>
              </a:rPr>
              <a:t>Получение информации о целях и предполагаемом характере деловых отношений;</a:t>
            </a:r>
          </a:p>
          <a:p>
            <a:pPr marL="0" indent="266700" algn="just"/>
            <a:r>
              <a:rPr lang="ru-RU" sz="1600" dirty="0" smtClean="0">
                <a:latin typeface="Bookman Old Style" pitchFamily="18" charset="0"/>
              </a:rPr>
              <a:t>Проведение на постоянной основе тщательного анализа сделок, чтобы убедиться в их соответствию информации о клиенте, его деятельности, характере рисков и, когда необходимо, источнике средств.</a:t>
            </a:r>
            <a:endParaRPr lang="ru-RU" sz="1600" dirty="0">
              <a:latin typeface="Bookman Old Styl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008112"/>
          </a:xfrm>
        </p:spPr>
        <p:txBody>
          <a:bodyPr>
            <a:normAutofit/>
          </a:bodyPr>
          <a:lstStyle/>
          <a:p>
            <a:pPr algn="ctr"/>
            <a:r>
              <a:rPr lang="ru-RU" sz="1400" b="1" dirty="0" smtClean="0">
                <a:solidFill>
                  <a:schemeClr val="accent3">
                    <a:lumMod val="50000"/>
                  </a:schemeClr>
                </a:solidFill>
                <a:latin typeface="Bookman Old Style" pitchFamily="18" charset="0"/>
              </a:rPr>
              <a:t>МЕЖДУНАРОДНЫЕ СТАНДАРТЫ ПО ПРОТИВОДЕЙСТВИЮ ОТМЫВАНИЮ ДЕНЕГ, ФИНАНСИРОВАНИЮ ТЕРРОРИЗМА И ФИНАНСИРОВАНИЮ РАСПРОСТРАНЕНИЯ ОРУЖИЯ МАССОВОГО УНИЧТОЖЕНИЯ</a:t>
            </a:r>
            <a:br>
              <a:rPr lang="ru-RU" sz="1400" b="1" dirty="0" smtClean="0">
                <a:solidFill>
                  <a:schemeClr val="accent3">
                    <a:lumMod val="50000"/>
                  </a:schemeClr>
                </a:solidFill>
                <a:latin typeface="Bookman Old Style" pitchFamily="18" charset="0"/>
              </a:rPr>
            </a:br>
            <a:r>
              <a:rPr lang="ru-RU" sz="1400" b="1" dirty="0" smtClean="0">
                <a:solidFill>
                  <a:schemeClr val="accent3">
                    <a:lumMod val="50000"/>
                  </a:schemeClr>
                </a:solidFill>
                <a:latin typeface="Bookman Old Style" pitchFamily="18" charset="0"/>
              </a:rPr>
              <a:t>(РЕКОМЕНДАЦИИ ФАТФ)</a:t>
            </a:r>
            <a:endParaRPr lang="ru-RU" sz="1400" dirty="0">
              <a:solidFill>
                <a:schemeClr val="accent3">
                  <a:lumMod val="50000"/>
                </a:schemeClr>
              </a:solidFill>
            </a:endParaRPr>
          </a:p>
        </p:txBody>
      </p:sp>
      <p:sp>
        <p:nvSpPr>
          <p:cNvPr id="3" name="Содержимое 2"/>
          <p:cNvSpPr>
            <a:spLocks noGrp="1"/>
          </p:cNvSpPr>
          <p:nvPr>
            <p:ph idx="1"/>
          </p:nvPr>
        </p:nvSpPr>
        <p:spPr/>
        <p:txBody>
          <a:bodyPr>
            <a:normAutofit/>
          </a:bodyPr>
          <a:lstStyle/>
          <a:p>
            <a:pPr marL="0" indent="266700">
              <a:buNone/>
            </a:pPr>
            <a:r>
              <a:rPr lang="ru-RU" sz="1400" b="1" dirty="0" smtClean="0">
                <a:latin typeface="Bookman Old Style" pitchFamily="18" charset="0"/>
              </a:rPr>
              <a:t>Если финансовая организация не сможет выполнить надлежащую проверку клиента, оно должно быть обязано:</a:t>
            </a:r>
          </a:p>
          <a:p>
            <a:pPr marL="0" indent="266700"/>
            <a:r>
              <a:rPr lang="ru-RU" sz="1400" b="1" dirty="0" smtClean="0">
                <a:latin typeface="Bookman Old Style" pitchFamily="18" charset="0"/>
              </a:rPr>
              <a:t>Не открывать счет;</a:t>
            </a:r>
          </a:p>
          <a:p>
            <a:pPr marL="0" indent="266700"/>
            <a:r>
              <a:rPr lang="ru-RU" sz="1400" b="1" dirty="0" smtClean="0">
                <a:latin typeface="Bookman Old Style" pitchFamily="18" charset="0"/>
              </a:rPr>
              <a:t>Не вступать в деловые отношения и не осуществлять сделку;</a:t>
            </a:r>
          </a:p>
          <a:p>
            <a:pPr marL="0" indent="266700"/>
            <a:r>
              <a:rPr lang="ru-RU" sz="1400" b="1" dirty="0" smtClean="0">
                <a:latin typeface="Bookman Old Style" pitchFamily="18" charset="0"/>
              </a:rPr>
              <a:t>Прекратить деловые отношения;</a:t>
            </a:r>
          </a:p>
          <a:p>
            <a:pPr marL="0" indent="266700"/>
            <a:r>
              <a:rPr lang="ru-RU" sz="1400" b="1" dirty="0" smtClean="0">
                <a:latin typeface="Bookman Old Style" pitchFamily="18" charset="0"/>
              </a:rPr>
              <a:t>Рассмотреть вопрос о направлении сообщения о подозрительной операции (сделке) в отношении данного клиента</a:t>
            </a:r>
          </a:p>
          <a:p>
            <a:pPr marL="0" indent="266700" algn="just">
              <a:buNone/>
            </a:pPr>
            <a:r>
              <a:rPr lang="ru-RU" sz="1400" dirty="0" smtClean="0">
                <a:latin typeface="Bookman Old Style" pitchFamily="18" charset="0"/>
              </a:rPr>
              <a:t>Указанные требования должны применяться к новым клиентам, а также к существующим клиентам исходя из масштаба деловых отношений и риска, а также проводить надлежащую проверку таких существующих отношений в соответствующие сроки</a:t>
            </a:r>
          </a:p>
          <a:p>
            <a:pPr marL="0" indent="266700" algn="ctr">
              <a:buNone/>
            </a:pPr>
            <a:r>
              <a:rPr lang="ru-RU" sz="1400" b="1" dirty="0" smtClean="0">
                <a:latin typeface="Bookman Old Style" pitchFamily="18" charset="0"/>
              </a:rPr>
              <a:t>Рекомендация 20:</a:t>
            </a:r>
          </a:p>
          <a:p>
            <a:pPr marL="0" indent="266700" algn="just"/>
            <a:r>
              <a:rPr lang="ru-RU" sz="1400" dirty="0" smtClean="0">
                <a:latin typeface="Bookman Old Style" pitchFamily="18" charset="0"/>
              </a:rPr>
              <a:t>Если финансовое учреждение подозревает или имеет разумные основания подозревать, что средства являются доходом от преступной деятельности или связаны с финансированием терроризма, оно должно быть обязано законом незамедлительно сообщать о своих подозрениях в подразделение финансовой разведки</a:t>
            </a:r>
            <a:endParaRPr lang="ru-RU" sz="1400" dirty="0">
              <a:latin typeface="Bookman Old Styl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008112"/>
          </a:xfrm>
        </p:spPr>
        <p:txBody>
          <a:bodyPr>
            <a:normAutofit/>
          </a:bodyPr>
          <a:lstStyle/>
          <a:p>
            <a:pPr algn="ctr"/>
            <a:r>
              <a:rPr lang="ru-RU" sz="1400" b="1" dirty="0" smtClean="0">
                <a:latin typeface="Bookman Old Style" pitchFamily="18" charset="0"/>
              </a:rPr>
              <a:t>Федеральный закон от 7 августа 2001 года № 115-ФЗ «О противодействии легализации (отмыванию) доходов, полученных преступным путем, и финансированию терроризма (далее – «Закон»)</a:t>
            </a:r>
            <a:endParaRPr lang="ru-RU" sz="1400" b="1" dirty="0">
              <a:latin typeface="Bookman Old Style" pitchFamily="18" charset="0"/>
            </a:endParaRPr>
          </a:p>
        </p:txBody>
      </p:sp>
      <p:sp>
        <p:nvSpPr>
          <p:cNvPr id="3" name="Содержимое 2"/>
          <p:cNvSpPr>
            <a:spLocks noGrp="1"/>
          </p:cNvSpPr>
          <p:nvPr>
            <p:ph idx="1"/>
          </p:nvPr>
        </p:nvSpPr>
        <p:spPr>
          <a:xfrm>
            <a:off x="457200" y="1772816"/>
            <a:ext cx="8229600" cy="4551784"/>
          </a:xfrm>
        </p:spPr>
        <p:txBody>
          <a:bodyPr>
            <a:normAutofit/>
          </a:bodyPr>
          <a:lstStyle/>
          <a:p>
            <a:pPr algn="ctr">
              <a:buNone/>
            </a:pPr>
            <a:r>
              <a:rPr lang="ru-RU" sz="1500" dirty="0" smtClean="0">
                <a:latin typeface="Bookman Old Style" pitchFamily="18" charset="0"/>
              </a:rPr>
              <a:t>	</a:t>
            </a:r>
            <a:r>
              <a:rPr lang="ru-RU" sz="1500" b="1" dirty="0" smtClean="0">
                <a:latin typeface="Bookman Old Style" pitchFamily="18" charset="0"/>
              </a:rPr>
              <a:t>Кредитные организации обязаны, в том числе:</a:t>
            </a:r>
          </a:p>
          <a:p>
            <a:r>
              <a:rPr lang="ru-RU" sz="1500" dirty="0" smtClean="0">
                <a:latin typeface="Bookman Old Style" pitchFamily="18" charset="0"/>
              </a:rPr>
              <a:t>до приема на обслуживание идентифицировать клиента, представителя клиента, </a:t>
            </a:r>
            <a:r>
              <a:rPr lang="ru-RU" sz="1500" dirty="0" err="1" smtClean="0">
                <a:latin typeface="Bookman Old Style" pitchFamily="18" charset="0"/>
              </a:rPr>
              <a:t>выгодоприобретателя</a:t>
            </a:r>
            <a:r>
              <a:rPr lang="ru-RU" sz="1500" dirty="0" smtClean="0">
                <a:latin typeface="Bookman Old Style" pitchFamily="18" charset="0"/>
              </a:rPr>
              <a:t>;</a:t>
            </a:r>
          </a:p>
          <a:p>
            <a:r>
              <a:rPr lang="ru-RU" sz="1500" dirty="0" smtClean="0">
                <a:latin typeface="Bookman Old Style" pitchFamily="18" charset="0"/>
              </a:rPr>
              <a:t>производить  обоснованные и доступные в сложившихся обстоятельствах меры по идентификации </a:t>
            </a:r>
            <a:r>
              <a:rPr lang="ru-RU" sz="1500" dirty="0" err="1" smtClean="0">
                <a:latin typeface="Bookman Old Style" pitchFamily="18" charset="0"/>
              </a:rPr>
              <a:t>бенефициарных</a:t>
            </a:r>
            <a:r>
              <a:rPr lang="ru-RU" sz="1500" dirty="0" smtClean="0">
                <a:latin typeface="Bookman Old Style" pitchFamily="18" charset="0"/>
              </a:rPr>
              <a:t> владельцев клиентов;</a:t>
            </a:r>
          </a:p>
          <a:p>
            <a:r>
              <a:rPr lang="ru-RU" sz="1500" dirty="0" smtClean="0">
                <a:latin typeface="Bookman Old Style" pitchFamily="18" charset="0"/>
              </a:rPr>
              <a:t>обновлять информацию о клиентах, представителях клиентов, </a:t>
            </a:r>
            <a:r>
              <a:rPr lang="ru-RU" sz="1500" dirty="0" err="1" smtClean="0">
                <a:latin typeface="Bookman Old Style" pitchFamily="18" charset="0"/>
              </a:rPr>
              <a:t>выгодоприобретателях</a:t>
            </a:r>
            <a:r>
              <a:rPr lang="ru-RU" sz="1500" dirty="0" smtClean="0">
                <a:latin typeface="Bookman Old Style" pitchFamily="18" charset="0"/>
              </a:rPr>
              <a:t> и </a:t>
            </a:r>
            <a:r>
              <a:rPr lang="ru-RU" sz="1500" dirty="0" err="1" smtClean="0">
                <a:latin typeface="Bookman Old Style" pitchFamily="18" charset="0"/>
              </a:rPr>
              <a:t>бенефициарных</a:t>
            </a:r>
            <a:r>
              <a:rPr lang="ru-RU" sz="1500" dirty="0" smtClean="0">
                <a:latin typeface="Bookman Old Style" pitchFamily="18" charset="0"/>
              </a:rPr>
              <a:t> владельцах не резе одного раза в три года, а в случае возникновения сомнений в достоверности и точности ранее полученной информации – в течение 7 рабочих дней, следующих за днем возникновения сомнений;</a:t>
            </a:r>
          </a:p>
          <a:p>
            <a:r>
              <a:rPr lang="ru-RU" sz="1500" dirty="0" smtClean="0">
                <a:latin typeface="Bookman Old Style" pitchFamily="18" charset="0"/>
              </a:rPr>
              <a:t>документально фиксировать и представлять в уполномоченный орган сведения по подлежащим обязательному контролю операциям</a:t>
            </a:r>
          </a:p>
          <a:p>
            <a:pPr>
              <a:buNone/>
            </a:pPr>
            <a:endParaRPr lang="ru-RU" sz="1400" dirty="0">
              <a:latin typeface="Bookman Old Style"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564672"/>
          </a:xfrm>
        </p:spPr>
        <p:txBody>
          <a:bodyPr>
            <a:normAutofit/>
          </a:bodyPr>
          <a:lstStyle/>
          <a:p>
            <a:pPr algn="ctr"/>
            <a:r>
              <a:rPr lang="ru-RU" sz="1800" b="1" dirty="0" smtClean="0">
                <a:latin typeface="Bookman Old Style" pitchFamily="18" charset="0"/>
              </a:rPr>
              <a:t>Кредитным организациям запрещается (п. 5 ст. 7 Закона):</a:t>
            </a:r>
            <a:endParaRPr lang="ru-RU" sz="1800" b="1" dirty="0">
              <a:latin typeface="Bookman Old Style" pitchFamily="18" charset="0"/>
            </a:endParaRPr>
          </a:p>
        </p:txBody>
      </p:sp>
      <p:sp>
        <p:nvSpPr>
          <p:cNvPr id="3" name="Содержимое 2"/>
          <p:cNvSpPr>
            <a:spLocks noGrp="1"/>
          </p:cNvSpPr>
          <p:nvPr>
            <p:ph idx="1"/>
          </p:nvPr>
        </p:nvSpPr>
        <p:spPr>
          <a:xfrm>
            <a:off x="457200" y="1628800"/>
            <a:ext cx="8229600" cy="4695800"/>
          </a:xfrm>
        </p:spPr>
        <p:txBody>
          <a:bodyPr>
            <a:normAutofit/>
          </a:bodyPr>
          <a:lstStyle/>
          <a:p>
            <a:pPr algn="just"/>
            <a:r>
              <a:rPr lang="ru-RU" sz="1500" dirty="0" smtClean="0"/>
              <a:t>открывать и вести счета (вклады) на анонимных владельцев</a:t>
            </a:r>
          </a:p>
          <a:p>
            <a:pPr algn="just"/>
            <a:r>
              <a:rPr lang="ru-RU" sz="1500" dirty="0" smtClean="0"/>
              <a:t>открывать счета (вклады) клиентам без личного присутствия физического лица, открывающего счет (вклад), либо представителя клиента, за исключением случаев, предусмотренных настоящим Федеральным законом;</a:t>
            </a:r>
          </a:p>
          <a:p>
            <a:pPr algn="just"/>
            <a:r>
              <a:rPr lang="ru-RU" sz="1500" dirty="0" smtClean="0"/>
              <a:t>устанавливать и поддерживать отношения с банками-нерезидентами, не имеющими на территориях государств, в которых они зарегистрированы, постоянно действующих органов управления;</a:t>
            </a:r>
          </a:p>
          <a:p>
            <a:pPr algn="just"/>
            <a:r>
              <a:rPr lang="ru-RU" sz="1500" dirty="0" smtClean="0"/>
              <a:t>заключать договор банковского счета (вклада) с клиентом в случае непредставления клиентом, представителем клиента документов и сведений, необходимых для идентификации клиента, представителя клиента в случаях, установленных настоящим Федеральным законом;</a:t>
            </a:r>
          </a:p>
          <a:p>
            <a:pPr algn="just"/>
            <a:r>
              <a:rPr lang="ru-RU" sz="1500" dirty="0" smtClean="0"/>
              <a:t>заключать договоры банковского вклада (депозита) с оформлением документов, удостоверяющих вклад (депозит) на предъявителя.</a:t>
            </a:r>
          </a:p>
          <a:p>
            <a:pPr algn="just">
              <a:buNone/>
            </a:pPr>
            <a:endParaRPr lang="ru-RU" sz="1400" dirty="0">
              <a:latin typeface="Bookman Old Styl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504056"/>
          </a:xfrm>
        </p:spPr>
        <p:txBody>
          <a:bodyPr>
            <a:normAutofit/>
          </a:bodyPr>
          <a:lstStyle/>
          <a:p>
            <a:pPr algn="ctr"/>
            <a:r>
              <a:rPr lang="ru-RU" sz="1800" b="1" dirty="0" smtClean="0">
                <a:latin typeface="Bookman Old Style" pitchFamily="18" charset="0"/>
              </a:rPr>
              <a:t>Кредитные организации вправе (п. 5.2., 10,11 ст. 7 Закона):</a:t>
            </a:r>
            <a:endParaRPr lang="ru-RU" sz="1800" b="1" dirty="0">
              <a:latin typeface="Bookman Old Style" pitchFamily="18" charset="0"/>
            </a:endParaRPr>
          </a:p>
        </p:txBody>
      </p:sp>
      <p:sp>
        <p:nvSpPr>
          <p:cNvPr id="3" name="Содержимое 2"/>
          <p:cNvSpPr>
            <a:spLocks noGrp="1"/>
          </p:cNvSpPr>
          <p:nvPr>
            <p:ph idx="1"/>
          </p:nvPr>
        </p:nvSpPr>
        <p:spPr>
          <a:xfrm>
            <a:off x="457200" y="1340768"/>
            <a:ext cx="8229600" cy="4983832"/>
          </a:xfrm>
        </p:spPr>
        <p:txBody>
          <a:bodyPr>
            <a:normAutofit/>
          </a:bodyPr>
          <a:lstStyle/>
          <a:p>
            <a:pPr algn="just"/>
            <a:r>
              <a:rPr lang="ru-RU" sz="1500" dirty="0" smtClean="0">
                <a:latin typeface="Bookman Old Style" pitchFamily="18" charset="0"/>
              </a:rPr>
              <a:t>отказаться от заключения договора банковского счета (вклада) в соответствии с ПВК в случае наличия подозрений о том, что целью заключения такого договора является совершение операций в целях ОД/ФТ;</a:t>
            </a:r>
          </a:p>
          <a:p>
            <a:pPr algn="just"/>
            <a:r>
              <a:rPr lang="ru-RU" sz="1500" dirty="0" smtClean="0">
                <a:latin typeface="Bookman Old Style" pitchFamily="18" charset="0"/>
              </a:rPr>
              <a:t>расторгнуть договор банковского счета (вклада) с клиентом в случае принятия в течение календарного года двух и более решений об отказе в выполнении распоряжения клиента о совершении операции на основании п. 11 ст. 7 Закона; </a:t>
            </a:r>
            <a:endParaRPr lang="ru-RU" sz="1500" dirty="0" smtClean="0">
              <a:latin typeface="Bookman Old Style" pitchFamily="18" charset="0"/>
              <a:hlinkClick r:id=""/>
            </a:endParaRPr>
          </a:p>
          <a:p>
            <a:pPr algn="just"/>
            <a:r>
              <a:rPr lang="ru-RU" sz="1500" dirty="0" smtClean="0">
                <a:latin typeface="Bookman Old Style" pitchFamily="18" charset="0"/>
              </a:rPr>
              <a:t>приостановить операцию клиента (кроме операций по зачислению средств на счет) на 5 рабочих дней со дня, когда распоряжение о ее осуществлении должно быть выполнено (в установленных п. 10  Закона случаях); </a:t>
            </a:r>
          </a:p>
          <a:p>
            <a:pPr algn="just"/>
            <a:r>
              <a:rPr lang="ru-RU" sz="1500" dirty="0" smtClean="0">
                <a:latin typeface="Bookman Old Style" pitchFamily="18" charset="0"/>
              </a:rPr>
              <a:t>заморозить (заблокировать) операции по счету клиента в установленных Законом случаях;</a:t>
            </a:r>
          </a:p>
          <a:p>
            <a:pPr algn="just"/>
            <a:r>
              <a:rPr lang="ru-RU" sz="1500" dirty="0" smtClean="0">
                <a:latin typeface="Bookman Old Style" pitchFamily="18" charset="0"/>
              </a:rPr>
              <a:t>отказать в выполнении распоряжения клиента о совершении операции (за исключением операций по зачислению денежных средств, поступивших на счет), по которой не представлены необходимые документы, либо в случае, если в результате реализации ПВК у работников банка возникают подозрения, что операция совершается в целях ОД/ФТ </a:t>
            </a:r>
          </a:p>
          <a:p>
            <a:pPr algn="just">
              <a:buNone/>
            </a:pPr>
            <a:r>
              <a:rPr lang="ru-RU" sz="1500" dirty="0" smtClean="0">
                <a:latin typeface="Bookman Old Style" pitchFamily="18" charset="0"/>
              </a:rPr>
              <a:t>	ВАЖНО: вышеуказанные действия не являются основаниями для возникновения гражданско-правовой ответственности кредитной организации за совершение соответствующих действий</a:t>
            </a:r>
          </a:p>
          <a:p>
            <a:pPr algn="just"/>
            <a:endParaRPr lang="ru-RU" sz="1400" dirty="0">
              <a:latin typeface="Bookman Old Style"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4298</TotalTime>
  <Words>2439</Words>
  <Application>Microsoft Office PowerPoint</Application>
  <PresentationFormat>On-screen Show (4:3)</PresentationFormat>
  <Paragraphs>245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Поток</vt:lpstr>
      <vt:lpstr>ПРОБЛЕМЫ ПРИМЕНЕНИЯ АНТИОТМЫВОЧНОГО ЗАКОНОДАТЕЛЬСТВА ПРИ ОСУЩЕСТВЛЕНИИ БАНКОВСКИХ ОПЕРАЦИЙ</vt:lpstr>
      <vt:lpstr>НАЦИОНАЛЬНАЯ ОЦЕНКА РИСКОВ ФИНАНСИРОВАНИЯ ТЕРРОРИЗМА ПУБЛИЧНЫЙ ОТЧЕТ 2017 – 2018 ГОДЫ (Проведена Росфинмониторингом с привлечением Банка России, 7 органов государственной власти РФ и 22 организаций частного сектора, являющихся субъектами финансового мониторинга)</vt:lpstr>
      <vt:lpstr>НАЦИОНАЛЬНАЯ ОЦЕНКА РИСКОВ ФИНАНСИРОВАНИЯ ТЕРРОРИЗМА ПУБЛИЧНЫЙ ОТЧЕТ 2017 – 2018 ГОДЫ</vt:lpstr>
      <vt:lpstr>НАЦИОНАЛЬНАЯ ОЦЕНКА РИСКОВ ФИНАНСИРОВАНИЯ ТЕРРОРИЗМА ПУБЛИЧНЫЙ ОТЧЕТ 2017 – 2018 ГОДЫ</vt:lpstr>
      <vt:lpstr>МЕЖДУНАРОДНЫЕ СТАНДАРТЫ ПО ПРОТИВОДЕЙСТВИЮ ОТМЫВАНИЮ ДЕНЕГ, ФИНАНСИРОВАНИЮ ТЕРРОРИЗМА И ФИНАНСИРОВАНИЮ РАСПРОСТРАНЕНИЯ ОРУЖИЯ МАССОВОГО УНИЧТОЖЕНИЯ (РЕКОМЕНДАЦИИ ФАТФ)</vt:lpstr>
      <vt:lpstr>МЕЖДУНАРОДНЫЕ СТАНДАРТЫ ПО ПРОТИВОДЕЙСТВИЮ ОТМЫВАНИЮ ДЕНЕГ, ФИНАНСИРОВАНИЮ ТЕРРОРИЗМА И ФИНАНСИРОВАНИЮ РАСПРОСТРАНЕНИЯ ОРУЖИЯ МАССОВОГО УНИЧТОЖЕНИЯ (РЕКОМЕНДАЦИИ ФАТФ)</vt:lpstr>
      <vt:lpstr>Федеральный закон от 7 августа 2001 года № 115-ФЗ «О противодействии легализации (отмыванию) доходов, полученных преступным путем, и финансированию терроризма (далее – «Закон»)</vt:lpstr>
      <vt:lpstr>Кредитным организациям запрещается (п. 5 ст. 7 Закона):</vt:lpstr>
      <vt:lpstr>Кредитные организации вправе (п. 5.2., 10,11 ст. 7 Закона):</vt:lpstr>
      <vt:lpstr>ИНСТРУКЦИЯ от 30 мая 2014 г. N 153-И ОБ ОТКРЫТИИ И ЗАКРЫТИИ БАНКОВСКИХ СЧЕТОВ, СЧЕТОВ ПО ВКЛАДАМ (ДЕПОЗИТАМ), ДЕПОЗИТНЫХ СЧЕТОВ (п. 1.2.) </vt:lpstr>
      <vt:lpstr>ЦЕНТРАЛЬНЫЙ БАНК РОССИЙСКОЙ ФЕДЕРАЦИИ 15 октября 2015 г. N 499-П ПОЛОЖЕНИЕ ОБ ИДЕНТИФИКАЦИИ КРЕДИТНЫМИ ОРГАНИЗАЦИЯМИ КЛИЕНТОВ, ПРЕДСТАВИТЕЛЕЙ КЛИЕНТА, ВЫГОДОПРИОБРЕТАТЕЛЕЙ И БЕНЕФИЦИАРНЫХ ВЛАДЕЛЬЦЕВ В ЦЕЛЯХ ПРОТИВОДЕЙСТВИЯ ЛЕГАЛИЗАЦИИ (ОТМЫВАНИЮ) ДОХОДОВ, ПОЛУЧЕННЫХ ПРЕСТУПНЫМ ПУТЕМ, И ФИНАНСИРОВАНИЮ ТЕРРОРИЗМА </vt:lpstr>
      <vt:lpstr>ЦЕНТРАЛЬНЫЙ БАНК РОССИЙСКОЙ ФЕДЕРАЦИИ 2 марта 2012 г. N 375-П ПОЛОЖЕНИЕ О ТРЕБОВАНИЯХ К ПРАВИЛАМ ВНУТРЕННЕГО КОНТРОЛЯ КРЕДИТНОЙ ОРГАНИЗАЦИИ В ЦЕЛЯХ ПРОТИВОДЕЙСТВИЯ ЛЕГАЛИЗАЦИИ (ОТМЫВАНИЮ) ДОХОДОВ, ПОЛУЧЕННЫХ ПРЕСТУПНЫМ ПУТЕМ, И ФИНАНСИРОВАНИЮ ТЕРРОРИЗМА </vt:lpstr>
      <vt:lpstr>Положение Банка России № 375-П:</vt:lpstr>
      <vt:lpstr>Положение Банка России № 375-П:</vt:lpstr>
      <vt:lpstr>Информационное письмо Банка России от 15.06.2017 N ИН-014-12/29 "Об учете информации о случаях отказа от проведения операций, от заключения договора банковского счета (вклада), о случаях расторжения договора банковского счета (вклада) с клиентом, доведенной Банком России до поднадзорных организаций, при определении степени (уровня) риска клиента":</vt:lpstr>
      <vt:lpstr>Банк России рекомендует реализовывать «отказные» полномочия в соответствующих рекомендациях: </vt:lpstr>
      <vt:lpstr>ПРОБЛЕМАТИКА СОБЛЮДЕНИЯ «АНТИЛЕГАЛИЗАЦИОННОГО» ЗАКОНОДАТЕЛЬСТВА</vt:lpstr>
      <vt:lpstr>ПРОБЛЕМАТИКА СОБЛЮДЕНИЯ «АНТИЛЕГАЛИЗАЦИОННОГО» ЗАКОНОДАТЕЛЬСТВА</vt:lpstr>
      <vt:lpstr>ПРОБЛЕМАТИКА СОБЛЮДЕНИЯ «АНТИЛЕГАЛИЗАЦИОННОГО» ЗАКОНОДАТЕЛЬСТВА</vt:lpstr>
      <vt:lpstr>ПРОБЛЕМАТИКА СОБЛЮДЕНИЯ «АНТИЛЕГАЛИЗАЦИОННОГО» ЗАКОНОДАТЕЛЬСТВА</vt:lpstr>
      <vt:lpstr>ПРОБЛЕМАТИКА СОБЛЮДЕНИЯ «АНТИЛЕГАЛИЗАЦИОННОГО» ЗАКОНОДАТЕЛЬСТВА</vt:lpstr>
      <vt:lpstr>ПРОБЛЕМАТИКА СОБЛЮДЕНИЯ «АНТИЛЕГАЛИЗАЦИОННОГО» ЗАКОНОДАТЕЛЬСТВА</vt:lpstr>
      <vt:lpstr>При разработке (внесения изменений в) ПВК по ПОД/ФТ целесообразно устанавливать фактическую систему действий по работе с клиентом в рамках реализации принципа «Знай своего клиента», документирование процесса запрашивания сведений и документов, осуществляемых действий</vt:lpstr>
      <vt:lpstr>Пример 2. Постановление Арбитражного суда Центрального округа от 04.10.2016 N Ф10-3411/2016 по делу N А62-9219/2015 </vt:lpstr>
      <vt:lpstr>Пример 3. Постановление Арбитражного суда Московского округа от 15.11.2017 N Ф05-16518/2017 по делу N А40-10212/2017</vt:lpstr>
      <vt:lpstr>Суды поддерживают банки в случаях явной очевидности фактов подозрительности деятельности клиента либо в случаях доказанности со стороны банка оснований для принятия «отказных»  решений</vt:lpstr>
      <vt:lpstr>Пример 2. Постановление Арбитражного суда Поволжского округа от 07.09.2017 N Ф06-22958/2017 по делу № А65-24541/2016. </vt:lpstr>
      <vt:lpstr>Пример 3. Постановление Арбитражного суда Западно-Сибирского округа от 31.08.2018 N Ф04-3294/2018 по делу N А03-15621/2017 </vt:lpstr>
      <vt:lpstr>Постановление Арбитражного суда Западно-Сибирского округа от 31.08.2018 N Ф04-3294/2018 по делу N А03-15621/2017</vt:lpstr>
      <vt:lpstr>Предусмотренные Законом действия банков не являются неконституционными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Порядок открытия расчетного счета: банковская и судебная практика, изменения законодательства</dc:title>
  <dc:creator>alekseevad</dc:creator>
  <cp:lastModifiedBy>User</cp:lastModifiedBy>
  <cp:revision>300</cp:revision>
  <dcterms:created xsi:type="dcterms:W3CDTF">2018-01-16T07:57:40Z</dcterms:created>
  <dcterms:modified xsi:type="dcterms:W3CDTF">2018-11-29T08:46:48Z</dcterms:modified>
</cp:coreProperties>
</file>