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390" r:id="rId3"/>
    <p:sldId id="389" r:id="rId4"/>
    <p:sldId id="409" r:id="rId5"/>
    <p:sldId id="392" r:id="rId6"/>
    <p:sldId id="402" r:id="rId7"/>
    <p:sldId id="396" r:id="rId8"/>
    <p:sldId id="385" r:id="rId9"/>
    <p:sldId id="393" r:id="rId10"/>
    <p:sldId id="394" r:id="rId11"/>
    <p:sldId id="403" r:id="rId12"/>
    <p:sldId id="395" r:id="rId13"/>
    <p:sldId id="406" r:id="rId14"/>
    <p:sldId id="407" r:id="rId15"/>
    <p:sldId id="356" r:id="rId16"/>
    <p:sldId id="398" r:id="rId17"/>
    <p:sldId id="404" r:id="rId18"/>
    <p:sldId id="405" r:id="rId19"/>
    <p:sldId id="399" r:id="rId20"/>
    <p:sldId id="400" r:id="rId21"/>
    <p:sldId id="40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8671" autoAdjust="0"/>
  </p:normalViewPr>
  <p:slideViewPr>
    <p:cSldViewPr>
      <p:cViewPr varScale="1">
        <p:scale>
          <a:sx n="101" d="100"/>
          <a:sy n="101" d="100"/>
        </p:scale>
        <p:origin x="19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8EBB6-48A8-4069-A0CC-295C41FBE339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72107-7F97-4693-A05D-7BB8A9833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703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143A-F9B9-4BED-8648-C91B441141F8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7BD5C10-E8B3-45E1-B39D-13AEF3128E4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143A-F9B9-4BED-8648-C91B441141F8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5C10-E8B3-45E1-B39D-13AEF3128E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143A-F9B9-4BED-8648-C91B441141F8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5C10-E8B3-45E1-B39D-13AEF3128E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143A-F9B9-4BED-8648-C91B441141F8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5C10-E8B3-45E1-B39D-13AEF3128E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143A-F9B9-4BED-8648-C91B441141F8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5C10-E8B3-45E1-B39D-13AEF3128E4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143A-F9B9-4BED-8648-C91B441141F8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5C10-E8B3-45E1-B39D-13AEF3128E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143A-F9B9-4BED-8648-C91B441141F8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5C10-E8B3-45E1-B39D-13AEF3128E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143A-F9B9-4BED-8648-C91B441141F8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5C10-E8B3-45E1-B39D-13AEF3128E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143A-F9B9-4BED-8648-C91B441141F8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5C10-E8B3-45E1-B39D-13AEF3128E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143A-F9B9-4BED-8648-C91B441141F8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5C10-E8B3-45E1-B39D-13AEF3128E4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143A-F9B9-4BED-8648-C91B441141F8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5C10-E8B3-45E1-B39D-13AEF3128E4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028143A-F9B9-4BED-8648-C91B441141F8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7BD5C10-E8B3-45E1-B39D-13AEF3128E4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805" y="4581128"/>
            <a:ext cx="6553200" cy="1296144"/>
          </a:xfrm>
        </p:spPr>
        <p:txBody>
          <a:bodyPr>
            <a:noAutofit/>
          </a:bodyPr>
          <a:lstStyle/>
          <a:p>
            <a:r>
              <a:rPr lang="ru-RU" sz="1000" dirty="0"/>
              <a:t>Кирилл Молодыко, ведущий научный сотрудник Института права и развития ВШЭ-СКОЛКОВО НИУ «Высшая школа экономики», кандидат юридических наук   </a:t>
            </a:r>
            <a:r>
              <a:rPr lang="en-US" sz="1000" dirty="0"/>
              <a:t>kmolodyko@hse.ru</a:t>
            </a:r>
            <a:endParaRPr lang="ru-RU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705" y="3140968"/>
            <a:ext cx="6629400" cy="1219201"/>
          </a:xfrm>
        </p:spPr>
        <p:txBody>
          <a:bodyPr/>
          <a:lstStyle/>
          <a:p>
            <a:r>
              <a:rPr lang="ru-RU" sz="1800" dirty="0"/>
              <a:t>  ПОЧЕМУ  НЕ  РАЗВИТЫ  МЕТАЛЛИЧЕСКИЕ ВКЛАДЫ? </a:t>
            </a:r>
            <a:br>
              <a:rPr lang="ru-RU" sz="1800" dirty="0"/>
            </a:br>
            <a:br>
              <a:rPr lang="ru-RU" sz="1800" dirty="0"/>
            </a:br>
            <a:br>
              <a:rPr lang="ru-RU" sz="1600" dirty="0"/>
            </a:br>
            <a:r>
              <a:rPr lang="ru-RU" sz="1600" dirty="0"/>
              <a:t>Ассоциация банков России. Пятая межбанковская юридическая конференция «Правовая неопределенность и юридические риски в </a:t>
            </a:r>
            <a:r>
              <a:rPr lang="ru-RU" sz="1600" dirty="0" err="1"/>
              <a:t>банковскоЙ</a:t>
            </a:r>
            <a:r>
              <a:rPr lang="ru-RU" sz="1600" dirty="0"/>
              <a:t> </a:t>
            </a:r>
            <a:r>
              <a:rPr lang="ru-RU" sz="1600" dirty="0" err="1"/>
              <a:t>пракТике</a:t>
            </a:r>
            <a:r>
              <a:rPr lang="ru-RU" sz="1600" dirty="0"/>
              <a:t>». Москва, 29 ноября 2018 года </a:t>
            </a:r>
          </a:p>
        </p:txBody>
      </p:sp>
    </p:spTree>
    <p:extLst>
      <p:ext uri="{BB962C8B-B14F-4D97-AF65-F5344CB8AC3E}">
        <p14:creationId xmlns:p14="http://schemas.microsoft.com/office/powerpoint/2010/main" val="2888516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260672" cy="1039427"/>
          </a:xfrm>
        </p:spPr>
        <p:txBody>
          <a:bodyPr>
            <a:noAutofit/>
          </a:bodyPr>
          <a:lstStyle/>
          <a:p>
            <a:r>
              <a:rPr lang="ru-RU" sz="2000" dirty="0"/>
              <a:t>НЕЯСНО, КАК РАССЧИТЫВАТЬ НДФЛ С ИНВЕСТИЦИОННОГО ДОХОДА, СВЯЗАННОГО С ОБОРОТОМ БЕЗНАЛИЧНЫХ МЕТАЛЛОВ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dirty="0"/>
              <a:t>Представим, что клиент купил безналичное золото  :</a:t>
            </a:r>
          </a:p>
          <a:p>
            <a:r>
              <a:rPr lang="ru-RU" dirty="0"/>
              <a:t>В феврале 2014 года -  10 унций за 13310 долларов США, формально за   462655 рублей;   </a:t>
            </a:r>
          </a:p>
          <a:p>
            <a:r>
              <a:rPr lang="ru-RU" dirty="0"/>
              <a:t>в июле 2016 года -  10 унций за 13410 долларов США, формально за  844025 рублей</a:t>
            </a:r>
          </a:p>
          <a:p>
            <a:r>
              <a:rPr lang="ru-RU" dirty="0"/>
              <a:t>В ноябре 2018 году он продает с этого металлического   счета  10 унций за 12230 долларов США, формально за  813295 рублей. </a:t>
            </a:r>
          </a:p>
          <a:p>
            <a:endParaRPr lang="ru-RU" dirty="0"/>
          </a:p>
          <a:p>
            <a:r>
              <a:rPr lang="ru-RU" dirty="0"/>
              <a:t>Какие именно унции он продал: купленные в 2014 или в 2016 году?  Есть ли обязательство по  НДФЛ? Является ли банк налоговым агентом? (При этом цена 1 унции в ноябре 2018 года в рублях намного выше, чем в феврале 2014 года, но в долларах США- наоборот, ниже).</a:t>
            </a:r>
          </a:p>
        </p:txBody>
      </p:sp>
    </p:spTree>
    <p:extLst>
      <p:ext uri="{BB962C8B-B14F-4D97-AF65-F5344CB8AC3E}">
        <p14:creationId xmlns:p14="http://schemas.microsoft.com/office/powerpoint/2010/main" val="2163223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НДФЛ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ru-RU" dirty="0"/>
              <a:t> Доход в виде процентов по договору обезличенного металлического счета в драгоценном металле (ОМС)</a:t>
            </a:r>
          </a:p>
          <a:p>
            <a:r>
              <a:rPr lang="ru-RU" dirty="0"/>
              <a:t>Вклад в драгоценные металлы не является денежным вкладом, поэтому доходы в виде процентов по таким вкладам (если договором предусмотрено начисление процентов) облагаются НДФЛ в полном объеме по ставке 13% (для резидентов) или 30% (для нерезидентов) (ст.224 НК РФ).</a:t>
            </a:r>
          </a:p>
          <a:p>
            <a:endParaRPr lang="ru-RU" dirty="0"/>
          </a:p>
          <a:p>
            <a:r>
              <a:rPr lang="ru-RU" dirty="0"/>
              <a:t>При продаже драгоценных металлов, находящихся на ОМС, их владелец должен  самостоятельно исчислить и уплатить НДФЛ, а также подать в налоговую инспекцию по месту своего учета налоговую декларацию по форме 3-НДФЛ. Исключение составляет доход от продажи драгметаллов, находящихся в вашей собственности три года и более, — в данном случае налог  платить не нужно. Но даже если менее 3 лет, есть право   воспользоваться имущественным налоговым вычетом ( ст. ст. 217, 220,228, 229 НК РФ).   НК РФ).</a:t>
            </a:r>
          </a:p>
          <a:p>
            <a:r>
              <a:rPr lang="en-US" dirty="0"/>
              <a:t>https://zakonius.ru/nalogi/kogda-bank-uderzhivaet-ndfl-s-vyplat-klientu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274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ВЗЫСКАНИЕ НАЛОГОВ -  НА ОБЩИХ ОСНОВАНИЯХ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Для целей администрирования налогов счета, открытые в банках на основании договора банковского счета в драгоценных металлах, приравнены к расчетным текущим и иным счетам, открытым на основании договора банковского счета. В частности, предусмотрена возможность взыскивать налоги со счетов и вкладов в драгметаллах (Федеральный закон от 27 ноября 2017 г. № 343-ФЗ « О внесении изменений и дополнений в части первую и вторую Налогового кодекса Российской Федерации»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dirty="0"/>
              <a:t>Взыскание налога с "металлических" счетов организации или ИП производится исходя из эквивалентной сумме платежа в рублях стоимости драгоценных металлов, которая определяется исходя из учетной цены на драгметаллы, установленной ЦБ РФ на дату их продажи. При взыскании налога со счетов в драгметаллах налоговый орган наряду с поручением на перечисление налога направляет банку поручение на продажу не позднее следующего дня драгоценных металлов налогоплательщика (налогового агента) в размере, необходимом для исполнения поручения на перечисление налога. Расходы, связанные с такой продажей, осуществляются за счет налогоплательщика (налогового агента).</a:t>
            </a:r>
          </a:p>
          <a:p>
            <a:r>
              <a:rPr lang="ru-RU" dirty="0"/>
              <a:t>С "металлических" счетов физлиц, не являющихся ИП, задолженности по налогам будут взыскивать так же, как с их прочих счетов – исключительно в судебном порядке.</a:t>
            </a:r>
          </a:p>
          <a:p>
            <a:br>
              <a:rPr lang="ru-RU" dirty="0"/>
            </a:br>
            <a:br>
              <a:rPr lang="ru-RU" dirty="0"/>
            </a:br>
            <a:r>
              <a:rPr lang="ru-RU" dirty="0"/>
              <a:t>Источник ГАРАНТ.РУ http://www.garant.ru/news/1151420/#ixzz5YAIV3Xen  </a:t>
            </a:r>
          </a:p>
          <a:p>
            <a:r>
              <a:rPr lang="ru-RU" dirty="0"/>
              <a:t>30.11.2017 года </a:t>
            </a:r>
            <a:br>
              <a:rPr lang="ru-RU" dirty="0"/>
            </a:br>
            <a:endParaRPr lang="ru-RU" dirty="0"/>
          </a:p>
          <a:p>
            <a:r>
              <a:rPr lang="ru-RU" dirty="0"/>
              <a:t>Также см. поправки в статьи 80-81 Федерального закона   от 2 октября 2007 года </a:t>
            </a:r>
            <a:r>
              <a:rPr lang="en-US" dirty="0"/>
              <a:t>N</a:t>
            </a:r>
            <a:r>
              <a:rPr lang="ru-RU" dirty="0"/>
              <a:t> 229-ФЗ "Об исполнительном производстве"</a:t>
            </a:r>
          </a:p>
        </p:txBody>
      </p:sp>
    </p:spTree>
    <p:extLst>
      <p:ext uri="{BB962C8B-B14F-4D97-AF65-F5344CB8AC3E}">
        <p14:creationId xmlns:p14="http://schemas.microsoft.com/office/powerpoint/2010/main" val="1446538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АРЕСТ НА МЕТАЛЛЫ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Новая редакция ч. 2 ст. 27 Федерального закона  "О банках и банковской деятельности». При наложении ареста на денежные средства (драгоценные металлы), находящиеся на счетах и во вкладах, или на остаток электронных денежных средств кредитная организация незамедлительно по получении решения о наложении ареста прекращает расходные операции по данному счету (вкладу) в пределах денежных средств (драгоценных металлов), на которые наложен арест, а также перевод электронных денежных средств в пределах величины остатка электронных денежных средств, на которые наложен арест.</a:t>
            </a:r>
          </a:p>
        </p:txBody>
      </p:sp>
    </p:spTree>
    <p:extLst>
      <p:ext uri="{BB962C8B-B14F-4D97-AF65-F5344CB8AC3E}">
        <p14:creationId xmlns:p14="http://schemas.microsoft.com/office/powerpoint/2010/main" val="980232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ВЗЫСКАНИЕ МЕТАЛЛОВ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ч. 3 ст. 69 Федерального закона  от 2 октября 2007 года </a:t>
            </a:r>
            <a:r>
              <a:rPr lang="en-US" dirty="0"/>
              <a:t>N</a:t>
            </a:r>
            <a:r>
              <a:rPr lang="ru-RU" dirty="0"/>
              <a:t> 229-ФЗ "Об исполнительном производстве». </a:t>
            </a:r>
          </a:p>
          <a:p>
            <a:r>
              <a:rPr lang="ru-RU" dirty="0"/>
              <a:t> Взыскание на имущество должника по исполнительным документам обращается в первую очередь на его денежные средства в рублях и иностранной валюте и иные ценности, в том числе находящиеся на счетах, во вкладах или на хранении в банках и иных кредитных организациях, за исключением денежных средств и драгоценных металлов должника, находящихся на залоговом, номинальном, торговом и (или) клиринговом счетах. Взыскание на денежные средства должника в иностранной валюте обращается при отсутствии или недостаточности у него денежных средств в рублях. Взыскание на драгоценные металлы, находящиеся на счетах и во вкладах должника, обращается при отсутствии или недостаточности у него денежных средств в рублях или иностранной валюте в соответствии с частью 3 статьи 71 настоящего Федерального закона. (Аналогично изменен п. 1 ч. 4 ст. 77 этого же закона)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918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2700" dirty="0"/>
            </a:br>
            <a:r>
              <a:rPr lang="ru-RU" sz="2700" dirty="0"/>
              <a:t>СРЕДСТВА НА </a:t>
            </a:r>
            <a:r>
              <a:rPr lang="ru-RU" sz="2700" dirty="0" err="1"/>
              <a:t>МЕТАЛЛИЧЕСКИх</a:t>
            </a:r>
            <a:r>
              <a:rPr lang="ru-RU" sz="2700" dirty="0"/>
              <a:t> СЧЕТАХ (ДЕПОЗИТАХ)  НЕ ГАРАНТИРУЮТСЯ АСВ </a:t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Хотя Минфин РФ еще в 2012 году вносил законопроект о том, чтобы указанные суммы гарантировались АСВ. И даже  само АСВ не было против  Источник </a:t>
            </a:r>
            <a:r>
              <a:rPr lang="en-US" dirty="0"/>
              <a:t>http://www.banki.ru/news/lenta/?id=4047234</a:t>
            </a:r>
            <a:endParaRPr lang="ru-RU" dirty="0"/>
          </a:p>
          <a:p>
            <a:endParaRPr lang="ru-RU" dirty="0"/>
          </a:p>
          <a:p>
            <a:r>
              <a:rPr lang="ru-RU" dirty="0"/>
              <a:t>Но ничего не изменилось </a:t>
            </a:r>
          </a:p>
        </p:txBody>
      </p:sp>
    </p:spTree>
    <p:extLst>
      <p:ext uri="{BB962C8B-B14F-4D97-AF65-F5344CB8AC3E}">
        <p14:creationId xmlns:p14="http://schemas.microsoft.com/office/powerpoint/2010/main" val="365326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ИЗМЕНИЛА ЛИ ЧТО-ТО РЕФОРМА О ФИНАНСОВЫХ СДЕЛКАХ В ПРАВОВОМ РЕЖИМЕ ОБОРОТА МЕТАЛЛОВ НА СЧЕТАХ (ДЕПОЗИТАХ)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Принципиально нет. Просто была введена в ГК РФ существующая практика.   Поэтому реформа </a:t>
            </a:r>
            <a:r>
              <a:rPr lang="ru-RU" dirty="0" err="1"/>
              <a:t>финсделок</a:t>
            </a:r>
            <a:r>
              <a:rPr lang="ru-RU" dirty="0"/>
              <a:t> не могла повлиять и не повлияла на привлекательность такого способа инвестирования ни в лучшую, ни в худшую сторону. Так, на сайте Сбербанка выставлен предлагаемый для подписания клиентурой типовой договор обезличенного металлического счета в редакции еще сентября 2015 года – оказалось, что его даже не нужно корректировать.  </a:t>
            </a:r>
          </a:p>
          <a:p>
            <a:r>
              <a:rPr lang="ru-RU" dirty="0"/>
              <a:t>Правда, в 2018 году Сбербанком внесены некоторые изменения в Условия размещения металлов  </a:t>
            </a:r>
          </a:p>
          <a:p>
            <a:endParaRPr lang="ru-RU" dirty="0"/>
          </a:p>
          <a:p>
            <a:r>
              <a:rPr lang="en-US" dirty="0"/>
              <a:t>https://www.sberbank.ru/ru/person/investments/omsc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9265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Реформа </a:t>
            </a:r>
            <a:r>
              <a:rPr lang="ru-RU" sz="1800" dirty="0" err="1"/>
              <a:t>финсделок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/>
              <a:t>Статья 844.1. Особенности договора банковского вклада в драгоценных металлах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1. По договору банковского вклада, предметом которого является драгоценный металл определенного наименования (вклад в драгоценных металлах), банк обязуется возвратить вкладчику имеющийся во вкладе драгоценный металл того же наименования и той же массы либо выдать денежные средства в сумме, эквивалентной стоимости этого металла, а также выплатить предусмотренные договором проценты.</a:t>
            </a:r>
          </a:p>
          <a:p>
            <a:r>
              <a:rPr lang="ru-RU" dirty="0"/>
              <a:t>2. Договор банковского вклада в драгоценных металлах должен содержать обязательное указание на наименование драгоценного металла, размер процентов по вкладу и форму их получения вкладчиком, а также порядок расчета суммы денежных средств, подлежащих выдаче, если возможность такой выдачи предусмотрена договором.</a:t>
            </a:r>
          </a:p>
          <a:p>
            <a:r>
              <a:rPr lang="ru-RU" dirty="0"/>
              <a:t>3. Если иное не установлено законом или не вытекает из существа обязательства, к отношениям по договору банковского вклада в драгоценных металлах применяются правила о вкладах, предусмотренные настоящим Кодексом, в том числе правила абзаца седьмого пункта 1 статьи 64 настоящего Кодекса.</a:t>
            </a:r>
          </a:p>
          <a:p>
            <a:r>
              <a:rPr lang="ru-RU" dirty="0"/>
              <a:t>4. К отношениям по договору банковского вклада в драгоценных металлах правила пункта 1 статьи 840 настоящего Кодекса об обеспечении возврата вкладов граждан путем осуществляемого в соответствии с законом страхования вкладов физических лиц не применяются, о чем гражданин должен быть уведомлен в письменной форме до заключения договора банковского вклада в драгоценных металлах, а банк должен получить от гражданина подтверждение того, что такое уведомление было совершено. </a:t>
            </a:r>
          </a:p>
        </p:txBody>
      </p:sp>
    </p:spTree>
    <p:extLst>
      <p:ext uri="{BB962C8B-B14F-4D97-AF65-F5344CB8AC3E}">
        <p14:creationId xmlns:p14="http://schemas.microsoft.com/office/powerpoint/2010/main" val="3565643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Реформа </a:t>
            </a:r>
            <a:r>
              <a:rPr lang="ru-RU" sz="1800" dirty="0" err="1"/>
              <a:t>финсделок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/>
              <a:t>Статья 859.1. Особенности договора банковского счета в драгоценных металлах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1. По договору банковского счета в драгоценных металлах банк обязуется принимать и зачислять поступающий на счет, открытый клиенту (владельцу счета), драгоценный металл, а также выполнять распоряжения клиента о его перечислении на счет, о выдаче со счета драгоценного металла того же наименования и той же массы либо о выдаче на условиях и в порядке, которые предусмотрены договором, денежных средств в сумме, эквивалентной стоимости этого металла.</a:t>
            </a:r>
          </a:p>
          <a:p>
            <a:r>
              <a:rPr lang="ru-RU" dirty="0"/>
              <a:t>Порядок осуществления операций по банковскому счету в драгоценных металлах регулируется законом, а также установленными в соответствии с ним банковскими правилами.</a:t>
            </a:r>
          </a:p>
          <a:p>
            <a:r>
              <a:rPr lang="ru-RU" dirty="0"/>
              <a:t>2. Договор банковского счета в драгоценных металлах должен содержать обязательное указание на наименование драгоценного металла, а также порядок расчета суммы денежных средств, подлежащих выдаче со счета, если возможность их выдачи предусмотрена договором.</a:t>
            </a:r>
          </a:p>
          <a:p>
            <a:r>
              <a:rPr lang="ru-RU" dirty="0"/>
              <a:t>3. Если иное не установлено законом, установленными в соответствии с ним банковскими правилами или не вытекает из существа счета, к отношениям по договору банковского счета в драгоценных металлах, а также к отношениям, возникающим при проведении операций по счету, применяются правила о счетах, предусмотренные настоящим Кодексом, в том числе правила абзаца седьмого пункта 1 статьи 64 настоящего Кодекса.</a:t>
            </a:r>
          </a:p>
          <a:p>
            <a:r>
              <a:rPr lang="ru-RU" dirty="0"/>
              <a:t>К отношениям по договору банковского счета в драгоценных металлах правила пункта 1 статьи 840 настоящего Кодекса об обеспечении возврата вкладов граждан путем осуществляемого в соответствии с законом страхования вкладов физических лиц не применяются, о чем клиент-гражданин должен быть уведомлен в письменной форме до заключения договора банковского счета в драгоценных металлах, а банк должен получить от гражданина подтверждение того, что такое уведомление было совершено.</a:t>
            </a:r>
          </a:p>
          <a:p>
            <a:r>
              <a:rPr lang="ru-RU" dirty="0"/>
              <a:t>4. Совместный счет, номинальный счет, публичный депозитный счет и иные виды банковских счетов, предусмотренных законом, могут быть счетами в драгоценных металлах.";</a:t>
            </a:r>
          </a:p>
        </p:txBody>
      </p:sp>
    </p:spTree>
    <p:extLst>
      <p:ext uri="{BB962C8B-B14F-4D97-AF65-F5344CB8AC3E}">
        <p14:creationId xmlns:p14="http://schemas.microsoft.com/office/powerpoint/2010/main" val="921463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НА ЧЕМ ОБЪЕКТИВНО МОЖЕТ БЫТЬ ОСНОВАНО НЕДОВОЛЬСТВО КЛИЕНТОВ?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ru-RU" dirty="0"/>
              <a:t>Котировки покупки и продажи металла определяет банк в одностороннем порядке 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/>
              <a:t>Банк может установить тарифы (комиссии) и прописывает в  договоре  право их изменять и в будущем</a:t>
            </a:r>
          </a:p>
          <a:p>
            <a:r>
              <a:rPr lang="ru-RU" dirty="0"/>
              <a:t>Пример - Сбербанк. Банк вправе: </a:t>
            </a:r>
          </a:p>
          <a:p>
            <a:endParaRPr lang="ru-RU" dirty="0"/>
          </a:p>
          <a:p>
            <a:r>
              <a:rPr lang="ru-RU" dirty="0"/>
              <a:t>3.2.1.2. изменять действующие Тарифы, взимаемые за совершение операций по ОМС, и/или устанавливать новые Тарифы; </a:t>
            </a:r>
          </a:p>
          <a:p>
            <a:r>
              <a:rPr lang="ru-RU" dirty="0"/>
              <a:t>3.2.1.3. изменять действующие Условия и/или устанавливать новые Условия; </a:t>
            </a:r>
          </a:p>
          <a:p>
            <a:endParaRPr lang="ru-RU" dirty="0"/>
          </a:p>
          <a:p>
            <a:r>
              <a:rPr lang="ru-RU" dirty="0"/>
              <a:t>Пример Сбербанка приведен здесь чисто как условный. Это не означает, что политика других российских банков иная! По сути, клиент никак не может повлиять на то, по какой цене и с какой комиссией банк в будущем купит у него металл. 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1549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МИРОВЫЕ </a:t>
            </a:r>
            <a:r>
              <a:rPr lang="ru-RU" sz="1600" dirty="0" err="1"/>
              <a:t>ЦенЫ</a:t>
            </a:r>
            <a:r>
              <a:rPr lang="ru-RU" sz="1600" dirty="0"/>
              <a:t> на ЗОЛОТО, долларов США за 1 тройскую унцию (31.1 гр.) ноябрь 2009-ноябрь 2019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28800"/>
            <a:ext cx="8229600" cy="482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718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КАК ПОВЫСИТЬ ПРИВЛЕКАТЕЛЬНОСТЬ МЕТАЛЛИЧЕСКИХ СЧЕТОВ и ВКЛАДОВ  (ДЕПОЗИТОВ) 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НА УРОВНЕ  БАНКА:</a:t>
            </a:r>
          </a:p>
          <a:p>
            <a:r>
              <a:rPr lang="ru-RU" dirty="0"/>
              <a:t>1. ЧЕТКИЕ ПРАВИЛА ОПРЕДЕЛЕНИЯ КОТИРОВОК ПОКУПКИ И ПРОДАЖИ </a:t>
            </a:r>
          </a:p>
          <a:p>
            <a:r>
              <a:rPr lang="ru-RU" dirty="0"/>
              <a:t>2. ЧЕТКИЕ И НЕИЗМЕННЫЕ НА БУДУЩЕЕ СТАВКИ  КОМИССИЙ</a:t>
            </a:r>
          </a:p>
          <a:p>
            <a:r>
              <a:rPr lang="ru-RU" dirty="0"/>
              <a:t>3. ЧЕСТНЫЕ ПРАВИЛА ЭКСПЕРТИЗЫ СЛИТКОВ </a:t>
            </a:r>
          </a:p>
          <a:p>
            <a:r>
              <a:rPr lang="ru-RU" dirty="0">
                <a:solidFill>
                  <a:srgbClr val="FF0000"/>
                </a:solidFill>
              </a:rPr>
              <a:t>НА УРОВНЕ ГОСУДАРСТВА:</a:t>
            </a:r>
          </a:p>
          <a:p>
            <a:r>
              <a:rPr lang="ru-RU" dirty="0"/>
              <a:t>1. СПРАВЕДЛИВЫЕ ПРАВИЛА НДС (в отношении оборота физического золота по счетам и вкладам) </a:t>
            </a:r>
          </a:p>
          <a:p>
            <a:r>
              <a:rPr lang="ru-RU" dirty="0"/>
              <a:t>2. ГАРАНТИИ АСВ </a:t>
            </a:r>
          </a:p>
          <a:p>
            <a:r>
              <a:rPr lang="ru-RU" dirty="0"/>
              <a:t>3. ПОНЯТНЫЕ ПРАВИЛА НАЛОГООБЛОЖЕНИЯ ДОХОДОВ НДФЛ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6785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6329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МИРОВЫЕ ЦЕНЫ  на серебро, долларов США за 1 тройскую унцию (31.1 гр.) ноябрь 2009-ноябрь 2019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81980"/>
            <a:ext cx="8229600" cy="449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642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МИРОВЫЕ ЦЕНЫ  на ПЛАТИНУ, долларов США за 1 тройскую унцию (31.1 гр.) ноябрь 2009-ноябрь 2019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28800"/>
            <a:ext cx="8291264" cy="489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076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МИРОВЫЕ ЦЕНЫ  на ПАЛЛАДИЙ, долларов США за 1 тройскую унцию (31.1 гр.) ноябрь 2009-ноябрь 2019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81980"/>
            <a:ext cx="8291264" cy="464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466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ГОСУДАРСТВО ЖЕЛАЕТ, ЧТОБЫ  ФИЗИЧЕСКОЕ ЗОЛОТО  КОПИЛО ОНО, А НЕ ЧАСТНЫЕ СУБЪЕКТЫ. ДИНАМИКА ИЗМЕНЕНИЯ РЕЗЕРВОВ  РОССИИ В  ЧАСТИ ЗОЛОТА, январь 2016- ноябрь 2018, тонны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128" y="1628800"/>
            <a:ext cx="8260672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503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золотые резервы центральных банков в тоннах, МИРОВЫЕ ЛИДЕРЫ, сентябрь 2018 г.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UNITED STATES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8133.46 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GERMANY     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3369.80 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ITALY              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2451.80 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FRANCE         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2436.00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RUSSIA            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1998.50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CHINA            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1842.60 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SWITZERLAND 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1040.00 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JAPAN             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765.20 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NETHERLANDS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612.50 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INDIA               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573.10 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Источник : </a:t>
            </a: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https://tradingeconomics.com/russia/gold-reserves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1230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ЛИНЕЙКА ПРОДУКТОВ В БАНКОВСКИХ МЕТАЛЛАХ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Эксперты, опрошенные РБК, отмечают, что депозиты в драгоценных металлах, по сути, являются альтернативой традиционным способам инвестирования в золото или серебро — счетам ответственного хранения, обезличенным металлическим счетам (ОМС) и инвестиционным монетам. Счет ответственного хранения подразумевает, что клиент приносит в банк слитки драгоценных металлов, арендует для них ячейку и оставляет металл на хранение банку. Никаких процентов по этому счету не начисляется, банк просто хранит слитки.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При оформлении ОМС клиент покупает у банка драгоценный металл, но по факту этот актив нигде не хранится и существует только на бумаге. То есть такой счет не привязан к конкретным физическим слиткам. Выплата процентов по ним возможна, только если это предусматривает договор клиента с банком. Инвестиционные монеты выпускаются </a:t>
            </a:r>
            <a:r>
              <a:rPr lang="ru-RU" dirty="0" err="1"/>
              <a:t>центробанками</a:t>
            </a:r>
            <a:r>
              <a:rPr lang="ru-RU" dirty="0"/>
              <a:t> разных стран и являются средствами сбережения или накопления. Цены на такие монеты привязаны к биржевой стоимости золота, которая определяется на Лондонской бирже металлов. Приобрести эти монеты можно либо в банках, либо у дилеров.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Источник </a:t>
            </a:r>
            <a:r>
              <a:rPr lang="ru-RU" dirty="0" err="1"/>
              <a:t>Л.Петухова</a:t>
            </a:r>
            <a:r>
              <a:rPr lang="ru-RU" dirty="0"/>
              <a:t> Золотой вклад: зачем нужны</a:t>
            </a:r>
          </a:p>
          <a:p>
            <a:r>
              <a:rPr lang="ru-RU" dirty="0"/>
              <a:t> банковские</a:t>
            </a:r>
          </a:p>
          <a:p>
            <a:r>
              <a:rPr lang="ru-RU" dirty="0"/>
              <a:t> депозиты в драгоценных металлах РБК 18.07.2017 г.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https://www.rbc.ru/money/18/07/2017/596dfc269a794762839fe2a3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Изображение 11" descr="how-banks-work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965" y="4192567"/>
            <a:ext cx="2956035" cy="1967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06224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ОБОРОТ СЛИТКОВ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ru-RU" dirty="0"/>
          </a:p>
          <a:p>
            <a:endParaRPr lang="ru-RU" sz="3800" dirty="0"/>
          </a:p>
          <a:p>
            <a:r>
              <a:rPr lang="ru-RU" sz="3800" dirty="0"/>
              <a:t>Существует  НДС при:  снятии слитка с металлического счета (кроме внесенного ранее на счет), покупке слитка с его физической поставкой.  </a:t>
            </a:r>
          </a:p>
          <a:p>
            <a:endParaRPr lang="ru-RU" sz="3800" dirty="0"/>
          </a:p>
          <a:p>
            <a:r>
              <a:rPr lang="ru-RU" sz="3800" dirty="0"/>
              <a:t>Но нет НДС при продаже слитка банку. Это делает бессмысленным приобретение физических банковских слитков в России для последующего внесения на металлический счет или  депозит. </a:t>
            </a:r>
          </a:p>
          <a:p>
            <a:r>
              <a:rPr lang="ru-RU" sz="3800" dirty="0"/>
              <a:t>Аналогично экономически нет смысла покупать  в российских банках безналичное золото на свой счет или депозит, если инвестор видит себя в будущем владельцем физического слитка.   </a:t>
            </a:r>
          </a:p>
          <a:p>
            <a:r>
              <a:rPr lang="ru-RU" sz="3800" dirty="0"/>
              <a:t>Российские инвесторы приобретают слитки  в странах, где нет НДС как при покупке, так и при продаже слитка, в частности на Ближнем Востоке.  </a:t>
            </a:r>
          </a:p>
          <a:p>
            <a:endParaRPr lang="ru-RU" sz="3800" dirty="0"/>
          </a:p>
          <a:p>
            <a:endParaRPr lang="ru-RU" sz="3800" dirty="0"/>
          </a:p>
          <a:p>
            <a:r>
              <a:rPr lang="ru-RU" sz="3800" dirty="0"/>
              <a:t>Банковский оборот металлов, по сути, вытолкнут в нишу чисто спекулятивных обезличенных металлических счетов (ОМС). По сути, клиент может разве что спекулировать чисто виртуальными «металлами».  </a:t>
            </a:r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85521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3013</TotalTime>
  <Words>1865</Words>
  <Application>Microsoft Office PowerPoint</Application>
  <PresentationFormat>Экран (4:3)</PresentationFormat>
  <Paragraphs>114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Book Antiqua</vt:lpstr>
      <vt:lpstr>Calibri</vt:lpstr>
      <vt:lpstr>Century Gothic</vt:lpstr>
      <vt:lpstr>Аптека</vt:lpstr>
      <vt:lpstr>  ПОЧЕМУ  НЕ  РАЗВИТЫ  МЕТАЛЛИЧЕСКИЕ ВКЛАДЫ?    Ассоциация банков России. Пятая межбанковская юридическая конференция «Правовая неопределенность и юридические риски в банковскоЙ пракТике». Москва, 29 ноября 2018 года </vt:lpstr>
      <vt:lpstr>МИРОВЫЕ ЦенЫ на ЗОЛОТО, долларов США за 1 тройскую унцию (31.1 гр.) ноябрь 2009-ноябрь 2019</vt:lpstr>
      <vt:lpstr>МИРОВЫЕ ЦЕНЫ  на серебро, долларов США за 1 тройскую унцию (31.1 гр.) ноябрь 2009-ноябрь 2019</vt:lpstr>
      <vt:lpstr>МИРОВЫЕ ЦЕНЫ  на ПЛАТИНУ, долларов США за 1 тройскую унцию (31.1 гр.) ноябрь 2009-ноябрь 2019</vt:lpstr>
      <vt:lpstr>МИРОВЫЕ ЦЕНЫ  на ПАЛЛАДИЙ, долларов США за 1 тройскую унцию (31.1 гр.) ноябрь 2009-ноябрь 2019</vt:lpstr>
      <vt:lpstr>ГОСУДАРСТВО ЖЕЛАЕТ, ЧТОБЫ  ФИЗИЧЕСКОЕ ЗОЛОТО  КОПИЛО ОНО, А НЕ ЧАСТНЫЕ СУБЪЕКТЫ. ДИНАМИКА ИЗМЕНЕНИЯ РЕЗЕРВОВ  РОССИИ В  ЧАСТИ ЗОЛОТА, январь 2016- ноябрь 2018, тонны </vt:lpstr>
      <vt:lpstr>золотые резервы центральных банков в тоннах, МИРОВЫЕ ЛИДЕРЫ, сентябрь 2018 г.</vt:lpstr>
      <vt:lpstr>ЛИНЕЙКА ПРОДУКТОВ В БАНКОВСКИХ МЕТАЛЛАХ</vt:lpstr>
      <vt:lpstr>ОБОРОТ СЛИТКОВ </vt:lpstr>
      <vt:lpstr>НЕЯСНО, КАК РАССЧИТЫВАТЬ НДФЛ С ИНВЕСТИЦИОННОГО ДОХОДА, СВЯЗАННОГО С ОБОРОТОМ БЕЗНАЛИЧНЫХ МЕТАЛЛОВ  </vt:lpstr>
      <vt:lpstr>НДФЛ </vt:lpstr>
      <vt:lpstr>ВЗЫСКАНИЕ НАЛОГОВ -  НА ОБЩИХ ОСНОВАНИЯХ </vt:lpstr>
      <vt:lpstr>АРЕСТ НА МЕТАЛЛЫ</vt:lpstr>
      <vt:lpstr>ВЗЫСКАНИЕ МЕТАЛЛОВ </vt:lpstr>
      <vt:lpstr> СРЕДСТВА НА МЕТАЛЛИЧЕСКИх СЧЕТАХ (ДЕПОЗИТАХ)  НЕ ГАРАНТИРУЮТСЯ АСВ  </vt:lpstr>
      <vt:lpstr>ИЗМЕНИЛА ЛИ ЧТО-ТО РЕФОРМА О ФИНАНСОВЫХ СДЕЛКАХ В ПРАВОВОМ РЕЖИМЕ ОБОРОТА МЕТАЛЛОВ НА СЧЕТАХ (ДЕПОЗИТАХ)  </vt:lpstr>
      <vt:lpstr>Реформа финсделок</vt:lpstr>
      <vt:lpstr>Реформа финсделок</vt:lpstr>
      <vt:lpstr>НА ЧЕМ ОБЪЕКТИВНО МОЖЕТ БЫТЬ ОСНОВАНО НЕДОВОЛЬСТВО КЛИЕНТОВ? </vt:lpstr>
      <vt:lpstr>КАК ПОВЫСИТЬ ПРИВЛЕКАТЕЛЬНОСТЬ МЕТАЛЛИЧЕСКИХ СЧЕТОВ и ВКЛАДОВ  (ДЕПОЗИТОВ) ?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ratings financial transactions course, 2015</dc:title>
  <dc:creator>Пользователь Windows</dc:creator>
  <cp:lastModifiedBy>User</cp:lastModifiedBy>
  <cp:revision>286</cp:revision>
  <dcterms:created xsi:type="dcterms:W3CDTF">2015-10-26T09:29:38Z</dcterms:created>
  <dcterms:modified xsi:type="dcterms:W3CDTF">2018-11-30T08:54:42Z</dcterms:modified>
</cp:coreProperties>
</file>